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10018713" cy="6889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57" autoAdjust="0"/>
    <p:restoredTop sz="91696" autoAdjust="0"/>
  </p:normalViewPr>
  <p:slideViewPr>
    <p:cSldViewPr snapToGrid="0">
      <p:cViewPr varScale="1">
        <p:scale>
          <a:sx n="105" d="100"/>
          <a:sy n="105" d="100"/>
        </p:scale>
        <p:origin x="22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E469FC3-521F-4D12-039D-53E75769D6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BA9D74-131D-B902-B4E0-FD05E64944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3840" y="0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A7757BF0-9D4B-4FF7-8F5E-07683552D3A7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14290F-1DB1-1BC0-152B-E7E210822A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543831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88DC85-2528-0391-1C89-F0D2CE922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3840" y="6543831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E5B62597-B91C-46CD-A3CA-E4CEBBD8A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4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3840" y="0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2DBFBC4A-BCEA-4C8F-B46C-6E0C97CA4DC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30575" y="860425"/>
            <a:ext cx="3357563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05" y="3315982"/>
            <a:ext cx="8015906" cy="2712274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3831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3840" y="6543831"/>
            <a:ext cx="4342534" cy="34592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1974A6BC-349A-4610-BEC8-39C5A84EC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545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4056-054D-476C-8FE8-05ED9EA8D806}" type="datetime1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40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D5D4-0A31-4899-8D83-CE93CA7ECBE4}" type="datetime1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22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C890-25EF-469E-8FD7-6ABD50CB5BB8}" type="datetime1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9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B96-CB62-4221-927C-4019B8238CFD}" type="datetime1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2717-AD4D-451E-9A16-791F34189F5F}" type="datetime1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64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EB9B-C508-459C-A39D-357D37BB7D7B}" type="datetime1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1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2D3A-FB14-4F83-810D-3A29A9F8F7D6}" type="datetime1">
              <a:rPr lang="ru-RU" smtClean="0"/>
              <a:t>04.03.2024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71A0-BA79-4432-B07D-A8847A32E878}" type="datetime1">
              <a:rPr lang="ru-RU" smtClean="0"/>
              <a:t>04.03.2024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0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7D9-A488-4954-86B7-BD25F366179D}" type="datetime1">
              <a:rPr lang="ru-RU" smtClean="0"/>
              <a:t>04.03.2024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5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F36-133F-4FDE-81B1-0BC1CFB37C1D}" type="datetime1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6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13C0-462F-4935-A20F-8BC021DEE0A6}" type="datetime1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2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7F66E-DE37-417B-882C-5180B6973691}" type="datetime1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CFAD8-3952-472F-9D97-532CE3529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7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Рисунок 230">
            <a:extLst>
              <a:ext uri="{FF2B5EF4-FFF2-40B4-BE49-F238E27FC236}">
                <a16:creationId xmlns:a16="http://schemas.microsoft.com/office/drawing/2014/main" id="{D3AB2501-48E8-FF4F-A709-481CF9D9A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112" y="5210390"/>
            <a:ext cx="861897" cy="42104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D2E91-9213-E629-A744-100F35A115F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54622" y="87122"/>
            <a:ext cx="5510823" cy="51911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81"/>
              </a:spcBef>
            </a:pPr>
            <a:r>
              <a:rPr lang="ru-RU" sz="1200" spc="-4" dirty="0">
                <a:latin typeface="Times New Roman"/>
                <a:cs typeface="Times New Roman"/>
              </a:rPr>
              <a:t>Структура администрации городского округа Красногорск Московской области </a:t>
            </a:r>
            <a:br>
              <a:rPr lang="ru-RU" sz="1200" spc="-4" dirty="0">
                <a:latin typeface="Times New Roman"/>
                <a:cs typeface="Times New Roman"/>
              </a:rPr>
            </a:br>
            <a:endParaRPr lang="ru-RU" sz="1200" dirty="0"/>
          </a:p>
        </p:txBody>
      </p:sp>
      <p:pic>
        <p:nvPicPr>
          <p:cNvPr id="4" name="object 12">
            <a:extLst>
              <a:ext uri="{FF2B5EF4-FFF2-40B4-BE49-F238E27FC236}">
                <a16:creationId xmlns:a16="http://schemas.microsoft.com/office/drawing/2014/main" id="{F96C7A2C-7A32-5C6F-70BD-077B621C078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94255" y="428352"/>
            <a:ext cx="1446173" cy="596828"/>
          </a:xfrm>
          <a:prstGeom prst="rect">
            <a:avLst/>
          </a:prstGeom>
        </p:spPr>
      </p:pic>
      <p:pic>
        <p:nvPicPr>
          <p:cNvPr id="5" name="object 515">
            <a:extLst>
              <a:ext uri="{FF2B5EF4-FFF2-40B4-BE49-F238E27FC236}">
                <a16:creationId xmlns:a16="http://schemas.microsoft.com/office/drawing/2014/main" id="{CA70CDD5-61AE-AE92-48BC-9A48E54B8C1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9148" y="1046939"/>
            <a:ext cx="740473" cy="492813"/>
          </a:xfrm>
          <a:prstGeom prst="rect">
            <a:avLst/>
          </a:prstGeom>
        </p:spPr>
      </p:pic>
      <p:pic>
        <p:nvPicPr>
          <p:cNvPr id="7" name="object 515">
            <a:extLst>
              <a:ext uri="{FF2B5EF4-FFF2-40B4-BE49-F238E27FC236}">
                <a16:creationId xmlns:a16="http://schemas.microsoft.com/office/drawing/2014/main" id="{3D9313C1-7853-EFF3-EF01-9DA6220C98E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65639" y="1047940"/>
            <a:ext cx="813666" cy="508123"/>
          </a:xfrm>
          <a:prstGeom prst="rect">
            <a:avLst/>
          </a:prstGeom>
        </p:spPr>
      </p:pic>
      <p:pic>
        <p:nvPicPr>
          <p:cNvPr id="8" name="object 515">
            <a:extLst>
              <a:ext uri="{FF2B5EF4-FFF2-40B4-BE49-F238E27FC236}">
                <a16:creationId xmlns:a16="http://schemas.microsoft.com/office/drawing/2014/main" id="{CAF1C380-B670-510D-89D6-706057145268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87116" y="1055747"/>
            <a:ext cx="740473" cy="492813"/>
          </a:xfrm>
          <a:prstGeom prst="rect">
            <a:avLst/>
          </a:prstGeom>
        </p:spPr>
      </p:pic>
      <p:pic>
        <p:nvPicPr>
          <p:cNvPr id="9" name="object 515">
            <a:extLst>
              <a:ext uri="{FF2B5EF4-FFF2-40B4-BE49-F238E27FC236}">
                <a16:creationId xmlns:a16="http://schemas.microsoft.com/office/drawing/2014/main" id="{6D4314F7-4954-7470-3481-ACACA82B2617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48255" y="1043000"/>
            <a:ext cx="740473" cy="492813"/>
          </a:xfrm>
          <a:prstGeom prst="rect">
            <a:avLst/>
          </a:prstGeom>
        </p:spPr>
      </p:pic>
      <p:pic>
        <p:nvPicPr>
          <p:cNvPr id="10" name="object 515">
            <a:extLst>
              <a:ext uri="{FF2B5EF4-FFF2-40B4-BE49-F238E27FC236}">
                <a16:creationId xmlns:a16="http://schemas.microsoft.com/office/drawing/2014/main" id="{CA24CAE9-5F7D-DD5A-F2C3-E940F5AEE2E8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64524" y="1043020"/>
            <a:ext cx="740473" cy="492813"/>
          </a:xfrm>
          <a:prstGeom prst="rect">
            <a:avLst/>
          </a:prstGeom>
        </p:spPr>
      </p:pic>
      <p:pic>
        <p:nvPicPr>
          <p:cNvPr id="11" name="object 515">
            <a:extLst>
              <a:ext uri="{FF2B5EF4-FFF2-40B4-BE49-F238E27FC236}">
                <a16:creationId xmlns:a16="http://schemas.microsoft.com/office/drawing/2014/main" id="{779E4DF1-E72B-D9E2-EAC5-13090F2CA29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60105" y="1043021"/>
            <a:ext cx="740473" cy="492813"/>
          </a:xfrm>
          <a:prstGeom prst="rect">
            <a:avLst/>
          </a:prstGeom>
        </p:spPr>
      </p:pic>
      <p:pic>
        <p:nvPicPr>
          <p:cNvPr id="12" name="object 515">
            <a:extLst>
              <a:ext uri="{FF2B5EF4-FFF2-40B4-BE49-F238E27FC236}">
                <a16:creationId xmlns:a16="http://schemas.microsoft.com/office/drawing/2014/main" id="{2947CD41-3095-1AC8-F46D-E2BBD2AE179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41063" y="1032559"/>
            <a:ext cx="1042744" cy="523805"/>
          </a:xfrm>
          <a:prstGeom prst="rect">
            <a:avLst/>
          </a:prstGeom>
        </p:spPr>
      </p:pic>
      <p:pic>
        <p:nvPicPr>
          <p:cNvPr id="13" name="object 515">
            <a:extLst>
              <a:ext uri="{FF2B5EF4-FFF2-40B4-BE49-F238E27FC236}">
                <a16:creationId xmlns:a16="http://schemas.microsoft.com/office/drawing/2014/main" id="{A7AA9CD0-E064-7A95-DC80-2511EBE63E9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18458" y="1044209"/>
            <a:ext cx="791976" cy="492813"/>
          </a:xfrm>
          <a:prstGeom prst="rect">
            <a:avLst/>
          </a:prstGeom>
        </p:spPr>
      </p:pic>
      <p:pic>
        <p:nvPicPr>
          <p:cNvPr id="14" name="object 515">
            <a:extLst>
              <a:ext uri="{FF2B5EF4-FFF2-40B4-BE49-F238E27FC236}">
                <a16:creationId xmlns:a16="http://schemas.microsoft.com/office/drawing/2014/main" id="{A33BBF73-FF3B-D896-3871-FC570BA5E4C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29865" y="1052419"/>
            <a:ext cx="740473" cy="492813"/>
          </a:xfrm>
          <a:prstGeom prst="rect">
            <a:avLst/>
          </a:prstGeom>
        </p:spPr>
      </p:pic>
      <p:pic>
        <p:nvPicPr>
          <p:cNvPr id="16" name="object 166">
            <a:extLst>
              <a:ext uri="{FF2B5EF4-FFF2-40B4-BE49-F238E27FC236}">
                <a16:creationId xmlns:a16="http://schemas.microsoft.com/office/drawing/2014/main" id="{07065B7B-7EC7-ABE4-1179-B9147D7179A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14778" y="1687237"/>
            <a:ext cx="988054" cy="494061"/>
          </a:xfrm>
          <a:prstGeom prst="rect">
            <a:avLst/>
          </a:prstGeom>
        </p:spPr>
      </p:pic>
      <p:pic>
        <p:nvPicPr>
          <p:cNvPr id="23" name="object 15">
            <a:extLst>
              <a:ext uri="{FF2B5EF4-FFF2-40B4-BE49-F238E27FC236}">
                <a16:creationId xmlns:a16="http://schemas.microsoft.com/office/drawing/2014/main" id="{474FEC83-527C-C4CA-7EE0-CA0922B1E730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26265" y="1620440"/>
            <a:ext cx="959019" cy="463825"/>
          </a:xfrm>
          <a:prstGeom prst="rect">
            <a:avLst/>
          </a:prstGeom>
        </p:spPr>
      </p:pic>
      <p:pic>
        <p:nvPicPr>
          <p:cNvPr id="29" name="object 15">
            <a:extLst>
              <a:ext uri="{FF2B5EF4-FFF2-40B4-BE49-F238E27FC236}">
                <a16:creationId xmlns:a16="http://schemas.microsoft.com/office/drawing/2014/main" id="{FBD43782-530F-5613-B3B7-9ADAC65DEBA6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2774" y="1579620"/>
            <a:ext cx="865536" cy="698631"/>
          </a:xfrm>
          <a:prstGeom prst="rect">
            <a:avLst/>
          </a:prstGeom>
        </p:spPr>
      </p:pic>
      <p:pic>
        <p:nvPicPr>
          <p:cNvPr id="35" name="object 15">
            <a:extLst>
              <a:ext uri="{FF2B5EF4-FFF2-40B4-BE49-F238E27FC236}">
                <a16:creationId xmlns:a16="http://schemas.microsoft.com/office/drawing/2014/main" id="{204702A0-A850-7BA1-5101-F74794718103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7841" y="1656024"/>
            <a:ext cx="1049388" cy="518785"/>
          </a:xfrm>
          <a:prstGeom prst="rect">
            <a:avLst/>
          </a:prstGeom>
        </p:spPr>
      </p:pic>
      <p:pic>
        <p:nvPicPr>
          <p:cNvPr id="41" name="object 15">
            <a:extLst>
              <a:ext uri="{FF2B5EF4-FFF2-40B4-BE49-F238E27FC236}">
                <a16:creationId xmlns:a16="http://schemas.microsoft.com/office/drawing/2014/main" id="{E008B080-548A-C110-3D7F-F0932A00B96D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85086" y="1668160"/>
            <a:ext cx="865536" cy="462057"/>
          </a:xfrm>
          <a:prstGeom prst="rect">
            <a:avLst/>
          </a:prstGeom>
        </p:spPr>
      </p:pic>
      <p:pic>
        <p:nvPicPr>
          <p:cNvPr id="47" name="object 15">
            <a:extLst>
              <a:ext uri="{FF2B5EF4-FFF2-40B4-BE49-F238E27FC236}">
                <a16:creationId xmlns:a16="http://schemas.microsoft.com/office/drawing/2014/main" id="{0BFBEE1B-9DB5-CEF4-5667-6A5C5A6BE3CD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21678" y="1660364"/>
            <a:ext cx="930844" cy="447227"/>
          </a:xfrm>
          <a:prstGeom prst="rect">
            <a:avLst/>
          </a:prstGeom>
        </p:spPr>
      </p:pic>
      <p:pic>
        <p:nvPicPr>
          <p:cNvPr id="53" name="object 15">
            <a:extLst>
              <a:ext uri="{FF2B5EF4-FFF2-40B4-BE49-F238E27FC236}">
                <a16:creationId xmlns:a16="http://schemas.microsoft.com/office/drawing/2014/main" id="{1B041C65-61E9-3E38-97BD-45C6CFE2722D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72238" y="1653644"/>
            <a:ext cx="865536" cy="432148"/>
          </a:xfrm>
          <a:prstGeom prst="rect">
            <a:avLst/>
          </a:prstGeom>
        </p:spPr>
      </p:pic>
      <p:pic>
        <p:nvPicPr>
          <p:cNvPr id="59" name="object 15">
            <a:extLst>
              <a:ext uri="{FF2B5EF4-FFF2-40B4-BE49-F238E27FC236}">
                <a16:creationId xmlns:a16="http://schemas.microsoft.com/office/drawing/2014/main" id="{705673DE-F572-F93C-38BD-B27AA95595A9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08857" y="1591881"/>
            <a:ext cx="938070" cy="671152"/>
          </a:xfrm>
          <a:prstGeom prst="rect">
            <a:avLst/>
          </a:prstGeom>
        </p:spPr>
      </p:pic>
      <p:pic>
        <p:nvPicPr>
          <p:cNvPr id="65" name="object 15">
            <a:extLst>
              <a:ext uri="{FF2B5EF4-FFF2-40B4-BE49-F238E27FC236}">
                <a16:creationId xmlns:a16="http://schemas.microsoft.com/office/drawing/2014/main" id="{73DF62C9-C3FC-094D-2654-992DF4FC63E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56636" y="1682206"/>
            <a:ext cx="1153247" cy="432148"/>
          </a:xfrm>
          <a:prstGeom prst="rect">
            <a:avLst/>
          </a:prstGeom>
        </p:spPr>
      </p:pic>
      <p:pic>
        <p:nvPicPr>
          <p:cNvPr id="77" name="object 15">
            <a:extLst>
              <a:ext uri="{FF2B5EF4-FFF2-40B4-BE49-F238E27FC236}">
                <a16:creationId xmlns:a16="http://schemas.microsoft.com/office/drawing/2014/main" id="{DDFCDE43-1DAA-72B6-D0E9-6E167757368F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76479" y="2998415"/>
            <a:ext cx="1040358" cy="432148"/>
          </a:xfrm>
          <a:prstGeom prst="rect">
            <a:avLst/>
          </a:prstGeom>
        </p:spPr>
      </p:pic>
      <p:pic>
        <p:nvPicPr>
          <p:cNvPr id="88" name="Рисунок 87">
            <a:extLst>
              <a:ext uri="{FF2B5EF4-FFF2-40B4-BE49-F238E27FC236}">
                <a16:creationId xmlns:a16="http://schemas.microsoft.com/office/drawing/2014/main" id="{54E0BB6B-28B3-79C1-4415-49E80741A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17" y="3950501"/>
            <a:ext cx="1043518" cy="436081"/>
          </a:xfrm>
          <a:prstGeom prst="rect">
            <a:avLst/>
          </a:prstGeom>
        </p:spPr>
      </p:pic>
      <p:pic>
        <p:nvPicPr>
          <p:cNvPr id="89" name="Рисунок 88">
            <a:extLst>
              <a:ext uri="{FF2B5EF4-FFF2-40B4-BE49-F238E27FC236}">
                <a16:creationId xmlns:a16="http://schemas.microsoft.com/office/drawing/2014/main" id="{18BFF313-A6F3-C459-E8DC-892F8FCD8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04" y="2520003"/>
            <a:ext cx="861897" cy="421042"/>
          </a:xfrm>
          <a:prstGeom prst="rect">
            <a:avLst/>
          </a:prstGeom>
        </p:spPr>
      </p:pic>
      <p:pic>
        <p:nvPicPr>
          <p:cNvPr id="90" name="Рисунок 89">
            <a:extLst>
              <a:ext uri="{FF2B5EF4-FFF2-40B4-BE49-F238E27FC236}">
                <a16:creationId xmlns:a16="http://schemas.microsoft.com/office/drawing/2014/main" id="{3E323987-DA21-C901-50A8-1908CBFE6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497" y="2672248"/>
            <a:ext cx="948577" cy="421042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8562D0A5-A217-ACF3-C86C-AB0782D56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1" y="2175196"/>
            <a:ext cx="898112" cy="421042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id="{D5A90C4D-147C-FEF0-4AC9-669E2814D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82" y="3638771"/>
            <a:ext cx="1035621" cy="421042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id="{AE19DBE8-B0FF-55C0-7581-033F2C5E1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30" y="3316513"/>
            <a:ext cx="1022403" cy="421042"/>
          </a:xfrm>
          <a:prstGeom prst="rect">
            <a:avLst/>
          </a:prstGeom>
        </p:spPr>
      </p:pic>
      <p:pic>
        <p:nvPicPr>
          <p:cNvPr id="94" name="Рисунок 93">
            <a:extLst>
              <a:ext uri="{FF2B5EF4-FFF2-40B4-BE49-F238E27FC236}">
                <a16:creationId xmlns:a16="http://schemas.microsoft.com/office/drawing/2014/main" id="{B0D4F717-0EEF-9E26-F63A-B7756B0B5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42" y="4916988"/>
            <a:ext cx="1051272" cy="506694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:a16="http://schemas.microsoft.com/office/drawing/2014/main" id="{4C084FBF-A0F2-36CB-B42C-90CA065F0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783" y="2351237"/>
            <a:ext cx="959348" cy="421042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40285C49-456F-5540-1C3D-EA397BF65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14" y="2026993"/>
            <a:ext cx="972229" cy="421042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:a16="http://schemas.microsoft.com/office/drawing/2014/main" id="{E4647BD1-C935-B3E3-9B9A-15982EC85D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56143" y="1084874"/>
            <a:ext cx="663760" cy="450762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id="{DF08969F-0410-83DC-048A-F356FB1AC5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6927" y="2823506"/>
            <a:ext cx="663760" cy="450762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id="{E731E324-C1D7-75E8-BCD1-E7C192B39A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5400" y="3265661"/>
            <a:ext cx="663760" cy="450762"/>
          </a:xfrm>
          <a:prstGeom prst="rect">
            <a:avLst/>
          </a:prstGeom>
        </p:spPr>
      </p:pic>
      <p:pic>
        <p:nvPicPr>
          <p:cNvPr id="100" name="Рисунок 99">
            <a:extLst>
              <a:ext uri="{FF2B5EF4-FFF2-40B4-BE49-F238E27FC236}">
                <a16:creationId xmlns:a16="http://schemas.microsoft.com/office/drawing/2014/main" id="{BDCCDAE8-2280-CAB5-CD05-98008184A1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5401" y="2410208"/>
            <a:ext cx="663760" cy="450762"/>
          </a:xfrm>
          <a:prstGeom prst="rect">
            <a:avLst/>
          </a:prstGeom>
        </p:spPr>
      </p:pic>
      <p:pic>
        <p:nvPicPr>
          <p:cNvPr id="101" name="Рисунок 100">
            <a:extLst>
              <a:ext uri="{FF2B5EF4-FFF2-40B4-BE49-F238E27FC236}">
                <a16:creationId xmlns:a16="http://schemas.microsoft.com/office/drawing/2014/main" id="{EBB85D1E-59F7-ED5D-6B0F-A79DFE3F91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0389" y="5100979"/>
            <a:ext cx="711013" cy="450762"/>
          </a:xfrm>
          <a:prstGeom prst="rect">
            <a:avLst/>
          </a:prstGeom>
        </p:spPr>
      </p:pic>
      <p:pic>
        <p:nvPicPr>
          <p:cNvPr id="102" name="Рисунок 101">
            <a:extLst>
              <a:ext uri="{FF2B5EF4-FFF2-40B4-BE49-F238E27FC236}">
                <a16:creationId xmlns:a16="http://schemas.microsoft.com/office/drawing/2014/main" id="{D5F18942-6146-72FE-2705-2CD086B5CA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0117" y="1553068"/>
            <a:ext cx="663760" cy="450762"/>
          </a:xfrm>
          <a:prstGeom prst="rect">
            <a:avLst/>
          </a:prstGeom>
        </p:spPr>
      </p:pic>
      <p:pic>
        <p:nvPicPr>
          <p:cNvPr id="71" name="object 15">
            <a:extLst>
              <a:ext uri="{FF2B5EF4-FFF2-40B4-BE49-F238E27FC236}">
                <a16:creationId xmlns:a16="http://schemas.microsoft.com/office/drawing/2014/main" id="{A2392ECE-8D1E-367F-1CFD-ABCB939C9177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075085" y="1660364"/>
            <a:ext cx="865536" cy="571860"/>
          </a:xfrm>
          <a:prstGeom prst="rect">
            <a:avLst/>
          </a:prstGeom>
        </p:spPr>
      </p:pic>
      <p:pic>
        <p:nvPicPr>
          <p:cNvPr id="103" name="Рисунок 102">
            <a:extLst>
              <a:ext uri="{FF2B5EF4-FFF2-40B4-BE49-F238E27FC236}">
                <a16:creationId xmlns:a16="http://schemas.microsoft.com/office/drawing/2014/main" id="{41724DB9-BADE-93FF-1C72-1D8B21ECA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330" y="2022280"/>
            <a:ext cx="861897" cy="421042"/>
          </a:xfrm>
          <a:prstGeom prst="rect">
            <a:avLst/>
          </a:prstGeom>
        </p:spPr>
      </p:pic>
      <p:pic>
        <p:nvPicPr>
          <p:cNvPr id="104" name="Рисунок 103">
            <a:extLst>
              <a:ext uri="{FF2B5EF4-FFF2-40B4-BE49-F238E27FC236}">
                <a16:creationId xmlns:a16="http://schemas.microsoft.com/office/drawing/2014/main" id="{399EEBAF-C694-94AA-F35D-4600559F5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614" y="2328460"/>
            <a:ext cx="861897" cy="473283"/>
          </a:xfrm>
          <a:prstGeom prst="rect">
            <a:avLst/>
          </a:prstGeom>
        </p:spPr>
      </p:pic>
      <p:pic>
        <p:nvPicPr>
          <p:cNvPr id="105" name="Рисунок 104">
            <a:extLst>
              <a:ext uri="{FF2B5EF4-FFF2-40B4-BE49-F238E27FC236}">
                <a16:creationId xmlns:a16="http://schemas.microsoft.com/office/drawing/2014/main" id="{54FAF7F6-D405-149D-BEB2-B0F11D236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690" y="2707144"/>
            <a:ext cx="861897" cy="444808"/>
          </a:xfrm>
          <a:prstGeom prst="rect">
            <a:avLst/>
          </a:prstGeom>
        </p:spPr>
      </p:pic>
      <p:pic>
        <p:nvPicPr>
          <p:cNvPr id="106" name="Рисунок 105">
            <a:extLst>
              <a:ext uri="{FF2B5EF4-FFF2-40B4-BE49-F238E27FC236}">
                <a16:creationId xmlns:a16="http://schemas.microsoft.com/office/drawing/2014/main" id="{349F1316-D9B3-BD72-745C-2B308E53A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863" y="2037680"/>
            <a:ext cx="861897" cy="421042"/>
          </a:xfrm>
          <a:prstGeom prst="rect">
            <a:avLst/>
          </a:prstGeom>
        </p:spPr>
      </p:pic>
      <p:pic>
        <p:nvPicPr>
          <p:cNvPr id="107" name="Рисунок 106">
            <a:extLst>
              <a:ext uri="{FF2B5EF4-FFF2-40B4-BE49-F238E27FC236}">
                <a16:creationId xmlns:a16="http://schemas.microsoft.com/office/drawing/2014/main" id="{58C13E80-AF02-70E2-3811-E3B352948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604" y="2385916"/>
            <a:ext cx="861897" cy="421042"/>
          </a:xfrm>
          <a:prstGeom prst="rect">
            <a:avLst/>
          </a:prstGeom>
        </p:spPr>
      </p:pic>
      <p:pic>
        <p:nvPicPr>
          <p:cNvPr id="108" name="Рисунок 107">
            <a:extLst>
              <a:ext uri="{FF2B5EF4-FFF2-40B4-BE49-F238E27FC236}">
                <a16:creationId xmlns:a16="http://schemas.microsoft.com/office/drawing/2014/main" id="{BF589D77-8FE9-1227-A419-0007A8CFE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099" y="2716753"/>
            <a:ext cx="861897" cy="515240"/>
          </a:xfrm>
          <a:prstGeom prst="rect">
            <a:avLst/>
          </a:prstGeom>
        </p:spPr>
      </p:pic>
      <p:pic>
        <p:nvPicPr>
          <p:cNvPr id="110" name="object 15">
            <a:extLst>
              <a:ext uri="{FF2B5EF4-FFF2-40B4-BE49-F238E27FC236}">
                <a16:creationId xmlns:a16="http://schemas.microsoft.com/office/drawing/2014/main" id="{10D560CC-E0EA-378F-2CDA-EAB7D4F3289E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72557" y="3399735"/>
            <a:ext cx="865536" cy="517528"/>
          </a:xfrm>
          <a:prstGeom prst="rect">
            <a:avLst/>
          </a:prstGeom>
        </p:spPr>
      </p:pic>
      <p:pic>
        <p:nvPicPr>
          <p:cNvPr id="112" name="Рисунок 111">
            <a:extLst>
              <a:ext uri="{FF2B5EF4-FFF2-40B4-BE49-F238E27FC236}">
                <a16:creationId xmlns:a16="http://schemas.microsoft.com/office/drawing/2014/main" id="{74D51706-7332-FFFA-EB04-1256EEFC5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548" y="3807311"/>
            <a:ext cx="861897" cy="421042"/>
          </a:xfrm>
          <a:prstGeom prst="rect">
            <a:avLst/>
          </a:prstGeom>
        </p:spPr>
      </p:pic>
      <p:pic>
        <p:nvPicPr>
          <p:cNvPr id="113" name="Рисунок 112">
            <a:extLst>
              <a:ext uri="{FF2B5EF4-FFF2-40B4-BE49-F238E27FC236}">
                <a16:creationId xmlns:a16="http://schemas.microsoft.com/office/drawing/2014/main" id="{4A55E77E-5E1D-67AE-85D9-AD917B34C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676" y="3044260"/>
            <a:ext cx="861897" cy="490409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1BA56A0F-8FA4-3D41-6D2A-8D112F52598F}"/>
              </a:ext>
            </a:extLst>
          </p:cNvPr>
          <p:cNvSpPr txBox="1"/>
          <p:nvPr/>
        </p:nvSpPr>
        <p:spPr>
          <a:xfrm>
            <a:off x="4307623" y="1773822"/>
            <a:ext cx="833486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</a:t>
            </a:r>
            <a:r>
              <a:rPr lang="ru-RU" sz="500" b="1" spc="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 </a:t>
            </a:r>
            <a:r>
              <a:rPr lang="ru-RU" sz="500" b="1" spc="-8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социальным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вопросам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544A177-F64E-29DA-95EB-D8759AF05B62}"/>
              </a:ext>
            </a:extLst>
          </p:cNvPr>
          <p:cNvSpPr txBox="1"/>
          <p:nvPr/>
        </p:nvSpPr>
        <p:spPr>
          <a:xfrm>
            <a:off x="3599041" y="1690790"/>
            <a:ext cx="635953" cy="283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18575">
              <a:lnSpc>
                <a:spcPct val="71100"/>
              </a:lnSpc>
              <a:spcBef>
                <a:spcPts val="203"/>
              </a:spcBef>
            </a:pPr>
            <a:endParaRPr lang="ru-RU" sz="500" b="1" spc="-8" dirty="0">
              <a:latin typeface="Times New Roman"/>
              <a:cs typeface="Times New Roman"/>
            </a:endParaRPr>
          </a:p>
          <a:p>
            <a:pPr marL="10319" marR="4128" indent="18575">
              <a:lnSpc>
                <a:spcPct val="71100"/>
              </a:lnSpc>
              <a:spcBef>
                <a:spcPts val="203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 образования </a:t>
            </a:r>
            <a:r>
              <a:rPr lang="ru-RU" sz="500" b="1" spc="-4" dirty="0">
                <a:latin typeface="Times New Roman"/>
                <a:cs typeface="Times New Roman"/>
              </a:rPr>
              <a:t>*</a:t>
            </a:r>
            <a:endParaRPr lang="ru-RU" sz="500" dirty="0">
              <a:latin typeface="Times New Roman"/>
              <a:cs typeface="Times New Roman"/>
            </a:endParaRPr>
          </a:p>
        </p:txBody>
      </p:sp>
      <p:pic>
        <p:nvPicPr>
          <p:cNvPr id="120" name="object 15">
            <a:extLst>
              <a:ext uri="{FF2B5EF4-FFF2-40B4-BE49-F238E27FC236}">
                <a16:creationId xmlns:a16="http://schemas.microsoft.com/office/drawing/2014/main" id="{9A4918CD-77F0-6366-F850-6D0E0CF18208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93565" y="3104685"/>
            <a:ext cx="865536" cy="459324"/>
          </a:xfrm>
          <a:prstGeom prst="rect">
            <a:avLst/>
          </a:prstGeom>
        </p:spPr>
      </p:pic>
      <p:pic>
        <p:nvPicPr>
          <p:cNvPr id="121" name="Рисунок 120">
            <a:extLst>
              <a:ext uri="{FF2B5EF4-FFF2-40B4-BE49-F238E27FC236}">
                <a16:creationId xmlns:a16="http://schemas.microsoft.com/office/drawing/2014/main" id="{B23ADFDF-EEBA-2EAF-05E1-CFB76A279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893" y="3405717"/>
            <a:ext cx="861897" cy="773297"/>
          </a:xfrm>
          <a:prstGeom prst="rect">
            <a:avLst/>
          </a:prstGeom>
        </p:spPr>
      </p:pic>
      <p:pic>
        <p:nvPicPr>
          <p:cNvPr id="122" name="Рисунок 121">
            <a:extLst>
              <a:ext uri="{FF2B5EF4-FFF2-40B4-BE49-F238E27FC236}">
                <a16:creationId xmlns:a16="http://schemas.microsoft.com/office/drawing/2014/main" id="{910E07E9-9D2C-2DC8-E932-92C210E2D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096" y="5473010"/>
            <a:ext cx="861897" cy="421042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F56DDFD9-C7B7-5D3E-B06B-76706703C5FF}"/>
              </a:ext>
            </a:extLst>
          </p:cNvPr>
          <p:cNvSpPr txBox="1"/>
          <p:nvPr/>
        </p:nvSpPr>
        <p:spPr>
          <a:xfrm>
            <a:off x="4338183" y="3162479"/>
            <a:ext cx="780795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4446" algn="ctr"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физической к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4" dirty="0">
                <a:latin typeface="Times New Roman"/>
                <a:cs typeface="Times New Roman"/>
              </a:rPr>
              <a:t>е</a:t>
            </a:r>
            <a:r>
              <a:rPr lang="ru-RU" sz="500" b="1" spc="2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сп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рт</a:t>
            </a:r>
            <a:r>
              <a:rPr lang="ru-RU" sz="500" b="1" spc="-4" dirty="0">
                <a:latin typeface="Times New Roman"/>
                <a:cs typeface="Times New Roman"/>
              </a:rPr>
              <a:t>у</a:t>
            </a:r>
            <a:endParaRPr lang="ru-RU" sz="500" dirty="0">
              <a:latin typeface="Times New Roman"/>
              <a:cs typeface="Times New Roman"/>
            </a:endParaRPr>
          </a:p>
        </p:txBody>
      </p:sp>
      <p:pic>
        <p:nvPicPr>
          <p:cNvPr id="127" name="Рисунок 126">
            <a:extLst>
              <a:ext uri="{FF2B5EF4-FFF2-40B4-BE49-F238E27FC236}">
                <a16:creationId xmlns:a16="http://schemas.microsoft.com/office/drawing/2014/main" id="{C9C03CFC-1867-D5D7-AD2B-8C1592854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841" y="4086967"/>
            <a:ext cx="861897" cy="421042"/>
          </a:xfrm>
          <a:prstGeom prst="rect">
            <a:avLst/>
          </a:prstGeom>
        </p:spPr>
      </p:pic>
      <p:pic>
        <p:nvPicPr>
          <p:cNvPr id="128" name="object 15">
            <a:extLst>
              <a:ext uri="{FF2B5EF4-FFF2-40B4-BE49-F238E27FC236}">
                <a16:creationId xmlns:a16="http://schemas.microsoft.com/office/drawing/2014/main" id="{49CB3575-CEAC-FFA0-E8D7-FA3556B3A94C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302693" y="4247647"/>
            <a:ext cx="865536" cy="586651"/>
          </a:xfrm>
          <a:prstGeom prst="rect">
            <a:avLst/>
          </a:prstGeom>
        </p:spPr>
      </p:pic>
      <p:pic>
        <p:nvPicPr>
          <p:cNvPr id="129" name="Рисунок 128">
            <a:extLst>
              <a:ext uri="{FF2B5EF4-FFF2-40B4-BE49-F238E27FC236}">
                <a16:creationId xmlns:a16="http://schemas.microsoft.com/office/drawing/2014/main" id="{336CC02D-3661-10F5-8DC9-11454F0A1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467" y="4683999"/>
            <a:ext cx="861897" cy="421042"/>
          </a:xfrm>
          <a:prstGeom prst="rect">
            <a:avLst/>
          </a:prstGeom>
        </p:spPr>
      </p:pic>
      <p:pic>
        <p:nvPicPr>
          <p:cNvPr id="130" name="Рисунок 129">
            <a:extLst>
              <a:ext uri="{FF2B5EF4-FFF2-40B4-BE49-F238E27FC236}">
                <a16:creationId xmlns:a16="http://schemas.microsoft.com/office/drawing/2014/main" id="{5E9DA819-5C94-9DCE-7200-05F70155B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395" y="4944612"/>
            <a:ext cx="861897" cy="421042"/>
          </a:xfrm>
          <a:prstGeom prst="rect">
            <a:avLst/>
          </a:prstGeom>
        </p:spPr>
      </p:pic>
      <p:pic>
        <p:nvPicPr>
          <p:cNvPr id="132" name="Рисунок 131">
            <a:extLst>
              <a:ext uri="{FF2B5EF4-FFF2-40B4-BE49-F238E27FC236}">
                <a16:creationId xmlns:a16="http://schemas.microsoft.com/office/drawing/2014/main" id="{6FA235C6-B0FE-A372-1DFF-28AE9F18F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804" y="3992003"/>
            <a:ext cx="861897" cy="421042"/>
          </a:xfrm>
          <a:prstGeom prst="rect">
            <a:avLst/>
          </a:prstGeom>
        </p:spPr>
      </p:pic>
      <p:pic>
        <p:nvPicPr>
          <p:cNvPr id="133" name="Рисунок 132">
            <a:extLst>
              <a:ext uri="{FF2B5EF4-FFF2-40B4-BE49-F238E27FC236}">
                <a16:creationId xmlns:a16="http://schemas.microsoft.com/office/drawing/2014/main" id="{5CF76F28-3047-1317-C69A-C06D98ADF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772" y="5731980"/>
            <a:ext cx="861897" cy="421042"/>
          </a:xfrm>
          <a:prstGeom prst="rect">
            <a:avLst/>
          </a:prstGeom>
        </p:spPr>
      </p:pic>
      <p:pic>
        <p:nvPicPr>
          <p:cNvPr id="134" name="Рисунок 133">
            <a:extLst>
              <a:ext uri="{FF2B5EF4-FFF2-40B4-BE49-F238E27FC236}">
                <a16:creationId xmlns:a16="http://schemas.microsoft.com/office/drawing/2014/main" id="{420A1A59-2B12-85E0-DC31-71A1925774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5348" y="6362587"/>
            <a:ext cx="783753" cy="45076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18ABD57-0BC7-863C-5CC7-BDAB5D665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068" y="2559619"/>
            <a:ext cx="951069" cy="48177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213132B-DF8C-147C-AECE-46D8E76D3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415" y="3771204"/>
            <a:ext cx="861897" cy="421042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227D0F4-E110-7E71-6CD6-03B218E98D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6855" y="3035123"/>
            <a:ext cx="840812" cy="450762"/>
          </a:xfrm>
          <a:prstGeom prst="rect">
            <a:avLst/>
          </a:prstGeom>
        </p:spPr>
      </p:pic>
      <p:pic>
        <p:nvPicPr>
          <p:cNvPr id="18" name="object 15">
            <a:extLst>
              <a:ext uri="{FF2B5EF4-FFF2-40B4-BE49-F238E27FC236}">
                <a16:creationId xmlns:a16="http://schemas.microsoft.com/office/drawing/2014/main" id="{5555F8C5-3014-A94B-8156-3E5372C39F2A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65914" y="3410989"/>
            <a:ext cx="890657" cy="43214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FFEF217-9B5F-B518-DB8B-17469B361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065" y="2379809"/>
            <a:ext cx="861897" cy="421042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BCF1CB52-A2FB-96A4-080A-1003170F8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289" y="3071544"/>
            <a:ext cx="861897" cy="421042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B1ABB1C-CD56-15D8-21D9-7D2269336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509" y="2726908"/>
            <a:ext cx="861897" cy="421042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EE58B8F6-5816-69B1-3208-A47C933FB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419" y="2039064"/>
            <a:ext cx="861897" cy="421042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88179A8-F11A-B13E-8E9E-4817881DD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731" y="4089582"/>
            <a:ext cx="861897" cy="421042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CBB1469-1AA1-E02B-2D98-5910D72F1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654" y="4773702"/>
            <a:ext cx="861897" cy="470584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FF31A9AF-43FC-C44F-CDA0-1C5357CBD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544" y="5125558"/>
            <a:ext cx="861897" cy="421042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06EFFCB-DE88-1925-9B05-4FD7E125A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369" y="4416074"/>
            <a:ext cx="861897" cy="485629"/>
          </a:xfrm>
          <a:prstGeom prst="rect">
            <a:avLst/>
          </a:prstGeom>
        </p:spPr>
      </p:pic>
      <p:pic>
        <p:nvPicPr>
          <p:cNvPr id="30" name="object 15">
            <a:extLst>
              <a:ext uri="{FF2B5EF4-FFF2-40B4-BE49-F238E27FC236}">
                <a16:creationId xmlns:a16="http://schemas.microsoft.com/office/drawing/2014/main" id="{23C52164-F88A-478C-B818-7EB373EBA48E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36344" y="5462436"/>
            <a:ext cx="924677" cy="458209"/>
          </a:xfrm>
          <a:prstGeom prst="rect">
            <a:avLst/>
          </a:prstGeom>
        </p:spPr>
      </p:pic>
      <p:pic>
        <p:nvPicPr>
          <p:cNvPr id="31" name="object 15">
            <a:extLst>
              <a:ext uri="{FF2B5EF4-FFF2-40B4-BE49-F238E27FC236}">
                <a16:creationId xmlns:a16="http://schemas.microsoft.com/office/drawing/2014/main" id="{F28EAF7D-A3FE-3C16-B81B-515B11E6636B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16904" y="3995127"/>
            <a:ext cx="865536" cy="493813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7DB98DAA-6205-CE1E-0913-ADFE039B5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452" y="6111234"/>
            <a:ext cx="947333" cy="421042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18EAF110-CCCD-F985-F901-E52CE5858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611" y="5809462"/>
            <a:ext cx="947333" cy="421042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ADB72EA-9369-5723-768B-11B17A8D1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422" y="2726664"/>
            <a:ext cx="861897" cy="556914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FA0F0BE8-E375-283E-36D1-24A9EC465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779" y="2455029"/>
            <a:ext cx="970864" cy="479374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DBCE01D5-1F3F-1179-B1E7-7B28B3086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658" y="2412947"/>
            <a:ext cx="889342" cy="462058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1AE324CA-031B-2C22-3E30-7976E0CB4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689" y="2056571"/>
            <a:ext cx="861897" cy="490486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9B3F3D1C-DE28-47F0-2D88-75FABED11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529" y="2799475"/>
            <a:ext cx="966507" cy="551879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8F755BF0-2A76-4BF6-847C-DF08A03CF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467" y="3545428"/>
            <a:ext cx="861897" cy="538269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0FE4AB4D-6AC3-DABE-C2C0-89CAAE53B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616" y="4720226"/>
            <a:ext cx="861897" cy="421042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26300333-A220-7C04-39F3-C7A0B7F60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317" y="4348748"/>
            <a:ext cx="861897" cy="53744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56509861-BC2D-37B0-40F1-D355EAF9F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515" y="3210832"/>
            <a:ext cx="1102700" cy="484211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0D37F5BA-CB8C-510A-52A7-A10B78165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173" y="2010296"/>
            <a:ext cx="970864" cy="582527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94EEC8F6-A357-9913-A77B-7377EA498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952" y="3139536"/>
            <a:ext cx="891788" cy="576887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EC36A6E9-8931-016E-462A-A2C56F0D7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644" y="2712933"/>
            <a:ext cx="880110" cy="612583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24E46178-8681-ECD2-31A4-A9CD3666F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3826" y="2063195"/>
            <a:ext cx="988054" cy="878624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55BC0F06-C415-7C94-6878-6F31743BF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24" y="5319281"/>
            <a:ext cx="1070625" cy="421042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87758C-7D74-6395-9C47-03A8819F4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44" y="4596563"/>
            <a:ext cx="1055966" cy="432159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958D10E8-B306-209F-9A6D-8796ACBBC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276" y="4265852"/>
            <a:ext cx="1045272" cy="450973"/>
          </a:xfrm>
          <a:prstGeom prst="rect">
            <a:avLst/>
          </a:prstGeom>
        </p:spPr>
      </p:pic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D24C16AF-F46E-624D-598B-A6D1AB80A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1837" y="2963654"/>
            <a:ext cx="939151" cy="509769"/>
          </a:xfrm>
          <a:prstGeom prst="rect">
            <a:avLst/>
          </a:prstGeom>
        </p:spPr>
      </p:pic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10311C35-A206-9E83-46A6-3591DD934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537" y="2361781"/>
            <a:ext cx="935764" cy="421042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202FE638-2B68-7DE7-3F04-B88B2C3A8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495" y="2067886"/>
            <a:ext cx="924083" cy="421042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F508C9A6-88F5-A65B-EA54-B5CD44B43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693" y="2674875"/>
            <a:ext cx="912022" cy="421042"/>
          </a:xfrm>
          <a:prstGeom prst="rect">
            <a:avLst/>
          </a:prstGeom>
        </p:spPr>
      </p:pic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7A0A7197-86E3-3493-A803-022419B59D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4662" y="3411271"/>
            <a:ext cx="876326" cy="450762"/>
          </a:xfrm>
          <a:prstGeom prst="rect">
            <a:avLst/>
          </a:prstGeom>
        </p:spPr>
      </p:pic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6704F40-0DBB-9D1B-CCD6-1AD1A7F3A27B}"/>
              </a:ext>
            </a:extLst>
          </p:cNvPr>
          <p:cNvCxnSpPr>
            <a:cxnSpLocks/>
          </p:cNvCxnSpPr>
          <p:nvPr/>
        </p:nvCxnSpPr>
        <p:spPr>
          <a:xfrm flipV="1">
            <a:off x="708677" y="916166"/>
            <a:ext cx="8336469" cy="95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FDD58472-2957-52CE-4874-03E583120377}"/>
              </a:ext>
            </a:extLst>
          </p:cNvPr>
          <p:cNvCxnSpPr/>
          <p:nvPr/>
        </p:nvCxnSpPr>
        <p:spPr>
          <a:xfrm flipH="1">
            <a:off x="561549" y="928256"/>
            <a:ext cx="147768" cy="11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BD47BBF7-0258-4023-536D-752F50863AF8}"/>
              </a:ext>
            </a:extLst>
          </p:cNvPr>
          <p:cNvCxnSpPr/>
          <p:nvPr/>
        </p:nvCxnSpPr>
        <p:spPr>
          <a:xfrm flipH="1">
            <a:off x="2245350" y="923868"/>
            <a:ext cx="147768" cy="11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25045F8C-DC13-401F-07A5-8AAABA77D1AF}"/>
              </a:ext>
            </a:extLst>
          </p:cNvPr>
          <p:cNvCxnSpPr>
            <a:cxnSpLocks/>
          </p:cNvCxnSpPr>
          <p:nvPr/>
        </p:nvCxnSpPr>
        <p:spPr>
          <a:xfrm flipH="1">
            <a:off x="1403130" y="923870"/>
            <a:ext cx="147767" cy="111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F58DF52B-D901-F570-CA5E-E709B604617F}"/>
              </a:ext>
            </a:extLst>
          </p:cNvPr>
          <p:cNvCxnSpPr/>
          <p:nvPr/>
        </p:nvCxnSpPr>
        <p:spPr>
          <a:xfrm flipH="1">
            <a:off x="3200031" y="929334"/>
            <a:ext cx="147768" cy="11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790E550F-8B86-9E46-18CC-2F2CF7065487}"/>
              </a:ext>
            </a:extLst>
          </p:cNvPr>
          <p:cNvCxnSpPr>
            <a:cxnSpLocks/>
          </p:cNvCxnSpPr>
          <p:nvPr/>
        </p:nvCxnSpPr>
        <p:spPr>
          <a:xfrm>
            <a:off x="4217341" y="936058"/>
            <a:ext cx="0" cy="178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F7EE45DC-0570-3BF3-6ADC-14AE09BA928D}"/>
              </a:ext>
            </a:extLst>
          </p:cNvPr>
          <p:cNvCxnSpPr>
            <a:cxnSpLocks/>
          </p:cNvCxnSpPr>
          <p:nvPr/>
        </p:nvCxnSpPr>
        <p:spPr>
          <a:xfrm>
            <a:off x="5236714" y="922409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 стрелкой 86">
            <a:extLst>
              <a:ext uri="{FF2B5EF4-FFF2-40B4-BE49-F238E27FC236}">
                <a16:creationId xmlns:a16="http://schemas.microsoft.com/office/drawing/2014/main" id="{17DB326D-CEC4-6660-A920-09A0AA6F752E}"/>
              </a:ext>
            </a:extLst>
          </p:cNvPr>
          <p:cNvCxnSpPr>
            <a:cxnSpLocks/>
          </p:cNvCxnSpPr>
          <p:nvPr/>
        </p:nvCxnSpPr>
        <p:spPr>
          <a:xfrm>
            <a:off x="6289973" y="925029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 стрелкой 113">
            <a:extLst>
              <a:ext uri="{FF2B5EF4-FFF2-40B4-BE49-F238E27FC236}">
                <a16:creationId xmlns:a16="http://schemas.microsoft.com/office/drawing/2014/main" id="{16D4CB86-3233-4867-4709-75BBD6C25CDB}"/>
              </a:ext>
            </a:extLst>
          </p:cNvPr>
          <p:cNvCxnSpPr>
            <a:cxnSpLocks/>
          </p:cNvCxnSpPr>
          <p:nvPr/>
        </p:nvCxnSpPr>
        <p:spPr>
          <a:xfrm>
            <a:off x="7274965" y="923349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id="{154183F2-0AE2-1787-B4D1-3298EFF6F528}"/>
              </a:ext>
            </a:extLst>
          </p:cNvPr>
          <p:cNvCxnSpPr>
            <a:cxnSpLocks/>
          </p:cNvCxnSpPr>
          <p:nvPr/>
        </p:nvCxnSpPr>
        <p:spPr>
          <a:xfrm>
            <a:off x="8186243" y="913370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Прямая со стрелкой 134">
            <a:extLst>
              <a:ext uri="{FF2B5EF4-FFF2-40B4-BE49-F238E27FC236}">
                <a16:creationId xmlns:a16="http://schemas.microsoft.com/office/drawing/2014/main" id="{0F7825F8-43D3-C270-4199-FA78F32DCD09}"/>
              </a:ext>
            </a:extLst>
          </p:cNvPr>
          <p:cNvCxnSpPr>
            <a:cxnSpLocks/>
          </p:cNvCxnSpPr>
          <p:nvPr/>
        </p:nvCxnSpPr>
        <p:spPr>
          <a:xfrm>
            <a:off x="9042731" y="918426"/>
            <a:ext cx="147427" cy="11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object 516">
            <a:extLst>
              <a:ext uri="{FF2B5EF4-FFF2-40B4-BE49-F238E27FC236}">
                <a16:creationId xmlns:a16="http://schemas.microsoft.com/office/drawing/2014/main" id="{8E1A15BF-469D-4BF1-1D5D-121F6DB0102E}"/>
              </a:ext>
            </a:extLst>
          </p:cNvPr>
          <p:cNvSpPr txBox="1"/>
          <p:nvPr/>
        </p:nvSpPr>
        <p:spPr>
          <a:xfrm>
            <a:off x="226311" y="1262983"/>
            <a:ext cx="662046" cy="12144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9530" marR="4128" indent="-39727" algn="ctr">
              <a:lnSpc>
                <a:spcPts val="390"/>
              </a:lnSpc>
              <a:spcBef>
                <a:spcPts val="130"/>
              </a:spcBef>
            </a:pPr>
            <a:r>
              <a:rPr sz="500" b="1" dirty="0" err="1">
                <a:latin typeface="Times New Roman"/>
                <a:cs typeface="Times New Roman"/>
              </a:rPr>
              <a:t>За</a:t>
            </a:r>
            <a:r>
              <a:rPr sz="500" b="1" spc="-8" dirty="0" err="1">
                <a:latin typeface="Times New Roman"/>
                <a:cs typeface="Times New Roman"/>
              </a:rPr>
              <a:t>ме</a:t>
            </a:r>
            <a:r>
              <a:rPr sz="500" b="1" spc="-12" dirty="0" err="1">
                <a:latin typeface="Times New Roman"/>
                <a:cs typeface="Times New Roman"/>
              </a:rPr>
              <a:t>с</a:t>
            </a:r>
            <a:r>
              <a:rPr sz="500" b="1" dirty="0" err="1">
                <a:latin typeface="Times New Roman"/>
                <a:cs typeface="Times New Roman"/>
              </a:rPr>
              <a:t>т</a:t>
            </a:r>
            <a:r>
              <a:rPr sz="500" b="1" spc="-8" dirty="0" err="1">
                <a:latin typeface="Times New Roman"/>
                <a:cs typeface="Times New Roman"/>
              </a:rPr>
              <a:t>и</a:t>
            </a:r>
            <a:r>
              <a:rPr sz="500" b="1" dirty="0" err="1">
                <a:latin typeface="Times New Roman"/>
                <a:cs typeface="Times New Roman"/>
              </a:rPr>
              <a:t>т</a:t>
            </a:r>
            <a:r>
              <a:rPr sz="500" b="1" spc="-12" dirty="0" err="1">
                <a:latin typeface="Times New Roman"/>
                <a:cs typeface="Times New Roman"/>
              </a:rPr>
              <a:t>е</a:t>
            </a:r>
            <a:r>
              <a:rPr sz="500" b="1" spc="-4" dirty="0" err="1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sz="500" b="1" spc="-4" dirty="0">
                <a:latin typeface="Times New Roman"/>
                <a:cs typeface="Times New Roman"/>
              </a:rPr>
              <a:t>гл</a:t>
            </a:r>
            <a:r>
              <a:rPr sz="500" b="1" dirty="0">
                <a:latin typeface="Times New Roman"/>
                <a:cs typeface="Times New Roman"/>
              </a:rPr>
              <a:t>а</a:t>
            </a:r>
            <a:r>
              <a:rPr sz="500" b="1" spc="-4" dirty="0">
                <a:latin typeface="Times New Roman"/>
                <a:cs typeface="Times New Roman"/>
              </a:rPr>
              <a:t>вы  </a:t>
            </a:r>
            <a:r>
              <a:rPr lang="ru-RU" sz="500" b="1" spc="-4" dirty="0">
                <a:latin typeface="Times New Roman"/>
                <a:cs typeface="Times New Roman"/>
              </a:rPr>
              <a:t>городского округа</a:t>
            </a:r>
            <a:endParaRPr sz="500" dirty="0">
              <a:latin typeface="Times New Roman"/>
              <a:cs typeface="Times New Roman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AC8315E-0E6C-50A0-8E50-08ECED17A4D5}"/>
              </a:ext>
            </a:extLst>
          </p:cNvPr>
          <p:cNvSpPr txBox="1"/>
          <p:nvPr/>
        </p:nvSpPr>
        <p:spPr>
          <a:xfrm>
            <a:off x="1033780" y="1228072"/>
            <a:ext cx="916698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ACD1983-7581-72A4-D897-69FF18FEBB5B}"/>
              </a:ext>
            </a:extLst>
          </p:cNvPr>
          <p:cNvSpPr txBox="1"/>
          <p:nvPr/>
        </p:nvSpPr>
        <p:spPr>
          <a:xfrm>
            <a:off x="5116147" y="1231247"/>
            <a:ext cx="768503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2721438-01A8-A55B-BA84-1B062FF9CE44}"/>
              </a:ext>
            </a:extLst>
          </p:cNvPr>
          <p:cNvSpPr txBox="1"/>
          <p:nvPr/>
        </p:nvSpPr>
        <p:spPr>
          <a:xfrm>
            <a:off x="1846309" y="1231429"/>
            <a:ext cx="952358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08422C9-3DCC-ACE8-07D2-3C822322BF2B}"/>
              </a:ext>
            </a:extLst>
          </p:cNvPr>
          <p:cNvSpPr txBox="1"/>
          <p:nvPr/>
        </p:nvSpPr>
        <p:spPr>
          <a:xfrm>
            <a:off x="2750595" y="1228987"/>
            <a:ext cx="792033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0B09E7C-C85F-725B-3E0D-2B648A4004BE}"/>
              </a:ext>
            </a:extLst>
          </p:cNvPr>
          <p:cNvSpPr txBox="1"/>
          <p:nvPr/>
        </p:nvSpPr>
        <p:spPr>
          <a:xfrm>
            <a:off x="6111144" y="1236970"/>
            <a:ext cx="871567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781CD18-152E-DD8A-6A17-9ADDCBCD2BC7}"/>
              </a:ext>
            </a:extLst>
          </p:cNvPr>
          <p:cNvSpPr txBox="1"/>
          <p:nvPr/>
        </p:nvSpPr>
        <p:spPr>
          <a:xfrm>
            <a:off x="7028099" y="1163651"/>
            <a:ext cx="839464" cy="350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 algn="ctr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 -  начальник управления по безопасности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9D120-25B2-34CE-2A44-72606413365E}"/>
              </a:ext>
            </a:extLst>
          </p:cNvPr>
          <p:cNvSpPr txBox="1"/>
          <p:nvPr/>
        </p:nvSpPr>
        <p:spPr>
          <a:xfrm>
            <a:off x="7955982" y="1202642"/>
            <a:ext cx="8330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032" algn="ctr">
              <a:lnSpc>
                <a:spcPct val="90000"/>
              </a:lnSpc>
              <a:spcBef>
                <a:spcPts val="118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Заместитель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главы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F90AC14-1261-3CB2-B6E2-6D712DB19C93}"/>
              </a:ext>
            </a:extLst>
          </p:cNvPr>
          <p:cNvSpPr txBox="1"/>
          <p:nvPr/>
        </p:nvSpPr>
        <p:spPr>
          <a:xfrm>
            <a:off x="3721264" y="1238982"/>
            <a:ext cx="1085126" cy="19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4128" indent="-39727" algn="ctr">
              <a:lnSpc>
                <a:spcPts val="390"/>
              </a:lnSpc>
              <a:spcBef>
                <a:spcPts val="130"/>
              </a:spcBef>
            </a:pPr>
            <a:r>
              <a:rPr lang="ru-RU" sz="500" b="1" dirty="0">
                <a:latin typeface="Times New Roman"/>
                <a:cs typeface="Times New Roman"/>
              </a:rPr>
              <a:t>Первый за</a:t>
            </a:r>
            <a:r>
              <a:rPr lang="ru-RU" sz="500" b="1" spc="-8" dirty="0">
                <a:latin typeface="Times New Roman"/>
                <a:cs typeface="Times New Roman"/>
              </a:rPr>
              <a:t>ме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ль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вы городского 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9934DF4-F4FB-D90C-DF10-33767227C273}"/>
              </a:ext>
            </a:extLst>
          </p:cNvPr>
          <p:cNvSpPr txBox="1"/>
          <p:nvPr/>
        </p:nvSpPr>
        <p:spPr>
          <a:xfrm>
            <a:off x="3634395" y="629376"/>
            <a:ext cx="1100573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127437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Глава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городского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округа</a:t>
            </a:r>
            <a:endParaRPr lang="ru-RU" sz="500" dirty="0">
              <a:latin typeface="Times New Roman"/>
              <a:cs typeface="Times New Roman"/>
            </a:endParaRPr>
          </a:p>
        </p:txBody>
      </p:sp>
      <p:cxnSp>
        <p:nvCxnSpPr>
          <p:cNvPr id="160" name="Прямая со стрелкой 159">
            <a:extLst>
              <a:ext uri="{FF2B5EF4-FFF2-40B4-BE49-F238E27FC236}">
                <a16:creationId xmlns:a16="http://schemas.microsoft.com/office/drawing/2014/main" id="{D6918B6F-AEBC-BE2E-7383-6CBC79597A56}"/>
              </a:ext>
            </a:extLst>
          </p:cNvPr>
          <p:cNvCxnSpPr>
            <a:cxnSpLocks/>
          </p:cNvCxnSpPr>
          <p:nvPr/>
        </p:nvCxnSpPr>
        <p:spPr>
          <a:xfrm>
            <a:off x="4217341" y="858832"/>
            <a:ext cx="0" cy="63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E6E913AB-1FFD-3DBC-EC47-3A47E5A7D4A9}"/>
              </a:ext>
            </a:extLst>
          </p:cNvPr>
          <p:cNvSpPr txBox="1"/>
          <p:nvPr/>
        </p:nvSpPr>
        <p:spPr>
          <a:xfrm>
            <a:off x="-78627" y="6596282"/>
            <a:ext cx="349281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>
              <a:spcBef>
                <a:spcPts val="77"/>
              </a:spcBef>
            </a:pPr>
            <a:r>
              <a:rPr lang="ru-RU" sz="900" b="1" spc="-4" dirty="0">
                <a:latin typeface="Times New Roman"/>
                <a:cs typeface="Times New Roman"/>
              </a:rPr>
              <a:t>*</a:t>
            </a:r>
            <a:r>
              <a:rPr lang="ru-RU" sz="900" b="1" spc="-8" dirty="0">
                <a:latin typeface="Times New Roman"/>
                <a:cs typeface="Times New Roman"/>
              </a:rPr>
              <a:t> </a:t>
            </a:r>
            <a:r>
              <a:rPr lang="ru-RU" sz="900" i="1" spc="-4" dirty="0">
                <a:latin typeface="Times New Roman"/>
                <a:cs typeface="Times New Roman"/>
              </a:rPr>
              <a:t>Органы</a:t>
            </a:r>
            <a:r>
              <a:rPr lang="ru-RU" sz="900" i="1" spc="8" dirty="0">
                <a:latin typeface="Times New Roman"/>
                <a:cs typeface="Times New Roman"/>
              </a:rPr>
              <a:t> </a:t>
            </a:r>
            <a:r>
              <a:rPr lang="ru-RU" sz="900" i="1" dirty="0">
                <a:latin typeface="Times New Roman"/>
                <a:cs typeface="Times New Roman"/>
              </a:rPr>
              <a:t>администрации,</a:t>
            </a:r>
            <a:r>
              <a:rPr lang="ru-RU" sz="900" i="1" spc="-8" dirty="0">
                <a:latin typeface="Times New Roman"/>
                <a:cs typeface="Times New Roman"/>
              </a:rPr>
              <a:t> </a:t>
            </a:r>
            <a:r>
              <a:rPr lang="ru-RU" sz="900" i="1" spc="-4" dirty="0">
                <a:latin typeface="Times New Roman"/>
                <a:cs typeface="Times New Roman"/>
              </a:rPr>
              <a:t>наделенные</a:t>
            </a:r>
            <a:r>
              <a:rPr lang="ru-RU" sz="900" i="1" spc="28" dirty="0">
                <a:latin typeface="Times New Roman"/>
                <a:cs typeface="Times New Roman"/>
              </a:rPr>
              <a:t> </a:t>
            </a:r>
            <a:r>
              <a:rPr lang="ru-RU" sz="900" i="1" dirty="0">
                <a:latin typeface="Times New Roman"/>
                <a:cs typeface="Times New Roman"/>
              </a:rPr>
              <a:t>правами</a:t>
            </a:r>
            <a:r>
              <a:rPr lang="ru-RU" sz="900" i="1" spc="-4" dirty="0">
                <a:latin typeface="Times New Roman"/>
                <a:cs typeface="Times New Roman"/>
              </a:rPr>
              <a:t> юридического</a:t>
            </a:r>
            <a:r>
              <a:rPr lang="ru-RU" sz="900" i="1" spc="-24" dirty="0">
                <a:latin typeface="Times New Roman"/>
                <a:cs typeface="Times New Roman"/>
              </a:rPr>
              <a:t> </a:t>
            </a:r>
            <a:r>
              <a:rPr lang="ru-RU" sz="900" i="1" dirty="0">
                <a:latin typeface="Times New Roman"/>
                <a:cs typeface="Times New Roman"/>
              </a:rPr>
              <a:t>лица        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FAD753D-063D-C60D-7F40-265BE3653BC0}"/>
              </a:ext>
            </a:extLst>
          </p:cNvPr>
          <p:cNvSpPr txBox="1"/>
          <p:nvPr/>
        </p:nvSpPr>
        <p:spPr>
          <a:xfrm>
            <a:off x="6138565" y="6111542"/>
            <a:ext cx="3594964" cy="630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>
              <a:spcBef>
                <a:spcPts val="81"/>
              </a:spcBef>
            </a:pPr>
            <a:r>
              <a:rPr lang="ru-RU" sz="1138" spc="-20" dirty="0">
                <a:latin typeface="Times New Roman"/>
                <a:cs typeface="Times New Roman"/>
              </a:rPr>
              <a:t>Глава</a:t>
            </a:r>
            <a:r>
              <a:rPr lang="ru-RU" sz="1138" dirty="0">
                <a:latin typeface="Times New Roman"/>
                <a:cs typeface="Times New Roman"/>
              </a:rPr>
              <a:t> </a:t>
            </a:r>
            <a:r>
              <a:rPr lang="ru-RU" sz="1138" spc="-12" dirty="0">
                <a:latin typeface="Times New Roman"/>
                <a:cs typeface="Times New Roman"/>
              </a:rPr>
              <a:t>городского</a:t>
            </a:r>
          </a:p>
          <a:p>
            <a:pPr marL="10319">
              <a:spcBef>
                <a:spcPts val="81"/>
              </a:spcBef>
            </a:pPr>
            <a:r>
              <a:rPr lang="ru-RU" sz="1138" spc="-41" dirty="0">
                <a:latin typeface="Times New Roman"/>
                <a:cs typeface="Times New Roman"/>
              </a:rPr>
              <a:t> </a:t>
            </a:r>
            <a:r>
              <a:rPr lang="ru-RU" sz="1138" spc="-8" dirty="0">
                <a:latin typeface="Times New Roman"/>
                <a:cs typeface="Times New Roman"/>
              </a:rPr>
              <a:t>округа</a:t>
            </a:r>
            <a:r>
              <a:rPr lang="ru-RU" sz="1138" spc="-4" dirty="0">
                <a:latin typeface="Times New Roman"/>
                <a:cs typeface="Times New Roman"/>
              </a:rPr>
              <a:t> Красногорск</a:t>
            </a:r>
            <a:endParaRPr lang="ru-RU" sz="1138" dirty="0">
              <a:latin typeface="Times New Roman"/>
              <a:cs typeface="Times New Roman"/>
            </a:endParaRPr>
          </a:p>
          <a:p>
            <a:pPr marL="10319">
              <a:tabLst>
                <a:tab pos="252811" algn="l"/>
                <a:tab pos="1031366" algn="l"/>
              </a:tabLst>
            </a:pPr>
            <a:r>
              <a:rPr lang="ru-RU" sz="1138" spc="-41" dirty="0">
                <a:latin typeface="Times New Roman"/>
                <a:cs typeface="Times New Roman"/>
              </a:rPr>
              <a:t>«</a:t>
            </a:r>
            <a:r>
              <a:rPr lang="ru-RU" sz="1138" u="sng" spc="-4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lang="ru-RU" sz="1138" dirty="0">
                <a:latin typeface="Times New Roman"/>
                <a:cs typeface="Times New Roman"/>
              </a:rPr>
              <a:t>»</a:t>
            </a:r>
            <a:r>
              <a:rPr lang="ru-RU" sz="1138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lang="ru-RU" sz="1138" dirty="0">
                <a:latin typeface="Times New Roman"/>
                <a:cs typeface="Times New Roman"/>
              </a:rPr>
              <a:t>2024</a:t>
            </a:r>
            <a:r>
              <a:rPr lang="ru-RU" sz="1138" spc="-37" dirty="0">
                <a:latin typeface="Times New Roman"/>
                <a:cs typeface="Times New Roman"/>
              </a:rPr>
              <a:t> </a:t>
            </a:r>
            <a:r>
              <a:rPr lang="ru-RU" sz="1138" spc="-57" dirty="0">
                <a:latin typeface="Times New Roman"/>
                <a:cs typeface="Times New Roman"/>
              </a:rPr>
              <a:t>г.                                           Д.В. Волков</a:t>
            </a:r>
            <a:endParaRPr lang="ru-RU" sz="1138" dirty="0">
              <a:latin typeface="Times New Roman"/>
              <a:cs typeface="Times New Roman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E0FD6922-746B-A2CC-6C95-4130AA4444B3}"/>
              </a:ext>
            </a:extLst>
          </p:cNvPr>
          <p:cNvSpPr txBox="1"/>
          <p:nvPr/>
        </p:nvSpPr>
        <p:spPr>
          <a:xfrm>
            <a:off x="8903066" y="2860970"/>
            <a:ext cx="73888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Режимно</a:t>
            </a:r>
            <a:r>
              <a:rPr lang="ru-RU" sz="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-секретное </a:t>
            </a:r>
            <a:r>
              <a:rPr lang="en-US" sz="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</a:t>
            </a:r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23C90C6F-1589-628B-B133-5C82C3D00C68}"/>
              </a:ext>
            </a:extLst>
          </p:cNvPr>
          <p:cNvSpPr txBox="1"/>
          <p:nvPr/>
        </p:nvSpPr>
        <p:spPr>
          <a:xfrm>
            <a:off x="8906546" y="3297980"/>
            <a:ext cx="7354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мобилизационной работы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97931AD2-151F-1990-3C64-7BB531E7B358}"/>
              </a:ext>
            </a:extLst>
          </p:cNvPr>
          <p:cNvSpPr txBox="1"/>
          <p:nvPr/>
        </p:nvSpPr>
        <p:spPr>
          <a:xfrm>
            <a:off x="8977737" y="2455029"/>
            <a:ext cx="5930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финансового контроля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540B751-F340-1471-13C0-F9502187DC9C}"/>
              </a:ext>
            </a:extLst>
          </p:cNvPr>
          <p:cNvSpPr txBox="1"/>
          <p:nvPr/>
        </p:nvSpPr>
        <p:spPr>
          <a:xfrm>
            <a:off x="6154639" y="5099821"/>
            <a:ext cx="772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918" marR="4128" indent="-36116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мини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трат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spc="-4" dirty="0">
                <a:latin typeface="Times New Roman"/>
                <a:cs typeface="Times New Roman"/>
              </a:rPr>
              <a:t>в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 </a:t>
            </a:r>
            <a:r>
              <a:rPr lang="ru-RU" sz="500" b="1" spc="-4" dirty="0">
                <a:latin typeface="Times New Roman"/>
                <a:cs typeface="Times New Roman"/>
              </a:rPr>
              <a:t>- </a:t>
            </a:r>
            <a:r>
              <a:rPr lang="ru-RU" sz="500" b="1" spc="-8" dirty="0">
                <a:latin typeface="Times New Roman"/>
                <a:cs typeface="Times New Roman"/>
              </a:rPr>
              <a:t>технического</a:t>
            </a:r>
            <a:r>
              <a:rPr lang="ru-RU" sz="500" b="1" spc="24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надзора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00CD99D-6FFB-616A-EF43-6143ED07C249}"/>
              </a:ext>
            </a:extLst>
          </p:cNvPr>
          <p:cNvSpPr txBox="1"/>
          <p:nvPr/>
        </p:nvSpPr>
        <p:spPr>
          <a:xfrm>
            <a:off x="8914830" y="1660364"/>
            <a:ext cx="72073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>
              <a:spcBef>
                <a:spcPts val="73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Пресс</a:t>
            </a:r>
            <a:r>
              <a:rPr lang="ru-RU" sz="500" b="1" spc="-12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-</a:t>
            </a:r>
            <a:r>
              <a:rPr lang="ru-RU" sz="500" b="1" spc="-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секретарь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A2209630-0B89-1D11-B743-32B6C32D41DB}"/>
              </a:ext>
            </a:extLst>
          </p:cNvPr>
          <p:cNvSpPr txBox="1"/>
          <p:nvPr/>
        </p:nvSpPr>
        <p:spPr>
          <a:xfrm>
            <a:off x="8888413" y="1163710"/>
            <a:ext cx="74366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algn="ctr">
              <a:spcBef>
                <a:spcPts val="73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Советники,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помощник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75" name="object 168">
            <a:extLst>
              <a:ext uri="{FF2B5EF4-FFF2-40B4-BE49-F238E27FC236}">
                <a16:creationId xmlns:a16="http://schemas.microsoft.com/office/drawing/2014/main" id="{255BA454-7C38-7592-AD3B-04EADB624741}"/>
              </a:ext>
            </a:extLst>
          </p:cNvPr>
          <p:cNvSpPr txBox="1"/>
          <p:nvPr/>
        </p:nvSpPr>
        <p:spPr>
          <a:xfrm>
            <a:off x="8038706" y="1836991"/>
            <a:ext cx="731648" cy="86322"/>
          </a:xfrm>
          <a:prstGeom prst="rect">
            <a:avLst/>
          </a:prstGeom>
        </p:spPr>
        <p:txBody>
          <a:bodyPr vert="horz" wrap="square" lIns="0" tIns="9287" rIns="0" bIns="0" rtlCol="0">
            <a:spAutoFit/>
          </a:bodyPr>
          <a:lstStyle/>
          <a:p>
            <a:pPr marL="10319" algn="ctr">
              <a:spcBef>
                <a:spcPts val="73"/>
              </a:spcBef>
            </a:pPr>
            <a:r>
              <a:rPr sz="500" b="1" spc="-8" dirty="0">
                <a:latin typeface="Times New Roman"/>
                <a:cs typeface="Times New Roman"/>
              </a:rPr>
              <a:t>Управление</a:t>
            </a:r>
            <a:r>
              <a:rPr lang="ru-RU" sz="500" b="1" spc="4" dirty="0">
                <a:latin typeface="Times New Roman"/>
                <a:cs typeface="Times New Roman"/>
              </a:rPr>
              <a:t> </a:t>
            </a:r>
            <a:r>
              <a:rPr sz="500" b="1" spc="-4" dirty="0" err="1">
                <a:latin typeface="Times New Roman"/>
                <a:cs typeface="Times New Roman"/>
              </a:rPr>
              <a:t>делами</a:t>
            </a:r>
            <a:endParaRPr sz="500" b="1" dirty="0">
              <a:latin typeface="Times New Roman"/>
              <a:cs typeface="Times New Roman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27CD7DC-F893-D452-CDA0-21CCB0CAD024}"/>
              </a:ext>
            </a:extLst>
          </p:cNvPr>
          <p:cNvSpPr txBox="1"/>
          <p:nvPr/>
        </p:nvSpPr>
        <p:spPr>
          <a:xfrm>
            <a:off x="7965639" y="2142952"/>
            <a:ext cx="867023" cy="2462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10319" marR="4128" indent="69136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контроля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исполнения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обращений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21225EF1-C66C-E9EE-0638-1E0EEAB7B89C}"/>
              </a:ext>
            </a:extLst>
          </p:cNvPr>
          <p:cNvSpPr txBox="1"/>
          <p:nvPr/>
        </p:nvSpPr>
        <p:spPr>
          <a:xfrm>
            <a:off x="7940615" y="2443261"/>
            <a:ext cx="87511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7559" marR="4128" indent="-70201" algn="ctr">
              <a:spcBef>
                <a:spcPts val="211"/>
              </a:spcBef>
            </a:pPr>
            <a:r>
              <a:rPr lang="ru-RU" sz="500" b="1" dirty="0">
                <a:latin typeface="Times New Roman"/>
                <a:cs typeface="Times New Roman"/>
              </a:rPr>
              <a:t>Организационный отдел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51F12D31-CAF2-75C0-D020-E6DFB51C4850}"/>
              </a:ext>
            </a:extLst>
          </p:cNvPr>
          <p:cNvSpPr txBox="1"/>
          <p:nvPr/>
        </p:nvSpPr>
        <p:spPr>
          <a:xfrm>
            <a:off x="7926110" y="2804809"/>
            <a:ext cx="939151" cy="147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505" marR="4128" indent="-22701" algn="ctr">
              <a:lnSpc>
                <a:spcPct val="68900"/>
              </a:lnSpc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spc="-12" dirty="0">
                <a:latin typeface="Times New Roman"/>
                <a:cs typeface="Times New Roman"/>
              </a:rPr>
              <a:t>б</a:t>
            </a:r>
            <a:r>
              <a:rPr lang="ru-RU" sz="500" b="1" spc="-8" dirty="0">
                <a:latin typeface="Times New Roman"/>
                <a:cs typeface="Times New Roman"/>
              </a:rPr>
              <a:t>щи</a:t>
            </a:r>
            <a:r>
              <a:rPr lang="ru-RU" sz="500" b="1" spc="-4" dirty="0">
                <a:latin typeface="Times New Roman"/>
                <a:cs typeface="Times New Roman"/>
              </a:rPr>
              <a:t>й </a:t>
            </a:r>
            <a:r>
              <a:rPr lang="ru-RU" sz="500" b="1" spc="-12" dirty="0">
                <a:latin typeface="Times New Roman"/>
                <a:cs typeface="Times New Roman"/>
              </a:rPr>
              <a:t>отдел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A02D3233-1622-5E8D-BC35-56AE9932ADFF}"/>
              </a:ext>
            </a:extLst>
          </p:cNvPr>
          <p:cNvSpPr txBox="1"/>
          <p:nvPr/>
        </p:nvSpPr>
        <p:spPr>
          <a:xfrm>
            <a:off x="7942930" y="3040620"/>
            <a:ext cx="94427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707" algn="ctr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</a:t>
            </a:r>
            <a:endParaRPr lang="ru-RU" sz="500" b="1" dirty="0">
              <a:latin typeface="Times New Roman"/>
              <a:cs typeface="Times New Roman"/>
            </a:endParaRPr>
          </a:p>
          <a:p>
            <a:pPr algn="ctr">
              <a:spcBef>
                <a:spcPts val="4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информатизации</a:t>
            </a:r>
            <a:endParaRPr lang="ru-RU" sz="500" b="1" dirty="0">
              <a:latin typeface="Times New Roman"/>
              <a:cs typeface="Times New Roman"/>
            </a:endParaRPr>
          </a:p>
          <a:p>
            <a:pPr algn="ctr">
              <a:spcBef>
                <a:spcPts val="4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и защиты </a:t>
            </a:r>
            <a:r>
              <a:rPr lang="ru-RU" sz="500" b="1" spc="-8" dirty="0">
                <a:latin typeface="Times New Roman"/>
                <a:cs typeface="Times New Roman"/>
              </a:rPr>
              <a:t>ин</a:t>
            </a:r>
            <a:r>
              <a:rPr lang="ru-RU" sz="500" b="1" spc="-12" dirty="0">
                <a:latin typeface="Times New Roman"/>
                <a:cs typeface="Times New Roman"/>
              </a:rPr>
              <a:t>фо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м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</a:t>
            </a:r>
            <a:r>
              <a:rPr lang="ru-RU" sz="500" b="1" dirty="0">
                <a:latin typeface="Times New Roman"/>
                <a:cs typeface="Times New Roman"/>
              </a:rPr>
              <a:t>и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7C9131F7-E7BE-833A-6F9C-5AE1ECD9F109}"/>
              </a:ext>
            </a:extLst>
          </p:cNvPr>
          <p:cNvSpPr txBox="1"/>
          <p:nvPr/>
        </p:nvSpPr>
        <p:spPr>
          <a:xfrm>
            <a:off x="7991381" y="3491411"/>
            <a:ext cx="8400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муниципальной службы и кадров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795607A4-7E0F-489C-CFC7-AC00CD492FE7}"/>
              </a:ext>
            </a:extLst>
          </p:cNvPr>
          <p:cNvSpPr txBox="1"/>
          <p:nvPr/>
        </p:nvSpPr>
        <p:spPr>
          <a:xfrm>
            <a:off x="996345" y="1748368"/>
            <a:ext cx="81945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управление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58828046-0699-A34D-E9A3-E25EBCD05848}"/>
              </a:ext>
            </a:extLst>
          </p:cNvPr>
          <p:cNvSpPr txBox="1"/>
          <p:nvPr/>
        </p:nvSpPr>
        <p:spPr>
          <a:xfrm>
            <a:off x="1025358" y="2097955"/>
            <a:ext cx="784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 -правовой отдел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D40F27E-57DB-67E2-A135-A0459509866B}"/>
              </a:ext>
            </a:extLst>
          </p:cNvPr>
          <p:cNvSpPr txBox="1"/>
          <p:nvPr/>
        </p:nvSpPr>
        <p:spPr>
          <a:xfrm>
            <a:off x="1068112" y="2426005"/>
            <a:ext cx="6538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судебной защиты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3275006-BA87-5F3D-146D-E2D206FAF343}"/>
              </a:ext>
            </a:extLst>
          </p:cNvPr>
          <p:cNvSpPr txBox="1"/>
          <p:nvPr/>
        </p:nvSpPr>
        <p:spPr>
          <a:xfrm>
            <a:off x="1017231" y="2786571"/>
            <a:ext cx="102219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отдел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9816093A-3881-D70E-3957-7AD4C720D405}"/>
              </a:ext>
            </a:extLst>
          </p:cNvPr>
          <p:cNvSpPr txBox="1"/>
          <p:nvPr/>
        </p:nvSpPr>
        <p:spPr>
          <a:xfrm>
            <a:off x="7017519" y="1999495"/>
            <a:ext cx="184731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63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B56FE5BC-0B8A-5919-A415-664743C8A651}"/>
              </a:ext>
            </a:extLst>
          </p:cNvPr>
          <p:cNvSpPr txBox="1"/>
          <p:nvPr/>
        </p:nvSpPr>
        <p:spPr>
          <a:xfrm>
            <a:off x="7102152" y="1825399"/>
            <a:ext cx="830436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4962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по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безопасности 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8B64FE48-69D2-617B-72A1-CCB4C6F8C92E}"/>
              </a:ext>
            </a:extLst>
          </p:cNvPr>
          <p:cNvSpPr txBox="1"/>
          <p:nvPr/>
        </p:nvSpPr>
        <p:spPr>
          <a:xfrm>
            <a:off x="7027357" y="2245282"/>
            <a:ext cx="952359" cy="48987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R="9803" algn="ctr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г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4" dirty="0">
                <a:latin typeface="Times New Roman"/>
                <a:cs typeface="Times New Roman"/>
              </a:rPr>
              <a:t>жд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й</a:t>
            </a:r>
            <a:endParaRPr lang="ru-RU" sz="500" b="1" dirty="0">
              <a:latin typeface="Times New Roman"/>
              <a:cs typeface="Times New Roman"/>
            </a:endParaRPr>
          </a:p>
          <a:p>
            <a:pPr marL="68105" marR="75843" indent="11866" algn="ctr">
              <a:spcBef>
                <a:spcPts val="69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обороны</a:t>
            </a:r>
            <a:r>
              <a:rPr lang="ru-RU" sz="500" b="1" spc="-4" dirty="0">
                <a:latin typeface="Times New Roman"/>
                <a:cs typeface="Times New Roman"/>
              </a:rPr>
              <a:t>, </a:t>
            </a:r>
            <a:r>
              <a:rPr lang="ru-RU" sz="500" b="1" spc="-8" dirty="0">
                <a:latin typeface="Times New Roman"/>
                <a:cs typeface="Times New Roman"/>
              </a:rPr>
              <a:t>предупреждения</a:t>
            </a:r>
            <a:r>
              <a:rPr lang="ru-RU" sz="500" b="1" spc="12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endParaRPr lang="ru-RU" sz="500" b="1" dirty="0">
              <a:latin typeface="Times New Roman"/>
              <a:cs typeface="Times New Roman"/>
            </a:endParaRPr>
          </a:p>
          <a:p>
            <a:pPr marL="9803" marR="4128" indent="-19091" algn="ctr">
              <a:spcBef>
                <a:spcPts val="12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ликвидации </a:t>
            </a:r>
            <a:r>
              <a:rPr lang="ru-RU" sz="500" b="1" spc="-4" dirty="0">
                <a:latin typeface="Times New Roman"/>
                <a:cs typeface="Times New Roman"/>
              </a:rPr>
              <a:t>ч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звыч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йн</a:t>
            </a:r>
            <a:r>
              <a:rPr lang="ru-RU" sz="500" b="1" spc="-4" dirty="0">
                <a:latin typeface="Times New Roman"/>
                <a:cs typeface="Times New Roman"/>
              </a:rPr>
              <a:t>ых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ци</a:t>
            </a:r>
            <a:r>
              <a:rPr lang="ru-RU" sz="500" b="1" spc="-4" dirty="0">
                <a:latin typeface="Times New Roman"/>
                <a:cs typeface="Times New Roman"/>
              </a:rPr>
              <a:t>й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F379FD58-79E2-5AA9-4E0A-938FA6DAE97F}"/>
              </a:ext>
            </a:extLst>
          </p:cNvPr>
          <p:cNvSpPr txBox="1"/>
          <p:nvPr/>
        </p:nvSpPr>
        <p:spPr>
          <a:xfrm>
            <a:off x="7134575" y="2830420"/>
            <a:ext cx="734997" cy="33598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spcBef>
                <a:spcPts val="73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endParaRPr lang="ru-RU" sz="500" b="1" dirty="0">
              <a:latin typeface="Times New Roman"/>
              <a:cs typeface="Times New Roman"/>
            </a:endParaRPr>
          </a:p>
          <a:p>
            <a:pPr marL="10319" marR="4128" algn="ctr">
              <a:spcBef>
                <a:spcPts val="69"/>
              </a:spcBef>
            </a:pP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рр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й  </a:t>
            </a:r>
            <a:r>
              <a:rPr lang="ru-RU" sz="500" b="1" spc="-8" dirty="0">
                <a:latin typeface="Times New Roman"/>
                <a:cs typeface="Times New Roman"/>
              </a:rPr>
              <a:t>безопасности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B779754-5DD8-6596-F0C0-F7AA3F75B5BE}"/>
              </a:ext>
            </a:extLst>
          </p:cNvPr>
          <p:cNvSpPr txBox="1"/>
          <p:nvPr/>
        </p:nvSpPr>
        <p:spPr>
          <a:xfrm>
            <a:off x="5148896" y="1753076"/>
            <a:ext cx="821864" cy="3231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9803" marR="4128" indent="-26312" algn="ctr">
              <a:spcBef>
                <a:spcPts val="206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Управление </a:t>
            </a:r>
            <a:r>
              <a:rPr lang="ru-RU" sz="500" b="1" spc="-4" dirty="0">
                <a:latin typeface="Times New Roman"/>
                <a:cs typeface="Times New Roman"/>
              </a:rPr>
              <a:t> г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8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тр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го  </a:t>
            </a:r>
            <a:r>
              <a:rPr lang="ru-RU" sz="500" b="1" spc="-8" dirty="0">
                <a:latin typeface="Times New Roman"/>
                <a:cs typeface="Times New Roman"/>
              </a:rPr>
              <a:t>комплекса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4E86893-AEEA-CF74-D68F-ACEDBC767DD9}"/>
              </a:ext>
            </a:extLst>
          </p:cNvPr>
          <p:cNvSpPr txBox="1"/>
          <p:nvPr/>
        </p:nvSpPr>
        <p:spPr>
          <a:xfrm>
            <a:off x="5104943" y="2119376"/>
            <a:ext cx="86189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-1032" algn="ctr">
              <a:spcBef>
                <a:spcPts val="206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рр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го  планирования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106ECA6-B353-20DF-3DFC-ED643D8BB7C1}"/>
              </a:ext>
            </a:extLst>
          </p:cNvPr>
          <p:cNvSpPr txBox="1"/>
          <p:nvPr/>
        </p:nvSpPr>
        <p:spPr>
          <a:xfrm>
            <a:off x="5145527" y="2804181"/>
            <a:ext cx="811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067" marR="84099" indent="4128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12" dirty="0">
                <a:latin typeface="Times New Roman"/>
                <a:cs typeface="Times New Roman"/>
              </a:rPr>
              <a:t>ос</a:t>
            </a:r>
            <a:r>
              <a:rPr lang="ru-RU" sz="500" b="1" dirty="0">
                <a:latin typeface="Times New Roman"/>
                <a:cs typeface="Times New Roman"/>
              </a:rPr>
              <a:t>та</a:t>
            </a:r>
            <a:r>
              <a:rPr lang="ru-RU" sz="500" b="1" spc="-4" dirty="0">
                <a:latin typeface="Times New Roman"/>
                <a:cs typeface="Times New Roman"/>
              </a:rPr>
              <a:t>вл</a:t>
            </a:r>
            <a:r>
              <a:rPr lang="ru-RU" sz="500" b="1" spc="-8" dirty="0">
                <a:latin typeface="Times New Roman"/>
                <a:cs typeface="Times New Roman"/>
              </a:rPr>
              <a:t>ени</a:t>
            </a:r>
            <a:r>
              <a:rPr lang="ru-RU" sz="500" b="1" spc="-4" dirty="0">
                <a:latin typeface="Times New Roman"/>
                <a:cs typeface="Times New Roman"/>
              </a:rPr>
              <a:t>я</a:t>
            </a:r>
            <a:endParaRPr lang="ru-RU" sz="500" dirty="0">
              <a:latin typeface="Times New Roman"/>
              <a:cs typeface="Times New Roman"/>
            </a:endParaRPr>
          </a:p>
          <a:p>
            <a:pPr algn="ctr"/>
            <a:r>
              <a:rPr lang="ru-RU" sz="500" b="1" spc="-8" dirty="0">
                <a:latin typeface="Times New Roman"/>
                <a:cs typeface="Times New Roman"/>
              </a:rPr>
              <a:t>государственных</a:t>
            </a:r>
            <a:r>
              <a:rPr lang="ru-RU" sz="500" b="1" spc="2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услуг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62B9D3B-C4EA-610B-79FC-926898F1545F}"/>
              </a:ext>
            </a:extLst>
          </p:cNvPr>
          <p:cNvSpPr txBox="1"/>
          <p:nvPr/>
        </p:nvSpPr>
        <p:spPr>
          <a:xfrm>
            <a:off x="5033744" y="3263206"/>
            <a:ext cx="102711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530" marR="32505" indent="-13414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мониторинга</a:t>
            </a:r>
            <a:r>
              <a:rPr lang="ru-RU" sz="500" b="1" spc="4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и</a:t>
            </a:r>
            <a:endParaRPr lang="ru-RU" sz="500" dirty="0">
              <a:latin typeface="Times New Roman"/>
              <a:cs typeface="Times New Roman"/>
            </a:endParaRPr>
          </a:p>
          <a:p>
            <a:pPr algn="ctr"/>
            <a:r>
              <a:rPr lang="ru-RU" sz="500" b="1" spc="-8" dirty="0">
                <a:latin typeface="Times New Roman"/>
                <a:cs typeface="Times New Roman"/>
              </a:rPr>
              <a:t>контроля</a:t>
            </a:r>
            <a:endParaRPr lang="ru-RU" sz="500" dirty="0">
              <a:latin typeface="Times New Roman"/>
              <a:cs typeface="Times New Roman"/>
            </a:endParaRPr>
          </a:p>
          <a:p>
            <a:pPr algn="ctr"/>
            <a:r>
              <a:rPr lang="ru-RU" sz="500" b="1" spc="-4" dirty="0">
                <a:latin typeface="Times New Roman"/>
                <a:cs typeface="Times New Roman"/>
              </a:rPr>
              <a:t>за</a:t>
            </a:r>
            <a:r>
              <a:rPr lang="ru-RU" sz="500" b="1" spc="-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строительством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FE3506C-84F0-8645-2399-A19314A026B4}"/>
              </a:ext>
            </a:extLst>
          </p:cNvPr>
          <p:cNvSpPr txBox="1"/>
          <p:nvPr/>
        </p:nvSpPr>
        <p:spPr>
          <a:xfrm>
            <a:off x="5152869" y="2500175"/>
            <a:ext cx="796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  <a:r>
              <a:rPr lang="ru-RU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градостроительства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86557F6-2253-4AE0-7352-4C2DF68B9573}"/>
              </a:ext>
            </a:extLst>
          </p:cNvPr>
          <p:cNvSpPr txBox="1"/>
          <p:nvPr/>
        </p:nvSpPr>
        <p:spPr>
          <a:xfrm>
            <a:off x="6028989" y="1801553"/>
            <a:ext cx="988054" cy="201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525" marR="48498" indent="-27345" algn="ctr">
              <a:lnSpc>
                <a:spcPct val="68900"/>
              </a:lnSpc>
              <a:spcBef>
                <a:spcPts val="211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Уп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4" dirty="0">
                <a:latin typeface="Times New Roman"/>
                <a:cs typeface="Times New Roman"/>
              </a:rPr>
              <a:t>вл</a:t>
            </a:r>
            <a:r>
              <a:rPr lang="ru-RU" sz="500" b="1" spc="-12" dirty="0">
                <a:latin typeface="Times New Roman"/>
                <a:cs typeface="Times New Roman"/>
              </a:rPr>
              <a:t>е</a:t>
            </a:r>
            <a:r>
              <a:rPr lang="ru-RU" sz="500" b="1" spc="-8" dirty="0">
                <a:latin typeface="Times New Roman"/>
                <a:cs typeface="Times New Roman"/>
              </a:rPr>
              <a:t>ни</a:t>
            </a:r>
            <a:r>
              <a:rPr lang="ru-RU" sz="500" b="1" spc="-4" dirty="0">
                <a:latin typeface="Times New Roman"/>
                <a:cs typeface="Times New Roman"/>
              </a:rPr>
              <a:t>е  </a:t>
            </a:r>
            <a:r>
              <a:rPr lang="ru-RU" sz="500" b="1" spc="-8" dirty="0">
                <a:latin typeface="Times New Roman"/>
                <a:cs typeface="Times New Roman"/>
              </a:rPr>
              <a:t>жилищно-</a:t>
            </a:r>
            <a:endParaRPr lang="ru-RU" sz="500" dirty="0">
              <a:latin typeface="Times New Roman"/>
              <a:cs typeface="Times New Roman"/>
            </a:endParaRPr>
          </a:p>
          <a:p>
            <a:pPr marL="74295" marR="4128" indent="-64492" algn="ctr">
              <a:lnSpc>
                <a:spcPct val="68900"/>
              </a:lnSpc>
              <a:spcBef>
                <a:spcPts val="8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8" dirty="0">
                <a:latin typeface="Times New Roman"/>
                <a:cs typeface="Times New Roman"/>
              </a:rPr>
              <a:t>мм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8" dirty="0">
                <a:latin typeface="Times New Roman"/>
                <a:cs typeface="Times New Roman"/>
              </a:rPr>
              <a:t>н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4" dirty="0">
                <a:latin typeface="Times New Roman"/>
                <a:cs typeface="Times New Roman"/>
              </a:rPr>
              <a:t>г</a:t>
            </a:r>
            <a:r>
              <a:rPr lang="ru-RU" sz="500" b="1" spc="-4" dirty="0">
                <a:latin typeface="Times New Roman"/>
                <a:cs typeface="Times New Roman"/>
              </a:rPr>
              <a:t>о  </a:t>
            </a:r>
            <a:r>
              <a:rPr lang="ru-RU" sz="500" b="1" spc="-8" dirty="0">
                <a:latin typeface="Times New Roman"/>
                <a:cs typeface="Times New Roman"/>
              </a:rPr>
              <a:t>хозяйства </a:t>
            </a:r>
            <a:endParaRPr lang="ru-RU" sz="5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AF51A76-213B-F558-1428-8812EEABF89B}"/>
              </a:ext>
            </a:extLst>
          </p:cNvPr>
          <p:cNvSpPr txBox="1"/>
          <p:nvPr/>
        </p:nvSpPr>
        <p:spPr>
          <a:xfrm>
            <a:off x="6060862" y="2187628"/>
            <a:ext cx="897775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19" marR="4128" indent="80487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э</a:t>
            </a:r>
            <a:r>
              <a:rPr lang="ru-RU" sz="500" b="1" spc="-8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-12" dirty="0">
                <a:latin typeface="Times New Roman"/>
                <a:cs typeface="Times New Roman"/>
              </a:rPr>
              <a:t>у</a:t>
            </a:r>
            <a:r>
              <a:rPr lang="ru-RU" sz="500" b="1" dirty="0">
                <a:latin typeface="Times New Roman"/>
                <a:cs typeface="Times New Roman"/>
              </a:rPr>
              <a:t>ата</a:t>
            </a:r>
            <a:r>
              <a:rPr lang="ru-RU" sz="500" b="1" spc="-8" dirty="0">
                <a:latin typeface="Times New Roman"/>
                <a:cs typeface="Times New Roman"/>
              </a:rPr>
              <a:t>ц</a:t>
            </a:r>
            <a:r>
              <a:rPr lang="ru-RU" sz="500" b="1" dirty="0">
                <a:latin typeface="Times New Roman"/>
                <a:cs typeface="Times New Roman"/>
              </a:rPr>
              <a:t>и</a:t>
            </a:r>
            <a:r>
              <a:rPr lang="ru-RU" sz="500" b="1" spc="-4" dirty="0">
                <a:latin typeface="Times New Roman"/>
                <a:cs typeface="Times New Roman"/>
              </a:rPr>
              <a:t>и  </a:t>
            </a:r>
            <a:r>
              <a:rPr lang="ru-RU" sz="500" b="1" spc="-8" dirty="0">
                <a:latin typeface="Times New Roman"/>
                <a:cs typeface="Times New Roman"/>
              </a:rPr>
              <a:t>жилого</a:t>
            </a:r>
            <a:r>
              <a:rPr lang="ru-RU" sz="500" b="1" spc="-16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фонда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E7425E1-6BE0-F0BA-4782-FE30F9E8AAB7}"/>
              </a:ext>
            </a:extLst>
          </p:cNvPr>
          <p:cNvSpPr txBox="1"/>
          <p:nvPr/>
        </p:nvSpPr>
        <p:spPr>
          <a:xfrm>
            <a:off x="6104341" y="2553619"/>
            <a:ext cx="885172" cy="253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231" marR="66041" indent="-12898" algn="ctr">
              <a:lnSpc>
                <a:spcPct val="68900"/>
              </a:lnSpc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4" dirty="0">
                <a:latin typeface="Times New Roman"/>
                <a:cs typeface="Times New Roman"/>
              </a:rPr>
              <a:t>г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ни</a:t>
            </a:r>
            <a:r>
              <a:rPr lang="ru-RU" sz="500" b="1" spc="-4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ции</a:t>
            </a:r>
            <a:endParaRPr lang="ru-RU" sz="500" dirty="0">
              <a:latin typeface="Times New Roman"/>
              <a:cs typeface="Times New Roman"/>
            </a:endParaRPr>
          </a:p>
          <a:p>
            <a:pPr marL="9803" marR="4128" indent="-5675" algn="ctr">
              <a:lnSpc>
                <a:spcPct val="68900"/>
              </a:lnSpc>
              <a:spcBef>
                <a:spcPts val="8"/>
              </a:spcBef>
            </a:pPr>
            <a:r>
              <a:rPr lang="ru-RU" sz="500" b="1" spc="-8" dirty="0">
                <a:latin typeface="Times New Roman"/>
                <a:cs typeface="Times New Roman"/>
              </a:rPr>
              <a:t>содержания 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инженерных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сетей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8882A9D-65AF-2086-5B45-3725BD9C877D}"/>
              </a:ext>
            </a:extLst>
          </p:cNvPr>
          <p:cNvSpPr txBox="1"/>
          <p:nvPr/>
        </p:nvSpPr>
        <p:spPr>
          <a:xfrm>
            <a:off x="6001490" y="2900058"/>
            <a:ext cx="105623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6678" marR="33536" indent="-63460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4" dirty="0">
                <a:latin typeface="Times New Roman"/>
                <a:cs typeface="Times New Roman"/>
              </a:rPr>
              <a:t>г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ни</a:t>
            </a:r>
            <a:r>
              <a:rPr lang="ru-RU" sz="500" b="1" spc="-4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8" dirty="0">
                <a:latin typeface="Times New Roman"/>
                <a:cs typeface="Times New Roman"/>
              </a:rPr>
              <a:t>ции  деятельности</a:t>
            </a:r>
            <a:endParaRPr lang="ru-RU" sz="500" dirty="0">
              <a:latin typeface="Times New Roman"/>
              <a:cs typeface="Times New Roman"/>
            </a:endParaRPr>
          </a:p>
          <a:p>
            <a:pPr marL="10319" algn="ctr"/>
            <a:r>
              <a:rPr lang="ru-RU" sz="500" b="1" spc="-8" dirty="0">
                <a:latin typeface="Times New Roman"/>
                <a:cs typeface="Times New Roman"/>
              </a:rPr>
              <a:t>по</a:t>
            </a:r>
            <a:r>
              <a:rPr lang="ru-RU" sz="500" b="1" spc="-4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обращению</a:t>
            </a:r>
            <a:r>
              <a:rPr lang="ru-RU" sz="500" b="1" spc="16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с</a:t>
            </a:r>
            <a:r>
              <a:rPr lang="ru-RU" sz="500" b="1" spc="-8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ТКО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1775637-C1A5-1835-621E-01DDAC766022}"/>
              </a:ext>
            </a:extLst>
          </p:cNvPr>
          <p:cNvSpPr txBox="1"/>
          <p:nvPr/>
        </p:nvSpPr>
        <p:spPr>
          <a:xfrm>
            <a:off x="6061238" y="3311785"/>
            <a:ext cx="95977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870" marR="96481" indent="34568" algn="ctr">
              <a:spcBef>
                <a:spcPts val="211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4" dirty="0">
                <a:latin typeface="Times New Roman"/>
                <a:cs typeface="Times New Roman"/>
              </a:rPr>
              <a:t>о</a:t>
            </a:r>
            <a:r>
              <a:rPr lang="ru-RU" sz="500" b="1" spc="8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12" dirty="0">
                <a:latin typeface="Times New Roman"/>
                <a:cs typeface="Times New Roman"/>
              </a:rPr>
              <a:t>бо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4" dirty="0">
                <a:latin typeface="Times New Roman"/>
                <a:cs typeface="Times New Roman"/>
              </a:rPr>
              <a:t>е</a:t>
            </a:r>
            <a:endParaRPr lang="ru-RU" sz="500" dirty="0">
              <a:latin typeface="Times New Roman"/>
              <a:cs typeface="Times New Roman"/>
            </a:endParaRPr>
          </a:p>
          <a:p>
            <a:pPr marL="114023" marR="4128" indent="-104220" algn="ctr">
              <a:spcBef>
                <a:spcPts val="8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с 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4" dirty="0">
                <a:latin typeface="Times New Roman"/>
                <a:cs typeface="Times New Roman"/>
              </a:rPr>
              <a:t>д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-4" dirty="0">
                <a:latin typeface="Times New Roman"/>
                <a:cs typeface="Times New Roman"/>
              </a:rPr>
              <a:t>лж</a:t>
            </a:r>
            <a:r>
              <a:rPr lang="ru-RU" sz="500" b="1" spc="-8" dirty="0">
                <a:latin typeface="Times New Roman"/>
                <a:cs typeface="Times New Roman"/>
              </a:rPr>
              <a:t>енн</a:t>
            </a:r>
            <a:r>
              <a:rPr lang="ru-RU" sz="500" b="1" spc="-12" dirty="0">
                <a:latin typeface="Times New Roman"/>
                <a:cs typeface="Times New Roman"/>
              </a:rPr>
              <a:t>ос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2" dirty="0">
                <a:latin typeface="Times New Roman"/>
                <a:cs typeface="Times New Roman"/>
              </a:rPr>
              <a:t>ь</a:t>
            </a:r>
            <a:r>
              <a:rPr lang="ru-RU" sz="500" b="1" spc="-4" dirty="0">
                <a:latin typeface="Times New Roman"/>
                <a:cs typeface="Times New Roman"/>
              </a:rPr>
              <a:t>ю за</a:t>
            </a:r>
            <a:r>
              <a:rPr lang="ru-RU" sz="500" b="1" spc="-8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ЖКУ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6F8E02E-3C70-98C5-D1E1-05535F3A1015}"/>
              </a:ext>
            </a:extLst>
          </p:cNvPr>
          <p:cNvSpPr txBox="1"/>
          <p:nvPr/>
        </p:nvSpPr>
        <p:spPr>
          <a:xfrm>
            <a:off x="6007576" y="3719443"/>
            <a:ext cx="972722" cy="190240"/>
          </a:xfrm>
          <a:prstGeom prst="rect">
            <a:avLst/>
          </a:prstGeom>
          <a:noFill/>
        </p:spPr>
        <p:txBody>
          <a:bodyPr wrap="square" lIns="108000" tIns="0" rIns="108000" bIns="36000" anchor="b">
            <a:spAutoFit/>
          </a:bodyPr>
          <a:lstStyle/>
          <a:p>
            <a:pPr marL="10319" marR="4128" indent="88742" algn="ctr">
              <a:spcBef>
                <a:spcPts val="4200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капитального </a:t>
            </a:r>
            <a:r>
              <a:rPr lang="ru-RU" sz="500" b="1" spc="-8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ремонта</a:t>
            </a:r>
            <a:r>
              <a:rPr lang="ru-RU" sz="500" b="1" spc="-12" dirty="0">
                <a:latin typeface="Times New Roman"/>
                <a:cs typeface="Times New Roman"/>
              </a:rPr>
              <a:t> </a:t>
            </a:r>
            <a:r>
              <a:rPr lang="ru-RU" sz="500" b="1" spc="-4" dirty="0">
                <a:latin typeface="Times New Roman"/>
                <a:cs typeface="Times New Roman"/>
              </a:rPr>
              <a:t>МКД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64" name="object 474">
            <a:extLst>
              <a:ext uri="{FF2B5EF4-FFF2-40B4-BE49-F238E27FC236}">
                <a16:creationId xmlns:a16="http://schemas.microsoft.com/office/drawing/2014/main" id="{7D1F8F8F-B000-B637-3367-00D81563EF92}"/>
              </a:ext>
            </a:extLst>
          </p:cNvPr>
          <p:cNvSpPr txBox="1"/>
          <p:nvPr/>
        </p:nvSpPr>
        <p:spPr>
          <a:xfrm>
            <a:off x="6220389" y="4152319"/>
            <a:ext cx="618431" cy="142668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48260" algn="ctr">
              <a:lnSpc>
                <a:spcPct val="71100"/>
              </a:lnSpc>
              <a:spcBef>
                <a:spcPts val="250"/>
              </a:spcBef>
            </a:pPr>
            <a:r>
              <a:rPr sz="500" b="1" spc="-10" dirty="0">
                <a:latin typeface="Times New Roman"/>
                <a:cs typeface="Times New Roman"/>
              </a:rPr>
              <a:t>Управление </a:t>
            </a:r>
            <a:r>
              <a:rPr sz="500" b="1" spc="-5" dirty="0">
                <a:latin typeface="Times New Roman"/>
                <a:cs typeface="Times New Roman"/>
              </a:rPr>
              <a:t> </a:t>
            </a:r>
            <a:r>
              <a:rPr sz="500" b="1" spc="-15" dirty="0" err="1">
                <a:latin typeface="Times New Roman"/>
                <a:cs typeface="Times New Roman"/>
              </a:rPr>
              <a:t>б</a:t>
            </a:r>
            <a:r>
              <a:rPr sz="500" b="1" spc="-5" dirty="0" err="1">
                <a:latin typeface="Times New Roman"/>
                <a:cs typeface="Times New Roman"/>
              </a:rPr>
              <a:t>л</a:t>
            </a:r>
            <a:r>
              <a:rPr sz="500" b="1" dirty="0" err="1">
                <a:latin typeface="Times New Roman"/>
                <a:cs typeface="Times New Roman"/>
              </a:rPr>
              <a:t>а</a:t>
            </a:r>
            <a:r>
              <a:rPr sz="500" b="1" spc="-5" dirty="0" err="1">
                <a:latin typeface="Times New Roman"/>
                <a:cs typeface="Times New Roman"/>
              </a:rPr>
              <a:t>г</a:t>
            </a:r>
            <a:r>
              <a:rPr sz="500" b="1" spc="-15" dirty="0" err="1">
                <a:latin typeface="Times New Roman"/>
                <a:cs typeface="Times New Roman"/>
              </a:rPr>
              <a:t>оус</a:t>
            </a:r>
            <a:r>
              <a:rPr sz="500" b="1" dirty="0" err="1">
                <a:latin typeface="Times New Roman"/>
                <a:cs typeface="Times New Roman"/>
              </a:rPr>
              <a:t>тр</a:t>
            </a:r>
            <a:r>
              <a:rPr sz="500" b="1" spc="-15" dirty="0" err="1">
                <a:latin typeface="Times New Roman"/>
                <a:cs typeface="Times New Roman"/>
              </a:rPr>
              <a:t>о</a:t>
            </a:r>
            <a:r>
              <a:rPr sz="500" b="1" spc="-10" dirty="0" err="1">
                <a:latin typeface="Times New Roman"/>
                <a:cs typeface="Times New Roman"/>
              </a:rPr>
              <a:t>й</a:t>
            </a:r>
            <a:r>
              <a:rPr sz="500" b="1" spc="-15" dirty="0" err="1">
                <a:latin typeface="Times New Roman"/>
                <a:cs typeface="Times New Roman"/>
              </a:rPr>
              <a:t>с</a:t>
            </a:r>
            <a:r>
              <a:rPr sz="500" b="1" dirty="0" err="1">
                <a:latin typeface="Times New Roman"/>
                <a:cs typeface="Times New Roman"/>
              </a:rPr>
              <a:t>т</a:t>
            </a:r>
            <a:r>
              <a:rPr sz="500" b="1" spc="-5" dirty="0" err="1">
                <a:latin typeface="Times New Roman"/>
                <a:cs typeface="Times New Roman"/>
              </a:rPr>
              <a:t>ва</a:t>
            </a:r>
            <a:endParaRPr sz="500" dirty="0">
              <a:latin typeface="Times New Roman"/>
              <a:cs typeface="Times New Roman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28F0FBF-5408-73E8-0943-AC176CC2BAE7}"/>
              </a:ext>
            </a:extLst>
          </p:cNvPr>
          <p:cNvSpPr txBox="1"/>
          <p:nvPr/>
        </p:nvSpPr>
        <p:spPr>
          <a:xfrm>
            <a:off x="6116904" y="4456270"/>
            <a:ext cx="831596" cy="278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175" algn="ctr">
              <a:lnSpc>
                <a:spcPts val="455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endParaRPr lang="ru-RU" sz="5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70000"/>
              </a:lnSpc>
              <a:spcBef>
                <a:spcPts val="80"/>
              </a:spcBef>
            </a:pP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10" dirty="0">
                <a:latin typeface="Times New Roman"/>
                <a:cs typeface="Times New Roman"/>
              </a:rPr>
              <a:t>ции  </a:t>
            </a:r>
            <a:r>
              <a:rPr lang="ru-RU" sz="500" b="1" spc="-5" dirty="0">
                <a:latin typeface="Times New Roman"/>
                <a:cs typeface="Times New Roman"/>
              </a:rPr>
              <a:t>программ 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э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г</a:t>
            </a:r>
            <a:r>
              <a:rPr lang="ru-RU" sz="500" b="1" spc="-10" dirty="0">
                <a:latin typeface="Times New Roman"/>
                <a:cs typeface="Times New Roman"/>
              </a:rPr>
              <a:t>ии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6C4D0C0-60BB-46B5-1555-68381C7745EC}"/>
              </a:ext>
            </a:extLst>
          </p:cNvPr>
          <p:cNvSpPr txBox="1"/>
          <p:nvPr/>
        </p:nvSpPr>
        <p:spPr>
          <a:xfrm>
            <a:off x="6192366" y="4811576"/>
            <a:ext cx="715412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indent="18415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б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г</a:t>
            </a:r>
            <a:r>
              <a:rPr lang="ru-RU" sz="500" b="1" spc="-15" dirty="0">
                <a:latin typeface="Times New Roman"/>
                <a:cs typeface="Times New Roman"/>
              </a:rPr>
              <a:t>оус</a:t>
            </a:r>
            <a:r>
              <a:rPr lang="ru-RU" sz="500" b="1" dirty="0">
                <a:latin typeface="Times New Roman"/>
                <a:cs typeface="Times New Roman"/>
              </a:rPr>
              <a:t>тр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й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ва  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озеленения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5F662B0-4B27-5E19-9A95-48A36135796F}"/>
              </a:ext>
            </a:extLst>
          </p:cNvPr>
          <p:cNvSpPr txBox="1"/>
          <p:nvPr/>
        </p:nvSpPr>
        <p:spPr>
          <a:xfrm>
            <a:off x="140837" y="1740565"/>
            <a:ext cx="785428" cy="334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endParaRPr lang="ru-RU" sz="500" dirty="0">
              <a:latin typeface="Times New Roman"/>
              <a:cs typeface="Times New Roman"/>
            </a:endParaRPr>
          </a:p>
          <a:p>
            <a:pPr marL="10800" algn="ctr">
              <a:lnSpc>
                <a:spcPct val="70000"/>
              </a:lnSpc>
              <a:spcBef>
                <a:spcPts val="206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транспорта, 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r>
              <a:rPr lang="ru-RU" sz="500" b="1" spc="-10" dirty="0">
                <a:latin typeface="Times New Roman"/>
                <a:cs typeface="Times New Roman"/>
              </a:rPr>
              <a:t>я</a:t>
            </a:r>
            <a:r>
              <a:rPr lang="ru-RU" sz="500" b="1" spc="-5" dirty="0">
                <a:latin typeface="Times New Roman"/>
                <a:cs typeface="Times New Roman"/>
              </a:rPr>
              <a:t>зи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й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деятельности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853804F-EFFD-D2BD-3C80-F60328821D33}"/>
              </a:ext>
            </a:extLst>
          </p:cNvPr>
          <p:cNvSpPr txBox="1"/>
          <p:nvPr/>
        </p:nvSpPr>
        <p:spPr>
          <a:xfrm>
            <a:off x="215349" y="2281947"/>
            <a:ext cx="755415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244" marR="5080" indent="-43180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й  </a:t>
            </a:r>
            <a:r>
              <a:rPr lang="ru-RU" sz="500" b="1" spc="-10" dirty="0">
                <a:latin typeface="Times New Roman"/>
                <a:cs typeface="Times New Roman"/>
              </a:rPr>
              <a:t>деятельности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88BD0F4-BBC3-876B-584D-485A1DE2A0FF}"/>
              </a:ext>
            </a:extLst>
          </p:cNvPr>
          <p:cNvSpPr txBox="1"/>
          <p:nvPr/>
        </p:nvSpPr>
        <p:spPr>
          <a:xfrm>
            <a:off x="80811" y="2637907"/>
            <a:ext cx="861898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тра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рт</a:t>
            </a:r>
            <a:r>
              <a:rPr lang="ru-RU" sz="500" b="1" spc="-5" dirty="0">
                <a:latin typeface="Times New Roman"/>
                <a:cs typeface="Times New Roman"/>
              </a:rPr>
              <a:t>а 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связи</a:t>
            </a:r>
            <a:endParaRPr lang="ru-RU" sz="500" dirty="0">
              <a:latin typeface="Times New Roman"/>
              <a:cs typeface="Times New Roman"/>
            </a:endParaRPr>
          </a:p>
        </p:txBody>
      </p: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FB797517-A1A9-DA8A-D2A4-FAB95B7E4388}"/>
              </a:ext>
            </a:extLst>
          </p:cNvPr>
          <p:cNvCxnSpPr>
            <a:cxnSpLocks/>
          </p:cNvCxnSpPr>
          <p:nvPr/>
        </p:nvCxnSpPr>
        <p:spPr>
          <a:xfrm flipH="1">
            <a:off x="3770542" y="1550649"/>
            <a:ext cx="421387" cy="121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 стрелкой 144">
            <a:extLst>
              <a:ext uri="{FF2B5EF4-FFF2-40B4-BE49-F238E27FC236}">
                <a16:creationId xmlns:a16="http://schemas.microsoft.com/office/drawing/2014/main" id="{6A518171-A5B1-08BE-0AE5-A0F06601D028}"/>
              </a:ext>
            </a:extLst>
          </p:cNvPr>
          <p:cNvCxnSpPr>
            <a:cxnSpLocks/>
          </p:cNvCxnSpPr>
          <p:nvPr/>
        </p:nvCxnSpPr>
        <p:spPr>
          <a:xfrm>
            <a:off x="4371818" y="1556063"/>
            <a:ext cx="452590" cy="111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71F6F2D7-92D2-C1F8-8BF6-5E7E895C9CE7}"/>
              </a:ext>
            </a:extLst>
          </p:cNvPr>
          <p:cNvSpPr txBox="1"/>
          <p:nvPr/>
        </p:nvSpPr>
        <p:spPr>
          <a:xfrm>
            <a:off x="906682" y="3072236"/>
            <a:ext cx="965703" cy="27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endParaRPr lang="ru-RU" sz="5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68900"/>
              </a:lnSpc>
              <a:spcBef>
                <a:spcPts val="9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земельно-имущественных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отношений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F9A9F348-6333-925E-9C57-9C794E3C7349}"/>
              </a:ext>
            </a:extLst>
          </p:cNvPr>
          <p:cNvSpPr txBox="1"/>
          <p:nvPr/>
        </p:nvSpPr>
        <p:spPr>
          <a:xfrm>
            <a:off x="874351" y="3429946"/>
            <a:ext cx="1040408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73025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я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ени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endParaRPr lang="ru-RU" sz="500" dirty="0">
              <a:latin typeface="Times New Roman"/>
              <a:cs typeface="Times New Roman"/>
            </a:endParaRPr>
          </a:p>
          <a:p>
            <a:pPr marL="66040" marR="38100" indent="-24765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ме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ь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5" dirty="0">
                <a:latin typeface="Times New Roman"/>
                <a:cs typeface="Times New Roman"/>
              </a:rPr>
              <a:t>ы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5" dirty="0">
                <a:latin typeface="Times New Roman"/>
                <a:cs typeface="Times New Roman"/>
              </a:rPr>
              <a:t>и участками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24511781-E542-24EB-7C02-232EBC9988D2}"/>
              </a:ext>
            </a:extLst>
          </p:cNvPr>
          <p:cNvSpPr txBox="1"/>
          <p:nvPr/>
        </p:nvSpPr>
        <p:spPr>
          <a:xfrm>
            <a:off x="948096" y="3742340"/>
            <a:ext cx="861897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040" marR="5080" indent="-5334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ар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5" dirty="0">
                <a:latin typeface="Times New Roman"/>
                <a:cs typeface="Times New Roman"/>
              </a:rPr>
              <a:t>ды  </a:t>
            </a:r>
            <a:r>
              <a:rPr lang="ru-RU" sz="500" b="1" spc="-10" dirty="0">
                <a:latin typeface="Times New Roman"/>
                <a:cs typeface="Times New Roman"/>
              </a:rPr>
              <a:t>земельных участков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A795952-679E-91D8-B584-4734E1AB2899}"/>
              </a:ext>
            </a:extLst>
          </p:cNvPr>
          <p:cNvSpPr txBox="1"/>
          <p:nvPr/>
        </p:nvSpPr>
        <p:spPr>
          <a:xfrm>
            <a:off x="1023943" y="4018284"/>
            <a:ext cx="760301" cy="27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2700"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управления</a:t>
            </a:r>
            <a:endParaRPr lang="ru-RU" sz="500" dirty="0">
              <a:latin typeface="Times New Roman"/>
              <a:cs typeface="Times New Roman"/>
            </a:endParaRPr>
          </a:p>
          <a:p>
            <a:pPr marL="12065" marR="5080" indent="-5080" algn="ctr">
              <a:lnSpc>
                <a:spcPct val="68900"/>
              </a:lnSpc>
              <a:spcBef>
                <a:spcPts val="8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10" dirty="0">
                <a:latin typeface="Times New Roman"/>
                <a:cs typeface="Times New Roman"/>
              </a:rPr>
              <a:t>ницип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ьно</a:t>
            </a:r>
            <a:r>
              <a:rPr lang="ru-RU" sz="500" b="1" spc="-5" dirty="0">
                <a:latin typeface="Times New Roman"/>
                <a:cs typeface="Times New Roman"/>
              </a:rPr>
              <a:t>й  </a:t>
            </a:r>
            <a:r>
              <a:rPr lang="ru-RU" sz="500" b="1" spc="-10" dirty="0">
                <a:latin typeface="Times New Roman"/>
                <a:cs typeface="Times New Roman"/>
              </a:rPr>
              <a:t>собственностью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E0FF6BE-B69B-E84D-C914-FB1E41D82AF8}"/>
              </a:ext>
            </a:extLst>
          </p:cNvPr>
          <p:cNvSpPr txBox="1"/>
          <p:nvPr/>
        </p:nvSpPr>
        <p:spPr>
          <a:xfrm>
            <a:off x="873783" y="4374292"/>
            <a:ext cx="1010522" cy="253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940" marR="20955" indent="114300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5" dirty="0">
                <a:latin typeface="Times New Roman"/>
                <a:cs typeface="Times New Roman"/>
              </a:rPr>
              <a:t>фо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ми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10" dirty="0">
                <a:latin typeface="Times New Roman"/>
                <a:cs typeface="Times New Roman"/>
              </a:rPr>
              <a:t>ния</a:t>
            </a:r>
            <a:endParaRPr lang="ru-RU" sz="500" dirty="0">
              <a:latin typeface="Times New Roman"/>
              <a:cs typeface="Times New Roman"/>
            </a:endParaRPr>
          </a:p>
          <a:p>
            <a:pPr marL="45720" marR="5080" indent="-33655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10" dirty="0">
                <a:latin typeface="Times New Roman"/>
                <a:cs typeface="Times New Roman"/>
              </a:rPr>
              <a:t>ницип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ьно</a:t>
            </a:r>
            <a:r>
              <a:rPr lang="ru-RU" sz="500" b="1" spc="-5" dirty="0">
                <a:latin typeface="Times New Roman"/>
                <a:cs typeface="Times New Roman"/>
              </a:rPr>
              <a:t>й  </a:t>
            </a:r>
            <a:r>
              <a:rPr lang="ru-RU" sz="500" b="1" spc="-10" dirty="0">
                <a:latin typeface="Times New Roman"/>
                <a:cs typeface="Times New Roman"/>
              </a:rPr>
              <a:t>собственности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8C75AB3E-2978-BF2E-8134-6293D3BB04D9}"/>
              </a:ext>
            </a:extLst>
          </p:cNvPr>
          <p:cNvSpPr txBox="1"/>
          <p:nvPr/>
        </p:nvSpPr>
        <p:spPr>
          <a:xfrm>
            <a:off x="948096" y="4675992"/>
            <a:ext cx="981697" cy="27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350" algn="ctr">
              <a:lnSpc>
                <a:spcPts val="455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endParaRPr lang="ru-RU" sz="5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68900"/>
              </a:lnSpc>
              <a:spcBef>
                <a:spcPts val="85"/>
              </a:spcBef>
            </a:pP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я</a:t>
            </a:r>
            <a:r>
              <a:rPr lang="ru-RU" sz="500" b="1" spc="-5" dirty="0">
                <a:latin typeface="Times New Roman"/>
                <a:cs typeface="Times New Roman"/>
              </a:rPr>
              <a:t>ж</a:t>
            </a:r>
            <a:r>
              <a:rPr lang="ru-RU" sz="500" b="1" spc="-10" dirty="0">
                <a:latin typeface="Times New Roman"/>
                <a:cs typeface="Times New Roman"/>
              </a:rPr>
              <a:t>ени</a:t>
            </a:r>
            <a:r>
              <a:rPr lang="ru-RU" sz="500" b="1" spc="-5" dirty="0">
                <a:latin typeface="Times New Roman"/>
                <a:cs typeface="Times New Roman"/>
              </a:rPr>
              <a:t>я  </a:t>
            </a:r>
            <a:r>
              <a:rPr lang="ru-RU" sz="500" b="1" spc="-10" dirty="0">
                <a:latin typeface="Times New Roman"/>
                <a:cs typeface="Times New Roman"/>
              </a:rPr>
              <a:t>имуществом </a:t>
            </a:r>
            <a:endParaRPr lang="ru-RU" sz="500" dirty="0">
              <a:latin typeface="Times New Roman"/>
              <a:cs typeface="Times New Roman"/>
            </a:endParaRPr>
          </a:p>
        </p:txBody>
      </p:sp>
      <p:pic>
        <p:nvPicPr>
          <p:cNvPr id="201" name="Рисунок 200">
            <a:extLst>
              <a:ext uri="{FF2B5EF4-FFF2-40B4-BE49-F238E27FC236}">
                <a16:creationId xmlns:a16="http://schemas.microsoft.com/office/drawing/2014/main" id="{B0F4C2A6-4C8C-9641-8FB6-667AAA9BC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926" y="2177217"/>
            <a:ext cx="951069" cy="474960"/>
          </a:xfrm>
          <a:prstGeom prst="rect">
            <a:avLst/>
          </a:prstGeom>
        </p:spPr>
      </p:pic>
      <p:sp>
        <p:nvSpPr>
          <p:cNvPr id="203" name="TextBox 202">
            <a:extLst>
              <a:ext uri="{FF2B5EF4-FFF2-40B4-BE49-F238E27FC236}">
                <a16:creationId xmlns:a16="http://schemas.microsoft.com/office/drawing/2014/main" id="{4A63C424-F45F-11F6-2D3D-C33EF2C0CBCE}"/>
              </a:ext>
            </a:extLst>
          </p:cNvPr>
          <p:cNvSpPr txBox="1"/>
          <p:nvPr/>
        </p:nvSpPr>
        <p:spPr>
          <a:xfrm>
            <a:off x="884113" y="5018602"/>
            <a:ext cx="1052936" cy="28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55" algn="ctr">
              <a:lnSpc>
                <a:spcPts val="455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об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ч</a:t>
            </a:r>
            <a:r>
              <a:rPr lang="ru-RU" sz="500" b="1" dirty="0">
                <a:latin typeface="Times New Roman"/>
                <a:cs typeface="Times New Roman"/>
              </a:rPr>
              <a:t>ен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нуждающихся</a:t>
            </a:r>
            <a:endParaRPr lang="ru-RU" sz="500" dirty="0">
              <a:latin typeface="Times New Roman"/>
              <a:cs typeface="Times New Roman"/>
            </a:endParaRPr>
          </a:p>
          <a:p>
            <a:pPr marL="56515" marR="46990" indent="-18415" algn="ctr">
              <a:lnSpc>
                <a:spcPct val="68900"/>
              </a:lnSpc>
              <a:spcBef>
                <a:spcPts val="8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в жилых 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мещения</a:t>
            </a:r>
            <a:r>
              <a:rPr lang="ru-RU" sz="500" b="1" spc="-5" dirty="0">
                <a:latin typeface="Times New Roman"/>
                <a:cs typeface="Times New Roman"/>
              </a:rPr>
              <a:t>х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FBF362A3-9E8C-B6D3-DE6B-30E5983396ED}"/>
              </a:ext>
            </a:extLst>
          </p:cNvPr>
          <p:cNvSpPr txBox="1"/>
          <p:nvPr/>
        </p:nvSpPr>
        <p:spPr>
          <a:xfrm>
            <a:off x="843641" y="5428334"/>
            <a:ext cx="1118977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-15875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муниципального земельного</a:t>
            </a:r>
            <a:r>
              <a:rPr lang="ru-RU" sz="500" b="1" spc="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контроля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9F65641D-B732-32FC-450F-BB83D7BB3362}"/>
              </a:ext>
            </a:extLst>
          </p:cNvPr>
          <p:cNvSpPr txBox="1"/>
          <p:nvPr/>
        </p:nvSpPr>
        <p:spPr>
          <a:xfrm>
            <a:off x="1796127" y="1714769"/>
            <a:ext cx="944544" cy="412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180" marR="27305" algn="ctr">
              <a:lnSpc>
                <a:spcPct val="68900"/>
              </a:lnSpc>
              <a:spcBef>
                <a:spcPts val="26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r>
              <a:rPr lang="ru-RU" sz="500" b="1" spc="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инвестициям,</a:t>
            </a:r>
            <a:endParaRPr lang="ru-RU" sz="5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5" dirty="0">
                <a:latin typeface="Times New Roman"/>
                <a:cs typeface="Times New Roman"/>
              </a:rPr>
              <a:t>ы</a:t>
            </a:r>
            <a:r>
              <a:rPr lang="ru-RU" sz="500" b="1" spc="-15" dirty="0">
                <a:latin typeface="Times New Roman"/>
                <a:cs typeface="Times New Roman"/>
              </a:rPr>
              <a:t>ш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нн</a:t>
            </a:r>
            <a:r>
              <a:rPr lang="ru-RU" sz="500" b="1" dirty="0">
                <a:latin typeface="Times New Roman"/>
                <a:cs typeface="Times New Roman"/>
              </a:rPr>
              <a:t>о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и  и</a:t>
            </a:r>
            <a:r>
              <a:rPr lang="ru-RU" sz="500" b="1" spc="-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развитию</a:t>
            </a:r>
            <a:endParaRPr lang="ru-RU" sz="500" dirty="0">
              <a:latin typeface="Times New Roman"/>
              <a:cs typeface="Times New Roman"/>
            </a:endParaRPr>
          </a:p>
          <a:p>
            <a:pPr marL="36830" marR="7620" indent="-12700" algn="ctr">
              <a:lnSpc>
                <a:spcPct val="68900"/>
              </a:lnSpc>
              <a:spcBef>
                <a:spcPts val="15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малого</a:t>
            </a:r>
            <a:r>
              <a:rPr lang="ru-RU" sz="500" b="1" spc="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" dirty="0">
                <a:latin typeface="Times New Roman"/>
                <a:cs typeface="Times New Roman"/>
              </a:rPr>
              <a:t>среднего</a:t>
            </a:r>
            <a:r>
              <a:rPr lang="ru-RU" sz="500" b="1" spc="-2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бизнеса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F4DCE067-2CD7-A8EC-0ED2-61B58E6CE5B2}"/>
              </a:ext>
            </a:extLst>
          </p:cNvPr>
          <p:cNvSpPr txBox="1"/>
          <p:nvPr/>
        </p:nvSpPr>
        <p:spPr>
          <a:xfrm>
            <a:off x="1846313" y="2285255"/>
            <a:ext cx="861897" cy="253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985" marR="107314" indent="-15875" algn="ctr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b="1" dirty="0">
                <a:latin typeface="Times New Roman"/>
                <a:cs typeface="Times New Roman"/>
              </a:rPr>
              <a:t> ра</a:t>
            </a:r>
            <a:r>
              <a:rPr lang="ru-RU" sz="500" b="1" spc="-5" dirty="0">
                <a:latin typeface="Times New Roman"/>
                <a:cs typeface="Times New Roman"/>
              </a:rPr>
              <a:t>зв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я</a:t>
            </a:r>
            <a:endParaRPr lang="ru-RU" sz="5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68900"/>
              </a:lnSpc>
              <a:spcBef>
                <a:spcPts val="1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го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0" dirty="0">
                <a:latin typeface="Times New Roman"/>
                <a:cs typeface="Times New Roman"/>
              </a:rPr>
              <a:t>не</a:t>
            </a:r>
            <a:r>
              <a:rPr lang="ru-RU" sz="500" b="1" spc="-5" dirty="0">
                <a:latin typeface="Times New Roman"/>
                <a:cs typeface="Times New Roman"/>
              </a:rPr>
              <a:t>го </a:t>
            </a:r>
            <a:r>
              <a:rPr lang="ru-RU" sz="500" b="1" spc="-10" dirty="0">
                <a:latin typeface="Times New Roman"/>
                <a:cs typeface="Times New Roman"/>
              </a:rPr>
              <a:t>бизнеса 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CE6EA7F5-1595-5A88-CFF3-6DFBE6FB998D}"/>
              </a:ext>
            </a:extLst>
          </p:cNvPr>
          <p:cNvSpPr txBox="1"/>
          <p:nvPr/>
        </p:nvSpPr>
        <p:spPr>
          <a:xfrm>
            <a:off x="1886348" y="2688702"/>
            <a:ext cx="748268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-1651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инвестиций</a:t>
            </a:r>
            <a:r>
              <a:rPr lang="ru-RU" sz="500" b="1" spc="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инноваций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D815FDD-D61C-F593-14FD-5684BA493C9D}"/>
              </a:ext>
            </a:extLst>
          </p:cNvPr>
          <p:cNvSpPr txBox="1"/>
          <p:nvPr/>
        </p:nvSpPr>
        <p:spPr>
          <a:xfrm>
            <a:off x="1823441" y="3104295"/>
            <a:ext cx="85508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211454"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  Отдел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муниципальных</a:t>
            </a:r>
            <a:r>
              <a:rPr lang="ru-RU" sz="500" b="1" spc="3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услуг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6A30316-E95D-D9FD-84AD-AEC4AEB28CAC}"/>
              </a:ext>
            </a:extLst>
          </p:cNvPr>
          <p:cNvSpPr txBox="1"/>
          <p:nvPr/>
        </p:nvSpPr>
        <p:spPr>
          <a:xfrm>
            <a:off x="2837677" y="1763785"/>
            <a:ext cx="881081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5715">
              <a:lnSpc>
                <a:spcPct val="68900"/>
              </a:lnSpc>
              <a:spcBef>
                <a:spcPts val="260"/>
              </a:spcBef>
            </a:pPr>
            <a:r>
              <a:rPr lang="ru-RU" sz="500" b="1" spc="-10">
                <a:latin typeface="Times New Roman"/>
                <a:cs typeface="Times New Roman"/>
              </a:rPr>
              <a:t>Финансовое </a:t>
            </a:r>
            <a:r>
              <a:rPr lang="ru-RU" sz="500" b="1" spc="-5">
                <a:latin typeface="Times New Roman"/>
                <a:cs typeface="Times New Roman"/>
              </a:rPr>
              <a:t> </a:t>
            </a:r>
            <a:r>
              <a:rPr lang="ru-RU" sz="500" b="1" spc="-10">
                <a:latin typeface="Times New Roman"/>
                <a:cs typeface="Times New Roman"/>
              </a:rPr>
              <a:t>управление </a:t>
            </a:r>
            <a:r>
              <a:rPr lang="ru-RU" sz="500" b="1" spc="-5">
                <a:latin typeface="Times New Roman"/>
                <a:cs typeface="Times New Roman"/>
              </a:rPr>
              <a:t>*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900AC0CA-8479-40E4-0D54-8ABD486E7DA9}"/>
              </a:ext>
            </a:extLst>
          </p:cNvPr>
          <p:cNvSpPr txBox="1"/>
          <p:nvPr/>
        </p:nvSpPr>
        <p:spPr>
          <a:xfrm>
            <a:off x="2750824" y="2167588"/>
            <a:ext cx="1046181" cy="148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6680" marR="5080" indent="-94615">
              <a:lnSpc>
                <a:spcPct val="71100"/>
              </a:lnSpc>
              <a:spcBef>
                <a:spcPts val="250"/>
              </a:spcBef>
            </a:pPr>
            <a:r>
              <a:rPr lang="ru-RU" sz="500" b="1" spc="-15" dirty="0">
                <a:latin typeface="Times New Roman"/>
                <a:cs typeface="Times New Roman"/>
              </a:rPr>
              <a:t>Б</a:t>
            </a:r>
            <a:r>
              <a:rPr lang="ru-RU" sz="500" b="1" spc="-10" dirty="0">
                <a:latin typeface="Times New Roman"/>
                <a:cs typeface="Times New Roman"/>
              </a:rPr>
              <a:t>ю</a:t>
            </a:r>
            <a:r>
              <a:rPr lang="ru-RU" sz="500" b="1" spc="-5" dirty="0">
                <a:latin typeface="Times New Roman"/>
                <a:cs typeface="Times New Roman"/>
              </a:rPr>
              <a:t>дж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5" dirty="0">
                <a:latin typeface="Times New Roman"/>
                <a:cs typeface="Times New Roman"/>
              </a:rPr>
              <a:t>ый отдел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4DED3E1E-0691-96B5-4FA6-6B3DC595A972}"/>
              </a:ext>
            </a:extLst>
          </p:cNvPr>
          <p:cNvSpPr txBox="1"/>
          <p:nvPr/>
        </p:nvSpPr>
        <p:spPr>
          <a:xfrm>
            <a:off x="2674329" y="2488232"/>
            <a:ext cx="861898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3810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15" dirty="0">
                <a:latin typeface="Times New Roman"/>
                <a:cs typeface="Times New Roman"/>
              </a:rPr>
              <a:t>с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н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я  </a:t>
            </a:r>
            <a:r>
              <a:rPr lang="ru-RU" sz="500" b="1" spc="-10" dirty="0">
                <a:latin typeface="Times New Roman"/>
                <a:cs typeface="Times New Roman"/>
              </a:rPr>
              <a:t>бюджета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037F8754-EB04-9EF4-4F42-C0CD83E7516D}"/>
              </a:ext>
            </a:extLst>
          </p:cNvPr>
          <p:cNvSpPr txBox="1"/>
          <p:nvPr/>
        </p:nvSpPr>
        <p:spPr>
          <a:xfrm>
            <a:off x="2809462" y="2839498"/>
            <a:ext cx="720979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419" marR="5080" indent="-45720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5" dirty="0">
                <a:latin typeface="Times New Roman"/>
                <a:cs typeface="Times New Roman"/>
              </a:rPr>
              <a:t>ч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а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 отчетности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4FF6DF3-B373-9E10-214F-9D4CAC4DF9BE}"/>
              </a:ext>
            </a:extLst>
          </p:cNvPr>
          <p:cNvSpPr txBox="1"/>
          <p:nvPr/>
        </p:nvSpPr>
        <p:spPr>
          <a:xfrm>
            <a:off x="2790677" y="3189429"/>
            <a:ext cx="80247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охо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6886A5ED-0F63-E5D6-D7D6-66B9886525A0}"/>
              </a:ext>
            </a:extLst>
          </p:cNvPr>
          <p:cNvSpPr txBox="1"/>
          <p:nvPr/>
        </p:nvSpPr>
        <p:spPr>
          <a:xfrm>
            <a:off x="2806173" y="3516155"/>
            <a:ext cx="766611" cy="202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865" marR="5080" indent="-50800">
              <a:lnSpc>
                <a:spcPct val="71100"/>
              </a:lnSpc>
              <a:spcBef>
                <a:spcPts val="25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Эк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ми</a:t>
            </a:r>
            <a:r>
              <a:rPr lang="ru-RU" sz="500" b="1" spc="-5" dirty="0">
                <a:latin typeface="Times New Roman"/>
                <a:cs typeface="Times New Roman"/>
              </a:rPr>
              <a:t>ч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ско</a:t>
            </a:r>
            <a:r>
              <a:rPr lang="ru-RU" sz="500" b="1" spc="-5" dirty="0">
                <a:latin typeface="Times New Roman"/>
                <a:cs typeface="Times New Roman"/>
              </a:rPr>
              <a:t>е  </a:t>
            </a: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6D07666-03E6-8CE8-9F42-43F578D4F8C5}"/>
              </a:ext>
            </a:extLst>
          </p:cNvPr>
          <p:cNvSpPr txBox="1"/>
          <p:nvPr/>
        </p:nvSpPr>
        <p:spPr>
          <a:xfrm>
            <a:off x="2761093" y="3871410"/>
            <a:ext cx="892296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" marR="5080" indent="-3175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spc="-5" dirty="0">
                <a:latin typeface="Times New Roman"/>
                <a:cs typeface="Times New Roman"/>
              </a:rPr>
              <a:t>труду и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ц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ооб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в</a:t>
            </a:r>
            <a:r>
              <a:rPr lang="ru-RU" sz="500" b="1" dirty="0">
                <a:latin typeface="Times New Roman"/>
                <a:cs typeface="Times New Roman"/>
              </a:rPr>
              <a:t>ан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8F656AEF-8A11-3DF3-9D13-13B4BFD7F3AD}"/>
              </a:ext>
            </a:extLst>
          </p:cNvPr>
          <p:cNvSpPr txBox="1"/>
          <p:nvPr/>
        </p:nvSpPr>
        <p:spPr>
          <a:xfrm>
            <a:off x="2665531" y="4189816"/>
            <a:ext cx="892296" cy="220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985"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r>
              <a:rPr lang="ru-RU" sz="5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экономического прогноза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spc="-1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анализа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7D460D8F-E586-6100-40DA-4EF94B79F0BB}"/>
              </a:ext>
            </a:extLst>
          </p:cNvPr>
          <p:cNvSpPr txBox="1"/>
          <p:nvPr/>
        </p:nvSpPr>
        <p:spPr>
          <a:xfrm>
            <a:off x="2591500" y="4484066"/>
            <a:ext cx="1040358" cy="329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985" algn="ctr">
              <a:lnSpc>
                <a:spcPts val="459"/>
              </a:lnSpc>
              <a:spcBef>
                <a:spcPts val="9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</a:t>
            </a:r>
            <a:endParaRPr lang="ru-RU" sz="500" dirty="0">
              <a:latin typeface="Times New Roman"/>
              <a:cs typeface="Times New Roman"/>
            </a:endParaRPr>
          </a:p>
          <a:p>
            <a:pPr algn="ctr">
              <a:lnSpc>
                <a:spcPts val="380"/>
              </a:lnSpc>
            </a:pPr>
            <a:r>
              <a:rPr lang="ru-RU" sz="500" b="1" spc="-10" dirty="0">
                <a:latin typeface="Times New Roman"/>
                <a:cs typeface="Times New Roman"/>
              </a:rPr>
              <a:t>муниципальных</a:t>
            </a:r>
            <a:endParaRPr lang="ru-RU" sz="500" dirty="0">
              <a:latin typeface="Times New Roman"/>
              <a:cs typeface="Times New Roman"/>
            </a:endParaRPr>
          </a:p>
          <a:p>
            <a:pPr marL="64135" marR="58419" algn="ctr">
              <a:lnSpc>
                <a:spcPct val="70000"/>
              </a:lnSpc>
              <a:spcBef>
                <a:spcPts val="8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программ</a:t>
            </a:r>
            <a:r>
              <a:rPr lang="ru-RU" sz="500" b="1" spc="4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целевых 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з</a:t>
            </a:r>
            <a:r>
              <a:rPr lang="ru-RU" sz="500" b="1" dirty="0">
                <a:latin typeface="Times New Roman"/>
                <a:cs typeface="Times New Roman"/>
              </a:rPr>
              <a:t>ат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й 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3AF07B4-ED0A-9C6C-4F32-A69421D654D7}"/>
              </a:ext>
            </a:extLst>
          </p:cNvPr>
          <p:cNvSpPr txBox="1"/>
          <p:nvPr/>
        </p:nvSpPr>
        <p:spPr>
          <a:xfrm>
            <a:off x="2736584" y="4923713"/>
            <a:ext cx="1040358" cy="147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22860">
              <a:lnSpc>
                <a:spcPct val="68900"/>
              </a:lnSpc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5" dirty="0">
                <a:latin typeface="Times New Roman"/>
                <a:cs typeface="Times New Roman"/>
              </a:rPr>
              <a:t>ы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88B4A2E3-D489-D1B4-20AE-9E70B227CF5A}"/>
              </a:ext>
            </a:extLst>
          </p:cNvPr>
          <p:cNvSpPr txBox="1"/>
          <p:nvPr/>
        </p:nvSpPr>
        <p:spPr>
          <a:xfrm>
            <a:off x="2713732" y="5200405"/>
            <a:ext cx="7585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3990" marR="5080" indent="-161925" algn="just">
              <a:spcBef>
                <a:spcPts val="26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5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dirty="0">
                <a:latin typeface="Times New Roman"/>
                <a:cs typeface="Times New Roman"/>
              </a:rPr>
              <a:t>тра</a:t>
            </a:r>
            <a:r>
              <a:rPr lang="ru-RU" sz="500" b="1" spc="-10" dirty="0">
                <a:latin typeface="Times New Roman"/>
                <a:cs typeface="Times New Roman"/>
              </a:rPr>
              <a:t>к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н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spc="-5" dirty="0">
                <a:latin typeface="Times New Roman"/>
                <a:cs typeface="Times New Roman"/>
              </a:rPr>
              <a:t>й </a:t>
            </a:r>
            <a:r>
              <a:rPr lang="ru-RU" sz="500" b="1" spc="-10" dirty="0">
                <a:latin typeface="Times New Roman"/>
                <a:cs typeface="Times New Roman"/>
              </a:rPr>
              <a:t>службы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ACADCC8F-940A-8C51-CE45-D7FB8237C262}"/>
              </a:ext>
            </a:extLst>
          </p:cNvPr>
          <p:cNvSpPr txBox="1"/>
          <p:nvPr/>
        </p:nvSpPr>
        <p:spPr>
          <a:xfrm>
            <a:off x="2600792" y="5563761"/>
            <a:ext cx="984416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-3175" algn="ctr">
              <a:lnSpc>
                <a:spcPct val="70000"/>
              </a:lnSpc>
              <a:spcBef>
                <a:spcPts val="254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 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бухгалтерского</a:t>
            </a:r>
            <a:r>
              <a:rPr lang="ru-RU" sz="500" b="1" spc="2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учета </a:t>
            </a:r>
            <a:r>
              <a:rPr lang="ru-RU" sz="500" b="1" spc="-9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 </a:t>
            </a:r>
            <a:r>
              <a:rPr lang="ru-RU" sz="500" b="1" spc="-10" dirty="0">
                <a:latin typeface="Times New Roman"/>
                <a:cs typeface="Times New Roman"/>
              </a:rPr>
              <a:t>отчетности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69B3035A-5EA8-FE46-BCA3-A4C76947718F}"/>
              </a:ext>
            </a:extLst>
          </p:cNvPr>
          <p:cNvSpPr txBox="1"/>
          <p:nvPr/>
        </p:nvSpPr>
        <p:spPr>
          <a:xfrm>
            <a:off x="2652759" y="5920645"/>
            <a:ext cx="928916" cy="202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40" marR="5080" indent="-41275">
              <a:lnSpc>
                <a:spcPct val="71100"/>
              </a:lnSpc>
              <a:spcBef>
                <a:spcPts val="25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Отдел заработной платы </a:t>
            </a:r>
            <a:r>
              <a:rPr lang="ru-RU" sz="500" b="1" spc="-10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социальных</a:t>
            </a:r>
            <a:r>
              <a:rPr lang="ru-RU" sz="500" b="1" spc="30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выплат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61477DD8-4BFB-BFEC-AE31-C15792E57033}"/>
              </a:ext>
            </a:extLst>
          </p:cNvPr>
          <p:cNvSpPr txBox="1"/>
          <p:nvPr/>
        </p:nvSpPr>
        <p:spPr>
          <a:xfrm>
            <a:off x="2688065" y="6207509"/>
            <a:ext cx="900776" cy="202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marR="5080" indent="-76835">
              <a:lnSpc>
                <a:spcPct val="71100"/>
              </a:lnSpc>
              <a:spcBef>
                <a:spcPts val="250"/>
              </a:spcBef>
            </a:pPr>
            <a:r>
              <a:rPr lang="ru-RU" sz="500" b="1" spc="-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5" dirty="0">
                <a:latin typeface="Times New Roman"/>
                <a:cs typeface="Times New Roman"/>
              </a:rPr>
              <a:t>д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spc="10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м</a:t>
            </a:r>
            <a:r>
              <a:rPr lang="ru-RU" sz="500" b="1" spc="-15" dirty="0">
                <a:latin typeface="Times New Roman"/>
                <a:cs typeface="Times New Roman"/>
              </a:rPr>
              <a:t>у</a:t>
            </a:r>
            <a:r>
              <a:rPr lang="ru-RU" sz="500" b="1" spc="-10" dirty="0">
                <a:latin typeface="Times New Roman"/>
                <a:cs typeface="Times New Roman"/>
              </a:rPr>
              <a:t>ницип</a:t>
            </a:r>
            <a:r>
              <a:rPr lang="ru-RU" sz="500" b="1" dirty="0">
                <a:latin typeface="Times New Roman"/>
                <a:cs typeface="Times New Roman"/>
              </a:rPr>
              <a:t>а</a:t>
            </a:r>
            <a:r>
              <a:rPr lang="ru-RU" sz="500" b="1" spc="-5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ьно</a:t>
            </a:r>
            <a:r>
              <a:rPr lang="ru-RU" sz="500" b="1" spc="-5" dirty="0">
                <a:latin typeface="Times New Roman"/>
                <a:cs typeface="Times New Roman"/>
              </a:rPr>
              <a:t>й  казны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и</a:t>
            </a:r>
            <a:r>
              <a:rPr lang="ru-RU" sz="500" b="1" spc="-15" dirty="0">
                <a:latin typeface="Times New Roman"/>
                <a:cs typeface="Times New Roman"/>
              </a:rPr>
              <a:t> </a:t>
            </a:r>
            <a:r>
              <a:rPr lang="ru-RU" sz="500" b="1" spc="-5" dirty="0">
                <a:latin typeface="Times New Roman"/>
                <a:cs typeface="Times New Roman"/>
              </a:rPr>
              <a:t>расчетов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58F0AFB6-8289-3B23-70A6-9982D30C8E03}"/>
              </a:ext>
            </a:extLst>
          </p:cNvPr>
          <p:cNvSpPr txBox="1"/>
          <p:nvPr/>
        </p:nvSpPr>
        <p:spPr>
          <a:xfrm>
            <a:off x="4289471" y="2116953"/>
            <a:ext cx="8383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социального развития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EFEA9234-52FB-EADE-85D0-A27B69A130B5}"/>
              </a:ext>
            </a:extLst>
          </p:cNvPr>
          <p:cNvSpPr txBox="1"/>
          <p:nvPr/>
        </p:nvSpPr>
        <p:spPr>
          <a:xfrm>
            <a:off x="4298292" y="2456669"/>
            <a:ext cx="83457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содействия здравоохранению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1824CDDF-DCB2-E070-85EA-E43DF15D4683}"/>
              </a:ext>
            </a:extLst>
          </p:cNvPr>
          <p:cNvSpPr txBox="1"/>
          <p:nvPr/>
        </p:nvSpPr>
        <p:spPr>
          <a:xfrm>
            <a:off x="4299929" y="2797831"/>
            <a:ext cx="81852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по признанию граждан малоимущими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BDECB0EA-8AB8-A93E-3811-3A64B79E6DAF}"/>
              </a:ext>
            </a:extLst>
          </p:cNvPr>
          <p:cNvSpPr txBox="1"/>
          <p:nvPr/>
        </p:nvSpPr>
        <p:spPr>
          <a:xfrm>
            <a:off x="3377382" y="2137872"/>
            <a:ext cx="984695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5461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Организационно -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экономический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отдел 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FFA7341D-5902-EBA0-8314-3917B8172882}"/>
              </a:ext>
            </a:extLst>
          </p:cNvPr>
          <p:cNvSpPr txBox="1"/>
          <p:nvPr/>
        </p:nvSpPr>
        <p:spPr>
          <a:xfrm>
            <a:off x="3433017" y="2404653"/>
            <a:ext cx="877016" cy="306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13335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Сектор</a:t>
            </a:r>
            <a:r>
              <a:rPr kumimoji="0" lang="ru-RU" sz="5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дополнительного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образования</a:t>
            </a:r>
            <a:r>
              <a:rPr kumimoji="0" lang="ru-RU" sz="50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воспитания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6F7EC154-EC7C-5512-4587-2F002F902D0F}"/>
              </a:ext>
            </a:extLst>
          </p:cNvPr>
          <p:cNvSpPr txBox="1"/>
          <p:nvPr/>
        </p:nvSpPr>
        <p:spPr>
          <a:xfrm>
            <a:off x="3472268" y="2776725"/>
            <a:ext cx="817515" cy="306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4064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содержания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и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контроля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качества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школьного</a:t>
            </a:r>
            <a:r>
              <a:rPr kumimoji="0" lang="ru-RU" sz="5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образования 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A13D1547-AAA7-39CD-F256-024854FFEEA4}"/>
              </a:ext>
            </a:extLst>
          </p:cNvPr>
          <p:cNvSpPr txBox="1"/>
          <p:nvPr/>
        </p:nvSpPr>
        <p:spPr>
          <a:xfrm>
            <a:off x="3487265" y="3141433"/>
            <a:ext cx="840813" cy="278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marR="5080" lvl="0" indent="-307975" algn="ctr" defTabSz="914400" rtl="0" eaLnBrk="1" fontAlgn="auto" latinLnBrk="0" hangingPunct="1">
              <a:lnSpc>
                <a:spcPct val="689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дошкольного</a:t>
            </a:r>
            <a:endParaRPr lang="ru-RU" sz="500" b="1" spc="-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16000" marR="5080" lvl="0" indent="-307975" algn="ctr" defTabSz="914400" rtl="0" eaLnBrk="1" fontAlgn="auto" latinLnBrk="0" hangingPunct="1">
              <a:lnSpc>
                <a:spcPct val="689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образования </a:t>
            </a:r>
            <a:r>
              <a:rPr kumimoji="0" lang="ru-RU" sz="500" b="1" i="0" u="none" strike="noStrike" kern="1200" cap="none" spc="-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 </a:t>
            </a:r>
            <a:r>
              <a:rPr kumimoji="0" lang="ru-RU" sz="500" b="1" i="0" u="none" strike="noStrike" kern="1200" cap="none" spc="-10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</a:p>
          <a:p>
            <a:pPr marL="216000" marR="5080" lvl="0" indent="-307975" algn="ctr" defTabSz="914400" rtl="0" eaLnBrk="1" fontAlgn="auto" latinLnBrk="0" hangingPunct="1">
              <a:lnSpc>
                <a:spcPct val="689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воспитания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EC56F5D0-D466-E4D2-2BAC-0BCE537AF021}"/>
              </a:ext>
            </a:extLst>
          </p:cNvPr>
          <p:cNvSpPr txBox="1"/>
          <p:nvPr/>
        </p:nvSpPr>
        <p:spPr>
          <a:xfrm>
            <a:off x="3468515" y="3507454"/>
            <a:ext cx="865536" cy="330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10795" lvl="0" indent="0" algn="ctr" defTabSz="914400" rtl="0" eaLnBrk="1" fontAlgn="auto" latinLnBrk="0" hangingPunct="1">
              <a:lnSpc>
                <a:spcPts val="459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Управление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065" marR="5080" lvl="0" indent="0" algn="ctr" defTabSz="914400" rtl="0" eaLnBrk="1" fontAlgn="auto" latinLnBrk="0" hangingPunct="1">
              <a:lnSpc>
                <a:spcPct val="689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культуры,</a:t>
            </a:r>
            <a:r>
              <a:rPr kumimoji="0" lang="ru-RU" sz="5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туризма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молодежной </a:t>
            </a:r>
            <a:r>
              <a:rPr kumimoji="0" lang="ru-RU" sz="5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политики</a:t>
            </a:r>
            <a:r>
              <a:rPr kumimoji="0" lang="ru-RU" sz="500" b="1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*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EE13F6C-8269-8F13-CE2C-4E46009D360E}"/>
              </a:ext>
            </a:extLst>
          </p:cNvPr>
          <p:cNvSpPr txBox="1"/>
          <p:nvPr/>
        </p:nvSpPr>
        <p:spPr>
          <a:xfrm>
            <a:off x="3471927" y="3904440"/>
            <a:ext cx="861897" cy="20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lvl="0" indent="12700" algn="ctr" defTabSz="914400" rtl="0" eaLnBrk="1" fontAlgn="auto" latinLnBrk="0" hangingPunct="1">
              <a:lnSpc>
                <a:spcPct val="7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ь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ы</a:t>
            </a:r>
            <a:r>
              <a:rPr kumimoji="0" lang="ru-RU" sz="5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  туризма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F909F079-68AE-C995-C7BF-47011B6B120E}"/>
              </a:ext>
            </a:extLst>
          </p:cNvPr>
          <p:cNvSpPr txBox="1"/>
          <p:nvPr/>
        </p:nvSpPr>
        <p:spPr>
          <a:xfrm>
            <a:off x="3549809" y="4202442"/>
            <a:ext cx="746453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м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жи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3F2C4AA5-5EA8-5044-F780-40AC47752B2A}"/>
              </a:ext>
            </a:extLst>
          </p:cNvPr>
          <p:cNvSpPr txBox="1"/>
          <p:nvPr/>
        </p:nvSpPr>
        <p:spPr>
          <a:xfrm>
            <a:off x="4330178" y="3536213"/>
            <a:ext cx="8011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организационной работы и реализации муниципальных программ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00D401D-701C-6084-5BFC-91F18E7D4688}"/>
              </a:ext>
            </a:extLst>
          </p:cNvPr>
          <p:cNvSpPr txBox="1"/>
          <p:nvPr/>
        </p:nvSpPr>
        <p:spPr>
          <a:xfrm>
            <a:off x="4395771" y="4072040"/>
            <a:ext cx="8530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спортивно -массовой работы 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C173408E-4F80-8042-5165-50D6EB0E6EF2}"/>
              </a:ext>
            </a:extLst>
          </p:cNvPr>
          <p:cNvSpPr txBox="1"/>
          <p:nvPr/>
        </p:nvSpPr>
        <p:spPr>
          <a:xfrm>
            <a:off x="4289471" y="4420895"/>
            <a:ext cx="872327" cy="20024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12700" marR="5080" indent="80645" algn="ctr">
              <a:lnSpc>
                <a:spcPct val="68900"/>
              </a:lnSpc>
              <a:spcBef>
                <a:spcPts val="260"/>
              </a:spcBef>
            </a:pPr>
            <a:r>
              <a:rPr lang="ru-RU" sz="500" b="1" spc="-10" dirty="0">
                <a:latin typeface="Times New Roman"/>
                <a:cs typeface="Times New Roman"/>
              </a:rPr>
              <a:t>Управление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spc="-10" dirty="0">
                <a:latin typeface="Times New Roman"/>
                <a:cs typeface="Times New Roman"/>
              </a:rPr>
              <a:t>по </a:t>
            </a:r>
            <a:r>
              <a:rPr lang="ru-RU" sz="500" b="1" spc="-5" dirty="0">
                <a:latin typeface="Times New Roman"/>
                <a:cs typeface="Times New Roman"/>
              </a:rPr>
              <a:t> </a:t>
            </a:r>
            <a:r>
              <a:rPr lang="ru-RU" sz="500" b="1" dirty="0">
                <a:latin typeface="Times New Roman"/>
                <a:cs typeface="Times New Roman"/>
              </a:rPr>
              <a:t>ра</a:t>
            </a:r>
            <a:r>
              <a:rPr lang="ru-RU" sz="500" b="1" spc="-5" dirty="0">
                <a:latin typeface="Times New Roman"/>
                <a:cs typeface="Times New Roman"/>
              </a:rPr>
              <a:t>зв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spc="-5" dirty="0">
                <a:latin typeface="Times New Roman"/>
                <a:cs typeface="Times New Roman"/>
              </a:rPr>
              <a:t>ю</a:t>
            </a:r>
            <a:r>
              <a:rPr lang="ru-RU" sz="500" b="1" dirty="0">
                <a:latin typeface="Times New Roman"/>
                <a:cs typeface="Times New Roman"/>
              </a:rPr>
              <a:t> т</a:t>
            </a:r>
            <a:r>
              <a:rPr lang="ru-RU" sz="500" b="1" spc="-10" dirty="0">
                <a:latin typeface="Times New Roman"/>
                <a:cs typeface="Times New Roman"/>
              </a:rPr>
              <a:t>е</a:t>
            </a:r>
            <a:r>
              <a:rPr lang="ru-RU" sz="500" b="1" dirty="0">
                <a:latin typeface="Times New Roman"/>
                <a:cs typeface="Times New Roman"/>
              </a:rPr>
              <a:t>рр</a:t>
            </a:r>
            <a:r>
              <a:rPr lang="ru-RU" sz="500" b="1" spc="-10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15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р</a:t>
            </a:r>
            <a:r>
              <a:rPr lang="ru-RU" sz="500" b="1" spc="-10" dirty="0">
                <a:latin typeface="Times New Roman"/>
                <a:cs typeface="Times New Roman"/>
              </a:rPr>
              <a:t>ий</a:t>
            </a:r>
            <a:endParaRPr lang="ru-RU" sz="500" dirty="0">
              <a:latin typeface="Times New Roman"/>
              <a:cs typeface="Times New Roman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E3D7F3EC-F564-DC5B-E3DE-AB4844225D08}"/>
              </a:ext>
            </a:extLst>
          </p:cNvPr>
          <p:cNvSpPr txBox="1"/>
          <p:nvPr/>
        </p:nvSpPr>
        <p:spPr>
          <a:xfrm>
            <a:off x="4378801" y="4789375"/>
            <a:ext cx="744875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Красногорск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E6738E88-6961-046C-794F-1FF9EE4E5457}"/>
              </a:ext>
            </a:extLst>
          </p:cNvPr>
          <p:cNvSpPr txBox="1"/>
          <p:nvPr/>
        </p:nvSpPr>
        <p:spPr>
          <a:xfrm>
            <a:off x="4345650" y="5065415"/>
            <a:ext cx="78569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Нахабино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60DD23DE-2A76-B820-17A9-912C2F45E52E}"/>
              </a:ext>
            </a:extLst>
          </p:cNvPr>
          <p:cNvSpPr txBox="1"/>
          <p:nvPr/>
        </p:nvSpPr>
        <p:spPr>
          <a:xfrm>
            <a:off x="4279369" y="5282902"/>
            <a:ext cx="91594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  <a:endParaRPr kumimoji="0" lang="ru-RU" sz="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Павшинская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Пойма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600415A7-D6BD-81B3-EC4E-95830F1A767F}"/>
              </a:ext>
            </a:extLst>
          </p:cNvPr>
          <p:cNvSpPr txBox="1"/>
          <p:nvPr/>
        </p:nvSpPr>
        <p:spPr>
          <a:xfrm>
            <a:off x="3981646" y="5583581"/>
            <a:ext cx="1525537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Отрадненское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1FC6DA04-4803-EFD5-7C82-42A60EC497ED}"/>
              </a:ext>
            </a:extLst>
          </p:cNvPr>
          <p:cNvSpPr txBox="1"/>
          <p:nvPr/>
        </p:nvSpPr>
        <p:spPr>
          <a:xfrm>
            <a:off x="4230325" y="5843257"/>
            <a:ext cx="102818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Ильинское</a:t>
            </a:r>
          </a:p>
        </p:txBody>
      </p:sp>
      <p:pic>
        <p:nvPicPr>
          <p:cNvPr id="297" name="Рисунок 296">
            <a:extLst>
              <a:ext uri="{FF2B5EF4-FFF2-40B4-BE49-F238E27FC236}">
                <a16:creationId xmlns:a16="http://schemas.microsoft.com/office/drawing/2014/main" id="{24F5F06C-F832-D652-BFD9-9BEF0BD84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394" y="6005747"/>
            <a:ext cx="861897" cy="421042"/>
          </a:xfrm>
          <a:prstGeom prst="rect">
            <a:avLst/>
          </a:prstGeom>
        </p:spPr>
      </p:pic>
      <p:sp>
        <p:nvSpPr>
          <p:cNvPr id="299" name="TextBox 298">
            <a:extLst>
              <a:ext uri="{FF2B5EF4-FFF2-40B4-BE49-F238E27FC236}">
                <a16:creationId xmlns:a16="http://schemas.microsoft.com/office/drawing/2014/main" id="{75EF5356-6A40-4287-85B5-34E499056175}"/>
              </a:ext>
            </a:extLst>
          </p:cNvPr>
          <p:cNvSpPr txBox="1"/>
          <p:nvPr/>
        </p:nvSpPr>
        <p:spPr>
          <a:xfrm>
            <a:off x="4353273" y="6071353"/>
            <a:ext cx="76813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социальных коммуникаций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3676D465-2418-582D-7F65-75E393C0EF3B}"/>
              </a:ext>
            </a:extLst>
          </p:cNvPr>
          <p:cNvSpPr txBox="1"/>
          <p:nvPr/>
        </p:nvSpPr>
        <p:spPr>
          <a:xfrm>
            <a:off x="4352022" y="6404064"/>
            <a:ext cx="77367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 по взаимодействию со СМИ</a:t>
            </a:r>
          </a:p>
        </p:txBody>
      </p:sp>
      <p:pic>
        <p:nvPicPr>
          <p:cNvPr id="304" name="object 15">
            <a:extLst>
              <a:ext uri="{FF2B5EF4-FFF2-40B4-BE49-F238E27FC236}">
                <a16:creationId xmlns:a16="http://schemas.microsoft.com/office/drawing/2014/main" id="{6B146EFB-0A23-4E44-019D-C8FF70F2DAA9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68515" y="4390036"/>
            <a:ext cx="865536" cy="526494"/>
          </a:xfrm>
          <a:prstGeom prst="rect">
            <a:avLst/>
          </a:prstGeom>
        </p:spPr>
      </p:pic>
      <p:sp>
        <p:nvSpPr>
          <p:cNvPr id="306" name="TextBox 305">
            <a:extLst>
              <a:ext uri="{FF2B5EF4-FFF2-40B4-BE49-F238E27FC236}">
                <a16:creationId xmlns:a16="http://schemas.microsoft.com/office/drawing/2014/main" id="{E7BAFB5F-02E1-7C09-9D5F-38619B7C791A}"/>
              </a:ext>
            </a:extLst>
          </p:cNvPr>
          <p:cNvSpPr txBox="1"/>
          <p:nvPr/>
        </p:nvSpPr>
        <p:spPr>
          <a:xfrm>
            <a:off x="3389389" y="4522551"/>
            <a:ext cx="1015405" cy="251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065" marR="109855" lvl="0" indent="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Уп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ра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вл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ни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е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по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делам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ts val="3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несовершеннолетних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307" name="Рисунок 306">
            <a:extLst>
              <a:ext uri="{FF2B5EF4-FFF2-40B4-BE49-F238E27FC236}">
                <a16:creationId xmlns:a16="http://schemas.microsoft.com/office/drawing/2014/main" id="{F0199755-F8DA-1ECA-2E7A-E924D2A44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499" y="5124767"/>
            <a:ext cx="861897" cy="484211"/>
          </a:xfrm>
          <a:prstGeom prst="rect">
            <a:avLst/>
          </a:prstGeom>
        </p:spPr>
      </p:pic>
      <p:pic>
        <p:nvPicPr>
          <p:cNvPr id="308" name="Рисунок 307">
            <a:extLst>
              <a:ext uri="{FF2B5EF4-FFF2-40B4-BE49-F238E27FC236}">
                <a16:creationId xmlns:a16="http://schemas.microsoft.com/office/drawing/2014/main" id="{1110DD98-B4AE-7E15-8DB2-29C7CAA76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675" y="4792372"/>
            <a:ext cx="861897" cy="484211"/>
          </a:xfrm>
          <a:prstGeom prst="rect">
            <a:avLst/>
          </a:prstGeom>
        </p:spPr>
      </p:pic>
      <p:sp>
        <p:nvSpPr>
          <p:cNvPr id="310" name="TextBox 309">
            <a:extLst>
              <a:ext uri="{FF2B5EF4-FFF2-40B4-BE49-F238E27FC236}">
                <a16:creationId xmlns:a16="http://schemas.microsoft.com/office/drawing/2014/main" id="{51CB9804-0B4E-4945-0CDC-225B14AD77D7}"/>
              </a:ext>
            </a:extLst>
          </p:cNvPr>
          <p:cNvSpPr txBox="1"/>
          <p:nvPr/>
        </p:nvSpPr>
        <p:spPr>
          <a:xfrm>
            <a:off x="3458027" y="4897823"/>
            <a:ext cx="861897" cy="25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6350" algn="ctr" defTabSz="914400" rtl="0" eaLnBrk="1" fontAlgn="auto" latinLnBrk="0" hangingPunct="1">
              <a:lnSpc>
                <a:spcPct val="7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а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мини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трат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й  практики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00DBE58F-646A-A426-B403-1F677EF642B2}"/>
              </a:ext>
            </a:extLst>
          </p:cNvPr>
          <p:cNvSpPr txBox="1"/>
          <p:nvPr/>
        </p:nvSpPr>
        <p:spPr>
          <a:xfrm>
            <a:off x="3561021" y="5251024"/>
            <a:ext cx="696904" cy="20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17780" algn="ctr" defTabSz="914400" rtl="0" eaLnBrk="1" fontAlgn="auto" latinLnBrk="0" hangingPunct="1">
              <a:lnSpc>
                <a:spcPct val="689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Отдел 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общей 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п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</a:t>
            </a:r>
            <a:r>
              <a:rPr kumimoji="0" lang="ru-RU" sz="5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оф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л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а</a:t>
            </a:r>
            <a:r>
              <a:rPr kumimoji="0" lang="ru-RU" sz="5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</a:t>
            </a:r>
            <a:r>
              <a:rPr kumimoji="0" lang="ru-RU" sz="5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т</a:t>
            </a:r>
            <a:r>
              <a:rPr kumimoji="0" lang="ru-RU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ик</a:t>
            </a:r>
            <a:r>
              <a:rPr kumimoji="0" lang="ru-RU" sz="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</a:t>
            </a:r>
            <a:endParaRPr kumimoji="0" lang="ru-R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A25FB8E-AB3E-7B6E-CED4-C4DD4C3AC9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5006" y="3636652"/>
            <a:ext cx="821078" cy="499496"/>
          </a:xfrm>
          <a:prstGeom prst="rect">
            <a:avLst/>
          </a:prstGeom>
        </p:spPr>
      </p:pic>
      <p:sp>
        <p:nvSpPr>
          <p:cNvPr id="229" name="TextBox 228">
            <a:extLst>
              <a:ext uri="{FF2B5EF4-FFF2-40B4-BE49-F238E27FC236}">
                <a16:creationId xmlns:a16="http://schemas.microsoft.com/office/drawing/2014/main" id="{3D0581C4-551A-7E9F-B82E-A82FD861881F}"/>
              </a:ext>
            </a:extLst>
          </p:cNvPr>
          <p:cNvSpPr txBox="1"/>
          <p:nvPr/>
        </p:nvSpPr>
        <p:spPr>
          <a:xfrm>
            <a:off x="5109138" y="3695553"/>
            <a:ext cx="884974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03" marR="4128" indent="-6191" algn="ctr">
              <a:spcBef>
                <a:spcPts val="206"/>
              </a:spcBef>
            </a:pPr>
            <a:r>
              <a:rPr lang="ru-RU" sz="500" b="1" spc="-4" dirty="0">
                <a:latin typeface="Times New Roman"/>
                <a:cs typeface="Times New Roman"/>
              </a:rPr>
              <a:t>Отдел </a:t>
            </a:r>
            <a:r>
              <a:rPr lang="ru-RU" sz="500" b="1" dirty="0">
                <a:latin typeface="Times New Roman"/>
                <a:cs typeface="Times New Roman"/>
              </a:rPr>
              <a:t> </a:t>
            </a:r>
            <a:r>
              <a:rPr lang="ru-RU" sz="500" b="1" spc="-8" dirty="0">
                <a:latin typeface="Times New Roman"/>
                <a:cs typeface="Times New Roman"/>
              </a:rPr>
              <a:t>п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dirty="0">
                <a:latin typeface="Times New Roman"/>
                <a:cs typeface="Times New Roman"/>
              </a:rPr>
              <a:t>тр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12" dirty="0">
                <a:latin typeface="Times New Roman"/>
                <a:cs typeface="Times New Roman"/>
              </a:rPr>
              <a:t>б</a:t>
            </a:r>
            <a:r>
              <a:rPr lang="ru-RU" sz="500" b="1" spc="-8" dirty="0">
                <a:latin typeface="Times New Roman"/>
                <a:cs typeface="Times New Roman"/>
              </a:rPr>
              <a:t>и</a:t>
            </a:r>
            <a:r>
              <a:rPr lang="ru-RU" sz="500" b="1" dirty="0">
                <a:latin typeface="Times New Roman"/>
                <a:cs typeface="Times New Roman"/>
              </a:rPr>
              <a:t>т</a:t>
            </a:r>
            <a:r>
              <a:rPr lang="ru-RU" sz="500" b="1" spc="-8" dirty="0">
                <a:latin typeface="Times New Roman"/>
                <a:cs typeface="Times New Roman"/>
              </a:rPr>
              <a:t>е</a:t>
            </a:r>
            <a:r>
              <a:rPr lang="ru-RU" sz="500" b="1" spc="-4" dirty="0">
                <a:latin typeface="Times New Roman"/>
                <a:cs typeface="Times New Roman"/>
              </a:rPr>
              <a:t>л</a:t>
            </a:r>
            <a:r>
              <a:rPr lang="ru-RU" sz="500" b="1" dirty="0">
                <a:latin typeface="Times New Roman"/>
                <a:cs typeface="Times New Roman"/>
              </a:rPr>
              <a:t>ь</a:t>
            </a:r>
            <a:r>
              <a:rPr lang="ru-RU" sz="500" b="1" spc="-12" dirty="0">
                <a:latin typeface="Times New Roman"/>
                <a:cs typeface="Times New Roman"/>
              </a:rPr>
              <a:t>с</a:t>
            </a:r>
            <a:r>
              <a:rPr lang="ru-RU" sz="500" b="1" dirty="0">
                <a:latin typeface="Times New Roman"/>
                <a:cs typeface="Times New Roman"/>
              </a:rPr>
              <a:t>к</a:t>
            </a:r>
            <a:r>
              <a:rPr lang="ru-RU" sz="500" b="1" spc="-12" dirty="0">
                <a:latin typeface="Times New Roman"/>
                <a:cs typeface="Times New Roman"/>
              </a:rPr>
              <a:t>о</a:t>
            </a:r>
            <a:r>
              <a:rPr lang="ru-RU" sz="500" b="1" spc="4" dirty="0">
                <a:latin typeface="Times New Roman"/>
                <a:cs typeface="Times New Roman"/>
              </a:rPr>
              <a:t>г</a:t>
            </a:r>
            <a:r>
              <a:rPr lang="ru-RU" sz="500" b="1" spc="-4" dirty="0">
                <a:latin typeface="Times New Roman"/>
                <a:cs typeface="Times New Roman"/>
              </a:rPr>
              <a:t>о  рынка</a:t>
            </a:r>
            <a:endParaRPr lang="ru-RU" sz="500" b="1" dirty="0">
              <a:latin typeface="Times New Roman"/>
              <a:cs typeface="Times New Roman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C82BF8A1-D7CF-6F04-AEF2-EF7714ECAC90}"/>
              </a:ext>
            </a:extLst>
          </p:cNvPr>
          <p:cNvSpPr txBox="1"/>
          <p:nvPr/>
        </p:nvSpPr>
        <p:spPr>
          <a:xfrm>
            <a:off x="6319493" y="89604"/>
            <a:ext cx="513784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spc="-4" dirty="0">
                <a:latin typeface="Times New Roman"/>
                <a:cs typeface="Times New Roman"/>
              </a:rPr>
              <a:t>Приложение</a:t>
            </a:r>
            <a:br>
              <a:rPr lang="ru-RU" sz="1100" dirty="0">
                <a:latin typeface="Times New Roman"/>
                <a:cs typeface="Times New Roman"/>
              </a:rPr>
            </a:br>
            <a:r>
              <a:rPr lang="ru-RU" sz="1100" dirty="0">
                <a:latin typeface="Times New Roman"/>
                <a:cs typeface="Times New Roman"/>
              </a:rPr>
              <a:t>к</a:t>
            </a:r>
            <a:r>
              <a:rPr lang="ru-RU" sz="1100" spc="-16" dirty="0">
                <a:latin typeface="Times New Roman"/>
                <a:cs typeface="Times New Roman"/>
              </a:rPr>
              <a:t> </a:t>
            </a:r>
            <a:r>
              <a:rPr lang="ru-RU" sz="1100" dirty="0">
                <a:latin typeface="Times New Roman"/>
                <a:cs typeface="Times New Roman"/>
              </a:rPr>
              <a:t>решению</a:t>
            </a:r>
            <a:r>
              <a:rPr lang="ru-RU" sz="1100" spc="-16" dirty="0">
                <a:latin typeface="Times New Roman"/>
                <a:cs typeface="Times New Roman"/>
              </a:rPr>
              <a:t> </a:t>
            </a:r>
            <a:r>
              <a:rPr lang="ru-RU" sz="1100" spc="-4" dirty="0">
                <a:latin typeface="Times New Roman"/>
                <a:cs typeface="Times New Roman"/>
              </a:rPr>
              <a:t>Совета</a:t>
            </a:r>
            <a:r>
              <a:rPr lang="ru-RU" sz="1100" spc="-12" dirty="0">
                <a:latin typeface="Times New Roman"/>
                <a:cs typeface="Times New Roman"/>
              </a:rPr>
              <a:t> </a:t>
            </a:r>
            <a:r>
              <a:rPr lang="ru-RU" sz="1100" spc="-8" dirty="0">
                <a:latin typeface="Times New Roman"/>
                <a:cs typeface="Times New Roman"/>
              </a:rPr>
              <a:t>депутатов </a:t>
            </a:r>
          </a:p>
          <a:p>
            <a:pPr algn="ctr"/>
            <a:r>
              <a:rPr lang="ru-RU" sz="1100" spc="-8" dirty="0">
                <a:latin typeface="Times New Roman"/>
                <a:cs typeface="Times New Roman"/>
              </a:rPr>
              <a:t>от</a:t>
            </a:r>
            <a:r>
              <a:rPr lang="ru-RU" sz="1100" spc="-4" dirty="0">
                <a:latin typeface="Times New Roman"/>
                <a:cs typeface="Times New Roman"/>
              </a:rPr>
              <a:t> 29.02.2024  №114/7</a:t>
            </a:r>
            <a:endParaRPr lang="ru-RU" sz="1100" dirty="0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F08969F-0410-83DC-048A-F356FB1AC5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5401" y="1989866"/>
            <a:ext cx="663760" cy="450762"/>
          </a:xfrm>
          <a:prstGeom prst="rect">
            <a:avLst/>
          </a:prstGeom>
        </p:spPr>
      </p:pic>
      <p:sp>
        <p:nvSpPr>
          <p:cNvPr id="225" name="TextBox 224">
            <a:extLst>
              <a:ext uri="{FF2B5EF4-FFF2-40B4-BE49-F238E27FC236}">
                <a16:creationId xmlns:a16="http://schemas.microsoft.com/office/drawing/2014/main" id="{A0DC9B92-A1E3-8A04-F8DD-DAC7A5443023}"/>
              </a:ext>
            </a:extLst>
          </p:cNvPr>
          <p:cNvSpPr txBox="1"/>
          <p:nvPr/>
        </p:nvSpPr>
        <p:spPr>
          <a:xfrm>
            <a:off x="8960117" y="2067476"/>
            <a:ext cx="6282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отдел</a:t>
            </a:r>
          </a:p>
        </p:txBody>
      </p:sp>
    </p:spTree>
    <p:extLst>
      <p:ext uri="{BB962C8B-B14F-4D97-AF65-F5344CB8AC3E}">
        <p14:creationId xmlns:p14="http://schemas.microsoft.com/office/powerpoint/2010/main" val="1817586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786</TotalTime>
  <Words>450</Words>
  <Application>Microsoft Office PowerPoint</Application>
  <PresentationFormat>Лист A4 (210x297 мм)</PresentationFormat>
  <Paragraphs>138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Структура администрации городского округа Красногорск Московской области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к решению Совета депутатов от _________№_____</dc:title>
  <dc:creator>Анастасия Алексеевна Песчазова</dc:creator>
  <cp:lastModifiedBy>422-2</cp:lastModifiedBy>
  <cp:revision>24</cp:revision>
  <cp:lastPrinted>2024-03-01T10:47:59Z</cp:lastPrinted>
  <dcterms:created xsi:type="dcterms:W3CDTF">2023-04-20T14:42:31Z</dcterms:created>
  <dcterms:modified xsi:type="dcterms:W3CDTF">2024-03-04T09:57:26Z</dcterms:modified>
</cp:coreProperties>
</file>