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5122525" cy="10693400"/>
  <p:notesSz cx="6797675" cy="9926638"/>
  <p:defaultTextStyle>
    <a:defPPr>
      <a:defRPr lang="ru-RU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8">
          <p15:clr>
            <a:srgbClr val="A4A3A4"/>
          </p15:clr>
        </p15:guide>
        <p15:guide id="2" pos="4763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астасия Владимировна Давыдова" initials="АВД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5D8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8632" autoAdjust="0"/>
  </p:normalViewPr>
  <p:slideViewPr>
    <p:cSldViewPr>
      <p:cViewPr>
        <p:scale>
          <a:sx n="100" d="100"/>
          <a:sy n="100" d="100"/>
        </p:scale>
        <p:origin x="2024" y="3752"/>
      </p:cViewPr>
      <p:guideLst>
        <p:guide orient="horz" pos="3368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60" cy="496333"/>
          </a:xfrm>
          <a:prstGeom prst="rect">
            <a:avLst/>
          </a:prstGeom>
        </p:spPr>
        <p:txBody>
          <a:bodyPr vert="horz" lIns="95528" tIns="47767" rIns="95528" bIns="47767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60" cy="496333"/>
          </a:xfrm>
          <a:prstGeom prst="rect">
            <a:avLst/>
          </a:prstGeom>
        </p:spPr>
        <p:txBody>
          <a:bodyPr vert="horz" lIns="95528" tIns="47767" rIns="95528" bIns="47767" rtlCol="0"/>
          <a:lstStyle>
            <a:lvl1pPr algn="r">
              <a:defRPr sz="1300"/>
            </a:lvl1pPr>
          </a:lstStyle>
          <a:p>
            <a:fld id="{94C2BC76-A832-4BE2-89BC-87E66ABA86D9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4538"/>
            <a:ext cx="526097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28" tIns="47767" rIns="95528" bIns="477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9" y="4715156"/>
            <a:ext cx="5438140" cy="4466988"/>
          </a:xfrm>
          <a:prstGeom prst="rect">
            <a:avLst/>
          </a:prstGeom>
        </p:spPr>
        <p:txBody>
          <a:bodyPr vert="horz" lIns="95528" tIns="47767" rIns="95528" bIns="4776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60" cy="496333"/>
          </a:xfrm>
          <a:prstGeom prst="rect">
            <a:avLst/>
          </a:prstGeom>
        </p:spPr>
        <p:txBody>
          <a:bodyPr vert="horz" lIns="95528" tIns="47767" rIns="95528" bIns="47767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60" cy="496333"/>
          </a:xfrm>
          <a:prstGeom prst="rect">
            <a:avLst/>
          </a:prstGeom>
        </p:spPr>
        <p:txBody>
          <a:bodyPr vert="horz" lIns="95528" tIns="47767" rIns="95528" bIns="47767" rtlCol="0" anchor="b"/>
          <a:lstStyle>
            <a:lvl1pPr algn="r">
              <a:defRPr sz="1300"/>
            </a:lvl1pPr>
          </a:lstStyle>
          <a:p>
            <a:fld id="{EBB7E214-3513-494A-BE07-EA6D4FDAC6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206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75" y="1241425"/>
            <a:ext cx="47339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0B2047-4010-4634-9E11-485FF6233F5B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480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0963831" y="428232"/>
            <a:ext cx="3402568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56126" y="428232"/>
            <a:ext cx="9955662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2254" y="433185"/>
            <a:ext cx="12854146" cy="178223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1512254" y="2495127"/>
            <a:ext cx="12854146" cy="7064575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FA3CF-C9ED-4B98-925A-E7011F3542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176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56126" y="2495127"/>
            <a:ext cx="6679115" cy="705715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687284" y="2495127"/>
            <a:ext cx="6679115" cy="7057150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155492" y="138064"/>
            <a:ext cx="1459794" cy="38740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FF0000"/>
            </a:solidFill>
            <a:headEnd/>
            <a:tailEnd/>
          </a:ln>
          <a:effectLst>
            <a:outerShdw blurRad="165100" dist="12700" dir="14400000" algn="br" rotWithShape="0">
              <a:srgbClr val="FF0000">
                <a:alpha val="22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114300" prst="artDeco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52751" tIns="26376" rIns="52751" bIns="26376" anchor="ctr">
            <a:noAutofit/>
          </a:bodyPr>
          <a:lstStyle/>
          <a:p>
            <a:pPr algn="ctr" defTabSz="842090">
              <a:defRPr/>
            </a:pPr>
            <a:endParaRPr lang="ru-RU" sz="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Глава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городского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округа</a:t>
            </a:r>
          </a:p>
          <a:p>
            <a:pPr algn="r" defTabSz="842090"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5" name="Rectangle 21"/>
          <p:cNvSpPr>
            <a:spLocks noChangeArrowheads="1"/>
          </p:cNvSpPr>
          <p:nvPr/>
        </p:nvSpPr>
        <p:spPr bwMode="auto">
          <a:xfrm>
            <a:off x="1612103" y="1644970"/>
            <a:ext cx="1010701" cy="651771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транспорта,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связи 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дорожной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деятельности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21"/>
          <p:cNvSpPr>
            <a:spLocks noChangeArrowheads="1"/>
          </p:cNvSpPr>
          <p:nvPr/>
        </p:nvSpPr>
        <p:spPr bwMode="auto">
          <a:xfrm>
            <a:off x="4070091" y="3969841"/>
            <a:ext cx="1080000" cy="650373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безопасности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противодействию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коррупции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329"/>
          <p:cNvSpPr>
            <a:spLocks noChangeArrowheads="1"/>
          </p:cNvSpPr>
          <p:nvPr/>
        </p:nvSpPr>
        <p:spPr bwMode="auto">
          <a:xfrm>
            <a:off x="4121255" y="2436708"/>
            <a:ext cx="1080000" cy="85827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гражданской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обороны,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предупреждения 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чрезвычайных ситуаций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329"/>
          <p:cNvSpPr>
            <a:spLocks noChangeArrowheads="1"/>
          </p:cNvSpPr>
          <p:nvPr/>
        </p:nvSpPr>
        <p:spPr bwMode="auto">
          <a:xfrm>
            <a:off x="4041413" y="4719080"/>
            <a:ext cx="1105573" cy="483645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делам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0" name="Rectangle 46"/>
          <p:cNvSpPr>
            <a:spLocks noChangeArrowheads="1"/>
          </p:cNvSpPr>
          <p:nvPr/>
        </p:nvSpPr>
        <p:spPr bwMode="auto">
          <a:xfrm>
            <a:off x="2745458" y="1611029"/>
            <a:ext cx="1152128" cy="520628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 по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социальным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 </a:t>
            </a:r>
          </a:p>
        </p:txBody>
      </p:sp>
      <p:sp>
        <p:nvSpPr>
          <p:cNvPr id="90" name="Rectangle 21"/>
          <p:cNvSpPr>
            <a:spLocks noChangeArrowheads="1"/>
          </p:cNvSpPr>
          <p:nvPr/>
        </p:nvSpPr>
        <p:spPr bwMode="auto">
          <a:xfrm>
            <a:off x="2716749" y="2714700"/>
            <a:ext cx="1227110" cy="616823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признанию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граждан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малоимущими 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жилищных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субсидий</a:t>
            </a:r>
          </a:p>
        </p:txBody>
      </p:sp>
      <p:sp>
        <p:nvSpPr>
          <p:cNvPr id="91" name="Rectangle 21"/>
          <p:cNvSpPr>
            <a:spLocks noChangeArrowheads="1"/>
          </p:cNvSpPr>
          <p:nvPr/>
        </p:nvSpPr>
        <p:spPr bwMode="auto">
          <a:xfrm>
            <a:off x="2741242" y="3424884"/>
            <a:ext cx="1172600" cy="48279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содействия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здравоохранению</a:t>
            </a:r>
          </a:p>
        </p:txBody>
      </p:sp>
      <p:sp>
        <p:nvSpPr>
          <p:cNvPr id="92" name="Rectangle 21"/>
          <p:cNvSpPr>
            <a:spLocks noChangeArrowheads="1"/>
          </p:cNvSpPr>
          <p:nvPr/>
        </p:nvSpPr>
        <p:spPr bwMode="auto">
          <a:xfrm>
            <a:off x="2737955" y="2300626"/>
            <a:ext cx="1195365" cy="31820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</a:t>
            </a:r>
          </a:p>
        </p:txBody>
      </p:sp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10323481" y="3297152"/>
            <a:ext cx="1080000" cy="58862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политики</a:t>
            </a:r>
          </a:p>
        </p:txBody>
      </p:sp>
      <p:sp>
        <p:nvSpPr>
          <p:cNvPr id="41" name="Rectangle 21"/>
          <p:cNvSpPr>
            <a:spLocks noChangeArrowheads="1"/>
          </p:cNvSpPr>
          <p:nvPr/>
        </p:nvSpPr>
        <p:spPr bwMode="auto">
          <a:xfrm>
            <a:off x="10318537" y="2562461"/>
            <a:ext cx="1075145" cy="57600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 объектов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бюджетной сферы</a:t>
            </a:r>
          </a:p>
        </p:txBody>
      </p:sp>
      <p:sp>
        <p:nvSpPr>
          <p:cNvPr id="89" name="Rectangle 21"/>
          <p:cNvSpPr>
            <a:spLocks noChangeArrowheads="1"/>
          </p:cNvSpPr>
          <p:nvPr/>
        </p:nvSpPr>
        <p:spPr bwMode="auto">
          <a:xfrm>
            <a:off x="10287088" y="1728831"/>
            <a:ext cx="1116393" cy="69535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градостроительной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</a:p>
        </p:txBody>
      </p:sp>
      <p:grpSp>
        <p:nvGrpSpPr>
          <p:cNvPr id="114" name="Группа 113"/>
          <p:cNvGrpSpPr/>
          <p:nvPr/>
        </p:nvGrpSpPr>
        <p:grpSpPr>
          <a:xfrm>
            <a:off x="13103115" y="7465684"/>
            <a:ext cx="1033412" cy="1055691"/>
            <a:chOff x="10338105" y="2722868"/>
            <a:chExt cx="1033412" cy="728204"/>
          </a:xfrm>
        </p:grpSpPr>
        <p:sp>
          <p:nvSpPr>
            <p:cNvPr id="42" name="Rectangle 21"/>
            <p:cNvSpPr>
              <a:spLocks noChangeArrowheads="1"/>
            </p:cNvSpPr>
            <p:nvPr/>
          </p:nvSpPr>
          <p:spPr bwMode="auto">
            <a:xfrm>
              <a:off x="10347288" y="2722868"/>
              <a:ext cx="1008112" cy="319208"/>
            </a:xfrm>
            <a:prstGeom prst="rect">
              <a:avLst/>
            </a:prstGeom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52751" tIns="26376" rIns="52751" bIns="26376" anchor="ctr"/>
            <a:lstStyle/>
            <a:p>
              <a:pPr algn="ctr" defTabSz="842090">
                <a:lnSpc>
                  <a:spcPct val="70000"/>
                </a:lnSpc>
                <a:defRPr/>
              </a:pPr>
              <a:endPara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42090">
                <a:lnSpc>
                  <a:spcPct val="70000"/>
                </a:lnSpc>
                <a:defRPr/>
              </a:pPr>
              <a:r>
                <a:rPr lang="ru-RU" sz="700" b="1" dirty="0" err="1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Режимно-секретное</a:t>
              </a:r>
              <a:r>
                <a:rPr lang="ru-RU" sz="7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42090">
                <a:lnSpc>
                  <a:spcPct val="70000"/>
                </a:lnSpc>
                <a:defRPr/>
              </a:pPr>
              <a:r>
                <a:rPr lang="ru-RU" sz="7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подразделение</a:t>
              </a:r>
            </a:p>
            <a:p>
              <a:pPr algn="r" defTabSz="842090">
                <a:lnSpc>
                  <a:spcPct val="70000"/>
                </a:lnSpc>
                <a:defRPr/>
              </a:pPr>
              <a:endPara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3" name="Rectangle 21"/>
            <p:cNvSpPr>
              <a:spLocks noChangeArrowheads="1"/>
            </p:cNvSpPr>
            <p:nvPr/>
          </p:nvSpPr>
          <p:spPr bwMode="auto">
            <a:xfrm>
              <a:off x="10338105" y="3131473"/>
              <a:ext cx="1033412" cy="319599"/>
            </a:xfrm>
            <a:prstGeom prst="rect">
              <a:avLst/>
            </a:prstGeom>
            <a:noFill/>
            <a:ln w="12700"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lIns="52751" tIns="26376" rIns="52751" bIns="26376" anchor="ctr"/>
            <a:lstStyle/>
            <a:p>
              <a:pPr algn="ctr" defTabSz="842090">
                <a:lnSpc>
                  <a:spcPct val="70000"/>
                </a:lnSpc>
              </a:pPr>
              <a:endPara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42090">
                <a:lnSpc>
                  <a:spcPct val="70000"/>
                </a:lnSpc>
              </a:pPr>
              <a:r>
                <a:rPr lang="ru-RU" sz="7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Отдел</a:t>
              </a:r>
              <a:endPara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 defTabSz="842090">
                <a:lnSpc>
                  <a:spcPct val="70000"/>
                </a:lnSpc>
              </a:pPr>
              <a:r>
                <a:rPr lang="ru-RU" sz="7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мобилизационной </a:t>
              </a:r>
            </a:p>
            <a:p>
              <a:pPr algn="ctr" defTabSz="842090">
                <a:lnSpc>
                  <a:spcPct val="70000"/>
                </a:lnSpc>
              </a:pPr>
              <a:r>
                <a:rPr lang="ru-RU" sz="7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работы</a:t>
              </a:r>
            </a:p>
            <a:p>
              <a:pPr algn="ctr" defTabSz="842090">
                <a:lnSpc>
                  <a:spcPct val="70000"/>
                </a:lnSpc>
              </a:pPr>
              <a:endPara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9" name="Rectangle 46"/>
          <p:cNvSpPr>
            <a:spLocks noChangeArrowheads="1"/>
          </p:cNvSpPr>
          <p:nvPr/>
        </p:nvSpPr>
        <p:spPr bwMode="auto">
          <a:xfrm>
            <a:off x="9068809" y="1653929"/>
            <a:ext cx="1044000" cy="57606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отношений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46"/>
          <p:cNvSpPr>
            <a:spLocks noChangeArrowheads="1"/>
          </p:cNvSpPr>
          <p:nvPr/>
        </p:nvSpPr>
        <p:spPr bwMode="auto">
          <a:xfrm>
            <a:off x="9054119" y="3481203"/>
            <a:ext cx="1076165" cy="72008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 управлению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21"/>
          <p:cNvSpPr>
            <a:spLocks noChangeArrowheads="1"/>
          </p:cNvSpPr>
          <p:nvPr/>
        </p:nvSpPr>
        <p:spPr bwMode="auto">
          <a:xfrm>
            <a:off x="9084515" y="2962283"/>
            <a:ext cx="945697" cy="432048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аренды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земельных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участков</a:t>
            </a:r>
          </a:p>
        </p:txBody>
      </p:sp>
      <p:sp>
        <p:nvSpPr>
          <p:cNvPr id="84" name="Rectangle 21"/>
          <p:cNvSpPr>
            <a:spLocks noChangeArrowheads="1"/>
          </p:cNvSpPr>
          <p:nvPr/>
        </p:nvSpPr>
        <p:spPr bwMode="auto">
          <a:xfrm>
            <a:off x="9077422" y="2337409"/>
            <a:ext cx="952790" cy="504055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распоряжению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земельными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участками</a:t>
            </a:r>
          </a:p>
        </p:txBody>
      </p:sp>
      <p:sp>
        <p:nvSpPr>
          <p:cNvPr id="85" name="Rectangle 21"/>
          <p:cNvSpPr>
            <a:spLocks noChangeArrowheads="1"/>
          </p:cNvSpPr>
          <p:nvPr/>
        </p:nvSpPr>
        <p:spPr bwMode="auto">
          <a:xfrm>
            <a:off x="9051137" y="5620004"/>
            <a:ext cx="1080120" cy="43204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распоряжения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имуществом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ectangle 21"/>
          <p:cNvSpPr>
            <a:spLocks noChangeArrowheads="1"/>
          </p:cNvSpPr>
          <p:nvPr/>
        </p:nvSpPr>
        <p:spPr bwMode="auto">
          <a:xfrm>
            <a:off x="9055727" y="5029692"/>
            <a:ext cx="1080120" cy="50405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собственности</a:t>
            </a:r>
          </a:p>
        </p:txBody>
      </p:sp>
      <p:sp>
        <p:nvSpPr>
          <p:cNvPr id="87" name="Rectangle 21"/>
          <p:cNvSpPr>
            <a:spLocks noChangeArrowheads="1"/>
          </p:cNvSpPr>
          <p:nvPr/>
        </p:nvSpPr>
        <p:spPr bwMode="auto">
          <a:xfrm>
            <a:off x="9044305" y="6178667"/>
            <a:ext cx="1080120" cy="64807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обеспечению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нуждающихся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жилых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помещениях</a:t>
            </a:r>
          </a:p>
        </p:txBody>
      </p:sp>
      <p:sp>
        <p:nvSpPr>
          <p:cNvPr id="125" name="Rectangle 21"/>
          <p:cNvSpPr>
            <a:spLocks noChangeArrowheads="1"/>
          </p:cNvSpPr>
          <p:nvPr/>
        </p:nvSpPr>
        <p:spPr bwMode="auto">
          <a:xfrm>
            <a:off x="9050749" y="4353764"/>
            <a:ext cx="1080120" cy="57606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собственностью</a:t>
            </a:r>
          </a:p>
        </p:txBody>
      </p:sp>
      <p:sp>
        <p:nvSpPr>
          <p:cNvPr id="35" name="Rectangle 46"/>
          <p:cNvSpPr>
            <a:spLocks noChangeArrowheads="1"/>
          </p:cNvSpPr>
          <p:nvPr/>
        </p:nvSpPr>
        <p:spPr bwMode="auto">
          <a:xfrm>
            <a:off x="350107" y="3422395"/>
            <a:ext cx="1008112" cy="54065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Территориальное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Отрадненское*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" name="Группа 111"/>
          <p:cNvGrpSpPr/>
          <p:nvPr/>
        </p:nvGrpSpPr>
        <p:grpSpPr>
          <a:xfrm>
            <a:off x="286426" y="1617144"/>
            <a:ext cx="1168723" cy="5324812"/>
            <a:chOff x="308914" y="513993"/>
            <a:chExt cx="1168723" cy="5673570"/>
          </a:xfrm>
        </p:grpSpPr>
        <p:sp>
          <p:nvSpPr>
            <p:cNvPr id="34" name="Rectangle 46"/>
            <p:cNvSpPr>
              <a:spLocks noChangeArrowheads="1"/>
            </p:cNvSpPr>
            <p:nvPr/>
          </p:nvSpPr>
          <p:spPr bwMode="auto">
            <a:xfrm>
              <a:off x="354199" y="4352034"/>
              <a:ext cx="1080120" cy="576063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Территориальное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управление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Ильинское*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0" name="Rectangle 46"/>
            <p:cNvSpPr>
              <a:spLocks noChangeArrowheads="1"/>
            </p:cNvSpPr>
            <p:nvPr/>
          </p:nvSpPr>
          <p:spPr bwMode="auto">
            <a:xfrm>
              <a:off x="308914" y="513993"/>
              <a:ext cx="1080121" cy="52162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Территориальное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Нахабино*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8" name="Rectangle 46"/>
            <p:cNvSpPr>
              <a:spLocks noChangeArrowheads="1"/>
            </p:cNvSpPr>
            <p:nvPr/>
          </p:nvSpPr>
          <p:spPr bwMode="auto">
            <a:xfrm>
              <a:off x="349934" y="1146357"/>
              <a:ext cx="1008112" cy="38133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Общий отдел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9" name="Rectangle 46"/>
            <p:cNvSpPr>
              <a:spLocks noChangeArrowheads="1"/>
            </p:cNvSpPr>
            <p:nvPr/>
          </p:nvSpPr>
          <p:spPr bwMode="auto">
            <a:xfrm>
              <a:off x="347566" y="1616682"/>
              <a:ext cx="1007867" cy="71310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 исполнению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муниципальных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4" name="Rectangle 46"/>
            <p:cNvSpPr>
              <a:spLocks noChangeArrowheads="1"/>
            </p:cNvSpPr>
            <p:nvPr/>
          </p:nvSpPr>
          <p:spPr bwMode="auto">
            <a:xfrm>
              <a:off x="347566" y="3138352"/>
              <a:ext cx="1080120" cy="288031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Общий отдел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6" name="Rectangle 46"/>
            <p:cNvSpPr>
              <a:spLocks noChangeArrowheads="1"/>
            </p:cNvSpPr>
            <p:nvPr/>
          </p:nvSpPr>
          <p:spPr bwMode="auto">
            <a:xfrm>
              <a:off x="347565" y="5081138"/>
              <a:ext cx="1109459" cy="29755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Общий отдел</a:t>
              </a:r>
            </a:p>
          </p:txBody>
        </p:sp>
        <p:sp>
          <p:nvSpPr>
            <p:cNvPr id="147" name="Rectangle 46"/>
            <p:cNvSpPr>
              <a:spLocks noChangeArrowheads="1"/>
            </p:cNvSpPr>
            <p:nvPr/>
          </p:nvSpPr>
          <p:spPr bwMode="auto">
            <a:xfrm>
              <a:off x="349625" y="5529121"/>
              <a:ext cx="1128012" cy="65844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 исполнению </a:t>
              </a:r>
              <a:endPara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муниципальных </a:t>
              </a: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</a:t>
              </a:r>
            </a:p>
          </p:txBody>
        </p:sp>
      </p:grpSp>
      <p:sp>
        <p:nvSpPr>
          <p:cNvPr id="149" name="Rectangle 21"/>
          <p:cNvSpPr>
            <a:spLocks noChangeArrowheads="1"/>
          </p:cNvSpPr>
          <p:nvPr/>
        </p:nvSpPr>
        <p:spPr bwMode="auto">
          <a:xfrm>
            <a:off x="1611380" y="3000846"/>
            <a:ext cx="1015558" cy="575273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транспорта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связи</a:t>
            </a:r>
          </a:p>
        </p:txBody>
      </p:sp>
      <p:sp>
        <p:nvSpPr>
          <p:cNvPr id="172" name="Rectangle 21"/>
          <p:cNvSpPr>
            <a:spLocks noChangeArrowheads="1"/>
          </p:cNvSpPr>
          <p:nvPr/>
        </p:nvSpPr>
        <p:spPr bwMode="auto">
          <a:xfrm rot="10800000" flipV="1">
            <a:off x="1619692" y="2424184"/>
            <a:ext cx="1003112" cy="50405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Отдел дорожной </a:t>
            </a:r>
            <a:endParaRPr lang="ru-RU" sz="7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21"/>
          <p:cNvSpPr>
            <a:spLocks noChangeArrowheads="1"/>
          </p:cNvSpPr>
          <p:nvPr/>
        </p:nvSpPr>
        <p:spPr bwMode="auto">
          <a:xfrm>
            <a:off x="11593245" y="5299804"/>
            <a:ext cx="1017905" cy="512690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Архивный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отдел</a:t>
            </a:r>
          </a:p>
        </p:txBody>
      </p:sp>
      <p:sp>
        <p:nvSpPr>
          <p:cNvPr id="99" name="Rectangle 21"/>
          <p:cNvSpPr>
            <a:spLocks noChangeArrowheads="1"/>
          </p:cNvSpPr>
          <p:nvPr/>
        </p:nvSpPr>
        <p:spPr bwMode="auto">
          <a:xfrm>
            <a:off x="13083225" y="8613229"/>
            <a:ext cx="1061046" cy="493670"/>
          </a:xfrm>
          <a:prstGeom prst="rect">
            <a:avLst/>
          </a:prstGeom>
          <a:noFill/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службы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кадров</a:t>
            </a:r>
          </a:p>
          <a:p>
            <a:pPr algn="ctr" defTabSz="842090">
              <a:lnSpc>
                <a:spcPct val="70000"/>
              </a:lnSpc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Rectangle 21"/>
          <p:cNvSpPr>
            <a:spLocks noChangeArrowheads="1"/>
          </p:cNvSpPr>
          <p:nvPr/>
        </p:nvSpPr>
        <p:spPr bwMode="auto">
          <a:xfrm>
            <a:off x="11589906" y="2811398"/>
            <a:ext cx="1009622" cy="597248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информатизации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 защиты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21"/>
          <p:cNvSpPr>
            <a:spLocks noChangeArrowheads="1"/>
          </p:cNvSpPr>
          <p:nvPr/>
        </p:nvSpPr>
        <p:spPr bwMode="auto">
          <a:xfrm>
            <a:off x="11591415" y="2271238"/>
            <a:ext cx="1008112" cy="43019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Общий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отдел</a:t>
            </a:r>
          </a:p>
        </p:txBody>
      </p:sp>
      <p:sp>
        <p:nvSpPr>
          <p:cNvPr id="108" name="Rectangle 21"/>
          <p:cNvSpPr>
            <a:spLocks noChangeArrowheads="1"/>
          </p:cNvSpPr>
          <p:nvPr/>
        </p:nvSpPr>
        <p:spPr bwMode="auto">
          <a:xfrm>
            <a:off x="11603038" y="3505941"/>
            <a:ext cx="1008112" cy="506245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</p:txBody>
      </p:sp>
      <p:sp>
        <p:nvSpPr>
          <p:cNvPr id="156" name="Rectangle 265"/>
          <p:cNvSpPr>
            <a:spLocks noChangeArrowheads="1"/>
          </p:cNvSpPr>
          <p:nvPr/>
        </p:nvSpPr>
        <p:spPr bwMode="auto">
          <a:xfrm>
            <a:off x="11516818" y="1660196"/>
            <a:ext cx="1082970" cy="489403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делами</a:t>
            </a:r>
          </a:p>
        </p:txBody>
      </p:sp>
      <p:cxnSp>
        <p:nvCxnSpPr>
          <p:cNvPr id="169" name="Прямая со стрелкой 168"/>
          <p:cNvCxnSpPr/>
          <p:nvPr/>
        </p:nvCxnSpPr>
        <p:spPr>
          <a:xfrm>
            <a:off x="5562531" y="1722367"/>
            <a:ext cx="0" cy="40441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265"/>
          <p:cNvSpPr>
            <a:spLocks noChangeArrowheads="1"/>
          </p:cNvSpPr>
          <p:nvPr/>
        </p:nvSpPr>
        <p:spPr bwMode="auto">
          <a:xfrm>
            <a:off x="6534746" y="822241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главы администрации 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жилищно-коммунальному  хозяйству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Rectangle 21"/>
          <p:cNvSpPr>
            <a:spLocks noChangeArrowheads="1"/>
          </p:cNvSpPr>
          <p:nvPr/>
        </p:nvSpPr>
        <p:spPr bwMode="auto">
          <a:xfrm>
            <a:off x="6532014" y="1633137"/>
            <a:ext cx="1084523" cy="749980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коммунального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хозяйства</a:t>
            </a:r>
          </a:p>
        </p:txBody>
      </p:sp>
      <p:sp>
        <p:nvSpPr>
          <p:cNvPr id="119" name="Rectangle 21"/>
          <p:cNvSpPr>
            <a:spLocks noChangeArrowheads="1"/>
          </p:cNvSpPr>
          <p:nvPr/>
        </p:nvSpPr>
        <p:spPr bwMode="auto">
          <a:xfrm>
            <a:off x="6596659" y="3125922"/>
            <a:ext cx="977237" cy="43885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содержания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инженерных сетей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6" name="Rectangle 21"/>
          <p:cNvSpPr>
            <a:spLocks noChangeArrowheads="1"/>
          </p:cNvSpPr>
          <p:nvPr/>
        </p:nvSpPr>
        <p:spPr bwMode="auto">
          <a:xfrm>
            <a:off x="6591999" y="2516621"/>
            <a:ext cx="969262" cy="47249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эксплуатации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жилых помещений</a:t>
            </a:r>
          </a:p>
        </p:txBody>
      </p:sp>
      <p:sp>
        <p:nvSpPr>
          <p:cNvPr id="128" name="Rectangle 21"/>
          <p:cNvSpPr>
            <a:spLocks noChangeArrowheads="1"/>
          </p:cNvSpPr>
          <p:nvPr/>
        </p:nvSpPr>
        <p:spPr bwMode="auto">
          <a:xfrm>
            <a:off x="6572250" y="5156278"/>
            <a:ext cx="1005717" cy="45206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благоустройства 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озеленения</a:t>
            </a:r>
          </a:p>
        </p:txBody>
      </p:sp>
      <p:sp>
        <p:nvSpPr>
          <p:cNvPr id="178" name="Rectangle 21"/>
          <p:cNvSpPr>
            <a:spLocks noChangeArrowheads="1"/>
          </p:cNvSpPr>
          <p:nvPr/>
        </p:nvSpPr>
        <p:spPr bwMode="auto">
          <a:xfrm>
            <a:off x="6555623" y="3815925"/>
            <a:ext cx="1008000" cy="551846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благоустройства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1" name="Rectangle 21"/>
          <p:cNvSpPr>
            <a:spLocks noChangeArrowheads="1"/>
          </p:cNvSpPr>
          <p:nvPr/>
        </p:nvSpPr>
        <p:spPr bwMode="auto">
          <a:xfrm>
            <a:off x="6584295" y="4538591"/>
            <a:ext cx="1008000" cy="46113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экологии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7726126" y="1725835"/>
            <a:ext cx="1193804" cy="4348096"/>
            <a:chOff x="7355848" y="578263"/>
            <a:chExt cx="1193804" cy="4348096"/>
          </a:xfrm>
        </p:grpSpPr>
        <p:sp>
          <p:nvSpPr>
            <p:cNvPr id="53" name="Rectangle 46"/>
            <p:cNvSpPr>
              <a:spLocks noChangeArrowheads="1"/>
            </p:cNvSpPr>
            <p:nvPr/>
          </p:nvSpPr>
          <p:spPr bwMode="auto">
            <a:xfrm>
              <a:off x="7377502" y="2966950"/>
              <a:ext cx="1172150" cy="595411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Комитет по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физической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культуре и спорту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3" name="Rectangle 21"/>
            <p:cNvSpPr>
              <a:spLocks noChangeArrowheads="1"/>
            </p:cNvSpPr>
            <p:nvPr/>
          </p:nvSpPr>
          <p:spPr bwMode="auto">
            <a:xfrm>
              <a:off x="7372098" y="3704548"/>
              <a:ext cx="1172150" cy="637464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организационной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работы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реализации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муниципальных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программ</a:t>
              </a:r>
            </a:p>
          </p:txBody>
        </p:sp>
        <p:sp>
          <p:nvSpPr>
            <p:cNvPr id="124" name="Rectangle 21"/>
            <p:cNvSpPr>
              <a:spLocks noChangeArrowheads="1"/>
            </p:cNvSpPr>
            <p:nvPr/>
          </p:nvSpPr>
          <p:spPr bwMode="auto">
            <a:xfrm>
              <a:off x="7407143" y="4494311"/>
              <a:ext cx="1126135" cy="43204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спортивно-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массовой работы</a:t>
              </a:r>
            </a:p>
          </p:txBody>
        </p:sp>
        <p:sp>
          <p:nvSpPr>
            <p:cNvPr id="182" name="Rectangle 46"/>
            <p:cNvSpPr>
              <a:spLocks noChangeArrowheads="1"/>
            </p:cNvSpPr>
            <p:nvPr/>
          </p:nvSpPr>
          <p:spPr bwMode="auto">
            <a:xfrm>
              <a:off x="7355848" y="578263"/>
              <a:ext cx="1080000" cy="585206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 по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инвестициям,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промышленности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 развитию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малого и среднего бизнеса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4" name="Rectangle 21"/>
            <p:cNvSpPr>
              <a:spLocks noChangeArrowheads="1"/>
            </p:cNvSpPr>
            <p:nvPr/>
          </p:nvSpPr>
          <p:spPr bwMode="auto">
            <a:xfrm>
              <a:off x="7407143" y="1290806"/>
              <a:ext cx="991522" cy="475669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  <a:endPara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развития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</a:t>
              </a:r>
              <a:r>
                <a:rPr 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алого и среднего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бизнеса</a:t>
              </a:r>
              <a:endPara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5266446" y="1696371"/>
            <a:ext cx="1093894" cy="5418219"/>
            <a:chOff x="6153618" y="2090397"/>
            <a:chExt cx="1093894" cy="5418219"/>
          </a:xfrm>
        </p:grpSpPr>
        <p:sp>
          <p:nvSpPr>
            <p:cNvPr id="12" name="Rectangle 46"/>
            <p:cNvSpPr>
              <a:spLocks noChangeArrowheads="1"/>
            </p:cNvSpPr>
            <p:nvPr/>
          </p:nvSpPr>
          <p:spPr bwMode="auto">
            <a:xfrm>
              <a:off x="6183962" y="5061905"/>
              <a:ext cx="1008112" cy="432048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Экономическое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46"/>
            <p:cNvSpPr>
              <a:spLocks noChangeArrowheads="1"/>
            </p:cNvSpPr>
            <p:nvPr/>
          </p:nvSpPr>
          <p:spPr bwMode="auto">
            <a:xfrm>
              <a:off x="6160807" y="2090397"/>
              <a:ext cx="1015827" cy="504056"/>
            </a:xfrm>
            <a:prstGeom prst="rect">
              <a:avLst/>
            </a:prstGeom>
            <a:gradFill flip="none" rotWithShape="1">
              <a:gsLst>
                <a:gs pos="0">
                  <a:srgbClr val="C00000">
                    <a:tint val="66000"/>
                    <a:satMod val="160000"/>
                  </a:srgbClr>
                </a:gs>
                <a:gs pos="50000">
                  <a:srgbClr val="C00000">
                    <a:tint val="44500"/>
                    <a:satMod val="160000"/>
                  </a:srgbClr>
                </a:gs>
                <a:gs pos="100000">
                  <a:srgbClr val="C00000">
                    <a:tint val="23500"/>
                    <a:satMod val="160000"/>
                  </a:srgbClr>
                </a:gs>
              </a:gsLst>
              <a:lin ang="2700000" scaled="1"/>
              <a:tileRect/>
            </a:gradFill>
            <a:ln w="12700">
              <a:noFill/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Финансовое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 smtClean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*</a:t>
              </a: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 21"/>
            <p:cNvSpPr>
              <a:spLocks noChangeArrowheads="1"/>
            </p:cNvSpPr>
            <p:nvPr/>
          </p:nvSpPr>
          <p:spPr bwMode="auto">
            <a:xfrm>
              <a:off x="6167393" y="6860544"/>
              <a:ext cx="1080119" cy="648072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муниципальных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 программ 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целевых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показателей</a:t>
              </a:r>
            </a:p>
          </p:txBody>
        </p:sp>
        <p:sp>
          <p:nvSpPr>
            <p:cNvPr id="71" name="Rectangle 21"/>
            <p:cNvSpPr>
              <a:spLocks noChangeArrowheads="1"/>
            </p:cNvSpPr>
            <p:nvPr/>
          </p:nvSpPr>
          <p:spPr bwMode="auto">
            <a:xfrm>
              <a:off x="6153618" y="6244847"/>
              <a:ext cx="1080120" cy="50405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экономического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прогноза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анализа</a:t>
              </a:r>
            </a:p>
          </p:txBody>
        </p:sp>
        <p:sp>
          <p:nvSpPr>
            <p:cNvPr id="73" name="Rectangle 21"/>
            <p:cNvSpPr>
              <a:spLocks noChangeArrowheads="1"/>
            </p:cNvSpPr>
            <p:nvPr/>
          </p:nvSpPr>
          <p:spPr bwMode="auto">
            <a:xfrm>
              <a:off x="6167393" y="5619132"/>
              <a:ext cx="1046483" cy="44737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по труду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ценообразованию</a:t>
              </a:r>
            </a:p>
          </p:txBody>
        </p:sp>
        <p:sp>
          <p:nvSpPr>
            <p:cNvPr id="115" name="Rectangle 46"/>
            <p:cNvSpPr>
              <a:spLocks noChangeArrowheads="1"/>
            </p:cNvSpPr>
            <p:nvPr/>
          </p:nvSpPr>
          <p:spPr bwMode="auto">
            <a:xfrm>
              <a:off x="6192624" y="2771061"/>
              <a:ext cx="1008112" cy="354867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Бюджетный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</a:t>
              </a:r>
            </a:p>
            <a:p>
              <a:pPr algn="ctr" defTabSz="1562195">
                <a:lnSpc>
                  <a:spcPct val="70000"/>
                </a:lnSpc>
              </a:pPr>
              <a:endPara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6" name="Rectangle 46"/>
            <p:cNvSpPr>
              <a:spLocks noChangeArrowheads="1"/>
            </p:cNvSpPr>
            <p:nvPr/>
          </p:nvSpPr>
          <p:spPr bwMode="auto">
            <a:xfrm>
              <a:off x="6198838" y="3270920"/>
              <a:ext cx="1008111" cy="504056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исполнения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бюджета</a:t>
              </a:r>
            </a:p>
          </p:txBody>
        </p:sp>
        <p:sp>
          <p:nvSpPr>
            <p:cNvPr id="117" name="Rectangle 46"/>
            <p:cNvSpPr>
              <a:spLocks noChangeArrowheads="1"/>
            </p:cNvSpPr>
            <p:nvPr/>
          </p:nvSpPr>
          <p:spPr bwMode="auto">
            <a:xfrm>
              <a:off x="6205856" y="3944171"/>
              <a:ext cx="1008111" cy="432048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учета и </a:t>
              </a:r>
            </a:p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отчетности</a:t>
              </a:r>
            </a:p>
          </p:txBody>
        </p:sp>
        <p:sp>
          <p:nvSpPr>
            <p:cNvPr id="121" name="Rectangle 46"/>
            <p:cNvSpPr>
              <a:spLocks noChangeArrowheads="1"/>
            </p:cNvSpPr>
            <p:nvPr/>
          </p:nvSpPr>
          <p:spPr bwMode="auto">
            <a:xfrm>
              <a:off x="6217088" y="4485874"/>
              <a:ext cx="1008112" cy="360040"/>
            </a:xfrm>
            <a:prstGeom prst="rect">
              <a:avLst/>
            </a:prstGeom>
            <a:solidFill>
              <a:srgbClr val="C5D8DD">
                <a:alpha val="15000"/>
              </a:srgbClr>
            </a:solidFill>
            <a:ln w="12700">
              <a:solidFill>
                <a:srgbClr val="57257D"/>
              </a:solidFill>
              <a:headEnd/>
              <a:tailEnd/>
            </a:ln>
            <a:effectLst>
              <a:outerShdw blurRad="107950" dist="12700" dir="5400000" sx="102000" sy="102000" algn="ctr">
                <a:srgbClr val="000000"/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55092" tIns="27546" rIns="55092" bIns="27546" anchor="ctr"/>
            <a:lstStyle/>
            <a:p>
              <a:pPr algn="ctr" defTabSz="1562195">
                <a:lnSpc>
                  <a:spcPct val="70000"/>
                </a:lnSpc>
              </a:pPr>
              <a:r>
                <a:rPr lang="ru-RU" altLang="ru-RU" sz="7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Отдел доходов</a:t>
              </a:r>
            </a:p>
          </p:txBody>
        </p:sp>
      </p:grpSp>
      <p:sp>
        <p:nvSpPr>
          <p:cNvPr id="51" name="Rectangle 73"/>
          <p:cNvSpPr>
            <a:spLocks noChangeArrowheads="1"/>
          </p:cNvSpPr>
          <p:nvPr/>
        </p:nvSpPr>
        <p:spPr bwMode="auto">
          <a:xfrm>
            <a:off x="2740276" y="4065357"/>
            <a:ext cx="1172600" cy="41302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*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73"/>
          <p:cNvSpPr>
            <a:spLocks noChangeArrowheads="1"/>
          </p:cNvSpPr>
          <p:nvPr/>
        </p:nvSpPr>
        <p:spPr bwMode="auto">
          <a:xfrm>
            <a:off x="2817466" y="7362985"/>
            <a:ext cx="1080120" cy="504056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 по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культуре 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делам </a:t>
            </a: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молодежи*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6" name="Rectangle 21"/>
          <p:cNvSpPr>
            <a:spLocks noChangeArrowheads="1"/>
          </p:cNvSpPr>
          <p:nvPr/>
        </p:nvSpPr>
        <p:spPr bwMode="auto">
          <a:xfrm>
            <a:off x="2845075" y="8517415"/>
            <a:ext cx="1080121" cy="55623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развитию 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культуры и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туризма</a:t>
            </a:r>
          </a:p>
        </p:txBody>
      </p:sp>
      <p:sp>
        <p:nvSpPr>
          <p:cNvPr id="197" name="Rectangle 21"/>
          <p:cNvSpPr>
            <a:spLocks noChangeArrowheads="1"/>
          </p:cNvSpPr>
          <p:nvPr/>
        </p:nvSpPr>
        <p:spPr bwMode="auto">
          <a:xfrm>
            <a:off x="2845075" y="7961649"/>
            <a:ext cx="1080120" cy="43741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делам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молодежи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9" name="Rectangle 21"/>
          <p:cNvSpPr>
            <a:spLocks noChangeArrowheads="1"/>
          </p:cNvSpPr>
          <p:nvPr/>
        </p:nvSpPr>
        <p:spPr bwMode="auto">
          <a:xfrm>
            <a:off x="2839890" y="9193381"/>
            <a:ext cx="1080120" cy="72008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по работе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 территориями,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парками, связи с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общественностью</a:t>
            </a:r>
          </a:p>
        </p:txBody>
      </p:sp>
      <p:sp>
        <p:nvSpPr>
          <p:cNvPr id="203" name="Rectangle 73"/>
          <p:cNvSpPr>
            <a:spLocks noChangeArrowheads="1"/>
          </p:cNvSpPr>
          <p:nvPr/>
        </p:nvSpPr>
        <p:spPr bwMode="auto">
          <a:xfrm rot="10800000" flipH="1" flipV="1">
            <a:off x="2759395" y="4589091"/>
            <a:ext cx="1156716" cy="43058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экономический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отдели </a:t>
            </a:r>
          </a:p>
        </p:txBody>
      </p:sp>
      <p:sp>
        <p:nvSpPr>
          <p:cNvPr id="204" name="Rectangle 73"/>
          <p:cNvSpPr>
            <a:spLocks noChangeArrowheads="1"/>
          </p:cNvSpPr>
          <p:nvPr/>
        </p:nvSpPr>
        <p:spPr bwMode="auto">
          <a:xfrm>
            <a:off x="2784871" y="6213128"/>
            <a:ext cx="1131239" cy="465793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содержания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контроля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школьного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</p:txBody>
      </p:sp>
      <p:sp>
        <p:nvSpPr>
          <p:cNvPr id="205" name="Rectangle 73"/>
          <p:cNvSpPr>
            <a:spLocks noChangeArrowheads="1"/>
          </p:cNvSpPr>
          <p:nvPr/>
        </p:nvSpPr>
        <p:spPr bwMode="auto">
          <a:xfrm flipH="1">
            <a:off x="2784870" y="6753516"/>
            <a:ext cx="1131237" cy="46812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</a:t>
            </a:r>
          </a:p>
        </p:txBody>
      </p:sp>
      <p:sp>
        <p:nvSpPr>
          <p:cNvPr id="127" name="Rectangle 21"/>
          <p:cNvSpPr>
            <a:spLocks noChangeArrowheads="1"/>
          </p:cNvSpPr>
          <p:nvPr/>
        </p:nvSpPr>
        <p:spPr bwMode="auto">
          <a:xfrm>
            <a:off x="2774047" y="5139058"/>
            <a:ext cx="1128626" cy="43638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кадрового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обеспечения</a:t>
            </a:r>
          </a:p>
        </p:txBody>
      </p:sp>
      <p:sp>
        <p:nvSpPr>
          <p:cNvPr id="177" name="Прямоугольник 176"/>
          <p:cNvSpPr/>
          <p:nvPr/>
        </p:nvSpPr>
        <p:spPr>
          <a:xfrm>
            <a:off x="9793510" y="-42963"/>
            <a:ext cx="4536504" cy="74449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Приложение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решению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Совета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депутатов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от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_________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2019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Rectangle 21"/>
          <p:cNvSpPr>
            <a:spLocks noChangeArrowheads="1"/>
          </p:cNvSpPr>
          <p:nvPr/>
        </p:nvSpPr>
        <p:spPr bwMode="auto">
          <a:xfrm>
            <a:off x="11589906" y="4115008"/>
            <a:ext cx="1014211" cy="36004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 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1" name="Rectangle 21"/>
          <p:cNvSpPr>
            <a:spLocks noChangeArrowheads="1"/>
          </p:cNvSpPr>
          <p:nvPr/>
        </p:nvSpPr>
        <p:spPr bwMode="auto">
          <a:xfrm>
            <a:off x="6544936" y="5744166"/>
            <a:ext cx="1067953" cy="518978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2751" tIns="26376" rIns="52751" bIns="26376" anchor="ctr"/>
          <a:lstStyle/>
          <a:p>
            <a:pPr algn="ctr" defTabSz="842090">
              <a:lnSpc>
                <a:spcPct val="70000"/>
              </a:lnSpc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административно-технического надзора</a:t>
            </a:r>
          </a:p>
          <a:p>
            <a:pPr algn="r" defTabSz="842090">
              <a:lnSpc>
                <a:spcPct val="70000"/>
              </a:lnSpc>
              <a:defRPr/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2" name="Rectangle 21"/>
          <p:cNvSpPr>
            <a:spLocks noChangeArrowheads="1"/>
          </p:cNvSpPr>
          <p:nvPr/>
        </p:nvSpPr>
        <p:spPr bwMode="auto">
          <a:xfrm>
            <a:off x="7762311" y="3591466"/>
            <a:ext cx="1014005" cy="409587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Сектор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муниципальных услуг</a:t>
            </a:r>
          </a:p>
        </p:txBody>
      </p:sp>
      <p:sp>
        <p:nvSpPr>
          <p:cNvPr id="163" name="Rectangle 329"/>
          <p:cNvSpPr>
            <a:spLocks noChangeArrowheads="1"/>
          </p:cNvSpPr>
          <p:nvPr/>
        </p:nvSpPr>
        <p:spPr bwMode="auto">
          <a:xfrm>
            <a:off x="4047658" y="1660196"/>
            <a:ext cx="1116000" cy="641015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по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 и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потребительским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рынком</a:t>
            </a:r>
          </a:p>
        </p:txBody>
      </p:sp>
      <p:sp>
        <p:nvSpPr>
          <p:cNvPr id="193" name="Rectangle 329"/>
          <p:cNvSpPr>
            <a:spLocks noChangeArrowheads="1"/>
          </p:cNvSpPr>
          <p:nvPr/>
        </p:nvSpPr>
        <p:spPr bwMode="auto">
          <a:xfrm>
            <a:off x="4067824" y="3425106"/>
            <a:ext cx="1116000" cy="43719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потребительского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рынка 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услуг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2" name="Rectangle 329"/>
          <p:cNvSpPr>
            <a:spLocks noChangeArrowheads="1"/>
          </p:cNvSpPr>
          <p:nvPr/>
        </p:nvSpPr>
        <p:spPr bwMode="auto">
          <a:xfrm>
            <a:off x="4066861" y="5988325"/>
            <a:ext cx="1080125" cy="42961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общей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профилактики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" name="Rectangle 329"/>
          <p:cNvSpPr>
            <a:spLocks noChangeArrowheads="1"/>
          </p:cNvSpPr>
          <p:nvPr/>
        </p:nvSpPr>
        <p:spPr bwMode="auto">
          <a:xfrm>
            <a:off x="4051325" y="5357250"/>
            <a:ext cx="1077859" cy="476550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административной </a:t>
            </a: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практики</a:t>
            </a:r>
          </a:p>
        </p:txBody>
      </p:sp>
      <p:sp>
        <p:nvSpPr>
          <p:cNvPr id="221" name="Rectangle 265"/>
          <p:cNvSpPr>
            <a:spLocks noChangeArrowheads="1"/>
          </p:cNvSpPr>
          <p:nvPr/>
        </p:nvSpPr>
        <p:spPr bwMode="auto">
          <a:xfrm>
            <a:off x="7729104" y="813614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Первый 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по инвестициям, промышленности и развитию бизнеса</a:t>
            </a:r>
          </a:p>
        </p:txBody>
      </p:sp>
      <p:sp>
        <p:nvSpPr>
          <p:cNvPr id="222" name="Rectangle 265"/>
          <p:cNvSpPr>
            <a:spLocks noChangeArrowheads="1"/>
          </p:cNvSpPr>
          <p:nvPr/>
        </p:nvSpPr>
        <p:spPr bwMode="auto">
          <a:xfrm>
            <a:off x="1573700" y="787115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 главы администрации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транспорту, связи и дорожной деятельности</a:t>
            </a:r>
          </a:p>
        </p:txBody>
      </p:sp>
      <p:sp>
        <p:nvSpPr>
          <p:cNvPr id="223" name="Rectangle 265"/>
          <p:cNvSpPr>
            <a:spLocks noChangeArrowheads="1"/>
          </p:cNvSpPr>
          <p:nvPr/>
        </p:nvSpPr>
        <p:spPr bwMode="auto">
          <a:xfrm>
            <a:off x="2828543" y="777160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 по социальной сфере</a:t>
            </a:r>
          </a:p>
        </p:txBody>
      </p:sp>
      <p:sp>
        <p:nvSpPr>
          <p:cNvPr id="224" name="Rectangle 265"/>
          <p:cNvSpPr>
            <a:spLocks noChangeArrowheads="1"/>
          </p:cNvSpPr>
          <p:nvPr/>
        </p:nvSpPr>
        <p:spPr bwMode="auto">
          <a:xfrm>
            <a:off x="4082724" y="797710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безопасности</a:t>
            </a:r>
          </a:p>
        </p:txBody>
      </p:sp>
      <p:sp>
        <p:nvSpPr>
          <p:cNvPr id="225" name="Rectangle 265"/>
          <p:cNvSpPr>
            <a:spLocks noChangeArrowheads="1"/>
          </p:cNvSpPr>
          <p:nvPr/>
        </p:nvSpPr>
        <p:spPr bwMode="auto">
          <a:xfrm>
            <a:off x="5324588" y="805748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 по экономике и финансам</a:t>
            </a:r>
          </a:p>
        </p:txBody>
      </p:sp>
      <p:sp>
        <p:nvSpPr>
          <p:cNvPr id="226" name="Rectangle 265"/>
          <p:cNvSpPr>
            <a:spLocks noChangeArrowheads="1"/>
          </p:cNvSpPr>
          <p:nvPr/>
        </p:nvSpPr>
        <p:spPr bwMode="auto">
          <a:xfrm>
            <a:off x="278099" y="767804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по развитию территорий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7" name="Rectangle 265"/>
          <p:cNvSpPr>
            <a:spLocks noChangeArrowheads="1"/>
          </p:cNvSpPr>
          <p:nvPr/>
        </p:nvSpPr>
        <p:spPr bwMode="auto">
          <a:xfrm>
            <a:off x="9013757" y="822241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 администрации по </a:t>
            </a:r>
            <a:r>
              <a:rPr lang="ru-RU" sz="7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земельно</a:t>
            </a: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имущественным отношениям </a:t>
            </a:r>
          </a:p>
        </p:txBody>
      </p:sp>
      <p:sp>
        <p:nvSpPr>
          <p:cNvPr id="228" name="Rectangle 265"/>
          <p:cNvSpPr>
            <a:spLocks noChangeArrowheads="1"/>
          </p:cNvSpPr>
          <p:nvPr/>
        </p:nvSpPr>
        <p:spPr bwMode="auto">
          <a:xfrm>
            <a:off x="10265753" y="825820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по вопросам архитектуры и строительства</a:t>
            </a:r>
          </a:p>
        </p:txBody>
      </p:sp>
      <p:sp>
        <p:nvSpPr>
          <p:cNvPr id="229" name="Rectangle 265"/>
          <p:cNvSpPr>
            <a:spLocks noChangeArrowheads="1"/>
          </p:cNvSpPr>
          <p:nvPr/>
        </p:nvSpPr>
        <p:spPr bwMode="auto">
          <a:xfrm>
            <a:off x="11467042" y="805748"/>
            <a:ext cx="1080120" cy="707105"/>
          </a:xfrm>
          <a:prstGeom prst="rect">
            <a:avLst/>
          </a:prstGeom>
          <a:solidFill>
            <a:srgbClr val="FBE2CD"/>
          </a:solidFill>
          <a:ln w="12700">
            <a:solidFill>
              <a:schemeClr val="accent2">
                <a:lumMod val="75000"/>
              </a:schemeClr>
            </a:solidFill>
            <a:headEnd/>
            <a:tailEnd/>
          </a:ln>
          <a:effectLst>
            <a:outerShdw blurRad="50800" dist="38100" dir="16200000" rotWithShape="0">
              <a:schemeClr val="bg1">
                <a:lumMod val="50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nvex"/>
          </a:sp3d>
        </p:spPr>
        <p:style>
          <a:lnRef idx="0">
            <a:schemeClr val="accent1"/>
          </a:lnRef>
          <a:fillRef idx="1001">
            <a:schemeClr val="l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lIns="52751" tIns="26376" rIns="52751" bIns="26376" anchor="ctr">
            <a:noAutofit/>
          </a:bodyPr>
          <a:lstStyle/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главы</a:t>
            </a:r>
          </a:p>
          <a:p>
            <a:pPr algn="ctr" defTabSz="842090">
              <a:lnSpc>
                <a:spcPct val="90000"/>
              </a:lnSpc>
              <a:defRPr/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администрации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начальник управления делами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0" name="Rectangle 21"/>
          <p:cNvSpPr>
            <a:spLocks noChangeArrowheads="1"/>
          </p:cNvSpPr>
          <p:nvPr/>
        </p:nvSpPr>
        <p:spPr bwMode="auto">
          <a:xfrm>
            <a:off x="12952760" y="870801"/>
            <a:ext cx="1044000" cy="42897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равовое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управление</a:t>
            </a:r>
          </a:p>
        </p:txBody>
      </p:sp>
      <p:sp>
        <p:nvSpPr>
          <p:cNvPr id="231" name="Rectangle 21"/>
          <p:cNvSpPr>
            <a:spLocks noChangeArrowheads="1"/>
          </p:cNvSpPr>
          <p:nvPr/>
        </p:nvSpPr>
        <p:spPr bwMode="auto">
          <a:xfrm>
            <a:off x="12975252" y="1904259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судебной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защиты 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2" name="Rectangle 21"/>
          <p:cNvSpPr>
            <a:spLocks noChangeArrowheads="1"/>
          </p:cNvSpPr>
          <p:nvPr/>
        </p:nvSpPr>
        <p:spPr bwMode="auto">
          <a:xfrm>
            <a:off x="12972263" y="1428807"/>
            <a:ext cx="1008112" cy="35788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Административно-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правовой 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</p:txBody>
      </p:sp>
      <p:sp>
        <p:nvSpPr>
          <p:cNvPr id="233" name="Rectangle 21"/>
          <p:cNvSpPr>
            <a:spLocks noChangeArrowheads="1"/>
          </p:cNvSpPr>
          <p:nvPr/>
        </p:nvSpPr>
        <p:spPr bwMode="auto">
          <a:xfrm>
            <a:off x="12997072" y="2333075"/>
            <a:ext cx="1008112" cy="34422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</p:txBody>
      </p:sp>
      <p:sp>
        <p:nvSpPr>
          <p:cNvPr id="234" name="Rectangle 21"/>
          <p:cNvSpPr>
            <a:spLocks noChangeArrowheads="1"/>
          </p:cNvSpPr>
          <p:nvPr/>
        </p:nvSpPr>
        <p:spPr bwMode="auto">
          <a:xfrm>
            <a:off x="2784872" y="5662354"/>
            <a:ext cx="1131239" cy="47084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дополнительного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воспитания</a:t>
            </a:r>
          </a:p>
        </p:txBody>
      </p:sp>
      <p:sp>
        <p:nvSpPr>
          <p:cNvPr id="235" name="Rectangle 21"/>
          <p:cNvSpPr>
            <a:spLocks noChangeArrowheads="1"/>
          </p:cNvSpPr>
          <p:nvPr/>
        </p:nvSpPr>
        <p:spPr bwMode="auto">
          <a:xfrm>
            <a:off x="13024324" y="3341275"/>
            <a:ext cx="1008112" cy="397426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финансового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6" name="Rectangle 21"/>
          <p:cNvSpPr>
            <a:spLocks noChangeArrowheads="1"/>
          </p:cNvSpPr>
          <p:nvPr/>
        </p:nvSpPr>
        <p:spPr bwMode="auto">
          <a:xfrm>
            <a:off x="13012467" y="3849709"/>
            <a:ext cx="1028958" cy="440325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муниципального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отраслевого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контроля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9" name="Rectangle 21"/>
          <p:cNvSpPr>
            <a:spLocks noChangeArrowheads="1"/>
          </p:cNvSpPr>
          <p:nvPr/>
        </p:nvSpPr>
        <p:spPr bwMode="auto">
          <a:xfrm>
            <a:off x="13000657" y="4385118"/>
            <a:ext cx="1044000" cy="42897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информационной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политики и социальных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коммуникаций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0" name="Rectangle 21"/>
          <p:cNvSpPr>
            <a:spLocks noChangeArrowheads="1"/>
          </p:cNvSpPr>
          <p:nvPr/>
        </p:nvSpPr>
        <p:spPr bwMode="auto">
          <a:xfrm>
            <a:off x="13022232" y="4953382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по </a:t>
            </a:r>
            <a:endParaRPr lang="ru-RU" sz="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взаимодействию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 СМИ</a:t>
            </a: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3" name="Rectangle 21"/>
          <p:cNvSpPr>
            <a:spLocks noChangeArrowheads="1"/>
          </p:cNvSpPr>
          <p:nvPr/>
        </p:nvSpPr>
        <p:spPr bwMode="auto">
          <a:xfrm>
            <a:off x="13010231" y="5445147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социальных 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коммуникаций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5" name="Rectangle 21"/>
          <p:cNvSpPr>
            <a:spLocks noChangeArrowheads="1"/>
          </p:cNvSpPr>
          <p:nvPr/>
        </p:nvSpPr>
        <p:spPr bwMode="auto">
          <a:xfrm>
            <a:off x="13013152" y="5958928"/>
            <a:ext cx="1044000" cy="42897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отчетности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6" name="Rectangle 21"/>
          <p:cNvSpPr>
            <a:spLocks noChangeArrowheads="1"/>
          </p:cNvSpPr>
          <p:nvPr/>
        </p:nvSpPr>
        <p:spPr bwMode="auto">
          <a:xfrm>
            <a:off x="13089622" y="6989149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</a:t>
            </a: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муниципальной </a:t>
            </a: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казны и расчетов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7" name="Rectangle 21"/>
          <p:cNvSpPr>
            <a:spLocks noChangeArrowheads="1"/>
          </p:cNvSpPr>
          <p:nvPr/>
        </p:nvSpPr>
        <p:spPr bwMode="auto">
          <a:xfrm>
            <a:off x="13068499" y="6527407"/>
            <a:ext cx="1008111" cy="332142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sz="700" b="1" dirty="0" smtClean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заработной платы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социальных выплат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8" name="Rectangle 21"/>
          <p:cNvSpPr>
            <a:spLocks noChangeArrowheads="1"/>
          </p:cNvSpPr>
          <p:nvPr/>
        </p:nvSpPr>
        <p:spPr bwMode="auto">
          <a:xfrm>
            <a:off x="7770527" y="2986684"/>
            <a:ext cx="991522" cy="475669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инвестиций 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инноваций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9" name="Rectangle 21"/>
          <p:cNvSpPr>
            <a:spLocks noChangeArrowheads="1"/>
          </p:cNvSpPr>
          <p:nvPr/>
        </p:nvSpPr>
        <p:spPr bwMode="auto">
          <a:xfrm>
            <a:off x="11580443" y="4637698"/>
            <a:ext cx="1017905" cy="512690"/>
          </a:xfrm>
          <a:prstGeom prst="rect">
            <a:avLst/>
          </a:prstGeom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Отдел контрактной службы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1" name="Rectangle 21"/>
          <p:cNvSpPr>
            <a:spLocks noChangeArrowheads="1"/>
          </p:cNvSpPr>
          <p:nvPr/>
        </p:nvSpPr>
        <p:spPr bwMode="auto">
          <a:xfrm>
            <a:off x="10313682" y="4069646"/>
            <a:ext cx="1080000" cy="782474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ормирования 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программ,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нвестиционных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проектов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" name="Rectangle 46"/>
          <p:cNvSpPr>
            <a:spLocks noChangeArrowheads="1"/>
          </p:cNvSpPr>
          <p:nvPr/>
        </p:nvSpPr>
        <p:spPr bwMode="auto">
          <a:xfrm>
            <a:off x="306931" y="4427618"/>
            <a:ext cx="1094976" cy="669267"/>
          </a:xfrm>
          <a:prstGeom prst="rect">
            <a:avLst/>
          </a:prstGeom>
          <a:solidFill>
            <a:srgbClr val="C5D8DD">
              <a:alpha val="15000"/>
            </a:srgbClr>
          </a:solidFill>
          <a:ln w="12700">
            <a:solidFill>
              <a:srgbClr val="57257D"/>
            </a:solidFill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 по исполнению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муниципальных </a:t>
            </a:r>
          </a:p>
          <a:p>
            <a:pPr algn="ctr" defTabSz="1562195">
              <a:lnSpc>
                <a:spcPct val="70000"/>
              </a:lnSpc>
            </a:pPr>
            <a:r>
              <a:rPr lang="ru-RU" altLang="ru-RU" sz="7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1562195">
              <a:lnSpc>
                <a:spcPct val="70000"/>
              </a:lnSpc>
            </a:pPr>
            <a:endParaRPr lang="ru-RU" alt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1008534" y="574788"/>
            <a:ext cx="11815171" cy="8799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230" idx="1"/>
          </p:cNvCxnSpPr>
          <p:nvPr/>
        </p:nvCxnSpPr>
        <p:spPr>
          <a:xfrm>
            <a:off x="12808663" y="917289"/>
            <a:ext cx="144097" cy="16799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>
            <a:off x="720502" y="575154"/>
            <a:ext cx="285738" cy="1557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>
            <a:off x="2232670" y="574788"/>
            <a:ext cx="216024" cy="15480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>
            <a:endCxn id="223" idx="0"/>
          </p:cNvCxnSpPr>
          <p:nvPr/>
        </p:nvCxnSpPr>
        <p:spPr>
          <a:xfrm flipH="1">
            <a:off x="3368603" y="588649"/>
            <a:ext cx="335054" cy="188511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4863100" y="600270"/>
            <a:ext cx="126455" cy="16414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5977086" y="618068"/>
            <a:ext cx="0" cy="14973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7081643" y="624842"/>
            <a:ext cx="83575" cy="19739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Прямая со стрелкой 257"/>
          <p:cNvCxnSpPr/>
          <p:nvPr/>
        </p:nvCxnSpPr>
        <p:spPr>
          <a:xfrm>
            <a:off x="8239017" y="617358"/>
            <a:ext cx="203074" cy="204883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Прямая со стрелкой 259"/>
          <p:cNvCxnSpPr/>
          <p:nvPr/>
        </p:nvCxnSpPr>
        <p:spPr>
          <a:xfrm>
            <a:off x="9478509" y="634009"/>
            <a:ext cx="137733" cy="1472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3" name="Прямая со стрелкой 262"/>
          <p:cNvCxnSpPr>
            <a:endCxn id="228" idx="0"/>
          </p:cNvCxnSpPr>
          <p:nvPr/>
        </p:nvCxnSpPr>
        <p:spPr>
          <a:xfrm>
            <a:off x="10704021" y="635924"/>
            <a:ext cx="101792" cy="18989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Прямая со стрелкой 264"/>
          <p:cNvCxnSpPr/>
          <p:nvPr/>
        </p:nvCxnSpPr>
        <p:spPr>
          <a:xfrm>
            <a:off x="11892152" y="652189"/>
            <a:ext cx="255599" cy="13492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Прямая со стрелкой 273"/>
          <p:cNvCxnSpPr>
            <a:stCxn id="8" idx="2"/>
          </p:cNvCxnSpPr>
          <p:nvPr/>
        </p:nvCxnSpPr>
        <p:spPr>
          <a:xfrm>
            <a:off x="6885389" y="525466"/>
            <a:ext cx="0" cy="993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4" name="Прямая со стрелкой 283"/>
          <p:cNvCxnSpPr/>
          <p:nvPr/>
        </p:nvCxnSpPr>
        <p:spPr>
          <a:xfrm flipH="1">
            <a:off x="12808663" y="672210"/>
            <a:ext cx="9184" cy="870693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8" name="Прямая со стрелкой 287"/>
          <p:cNvCxnSpPr/>
          <p:nvPr/>
        </p:nvCxnSpPr>
        <p:spPr>
          <a:xfrm>
            <a:off x="12829778" y="4350508"/>
            <a:ext cx="145474" cy="10138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9" name="Прямая со стрелкой 288"/>
          <p:cNvCxnSpPr/>
          <p:nvPr/>
        </p:nvCxnSpPr>
        <p:spPr>
          <a:xfrm>
            <a:off x="12823675" y="2712202"/>
            <a:ext cx="144097" cy="16799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Прямая со стрелкой 289"/>
          <p:cNvCxnSpPr/>
          <p:nvPr/>
        </p:nvCxnSpPr>
        <p:spPr>
          <a:xfrm>
            <a:off x="12820650" y="8582025"/>
            <a:ext cx="251476" cy="498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Прямая со стрелкой 290"/>
          <p:cNvCxnSpPr/>
          <p:nvPr/>
        </p:nvCxnSpPr>
        <p:spPr>
          <a:xfrm>
            <a:off x="12808663" y="7407806"/>
            <a:ext cx="294452" cy="9195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Прямая со стрелкой 291"/>
          <p:cNvCxnSpPr/>
          <p:nvPr/>
        </p:nvCxnSpPr>
        <p:spPr>
          <a:xfrm>
            <a:off x="12817845" y="7990145"/>
            <a:ext cx="294453" cy="609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Rectangle 21"/>
          <p:cNvSpPr>
            <a:spLocks noChangeArrowheads="1"/>
          </p:cNvSpPr>
          <p:nvPr/>
        </p:nvSpPr>
        <p:spPr bwMode="auto">
          <a:xfrm>
            <a:off x="12987402" y="2809875"/>
            <a:ext cx="1044000" cy="428972"/>
          </a:xfrm>
          <a:prstGeom prst="rect">
            <a:avLst/>
          </a:prstGeom>
          <a:gradFill flip="none" rotWithShape="1">
            <a:gsLst>
              <a:gs pos="0">
                <a:srgbClr val="C00000">
                  <a:tint val="66000"/>
                  <a:satMod val="160000"/>
                </a:srgbClr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C00000">
                  <a:tint val="23500"/>
                  <a:satMod val="160000"/>
                </a:srgbClr>
              </a:gs>
            </a:gsLst>
            <a:lin ang="2700000" scaled="1"/>
            <a:tileRect/>
          </a:gradFill>
          <a:ln w="12700">
            <a:noFill/>
            <a:headEnd/>
            <a:tailEnd/>
          </a:ln>
          <a:effectLst>
            <a:outerShdw blurRad="107950" dist="12700" dir="5400000" sx="102000" sy="102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55092" tIns="27546" rIns="55092" bIns="27546" anchor="ctr"/>
          <a:lstStyle/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Контрольное </a:t>
            </a:r>
          </a:p>
          <a:p>
            <a:pPr algn="ctr" defTabSz="1562195">
              <a:lnSpc>
                <a:spcPct val="70000"/>
              </a:lnSpc>
            </a:pPr>
            <a:r>
              <a:rPr lang="ru-RU" sz="7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</a:t>
            </a:r>
            <a:endParaRPr lang="ru-RU" sz="7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3" name="Прямая со стрелкой 142"/>
          <p:cNvCxnSpPr/>
          <p:nvPr/>
        </p:nvCxnSpPr>
        <p:spPr>
          <a:xfrm>
            <a:off x="12808663" y="5832563"/>
            <a:ext cx="213569" cy="12636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Rectangle 21"/>
          <p:cNvSpPr>
            <a:spLocks noChangeArrowheads="1"/>
          </p:cNvSpPr>
          <p:nvPr/>
        </p:nvSpPr>
        <p:spPr bwMode="auto">
          <a:xfrm>
            <a:off x="13089675" y="9211468"/>
            <a:ext cx="1061046" cy="314994"/>
          </a:xfrm>
          <a:prstGeom prst="rect">
            <a:avLst/>
          </a:prstGeom>
          <a:noFill/>
          <a:ln w="12700"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52751" tIns="26376" rIns="52751" bIns="26376" anchor="ctr"/>
          <a:lstStyle/>
          <a:p>
            <a:pPr algn="ctr" defTabSz="842090">
              <a:lnSpc>
                <a:spcPct val="70000"/>
              </a:lnSpc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r>
              <a:rPr lang="ru-RU" sz="7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Советник</a:t>
            </a: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842090">
              <a:lnSpc>
                <a:spcPct val="70000"/>
              </a:lnSpc>
            </a:pPr>
            <a:endParaRPr lang="ru-RU" sz="7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0" name="Прямая со стрелкой 149"/>
          <p:cNvCxnSpPr/>
          <p:nvPr/>
        </p:nvCxnSpPr>
        <p:spPr>
          <a:xfrm>
            <a:off x="12820650" y="9353921"/>
            <a:ext cx="251476" cy="49875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4248894" y="9549453"/>
            <a:ext cx="9073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              </a:t>
            </a: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городского округа Красногорск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			       Э.А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Хаймурзина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«___» ___________ 2019 г.</a:t>
            </a:r>
          </a:p>
        </p:txBody>
      </p:sp>
    </p:spTree>
    <p:extLst>
      <p:ext uri="{BB962C8B-B14F-4D97-AF65-F5344CB8AC3E}">
        <p14:creationId xmlns:p14="http://schemas.microsoft.com/office/powerpoint/2010/main" val="8833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3784</TotalTime>
  <Words>548</Words>
  <Application>Microsoft Office PowerPoint</Application>
  <PresentationFormat>Произвольный</PresentationFormat>
  <Paragraphs>406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317_3</dc:creator>
  <cp:lastModifiedBy>Татьяна</cp:lastModifiedBy>
  <cp:revision>248</cp:revision>
  <cp:lastPrinted>2019-01-31T07:06:37Z</cp:lastPrinted>
  <dcterms:created xsi:type="dcterms:W3CDTF">2017-04-12T08:45:21Z</dcterms:created>
  <dcterms:modified xsi:type="dcterms:W3CDTF">2019-02-01T11:34:14Z</dcterms:modified>
</cp:coreProperties>
</file>