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990033"/>
    <a:srgbClr val="FFAB7C"/>
    <a:srgbClr val="43CEFF"/>
    <a:srgbClr val="FFFF99"/>
    <a:srgbClr val="FDA46D"/>
    <a:srgbClr val="00FF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r">
              <a:defRPr sz="1200"/>
            </a:lvl1pPr>
          </a:lstStyle>
          <a:p>
            <a:fld id="{DFB092C3-BE57-4408-A562-7C32E455363F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0708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708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r">
              <a:defRPr sz="1200"/>
            </a:lvl1pPr>
          </a:lstStyle>
          <a:p>
            <a:fld id="{643E0213-D209-4586-939D-A7302C332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6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016972CF-4199-40B9-B12A-B44F5ADDCBCC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78378"/>
            <a:ext cx="5438775" cy="3908425"/>
          </a:xfrm>
          <a:prstGeom prst="rect">
            <a:avLst/>
          </a:prstGeom>
        </p:spPr>
        <p:txBody>
          <a:bodyPr vert="horz" lIns="91406" tIns="45703" rIns="91406" bIns="457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2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E8167773-1792-4CA4-BB2D-8287C646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8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8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2047-4010-4634-9E11-485FF6233F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0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2BCE-A2E3-4E1C-A270-CE6893F81E4A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D059-3420-49BA-90C1-2A0D56A44EAF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5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F44C-F1B0-4352-85FB-DCED9A8AFED2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0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1" y="27781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1" y="1600201"/>
            <a:ext cx="84201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A3CF-C9ED-4B98-925A-E7011F3542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2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58F9-8E85-4BC3-83C1-FD87CD956C64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2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893-1FFF-4602-970E-1835C71CD0AB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EE19-76BC-4C83-B5B5-5B9EF79F6EC0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94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376D-7BFC-48A2-89C4-C6B4C4BDC537}" type="datetime1">
              <a:rPr lang="ru-RU" smtClean="0"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2E93-6F8F-4167-8C5C-EE1234BDA4FC}" type="datetime1">
              <a:rPr lang="ru-RU" smtClean="0"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0069-53F9-4732-ADBE-77E5B1A2D9FC}" type="datetime1">
              <a:rPr lang="ru-RU" smtClean="0"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984E-2700-4642-8ABA-7BD1D96D476F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FB2-ECC1-478A-9098-1A6CD1DBAB9F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8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2430-9A49-4F0F-854C-6C1EB3EC0586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7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7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Прямоугольник 176"/>
          <p:cNvSpPr/>
          <p:nvPr/>
        </p:nvSpPr>
        <p:spPr>
          <a:xfrm>
            <a:off x="6553038" y="52666"/>
            <a:ext cx="2909397" cy="477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решению Совета депутатов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 29.09.2022  №790/60</a:t>
            </a:r>
          </a:p>
        </p:txBody>
      </p:sp>
      <p:sp>
        <p:nvSpPr>
          <p:cNvPr id="246" name="Rectangle 21"/>
          <p:cNvSpPr>
            <a:spLocks noChangeArrowheads="1"/>
          </p:cNvSpPr>
          <p:nvPr/>
        </p:nvSpPr>
        <p:spPr bwMode="auto">
          <a:xfrm>
            <a:off x="3973721" y="5731936"/>
            <a:ext cx="708584" cy="27545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муниципальной </a:t>
            </a: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казны и расчетов</a:t>
            </a:r>
          </a:p>
        </p:txBody>
      </p:sp>
      <p:sp>
        <p:nvSpPr>
          <p:cNvPr id="247" name="Rectangle 21"/>
          <p:cNvSpPr>
            <a:spLocks noChangeArrowheads="1"/>
          </p:cNvSpPr>
          <p:nvPr/>
        </p:nvSpPr>
        <p:spPr bwMode="auto">
          <a:xfrm>
            <a:off x="3974362" y="5396262"/>
            <a:ext cx="707943" cy="27353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заработной платы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социальных выплат</a:t>
            </a:r>
          </a:p>
        </p:txBody>
      </p:sp>
      <p:sp>
        <p:nvSpPr>
          <p:cNvPr id="140" name="Rectangle 329">
            <a:extLst>
              <a:ext uri="{FF2B5EF4-FFF2-40B4-BE49-F238E27FC236}">
                <a16:creationId xmlns:a16="http://schemas.microsoft.com/office/drawing/2014/main" id="{BAFA27AB-4669-4E59-9A44-E41EA70A6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671" y="6203864"/>
            <a:ext cx="1014152" cy="336115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3831" tIns="16916" rIns="33831" bIns="16916" anchor="ctr"/>
          <a:lstStyle/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взаимодействию со СМИ</a:t>
            </a:r>
          </a:p>
          <a:p>
            <a:pPr algn="ctr" defTabSz="540032">
              <a:lnSpc>
                <a:spcPct val="70000"/>
              </a:lnSpc>
            </a:pPr>
            <a:endParaRPr lang="ru-RU" sz="449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3207EDC-2AB6-40E7-9020-68BA5E3CD572}"/>
              </a:ext>
            </a:extLst>
          </p:cNvPr>
          <p:cNvGrpSpPr/>
          <p:nvPr/>
        </p:nvGrpSpPr>
        <p:grpSpPr>
          <a:xfrm>
            <a:off x="111081" y="324660"/>
            <a:ext cx="9594984" cy="5686287"/>
            <a:chOff x="-507693" y="88544"/>
            <a:chExt cx="9594984" cy="568628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051437" y="88544"/>
              <a:ext cx="936210" cy="2484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FF0000"/>
              </a:solidFill>
              <a:headEnd/>
              <a:tailEnd/>
            </a:ln>
            <a:effectLst>
              <a:outerShdw blurRad="165100" dist="12700" dir="14400000" algn="br" rotWithShape="0">
                <a:srgbClr val="FF0000">
                  <a:alpha val="2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14300" prst="artDeco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33831" tIns="16916" rIns="33831" bIns="16916" anchor="ctr">
              <a:noAutofit/>
            </a:bodyPr>
            <a:lstStyle/>
            <a:p>
              <a:pPr algn="ctr" defTabSz="540032"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Глава</a:t>
              </a:r>
            </a:p>
            <a:p>
              <a:pPr algn="ct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городского округа</a:t>
              </a:r>
            </a:p>
            <a:p>
              <a:pPr algn="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-507693" y="1092963"/>
              <a:ext cx="834823" cy="29724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транспорта,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связи и дорожной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деятельности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5817499" y="2049472"/>
              <a:ext cx="741136" cy="35198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безопасности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329"/>
            <p:cNvSpPr>
              <a:spLocks noChangeArrowheads="1"/>
            </p:cNvSpPr>
            <p:nvPr/>
          </p:nvSpPr>
          <p:spPr bwMode="auto">
            <a:xfrm>
              <a:off x="5824272" y="1588087"/>
              <a:ext cx="727590" cy="39280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гражданской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обороны ,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предупреждения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ликвидации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чрезвычайных ситуаций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329"/>
            <p:cNvSpPr>
              <a:spLocks noChangeArrowheads="1"/>
            </p:cNvSpPr>
            <p:nvPr/>
          </p:nvSpPr>
          <p:spPr bwMode="auto">
            <a:xfrm>
              <a:off x="1368013" y="4869673"/>
              <a:ext cx="1004091" cy="279209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делам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несовершеннолетних </a:t>
              </a:r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1377507" y="934357"/>
              <a:ext cx="941039" cy="20158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вопросам </a:t>
              </a:r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1384891" y="1650244"/>
              <a:ext cx="977103" cy="27946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признанию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граждан малоимущими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21"/>
            <p:cNvSpPr>
              <a:spLocks noChangeArrowheads="1"/>
            </p:cNvSpPr>
            <p:nvPr/>
          </p:nvSpPr>
          <p:spPr bwMode="auto">
            <a:xfrm>
              <a:off x="1375976" y="1414686"/>
              <a:ext cx="983162" cy="20058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содействия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здравоохранению</a:t>
              </a:r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1374630" y="1194405"/>
              <a:ext cx="994406" cy="18905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социального развития</a:t>
              </a: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5060719" y="2452308"/>
              <a:ext cx="600372" cy="37750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предоставления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государственных услуг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5066881" y="1534471"/>
              <a:ext cx="597182" cy="36940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планирования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5050091" y="1098550"/>
              <a:ext cx="639872" cy="34266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градостроительного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8356877" y="2149262"/>
              <a:ext cx="730414" cy="681279"/>
              <a:chOff x="9880057" y="-3548607"/>
              <a:chExt cx="1138906" cy="732757"/>
            </a:xfrm>
          </p:grpSpPr>
          <p:sp>
            <p:nvSpPr>
              <p:cNvPr id="42" name="Rectangle 21"/>
              <p:cNvSpPr>
                <a:spLocks noChangeArrowheads="1"/>
              </p:cNvSpPr>
              <p:nvPr/>
            </p:nvSpPr>
            <p:spPr bwMode="auto">
              <a:xfrm>
                <a:off x="9880057" y="-3548607"/>
                <a:ext cx="1134502" cy="302810"/>
              </a:xfrm>
              <a:prstGeom prst="rect">
                <a:avLst/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33831" tIns="16916" rIns="33831" bIns="16916" anchor="ctr"/>
              <a:lstStyle/>
              <a:p>
                <a:pPr algn="ct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defTabSz="540032">
                  <a:lnSpc>
                    <a:spcPct val="70000"/>
                  </a:lnSpc>
                  <a:defRPr/>
                </a:pPr>
                <a:r>
                  <a:rPr lang="ru-RU" sz="449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Режимно-секретное</a:t>
                </a: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 defTabSz="540032">
                  <a:lnSpc>
                    <a:spcPct val="70000"/>
                  </a:lnSpc>
                  <a:defRPr/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подразделение</a:t>
                </a:r>
              </a:p>
              <a:p>
                <a:pPr algn="ct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21"/>
              <p:cNvSpPr>
                <a:spLocks noChangeArrowheads="1"/>
              </p:cNvSpPr>
              <p:nvPr/>
            </p:nvSpPr>
            <p:spPr bwMode="auto">
              <a:xfrm>
                <a:off x="9888868" y="-3135449"/>
                <a:ext cx="1130095" cy="319599"/>
              </a:xfrm>
              <a:prstGeom prst="rect">
                <a:avLst/>
              </a:prstGeom>
              <a:noFill/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33831" tIns="16916" rIns="33831" bIns="16916" anchor="ctr"/>
              <a:lstStyle/>
              <a:p>
                <a:pPr algn="ctr" defTabSz="540032">
                  <a:lnSpc>
                    <a:spcPct val="70000"/>
                  </a:lnSpc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Отдел</a:t>
                </a: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мобилизационной </a:t>
                </a: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работы</a:t>
                </a:r>
              </a:p>
              <a:p>
                <a:pPr algn="ctr" defTabSz="540032">
                  <a:lnSpc>
                    <a:spcPct val="70000"/>
                  </a:lnSpc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451984" y="1083315"/>
              <a:ext cx="818515" cy="32472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земельно-имущественных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отношений</a:t>
              </a:r>
            </a:p>
          </p:txBody>
        </p:sp>
        <p:sp>
          <p:nvSpPr>
            <p:cNvPr id="83" name="Rectangle 21"/>
            <p:cNvSpPr>
              <a:spLocks noChangeArrowheads="1"/>
            </p:cNvSpPr>
            <p:nvPr/>
          </p:nvSpPr>
          <p:spPr bwMode="auto">
            <a:xfrm>
              <a:off x="464127" y="1806416"/>
              <a:ext cx="777546" cy="25440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аренды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земельных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участков</a:t>
              </a:r>
            </a:p>
          </p:txBody>
        </p:sp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469726" y="1488939"/>
              <a:ext cx="771947" cy="28000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распоряжению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земельными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участками</a:t>
              </a:r>
            </a:p>
          </p:txBody>
        </p:sp>
        <p:sp>
          <p:nvSpPr>
            <p:cNvPr id="85" name="Rectangle 21"/>
            <p:cNvSpPr>
              <a:spLocks noChangeArrowheads="1"/>
            </p:cNvSpPr>
            <p:nvPr/>
          </p:nvSpPr>
          <p:spPr bwMode="auto">
            <a:xfrm>
              <a:off x="449940" y="2754773"/>
              <a:ext cx="783162" cy="27708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распоряжения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имуществом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21"/>
            <p:cNvSpPr>
              <a:spLocks noChangeArrowheads="1"/>
            </p:cNvSpPr>
            <p:nvPr/>
          </p:nvSpPr>
          <p:spPr bwMode="auto">
            <a:xfrm>
              <a:off x="461634" y="2409212"/>
              <a:ext cx="782531" cy="29199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собственности</a:t>
              </a: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458932" y="3061342"/>
              <a:ext cx="776613" cy="34151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обеспечению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нуждающихся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жилых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помещениях</a:t>
              </a:r>
            </a:p>
          </p:txBody>
        </p:sp>
        <p:sp>
          <p:nvSpPr>
            <p:cNvPr id="125" name="Rectangle 21"/>
            <p:cNvSpPr>
              <a:spLocks noChangeArrowheads="1"/>
            </p:cNvSpPr>
            <p:nvPr/>
          </p:nvSpPr>
          <p:spPr bwMode="auto">
            <a:xfrm>
              <a:off x="461275" y="2104993"/>
              <a:ext cx="783250" cy="27349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собственностью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21"/>
            <p:cNvSpPr>
              <a:spLocks noChangeArrowheads="1"/>
            </p:cNvSpPr>
            <p:nvPr/>
          </p:nvSpPr>
          <p:spPr bwMode="auto">
            <a:xfrm>
              <a:off x="-478020" y="1755823"/>
              <a:ext cx="793536" cy="26898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транспорта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связи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21"/>
            <p:cNvSpPr>
              <a:spLocks noChangeArrowheads="1"/>
            </p:cNvSpPr>
            <p:nvPr/>
          </p:nvSpPr>
          <p:spPr bwMode="auto">
            <a:xfrm rot="10800000" flipV="1">
              <a:off x="-486683" y="1456230"/>
              <a:ext cx="807324" cy="27363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Отдел дорожной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7549933" y="2523832"/>
              <a:ext cx="692659" cy="433954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Архивный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отдел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7549933" y="3016631"/>
              <a:ext cx="692659" cy="433953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муниципальной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службы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и кадров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7558386" y="2168866"/>
              <a:ext cx="671120" cy="29796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информатизации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защиты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информации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>
              <a:off x="7559458" y="1917360"/>
              <a:ext cx="670048" cy="19789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отдел</a:t>
              </a: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>
              <a:off x="7551105" y="1596613"/>
              <a:ext cx="677043" cy="25855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Организационный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156" name="Rectangle 265"/>
            <p:cNvSpPr>
              <a:spLocks noChangeArrowheads="1"/>
            </p:cNvSpPr>
            <p:nvPr/>
          </p:nvSpPr>
          <p:spPr bwMode="auto">
            <a:xfrm>
              <a:off x="7530223" y="872601"/>
              <a:ext cx="727590" cy="37661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делами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9" name="Прямая со стрелкой 168"/>
            <p:cNvCxnSpPr/>
            <p:nvPr/>
          </p:nvCxnSpPr>
          <p:spPr>
            <a:xfrm>
              <a:off x="3671154" y="1104606"/>
              <a:ext cx="0" cy="2593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65"/>
            <p:cNvSpPr>
              <a:spLocks noChangeArrowheads="1"/>
            </p:cNvSpPr>
            <p:nvPr/>
          </p:nvSpPr>
          <p:spPr bwMode="auto">
            <a:xfrm>
              <a:off x="480821" y="528354"/>
              <a:ext cx="788467" cy="485582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  <a:p>
              <a:pPr algn="ctr" defTabSz="540032">
                <a:lnSpc>
                  <a:spcPct val="90000"/>
                </a:lnSpc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4094688" y="1083315"/>
              <a:ext cx="827051" cy="34266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жилищно-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коммунального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хозяйства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21"/>
            <p:cNvSpPr>
              <a:spLocks noChangeArrowheads="1"/>
            </p:cNvSpPr>
            <p:nvPr/>
          </p:nvSpPr>
          <p:spPr bwMode="auto">
            <a:xfrm>
              <a:off x="4130804" y="1831557"/>
              <a:ext cx="818515" cy="28384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содержания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инженерных сетей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21"/>
            <p:cNvSpPr>
              <a:spLocks noChangeArrowheads="1"/>
            </p:cNvSpPr>
            <p:nvPr/>
          </p:nvSpPr>
          <p:spPr bwMode="auto">
            <a:xfrm>
              <a:off x="4124170" y="1503824"/>
              <a:ext cx="818515" cy="27363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эксплуатации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жилого фонда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21"/>
            <p:cNvSpPr>
              <a:spLocks noChangeArrowheads="1"/>
            </p:cNvSpPr>
            <p:nvPr/>
          </p:nvSpPr>
          <p:spPr bwMode="auto">
            <a:xfrm>
              <a:off x="4166197" y="4113291"/>
              <a:ext cx="776488" cy="33876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благоустройства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озеленения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4182169" y="3757243"/>
              <a:ext cx="776824" cy="29685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экологии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2472252" y="1069689"/>
              <a:ext cx="740014" cy="1196399"/>
              <a:chOff x="7908037" y="4688145"/>
              <a:chExt cx="1153874" cy="1004681"/>
            </a:xfrm>
          </p:grpSpPr>
          <p:sp>
            <p:nvSpPr>
              <p:cNvPr id="182" name="Rectangle 46"/>
              <p:cNvSpPr>
                <a:spLocks noChangeArrowheads="1"/>
              </p:cNvSpPr>
              <p:nvPr/>
            </p:nvSpPr>
            <p:spPr bwMode="auto">
              <a:xfrm>
                <a:off x="7908037" y="4688145"/>
                <a:ext cx="1153874" cy="527384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 по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инвестициям,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промышленности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развитию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малого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среднего бизнеса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21"/>
              <p:cNvSpPr>
                <a:spLocks noChangeArrowheads="1"/>
              </p:cNvSpPr>
              <p:nvPr/>
            </p:nvSpPr>
            <p:spPr bwMode="auto">
              <a:xfrm>
                <a:off x="7908037" y="5352918"/>
                <a:ext cx="1153874" cy="339908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малого и среднего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бизнеса</a:t>
                </a: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328363" y="1092963"/>
              <a:ext cx="699422" cy="2948539"/>
              <a:chOff x="5448669" y="2010724"/>
              <a:chExt cx="1090580" cy="4597538"/>
            </a:xfrm>
          </p:grpSpPr>
          <p:sp>
            <p:nvSpPr>
              <p:cNvPr id="12" name="Rectangle 46"/>
              <p:cNvSpPr>
                <a:spLocks noChangeArrowheads="1"/>
              </p:cNvSpPr>
              <p:nvPr/>
            </p:nvSpPr>
            <p:spPr bwMode="auto">
              <a:xfrm>
                <a:off x="5483868" y="4598242"/>
                <a:ext cx="1008112" cy="43204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Экономическое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46"/>
              <p:cNvSpPr>
                <a:spLocks noChangeArrowheads="1"/>
              </p:cNvSpPr>
              <p:nvPr/>
            </p:nvSpPr>
            <p:spPr bwMode="auto">
              <a:xfrm>
                <a:off x="5451367" y="2010724"/>
                <a:ext cx="1015827" cy="58724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Финансовое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*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5459130" y="6115581"/>
                <a:ext cx="1080119" cy="492681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муниципальных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программ 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целевых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показателей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21"/>
              <p:cNvSpPr>
                <a:spLocks noChangeArrowheads="1"/>
              </p:cNvSpPr>
              <p:nvPr/>
            </p:nvSpPr>
            <p:spPr bwMode="auto">
              <a:xfrm>
                <a:off x="5448669" y="5599371"/>
                <a:ext cx="1080120" cy="464714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экономического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прогноза и анализа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Rectangle 21"/>
              <p:cNvSpPr>
                <a:spLocks noChangeArrowheads="1"/>
              </p:cNvSpPr>
              <p:nvPr/>
            </p:nvSpPr>
            <p:spPr bwMode="auto">
              <a:xfrm>
                <a:off x="5464681" y="5140621"/>
                <a:ext cx="1046482" cy="422199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по труду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ценообразованию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46"/>
              <p:cNvSpPr>
                <a:spLocks noChangeArrowheads="1"/>
              </p:cNvSpPr>
              <p:nvPr/>
            </p:nvSpPr>
            <p:spPr bwMode="auto">
              <a:xfrm>
                <a:off x="5489515" y="2709916"/>
                <a:ext cx="1008112" cy="426660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Бюджетный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Rectangle 46"/>
              <p:cNvSpPr>
                <a:spLocks noChangeArrowheads="1"/>
              </p:cNvSpPr>
              <p:nvPr/>
            </p:nvSpPr>
            <p:spPr bwMode="auto">
              <a:xfrm>
                <a:off x="5484672" y="3213417"/>
                <a:ext cx="1008110" cy="382896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исполнения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бюджета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Rectangle 46"/>
              <p:cNvSpPr>
                <a:spLocks noChangeArrowheads="1"/>
              </p:cNvSpPr>
              <p:nvPr/>
            </p:nvSpPr>
            <p:spPr bwMode="auto">
              <a:xfrm>
                <a:off x="5483871" y="3682715"/>
                <a:ext cx="1008110" cy="382896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учета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отчетности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Rectangle 46"/>
              <p:cNvSpPr>
                <a:spLocks noChangeArrowheads="1"/>
              </p:cNvSpPr>
              <p:nvPr/>
            </p:nvSpPr>
            <p:spPr bwMode="auto">
              <a:xfrm>
                <a:off x="5483869" y="4130296"/>
                <a:ext cx="1008112" cy="420454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доходов</a:t>
                </a:r>
              </a:p>
            </p:txBody>
          </p:sp>
        </p:grpSp>
        <p:sp>
          <p:nvSpPr>
            <p:cNvPr id="51" name="Rectangle 73"/>
            <p:cNvSpPr>
              <a:spLocks noChangeArrowheads="1"/>
            </p:cNvSpPr>
            <p:nvPr/>
          </p:nvSpPr>
          <p:spPr bwMode="auto">
            <a:xfrm>
              <a:off x="1384316" y="1997594"/>
              <a:ext cx="958359" cy="20058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 *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>
              <a:off x="1393473" y="3173049"/>
              <a:ext cx="983402" cy="27946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культуры, </a:t>
              </a:r>
              <a:r>
                <a:rPr lang="ru-RU" altLang="ru-RU" sz="449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туризма и молодежной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политики 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Rectangle 21"/>
            <p:cNvSpPr>
              <a:spLocks noChangeArrowheads="1"/>
            </p:cNvSpPr>
            <p:nvPr/>
          </p:nvSpPr>
          <p:spPr bwMode="auto">
            <a:xfrm>
              <a:off x="1376276" y="3499141"/>
              <a:ext cx="1017796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 и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туризма</a:t>
              </a:r>
            </a:p>
          </p:txBody>
        </p:sp>
        <p:sp>
          <p:nvSpPr>
            <p:cNvPr id="199" name="Rectangle 21"/>
            <p:cNvSpPr>
              <a:spLocks noChangeArrowheads="1"/>
            </p:cNvSpPr>
            <p:nvPr/>
          </p:nvSpPr>
          <p:spPr bwMode="auto">
            <a:xfrm>
              <a:off x="1372138" y="3752032"/>
              <a:ext cx="1017795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молодежи</a:t>
              </a:r>
            </a:p>
          </p:txBody>
        </p:sp>
        <p:sp>
          <p:nvSpPr>
            <p:cNvPr id="203" name="Rectangle 73"/>
            <p:cNvSpPr>
              <a:spLocks noChangeArrowheads="1"/>
            </p:cNvSpPr>
            <p:nvPr/>
          </p:nvSpPr>
          <p:spPr bwMode="auto">
            <a:xfrm rot="10800000" flipH="1" flipV="1">
              <a:off x="1402622" y="2257023"/>
              <a:ext cx="948609" cy="16343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экономический отдел</a:t>
              </a:r>
            </a:p>
          </p:txBody>
        </p:sp>
        <p:sp>
          <p:nvSpPr>
            <p:cNvPr id="204" name="Rectangle 73"/>
            <p:cNvSpPr>
              <a:spLocks noChangeArrowheads="1"/>
            </p:cNvSpPr>
            <p:nvPr/>
          </p:nvSpPr>
          <p:spPr bwMode="auto">
            <a:xfrm>
              <a:off x="1400840" y="2684430"/>
              <a:ext cx="971265" cy="19557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содержания и контроля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 школьного образования</a:t>
              </a:r>
            </a:p>
          </p:txBody>
        </p:sp>
        <p:sp>
          <p:nvSpPr>
            <p:cNvPr id="205" name="Rectangle 73"/>
            <p:cNvSpPr>
              <a:spLocks noChangeArrowheads="1"/>
            </p:cNvSpPr>
            <p:nvPr/>
          </p:nvSpPr>
          <p:spPr bwMode="auto">
            <a:xfrm flipH="1">
              <a:off x="1404040" y="2916158"/>
              <a:ext cx="974650" cy="20924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дошкольного образования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воспитания</a:t>
              </a:r>
            </a:p>
          </p:txBody>
        </p:sp>
        <p:sp>
          <p:nvSpPr>
            <p:cNvPr id="201" name="Rectangle 21"/>
            <p:cNvSpPr>
              <a:spLocks noChangeArrowheads="1"/>
            </p:cNvSpPr>
            <p:nvPr/>
          </p:nvSpPr>
          <p:spPr bwMode="auto">
            <a:xfrm>
              <a:off x="8349980" y="1140241"/>
              <a:ext cx="732736" cy="432491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административно-технического надзора</a:t>
              </a:r>
            </a:p>
          </p:txBody>
        </p:sp>
        <p:sp>
          <p:nvSpPr>
            <p:cNvPr id="212" name="Rectangle 21"/>
            <p:cNvSpPr>
              <a:spLocks noChangeArrowheads="1"/>
            </p:cNvSpPr>
            <p:nvPr/>
          </p:nvSpPr>
          <p:spPr bwMode="auto">
            <a:xfrm>
              <a:off x="2503364" y="2952114"/>
              <a:ext cx="692217" cy="500401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муниципальных услуг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Rectangle 329"/>
            <p:cNvSpPr>
              <a:spLocks noChangeArrowheads="1"/>
            </p:cNvSpPr>
            <p:nvPr/>
          </p:nvSpPr>
          <p:spPr bwMode="auto">
            <a:xfrm>
              <a:off x="5796278" y="1075064"/>
              <a:ext cx="727590" cy="411102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безопасности 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работе с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потребительским рынком</a:t>
              </a:r>
            </a:p>
          </p:txBody>
        </p:sp>
        <p:sp>
          <p:nvSpPr>
            <p:cNvPr id="162" name="Rectangle 329"/>
            <p:cNvSpPr>
              <a:spLocks noChangeArrowheads="1"/>
            </p:cNvSpPr>
            <p:nvPr/>
          </p:nvSpPr>
          <p:spPr bwMode="auto">
            <a:xfrm>
              <a:off x="1345362" y="5499303"/>
              <a:ext cx="1031513" cy="27552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общей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профилактики</a:t>
              </a:r>
            </a:p>
          </p:txBody>
        </p:sp>
        <p:sp>
          <p:nvSpPr>
            <p:cNvPr id="164" name="Rectangle 329"/>
            <p:cNvSpPr>
              <a:spLocks noChangeArrowheads="1"/>
            </p:cNvSpPr>
            <p:nvPr/>
          </p:nvSpPr>
          <p:spPr bwMode="auto">
            <a:xfrm>
              <a:off x="1345034" y="5205814"/>
              <a:ext cx="1031841" cy="24936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практики</a:t>
              </a:r>
            </a:p>
          </p:txBody>
        </p:sp>
        <p:sp>
          <p:nvSpPr>
            <p:cNvPr id="222" name="Rectangle 265"/>
            <p:cNvSpPr>
              <a:spLocks noChangeArrowheads="1"/>
            </p:cNvSpPr>
            <p:nvPr/>
          </p:nvSpPr>
          <p:spPr bwMode="auto">
            <a:xfrm>
              <a:off x="4081879" y="543523"/>
              <a:ext cx="860806" cy="488079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Первый заместитель  главы администрации</a:t>
              </a:r>
            </a:p>
          </p:txBody>
        </p:sp>
        <p:sp>
          <p:nvSpPr>
            <p:cNvPr id="223" name="Rectangle 265"/>
            <p:cNvSpPr>
              <a:spLocks noChangeArrowheads="1"/>
            </p:cNvSpPr>
            <p:nvPr/>
          </p:nvSpPr>
          <p:spPr bwMode="auto">
            <a:xfrm>
              <a:off x="1365031" y="523492"/>
              <a:ext cx="885425" cy="352767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</a:t>
              </a:r>
            </a:p>
          </p:txBody>
        </p:sp>
        <p:sp>
          <p:nvSpPr>
            <p:cNvPr id="224" name="Rectangle 265"/>
            <p:cNvSpPr>
              <a:spLocks noChangeArrowheads="1"/>
            </p:cNvSpPr>
            <p:nvPr/>
          </p:nvSpPr>
          <p:spPr bwMode="auto">
            <a:xfrm>
              <a:off x="2470584" y="53641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</p:txBody>
        </p:sp>
        <p:sp>
          <p:nvSpPr>
            <p:cNvPr id="225" name="Rectangle 265"/>
            <p:cNvSpPr>
              <a:spLocks noChangeArrowheads="1"/>
            </p:cNvSpPr>
            <p:nvPr/>
          </p:nvSpPr>
          <p:spPr bwMode="auto">
            <a:xfrm>
              <a:off x="3284380" y="54076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</a:t>
              </a:r>
            </a:p>
            <a:p>
              <a:pPr algn="ctr" defTabSz="540032">
                <a:lnSpc>
                  <a:spcPct val="90000"/>
                </a:lnSpc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Rectangle 265"/>
            <p:cNvSpPr>
              <a:spLocks noChangeArrowheads="1"/>
            </p:cNvSpPr>
            <p:nvPr/>
          </p:nvSpPr>
          <p:spPr bwMode="auto">
            <a:xfrm>
              <a:off x="5788864" y="53641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</a:t>
              </a:r>
            </a:p>
          </p:txBody>
        </p:sp>
        <p:sp>
          <p:nvSpPr>
            <p:cNvPr id="230" name="Rectangle 21"/>
            <p:cNvSpPr>
              <a:spLocks noChangeArrowheads="1"/>
            </p:cNvSpPr>
            <p:nvPr/>
          </p:nvSpPr>
          <p:spPr bwMode="auto">
            <a:xfrm>
              <a:off x="6652422" y="1099790"/>
              <a:ext cx="669549" cy="403742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управление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Rectangle 21"/>
            <p:cNvSpPr>
              <a:spLocks noChangeArrowheads="1"/>
            </p:cNvSpPr>
            <p:nvPr/>
          </p:nvSpPr>
          <p:spPr bwMode="auto">
            <a:xfrm>
              <a:off x="6664226" y="1963167"/>
              <a:ext cx="645940" cy="24270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судебной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защиты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Rectangle 21"/>
            <p:cNvSpPr>
              <a:spLocks noChangeArrowheads="1"/>
            </p:cNvSpPr>
            <p:nvPr/>
          </p:nvSpPr>
          <p:spPr bwMode="auto">
            <a:xfrm>
              <a:off x="6668315" y="1621523"/>
              <a:ext cx="646533" cy="24771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-правовой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233" name="Rectangle 21"/>
            <p:cNvSpPr>
              <a:spLocks noChangeArrowheads="1"/>
            </p:cNvSpPr>
            <p:nvPr/>
          </p:nvSpPr>
          <p:spPr bwMode="auto">
            <a:xfrm>
              <a:off x="6675438" y="2293318"/>
              <a:ext cx="646533" cy="22076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Юридический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234" name="Rectangle 21"/>
            <p:cNvSpPr>
              <a:spLocks noChangeArrowheads="1"/>
            </p:cNvSpPr>
            <p:nvPr/>
          </p:nvSpPr>
          <p:spPr bwMode="auto">
            <a:xfrm>
              <a:off x="1404337" y="2449263"/>
              <a:ext cx="953399" cy="19557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Сектор дополнительного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 и воспитания</a:t>
              </a:r>
            </a:p>
          </p:txBody>
        </p:sp>
        <p:sp>
          <p:nvSpPr>
            <p:cNvPr id="235" name="Rectangle 21"/>
            <p:cNvSpPr>
              <a:spLocks noChangeArrowheads="1"/>
            </p:cNvSpPr>
            <p:nvPr/>
          </p:nvSpPr>
          <p:spPr bwMode="auto">
            <a:xfrm>
              <a:off x="8337042" y="1667305"/>
              <a:ext cx="745674" cy="388024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финансового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контроля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highlight>
                  <a:srgbClr val="FF5050"/>
                </a:highligh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Rectangle 21"/>
            <p:cNvSpPr>
              <a:spLocks noChangeArrowheads="1"/>
            </p:cNvSpPr>
            <p:nvPr/>
          </p:nvSpPr>
          <p:spPr bwMode="auto">
            <a:xfrm>
              <a:off x="3343776" y="4782134"/>
              <a:ext cx="654755" cy="290213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бухгалтерского учета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отчетности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8" name="Rectangle 21"/>
            <p:cNvSpPr>
              <a:spLocks noChangeArrowheads="1"/>
            </p:cNvSpPr>
            <p:nvPr/>
          </p:nvSpPr>
          <p:spPr bwMode="auto">
            <a:xfrm>
              <a:off x="2476830" y="2362034"/>
              <a:ext cx="740014" cy="46799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инвестиций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инноваций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9" name="Rectangle 21"/>
            <p:cNvSpPr>
              <a:spLocks noChangeArrowheads="1"/>
            </p:cNvSpPr>
            <p:nvPr/>
          </p:nvSpPr>
          <p:spPr bwMode="auto">
            <a:xfrm>
              <a:off x="3318130" y="4330038"/>
              <a:ext cx="709655" cy="40299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контрактной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службы</a:t>
              </a:r>
            </a:p>
          </p:txBody>
        </p:sp>
        <p:sp>
          <p:nvSpPr>
            <p:cNvPr id="251" name="Rectangle 21"/>
            <p:cNvSpPr>
              <a:spLocks noChangeArrowheads="1"/>
            </p:cNvSpPr>
            <p:nvPr/>
          </p:nvSpPr>
          <p:spPr bwMode="auto">
            <a:xfrm>
              <a:off x="5063857" y="1966164"/>
              <a:ext cx="597234" cy="42411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градостроительства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Прямая со стрелкой 32"/>
            <p:cNvCxnSpPr>
              <a:cxnSpLocks/>
            </p:cNvCxnSpPr>
            <p:nvPr/>
          </p:nvCxnSpPr>
          <p:spPr>
            <a:xfrm>
              <a:off x="735612" y="370412"/>
              <a:ext cx="6994919" cy="255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H="1">
              <a:off x="869200" y="376126"/>
              <a:ext cx="741192" cy="12159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cxnSpLocks/>
              <a:endCxn id="223" idx="0"/>
            </p:cNvCxnSpPr>
            <p:nvPr/>
          </p:nvCxnSpPr>
          <p:spPr>
            <a:xfrm flipH="1">
              <a:off x="1807744" y="376926"/>
              <a:ext cx="233048" cy="1465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H="1">
              <a:off x="4517713" y="398089"/>
              <a:ext cx="1433" cy="1348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>
              <a:cxnSpLocks/>
            </p:cNvCxnSpPr>
            <p:nvPr/>
          </p:nvCxnSpPr>
          <p:spPr>
            <a:xfrm>
              <a:off x="3630737" y="395930"/>
              <a:ext cx="0" cy="12081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 стрелкой 259"/>
            <p:cNvCxnSpPr>
              <a:cxnSpLocks/>
              <a:endCxn id="127" idx="0"/>
            </p:cNvCxnSpPr>
            <p:nvPr/>
          </p:nvCxnSpPr>
          <p:spPr>
            <a:xfrm>
              <a:off x="5191910" y="382435"/>
              <a:ext cx="178341" cy="15728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 стрелкой 262"/>
            <p:cNvCxnSpPr>
              <a:cxnSpLocks/>
              <a:endCxn id="229" idx="0"/>
            </p:cNvCxnSpPr>
            <p:nvPr/>
          </p:nvCxnSpPr>
          <p:spPr>
            <a:xfrm>
              <a:off x="5953857" y="392224"/>
              <a:ext cx="181364" cy="1441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 стрелкой 264"/>
            <p:cNvCxnSpPr>
              <a:cxnSpLocks/>
            </p:cNvCxnSpPr>
            <p:nvPr/>
          </p:nvCxnSpPr>
          <p:spPr>
            <a:xfrm>
              <a:off x="7730531" y="397320"/>
              <a:ext cx="932808" cy="14239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 стрелкой 273"/>
            <p:cNvCxnSpPr>
              <a:stCxn id="8" idx="2"/>
            </p:cNvCxnSpPr>
            <p:nvPr/>
          </p:nvCxnSpPr>
          <p:spPr>
            <a:xfrm>
              <a:off x="4519542" y="336997"/>
              <a:ext cx="0" cy="637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21"/>
            <p:cNvSpPr>
              <a:spLocks noChangeArrowheads="1"/>
            </p:cNvSpPr>
            <p:nvPr/>
          </p:nvSpPr>
          <p:spPr bwMode="auto">
            <a:xfrm>
              <a:off x="8329622" y="580164"/>
              <a:ext cx="754853" cy="202015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Советники, помощник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Rectangle 46"/>
            <p:cNvSpPr>
              <a:spLocks noChangeArrowheads="1"/>
            </p:cNvSpPr>
            <p:nvPr/>
          </p:nvSpPr>
          <p:spPr bwMode="auto">
            <a:xfrm>
              <a:off x="5870718" y="4702237"/>
              <a:ext cx="661235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 </a:t>
              </a:r>
              <a:r>
                <a:rPr lang="ru-RU" altLang="ru-RU" sz="449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Павшинская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Пойма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46"/>
            <p:cNvSpPr>
              <a:spLocks noChangeArrowheads="1"/>
            </p:cNvSpPr>
            <p:nvPr/>
          </p:nvSpPr>
          <p:spPr bwMode="auto">
            <a:xfrm>
              <a:off x="5876458" y="4339769"/>
              <a:ext cx="648999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Нахабино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873189" y="5073531"/>
              <a:ext cx="643300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Отрадненское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46"/>
            <p:cNvSpPr>
              <a:spLocks noChangeArrowheads="1"/>
            </p:cNvSpPr>
            <p:nvPr/>
          </p:nvSpPr>
          <p:spPr bwMode="auto">
            <a:xfrm>
              <a:off x="5877632" y="5444825"/>
              <a:ext cx="638857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Ильинское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329"/>
            <p:cNvSpPr>
              <a:spLocks noChangeArrowheads="1"/>
            </p:cNvSpPr>
            <p:nvPr/>
          </p:nvSpPr>
          <p:spPr bwMode="auto">
            <a:xfrm>
              <a:off x="5846875" y="2492312"/>
              <a:ext cx="695928" cy="24574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потребительского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рынка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46"/>
            <p:cNvSpPr>
              <a:spLocks noChangeArrowheads="1"/>
            </p:cNvSpPr>
            <p:nvPr/>
          </p:nvSpPr>
          <p:spPr bwMode="auto">
            <a:xfrm>
              <a:off x="5864222" y="3965482"/>
              <a:ext cx="661235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Красногорск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265"/>
            <p:cNvSpPr>
              <a:spLocks noChangeArrowheads="1"/>
            </p:cNvSpPr>
            <p:nvPr/>
          </p:nvSpPr>
          <p:spPr bwMode="auto">
            <a:xfrm>
              <a:off x="5005322" y="539716"/>
              <a:ext cx="729857" cy="482906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</p:txBody>
        </p:sp>
        <p:cxnSp>
          <p:nvCxnSpPr>
            <p:cNvPr id="137" name="Прямая со стрелкой 136"/>
            <p:cNvCxnSpPr/>
            <p:nvPr/>
          </p:nvCxnSpPr>
          <p:spPr>
            <a:xfrm flipH="1">
              <a:off x="2594288" y="377567"/>
              <a:ext cx="144091" cy="1452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21"/>
            <p:cNvSpPr>
              <a:spLocks noChangeArrowheads="1"/>
            </p:cNvSpPr>
            <p:nvPr/>
          </p:nvSpPr>
          <p:spPr bwMode="auto">
            <a:xfrm>
              <a:off x="4130803" y="2155318"/>
              <a:ext cx="818515" cy="35869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организации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обращению с ТКО</a:t>
              </a:r>
            </a:p>
          </p:txBody>
        </p:sp>
        <p:sp>
          <p:nvSpPr>
            <p:cNvPr id="159" name="Rectangle 21"/>
            <p:cNvSpPr>
              <a:spLocks noChangeArrowheads="1"/>
            </p:cNvSpPr>
            <p:nvPr/>
          </p:nvSpPr>
          <p:spPr bwMode="auto">
            <a:xfrm>
              <a:off x="4142320" y="2559605"/>
              <a:ext cx="806998" cy="33122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работе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 задолженностью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ЖКУ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329"/>
            <p:cNvSpPr>
              <a:spLocks noChangeArrowheads="1"/>
            </p:cNvSpPr>
            <p:nvPr/>
          </p:nvSpPr>
          <p:spPr bwMode="auto">
            <a:xfrm>
              <a:off x="3315226" y="4098326"/>
              <a:ext cx="698440" cy="18138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рекламы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21"/>
            <p:cNvSpPr>
              <a:spLocks noChangeArrowheads="1"/>
            </p:cNvSpPr>
            <p:nvPr/>
          </p:nvSpPr>
          <p:spPr bwMode="auto">
            <a:xfrm>
              <a:off x="4170234" y="3314671"/>
              <a:ext cx="776488" cy="35155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1383644" y="4025607"/>
              <a:ext cx="995046" cy="25410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культуре и спорту</a:t>
              </a:r>
            </a:p>
          </p:txBody>
        </p:sp>
        <p:sp>
          <p:nvSpPr>
            <p:cNvPr id="118" name="Rectangle 21"/>
            <p:cNvSpPr>
              <a:spLocks noChangeArrowheads="1"/>
            </p:cNvSpPr>
            <p:nvPr/>
          </p:nvSpPr>
          <p:spPr bwMode="auto">
            <a:xfrm>
              <a:off x="1361697" y="4337634"/>
              <a:ext cx="1007339" cy="23693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организационной работы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муниципальных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  <p:sp>
          <p:nvSpPr>
            <p:cNvPr id="120" name="Rectangle 21"/>
            <p:cNvSpPr>
              <a:spLocks noChangeArrowheads="1"/>
            </p:cNvSpPr>
            <p:nvPr/>
          </p:nvSpPr>
          <p:spPr bwMode="auto">
            <a:xfrm>
              <a:off x="1361697" y="4606797"/>
              <a:ext cx="1017795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спортивно-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массовой работы</a:t>
              </a:r>
            </a:p>
          </p:txBody>
        </p:sp>
        <p:sp>
          <p:nvSpPr>
            <p:cNvPr id="122" name="Rectangle 21"/>
            <p:cNvSpPr>
              <a:spLocks noChangeArrowheads="1"/>
            </p:cNvSpPr>
            <p:nvPr/>
          </p:nvSpPr>
          <p:spPr bwMode="auto">
            <a:xfrm>
              <a:off x="4141994" y="2944184"/>
              <a:ext cx="806998" cy="27511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капитального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ремонта МКД</a:t>
              </a:r>
            </a:p>
          </p:txBody>
        </p: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5826486" y="2819284"/>
              <a:ext cx="736864" cy="521627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социальных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коммуникаций</a:t>
              </a:r>
            </a:p>
          </p:txBody>
        </p:sp>
        <p:sp>
          <p:nvSpPr>
            <p:cNvPr id="130" name="Rectangle 21"/>
            <p:cNvSpPr>
              <a:spLocks noChangeArrowheads="1"/>
            </p:cNvSpPr>
            <p:nvPr/>
          </p:nvSpPr>
          <p:spPr bwMode="auto">
            <a:xfrm>
              <a:off x="456489" y="3463747"/>
              <a:ext cx="776613" cy="34151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земельного контроля</a:t>
              </a:r>
            </a:p>
          </p:txBody>
        </p:sp>
        <p:sp>
          <p:nvSpPr>
            <p:cNvPr id="134" name="Rectangle 329">
              <a:extLst>
                <a:ext uri="{FF2B5EF4-FFF2-40B4-BE49-F238E27FC236}">
                  <a16:creationId xmlns:a16="http://schemas.microsoft.com/office/drawing/2014/main" id="{CA7EB331-D7D7-4FB3-A2CE-5C1EBF8C3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045" y="3446320"/>
              <a:ext cx="727590" cy="428035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развитию территорий</a:t>
              </a:r>
            </a:p>
          </p:txBody>
        </p:sp>
        <p:sp>
          <p:nvSpPr>
            <p:cNvPr id="141" name="Rectangle 21">
              <a:extLst>
                <a:ext uri="{FF2B5EF4-FFF2-40B4-BE49-F238E27FC236}">
                  <a16:creationId xmlns:a16="http://schemas.microsoft.com/office/drawing/2014/main" id="{E4CFF46B-2BD8-4287-8B56-F4E2913D0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7042" y="864898"/>
              <a:ext cx="740014" cy="202015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Пресс - секретарь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265"/>
            <p:cNvSpPr>
              <a:spLocks noChangeArrowheads="1"/>
            </p:cNvSpPr>
            <p:nvPr/>
          </p:nvSpPr>
          <p:spPr bwMode="auto">
            <a:xfrm>
              <a:off x="-482401" y="532923"/>
              <a:ext cx="788467" cy="485582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  <a:p>
              <a:pPr algn="ctr" defTabSz="540032">
                <a:lnSpc>
                  <a:spcPct val="90000"/>
                </a:lnSpc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4" name="Прямая со стрелкой 143"/>
            <p:cNvCxnSpPr/>
            <p:nvPr/>
          </p:nvCxnSpPr>
          <p:spPr>
            <a:xfrm flipH="1">
              <a:off x="-90282" y="368629"/>
              <a:ext cx="825498" cy="1409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265"/>
            <p:cNvSpPr>
              <a:spLocks noChangeArrowheads="1"/>
            </p:cNvSpPr>
            <p:nvPr/>
          </p:nvSpPr>
          <p:spPr bwMode="auto">
            <a:xfrm>
              <a:off x="6557204" y="576196"/>
              <a:ext cx="885425" cy="404180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 – начальник правового управления</a:t>
              </a:r>
            </a:p>
          </p:txBody>
        </p:sp>
        <p:cxnSp>
          <p:nvCxnSpPr>
            <p:cNvPr id="146" name="Прямая со стрелкой 145"/>
            <p:cNvCxnSpPr>
              <a:cxnSpLocks/>
            </p:cNvCxnSpPr>
            <p:nvPr/>
          </p:nvCxnSpPr>
          <p:spPr>
            <a:xfrm>
              <a:off x="7716652" y="387253"/>
              <a:ext cx="175000" cy="45263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Rectangle 21">
            <a:extLst>
              <a:ext uri="{FF2B5EF4-FFF2-40B4-BE49-F238E27FC236}">
                <a16:creationId xmlns:a16="http://schemas.microsoft.com/office/drawing/2014/main" id="{091F4132-3971-4C08-8115-431A0A30E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501" y="1563034"/>
            <a:ext cx="665849" cy="21595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контроля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обращений</a:t>
            </a:r>
          </a:p>
        </p:txBody>
      </p:sp>
      <p:sp>
        <p:nvSpPr>
          <p:cNvPr id="123" name="Rectangle 21">
            <a:extLst>
              <a:ext uri="{FF2B5EF4-FFF2-40B4-BE49-F238E27FC236}">
                <a16:creationId xmlns:a16="http://schemas.microsoft.com/office/drawing/2014/main" id="{FD9F1828-1A3C-436D-A2A6-8B554EE2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513" y="3116446"/>
            <a:ext cx="600372" cy="37750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и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строительством</a:t>
            </a:r>
          </a:p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56666" y="6126837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Глава               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Красногорск                 			       Д.В. Волков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«___» ___________ 2022 г.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88399" y="6602437"/>
            <a:ext cx="4953000" cy="2459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ru-RU" sz="1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Органы администрации, наделенные правами юридического лица</a:t>
            </a:r>
            <a:endParaRPr lang="ru-RU" sz="1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42" name="Прямая со стрелкой 141">
            <a:extLst>
              <a:ext uri="{FF2B5EF4-FFF2-40B4-BE49-F238E27FC236}">
                <a16:creationId xmlns:a16="http://schemas.microsoft.com/office/drawing/2014/main" id="{AE9BB1F1-2286-4166-B098-D7467D571288}"/>
              </a:ext>
            </a:extLst>
          </p:cNvPr>
          <p:cNvCxnSpPr>
            <a:cxnSpLocks/>
          </p:cNvCxnSpPr>
          <p:nvPr/>
        </p:nvCxnSpPr>
        <p:spPr>
          <a:xfrm>
            <a:off x="7452131" y="628340"/>
            <a:ext cx="198599" cy="17957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504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43240</TotalTime>
  <Words>478</Words>
  <Application>Microsoft Office PowerPoint</Application>
  <PresentationFormat>Лист A4 (210x297 мм)</PresentationFormat>
  <Paragraphs>353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10.2022</dc:title>
  <dc:creator>ivan bilibin</dc:creator>
  <cp:lastModifiedBy>422-2</cp:lastModifiedBy>
  <cp:revision>771</cp:revision>
  <cp:lastPrinted>2022-09-16T12:52:16Z</cp:lastPrinted>
  <dcterms:created xsi:type="dcterms:W3CDTF">2018-08-06T13:47:40Z</dcterms:created>
  <dcterms:modified xsi:type="dcterms:W3CDTF">2022-10-03T10:03:42Z</dcterms:modified>
</cp:coreProperties>
</file>