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0" r:id="rId2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990033"/>
    <a:srgbClr val="FFAB7C"/>
    <a:srgbClr val="43CEFF"/>
    <a:srgbClr val="FFFF99"/>
    <a:srgbClr val="FDA46D"/>
    <a:srgbClr val="00FF0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9" autoAdjust="0"/>
    <p:restoredTop sz="94660"/>
  </p:normalViewPr>
  <p:slideViewPr>
    <p:cSldViewPr snapToGrid="0">
      <p:cViewPr>
        <p:scale>
          <a:sx n="125" d="100"/>
          <a:sy n="125" d="100"/>
        </p:scale>
        <p:origin x="-912" y="-2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2945659" cy="497521"/>
          </a:xfrm>
          <a:prstGeom prst="rect">
            <a:avLst/>
          </a:prstGeom>
        </p:spPr>
        <p:txBody>
          <a:bodyPr vert="horz" lIns="90960" tIns="45480" rIns="90960" bIns="4548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6" y="1"/>
            <a:ext cx="2945659" cy="497521"/>
          </a:xfrm>
          <a:prstGeom prst="rect">
            <a:avLst/>
          </a:prstGeom>
        </p:spPr>
        <p:txBody>
          <a:bodyPr vert="horz" lIns="90960" tIns="45480" rIns="90960" bIns="45480" rtlCol="0"/>
          <a:lstStyle>
            <a:lvl1pPr algn="r">
              <a:defRPr sz="1200"/>
            </a:lvl1pPr>
          </a:lstStyle>
          <a:p>
            <a:fld id="{DFB092C3-BE57-4408-A562-7C32E455363F}" type="datetimeFigureOut">
              <a:rPr lang="ru-RU" smtClean="0"/>
              <a:pPr/>
              <a:t>11.05.2022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5" y="9430708"/>
            <a:ext cx="2945659" cy="497521"/>
          </a:xfrm>
          <a:prstGeom prst="rect">
            <a:avLst/>
          </a:prstGeom>
        </p:spPr>
        <p:txBody>
          <a:bodyPr vert="horz" lIns="90960" tIns="45480" rIns="90960" bIns="4548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6" y="9430708"/>
            <a:ext cx="2945659" cy="497521"/>
          </a:xfrm>
          <a:prstGeom prst="rect">
            <a:avLst/>
          </a:prstGeom>
        </p:spPr>
        <p:txBody>
          <a:bodyPr vert="horz" lIns="90960" tIns="45480" rIns="90960" bIns="45480" rtlCol="0" anchor="b"/>
          <a:lstStyle>
            <a:lvl1pPr algn="r">
              <a:defRPr sz="1200"/>
            </a:lvl1pPr>
          </a:lstStyle>
          <a:p>
            <a:fld id="{643E0213-D209-4586-939D-A7302C332E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360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6400" cy="498475"/>
          </a:xfrm>
          <a:prstGeom prst="rect">
            <a:avLst/>
          </a:prstGeom>
        </p:spPr>
        <p:txBody>
          <a:bodyPr vert="horz" lIns="91406" tIns="45703" rIns="91406" bIns="4570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9" y="3"/>
            <a:ext cx="2946400" cy="498475"/>
          </a:xfrm>
          <a:prstGeom prst="rect">
            <a:avLst/>
          </a:prstGeom>
        </p:spPr>
        <p:txBody>
          <a:bodyPr vert="horz" lIns="91406" tIns="45703" rIns="91406" bIns="45703" rtlCol="0"/>
          <a:lstStyle>
            <a:lvl1pPr algn="r">
              <a:defRPr sz="1200"/>
            </a:lvl1pPr>
          </a:lstStyle>
          <a:p>
            <a:fld id="{016972CF-4199-40B9-B12A-B44F5ADDCBCC}" type="datetimeFigureOut">
              <a:rPr lang="ru-RU" smtClean="0"/>
              <a:t>11.05.2022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6" tIns="45703" rIns="91406" bIns="4570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3" y="4778378"/>
            <a:ext cx="5438775" cy="3908425"/>
          </a:xfrm>
          <a:prstGeom prst="rect">
            <a:avLst/>
          </a:prstGeom>
        </p:spPr>
        <p:txBody>
          <a:bodyPr vert="horz" lIns="91406" tIns="45703" rIns="91406" bIns="4570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9752"/>
            <a:ext cx="2946400" cy="498475"/>
          </a:xfrm>
          <a:prstGeom prst="rect">
            <a:avLst/>
          </a:prstGeom>
        </p:spPr>
        <p:txBody>
          <a:bodyPr vert="horz" lIns="91406" tIns="45703" rIns="91406" bIns="4570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429752"/>
            <a:ext cx="2946400" cy="498475"/>
          </a:xfrm>
          <a:prstGeom prst="rect">
            <a:avLst/>
          </a:prstGeom>
        </p:spPr>
        <p:txBody>
          <a:bodyPr vert="horz" lIns="91406" tIns="45703" rIns="91406" bIns="45703" rtlCol="0" anchor="b"/>
          <a:lstStyle>
            <a:lvl1pPr algn="r">
              <a:defRPr sz="1200"/>
            </a:lvl1pPr>
          </a:lstStyle>
          <a:p>
            <a:fld id="{E8167773-1792-4CA4-BB2D-8287C6463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283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1425"/>
            <a:ext cx="4835525" cy="3348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0B2047-4010-4634-9E11-485FF6233F5B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203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42BCE-A2E3-4E1C-A270-CE6893F81E4A}" type="datetime1">
              <a:rPr lang="ru-RU" smtClean="0"/>
              <a:t>11.05.2022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B0A76-64C3-4676-976E-E64706C5B4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8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DD059-3420-49BA-90C1-2A0D56A44EAF}" type="datetime1">
              <a:rPr lang="ru-RU" smtClean="0"/>
              <a:t>11.05.2022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B0A76-64C3-4676-976E-E64706C5B4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856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F44C-F1B0-4352-85FB-DCED9A8AFED2}" type="datetime1">
              <a:rPr lang="ru-RU" smtClean="0"/>
              <a:t>11.05.2022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B0A76-64C3-4676-976E-E64706C5B4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104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1" y="277815"/>
            <a:ext cx="84201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990601" y="1600201"/>
            <a:ext cx="8420100" cy="4530725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FA3CF-C9ED-4B98-925A-E7011F3542D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4204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B58F9-8E85-4BC3-83C1-FD87CD956C64}" type="datetime1">
              <a:rPr lang="ru-RU" smtClean="0"/>
              <a:t>11.05.2022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B0A76-64C3-4676-976E-E64706C5B4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22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03893-1FFF-4602-970E-1835C71CD0AB}" type="datetime1">
              <a:rPr lang="ru-RU" smtClean="0"/>
              <a:t>11.05.2022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B0A76-64C3-4676-976E-E64706C5B4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92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CEE19-76BC-4C83-B5B5-5B9EF79F6EC0}" type="datetime1">
              <a:rPr lang="ru-RU" smtClean="0"/>
              <a:t>11.05.2022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B0A76-64C3-4676-976E-E64706C5B4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941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5376D-7BFC-48A2-89C4-C6B4C4BDC537}" type="datetime1">
              <a:rPr lang="ru-RU" smtClean="0"/>
              <a:t>11.05.2022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B0A76-64C3-4676-976E-E64706C5B4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35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82E93-6F8F-4167-8C5C-EE1234BDA4FC}" type="datetime1">
              <a:rPr lang="ru-RU" smtClean="0"/>
              <a:t>11.05.2022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B0A76-64C3-4676-976E-E64706C5B4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087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B0069-53F9-4732-ADBE-77E5B1A2D9FC}" type="datetime1">
              <a:rPr lang="ru-RU" smtClean="0"/>
              <a:t>11.05.2022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B0A76-64C3-4676-976E-E64706C5B4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7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984E-2700-4642-8ABA-7BD1D96D476F}" type="datetime1">
              <a:rPr lang="ru-RU" smtClean="0"/>
              <a:t>11.05.2022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B0A76-64C3-4676-976E-E64706C5B4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14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6DFB2-ECC1-478A-9098-1A6CD1DBAB9F}" type="datetime1">
              <a:rPr lang="ru-RU" smtClean="0"/>
              <a:t>11.05.2022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B0A76-64C3-4676-976E-E64706C5B4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786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B2430-9A49-4F0F-854C-6C1EB3EC0586}" type="datetime1">
              <a:rPr lang="ru-RU" smtClean="0"/>
              <a:t>11.05.2022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B0A76-64C3-4676-976E-E64706C5B4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870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AB7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Прямоугольник 176"/>
          <p:cNvSpPr/>
          <p:nvPr/>
        </p:nvSpPr>
        <p:spPr>
          <a:xfrm>
            <a:off x="6553038" y="52666"/>
            <a:ext cx="2909397" cy="4774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Приложение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решению Совета депутатов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  </a:t>
            </a:r>
            <a:r>
              <a:rPr lang="ru-RU" sz="1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28.04.2022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723/54</a:t>
            </a:r>
            <a:endParaRPr lang="ru-RU" sz="1200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6" name="Rectangle 21"/>
          <p:cNvSpPr>
            <a:spLocks noChangeArrowheads="1"/>
          </p:cNvSpPr>
          <p:nvPr/>
        </p:nvSpPr>
        <p:spPr bwMode="auto">
          <a:xfrm>
            <a:off x="4018650" y="6264520"/>
            <a:ext cx="708584" cy="275459"/>
          </a:xfrm>
          <a:prstGeom prst="rect">
            <a:avLst/>
          </a:prstGeom>
          <a:solidFill>
            <a:srgbClr val="C5D8DD">
              <a:alpha val="15000"/>
            </a:srgbClr>
          </a:solidFill>
          <a:ln w="12700">
            <a:solidFill>
              <a:srgbClr val="57257D"/>
            </a:solidFill>
            <a:headEnd/>
            <a:tailEnd/>
          </a:ln>
          <a:effectLst>
            <a:outerShdw blurRad="107950" dist="12700" dir="5400000" sx="102000" sy="102000" algn="ctr">
              <a:srgbClr val="000000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35332" tIns="17666" rIns="35332" bIns="17666" anchor="ctr"/>
          <a:lstStyle/>
          <a:p>
            <a:pPr algn="ctr" defTabSz="1001836">
              <a:lnSpc>
                <a:spcPct val="70000"/>
              </a:lnSpc>
            </a:pPr>
            <a:endParaRPr lang="ru-RU" sz="449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540032">
              <a:lnSpc>
                <a:spcPct val="70000"/>
              </a:lnSpc>
            </a:pPr>
            <a:r>
              <a:rPr lang="ru-RU" sz="449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 муниципальной </a:t>
            </a:r>
          </a:p>
          <a:p>
            <a:pPr algn="ctr" defTabSz="540032">
              <a:lnSpc>
                <a:spcPct val="70000"/>
              </a:lnSpc>
            </a:pPr>
            <a:r>
              <a:rPr lang="ru-RU" sz="449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казны и расчетов</a:t>
            </a:r>
          </a:p>
        </p:txBody>
      </p:sp>
      <p:sp>
        <p:nvSpPr>
          <p:cNvPr id="247" name="Rectangle 21"/>
          <p:cNvSpPr>
            <a:spLocks noChangeArrowheads="1"/>
          </p:cNvSpPr>
          <p:nvPr/>
        </p:nvSpPr>
        <p:spPr bwMode="auto">
          <a:xfrm>
            <a:off x="4006563" y="5921021"/>
            <a:ext cx="707943" cy="273536"/>
          </a:xfrm>
          <a:prstGeom prst="rect">
            <a:avLst/>
          </a:prstGeom>
          <a:solidFill>
            <a:srgbClr val="C5D8DD">
              <a:alpha val="15000"/>
            </a:srgbClr>
          </a:solidFill>
          <a:ln w="12700">
            <a:solidFill>
              <a:srgbClr val="57257D"/>
            </a:solidFill>
            <a:headEnd/>
            <a:tailEnd/>
          </a:ln>
          <a:effectLst>
            <a:outerShdw blurRad="107950" dist="12700" dir="5400000" sx="102000" sy="102000" algn="ctr">
              <a:srgbClr val="000000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35332" tIns="17666" rIns="35332" bIns="17666" anchor="ctr"/>
          <a:lstStyle/>
          <a:p>
            <a:pPr algn="ctr" defTabSz="1001836">
              <a:lnSpc>
                <a:spcPct val="70000"/>
              </a:lnSpc>
            </a:pPr>
            <a:endParaRPr lang="ru-RU" sz="449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1001836">
              <a:lnSpc>
                <a:spcPct val="70000"/>
              </a:lnSpc>
            </a:pPr>
            <a:r>
              <a: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Отдел заработной платы </a:t>
            </a:r>
          </a:p>
          <a:p>
            <a:pPr algn="ctr" defTabSz="1001836">
              <a:lnSpc>
                <a:spcPct val="70000"/>
              </a:lnSpc>
            </a:pPr>
            <a:r>
              <a: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социальных выплат</a:t>
            </a:r>
          </a:p>
        </p:txBody>
      </p:sp>
      <p:sp>
        <p:nvSpPr>
          <p:cNvPr id="140" name="Rectangle 329">
            <a:extLst>
              <a:ext uri="{FF2B5EF4-FFF2-40B4-BE49-F238E27FC236}">
                <a16:creationId xmlns:a16="http://schemas.microsoft.com/office/drawing/2014/main" xmlns="" id="{BAFA27AB-4669-4E59-9A44-E41EA70A64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9671" y="6203864"/>
            <a:ext cx="1014152" cy="336115"/>
          </a:xfrm>
          <a:prstGeom prst="rect">
            <a:avLst/>
          </a:prstGeom>
          <a:ln w="12700"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33831" tIns="16916" rIns="33831" bIns="16916" anchor="ctr"/>
          <a:lstStyle/>
          <a:p>
            <a:pPr algn="ctr" defTabSz="540032">
              <a:lnSpc>
                <a:spcPct val="70000"/>
              </a:lnSpc>
            </a:pPr>
            <a:r>
              <a:rPr lang="ru-RU" sz="449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 </a:t>
            </a:r>
          </a:p>
          <a:p>
            <a:pPr algn="ctr" defTabSz="540032">
              <a:lnSpc>
                <a:spcPct val="70000"/>
              </a:lnSpc>
            </a:pPr>
            <a:r>
              <a:rPr lang="ru-RU" sz="449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взаимодействию со СМИ</a:t>
            </a:r>
          </a:p>
          <a:p>
            <a:pPr algn="ctr" defTabSz="540032">
              <a:lnSpc>
                <a:spcPct val="70000"/>
              </a:lnSpc>
            </a:pPr>
            <a:endParaRPr lang="ru-RU" sz="449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23207EDC-2AB6-40E7-9020-68BA5E3CD572}"/>
              </a:ext>
            </a:extLst>
          </p:cNvPr>
          <p:cNvGrpSpPr/>
          <p:nvPr/>
        </p:nvGrpSpPr>
        <p:grpSpPr>
          <a:xfrm>
            <a:off x="953011" y="346802"/>
            <a:ext cx="8554217" cy="5686287"/>
            <a:chOff x="289444" y="88544"/>
            <a:chExt cx="8554217" cy="5686287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4051437" y="88544"/>
              <a:ext cx="936210" cy="24845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rgbClr val="FF0000"/>
              </a:solidFill>
              <a:headEnd/>
              <a:tailEnd/>
            </a:ln>
            <a:effectLst>
              <a:outerShdw blurRad="165100" dist="12700" dir="14400000" algn="br" rotWithShape="0">
                <a:srgbClr val="FF0000">
                  <a:alpha val="22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114300" prst="artDeco"/>
            </a:sp3d>
          </p:spPr>
          <p:style>
            <a:lnRef idx="0">
              <a:schemeClr val="accent1"/>
            </a:lnRef>
            <a:fillRef idx="1001">
              <a:schemeClr val="l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lIns="33831" tIns="16916" rIns="33831" bIns="16916" anchor="ctr">
              <a:noAutofit/>
            </a:bodyPr>
            <a:lstStyle/>
            <a:p>
              <a:pPr algn="ctr" defTabSz="540032">
                <a:defRPr/>
              </a:pPr>
              <a:endParaRPr lang="ru-RU" sz="449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defTabSz="540032">
                <a:defRPr/>
              </a:pPr>
              <a:r>
                <a: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Глава</a:t>
              </a:r>
            </a:p>
            <a:p>
              <a:pPr algn="ctr" defTabSz="540032">
                <a:defRPr/>
              </a:pPr>
              <a:r>
                <a: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городского округа</a:t>
              </a:r>
            </a:p>
            <a:p>
              <a:pPr algn="r" defTabSz="540032">
                <a:defRPr/>
              </a:pPr>
              <a:r>
                <a: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sp>
          <p:nvSpPr>
            <p:cNvPr id="75" name="Rectangle 21"/>
            <p:cNvSpPr>
              <a:spLocks noChangeArrowheads="1"/>
            </p:cNvSpPr>
            <p:nvPr/>
          </p:nvSpPr>
          <p:spPr bwMode="auto">
            <a:xfrm>
              <a:off x="313287" y="1080431"/>
              <a:ext cx="834823" cy="297247"/>
            </a:xfrm>
            <a:prstGeom prst="rect">
              <a:avLst/>
            </a:prstGeom>
            <a:gradFill flip="none" rotWithShape="1">
              <a:gsLst>
                <a:gs pos="0">
                  <a:srgbClr val="C00000">
                    <a:tint val="66000"/>
                    <a:satMod val="160000"/>
                  </a:srgbClr>
                </a:gs>
                <a:gs pos="50000">
                  <a:srgbClr val="C00000">
                    <a:tint val="44500"/>
                    <a:satMod val="160000"/>
                  </a:srgbClr>
                </a:gs>
                <a:gs pos="100000">
                  <a:srgbClr val="C000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 w="12700">
              <a:noFill/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Управление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транспорта,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связи и дорожной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деятельности</a:t>
              </a: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Rectangle 21"/>
            <p:cNvSpPr>
              <a:spLocks noChangeArrowheads="1"/>
            </p:cNvSpPr>
            <p:nvPr/>
          </p:nvSpPr>
          <p:spPr bwMode="auto">
            <a:xfrm>
              <a:off x="6245874" y="2049472"/>
              <a:ext cx="741136" cy="351983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 по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территориальной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безопасности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Rectangle 329"/>
            <p:cNvSpPr>
              <a:spLocks noChangeArrowheads="1"/>
            </p:cNvSpPr>
            <p:nvPr/>
          </p:nvSpPr>
          <p:spPr bwMode="auto">
            <a:xfrm>
              <a:off x="6252647" y="1588087"/>
              <a:ext cx="727590" cy="392804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 гражданской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обороны ,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предупреждения и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ликвидации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чрезвычайных ситуаций</a:t>
              </a: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Rectangle 329"/>
            <p:cNvSpPr>
              <a:spLocks noChangeArrowheads="1"/>
            </p:cNvSpPr>
            <p:nvPr/>
          </p:nvSpPr>
          <p:spPr bwMode="auto">
            <a:xfrm>
              <a:off x="1368013" y="4869673"/>
              <a:ext cx="1004091" cy="279209"/>
            </a:xfrm>
            <a:prstGeom prst="rect">
              <a:avLst/>
            </a:prstGeom>
            <a:gradFill flip="none" rotWithShape="1">
              <a:gsLst>
                <a:gs pos="0">
                  <a:srgbClr val="C00000">
                    <a:tint val="66000"/>
                    <a:satMod val="160000"/>
                  </a:srgbClr>
                </a:gs>
                <a:gs pos="50000">
                  <a:srgbClr val="C00000">
                    <a:tint val="44500"/>
                    <a:satMod val="160000"/>
                  </a:srgbClr>
                </a:gs>
                <a:gs pos="100000">
                  <a:srgbClr val="C000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 w="12700">
              <a:noFill/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Управление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 делам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несовершеннолетних </a:t>
              </a:r>
            </a:p>
          </p:txBody>
        </p:sp>
        <p:sp>
          <p:nvSpPr>
            <p:cNvPr id="100" name="Rectangle 46"/>
            <p:cNvSpPr>
              <a:spLocks noChangeArrowheads="1"/>
            </p:cNvSpPr>
            <p:nvPr/>
          </p:nvSpPr>
          <p:spPr bwMode="auto">
            <a:xfrm>
              <a:off x="1377507" y="934357"/>
              <a:ext cx="941039" cy="201580"/>
            </a:xfrm>
            <a:prstGeom prst="rect">
              <a:avLst/>
            </a:prstGeom>
            <a:gradFill flip="none" rotWithShape="1">
              <a:gsLst>
                <a:gs pos="0">
                  <a:srgbClr val="C00000">
                    <a:tint val="66000"/>
                    <a:satMod val="160000"/>
                  </a:srgbClr>
                </a:gs>
                <a:gs pos="50000">
                  <a:srgbClr val="C00000">
                    <a:tint val="44500"/>
                    <a:satMod val="160000"/>
                  </a:srgbClr>
                </a:gs>
                <a:gs pos="100000">
                  <a:srgbClr val="C000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 w="12700">
              <a:noFill/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Управление  по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социальным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вопросам </a:t>
              </a:r>
            </a:p>
          </p:txBody>
        </p:sp>
        <p:sp>
          <p:nvSpPr>
            <p:cNvPr id="90" name="Rectangle 21"/>
            <p:cNvSpPr>
              <a:spLocks noChangeArrowheads="1"/>
            </p:cNvSpPr>
            <p:nvPr/>
          </p:nvSpPr>
          <p:spPr bwMode="auto">
            <a:xfrm>
              <a:off x="1384891" y="1650244"/>
              <a:ext cx="977103" cy="279467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 по признанию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граждан малоимущими</a:t>
              </a: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Rectangle 21"/>
            <p:cNvSpPr>
              <a:spLocks noChangeArrowheads="1"/>
            </p:cNvSpPr>
            <p:nvPr/>
          </p:nvSpPr>
          <p:spPr bwMode="auto">
            <a:xfrm>
              <a:off x="1375976" y="1414686"/>
              <a:ext cx="983162" cy="200580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 содействия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здравоохранению</a:t>
              </a:r>
            </a:p>
          </p:txBody>
        </p:sp>
        <p:sp>
          <p:nvSpPr>
            <p:cNvPr id="92" name="Rectangle 21"/>
            <p:cNvSpPr>
              <a:spLocks noChangeArrowheads="1"/>
            </p:cNvSpPr>
            <p:nvPr/>
          </p:nvSpPr>
          <p:spPr bwMode="auto">
            <a:xfrm>
              <a:off x="1374630" y="1194405"/>
              <a:ext cx="994406" cy="189058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социального развития</a:t>
              </a:r>
            </a:p>
          </p:txBody>
        </p:sp>
        <p:sp>
          <p:nvSpPr>
            <p:cNvPr id="40" name="Rectangle 21"/>
            <p:cNvSpPr>
              <a:spLocks noChangeArrowheads="1"/>
            </p:cNvSpPr>
            <p:nvPr/>
          </p:nvSpPr>
          <p:spPr bwMode="auto">
            <a:xfrm>
              <a:off x="5274907" y="2452308"/>
              <a:ext cx="600372" cy="377504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предоставления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государственных услуг</a:t>
              </a: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Rectangle 21"/>
            <p:cNvSpPr>
              <a:spLocks noChangeArrowheads="1"/>
            </p:cNvSpPr>
            <p:nvPr/>
          </p:nvSpPr>
          <p:spPr bwMode="auto">
            <a:xfrm>
              <a:off x="5281069" y="1534471"/>
              <a:ext cx="597182" cy="369406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территориального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планирования</a:t>
              </a: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Rectangle 21"/>
            <p:cNvSpPr>
              <a:spLocks noChangeArrowheads="1"/>
            </p:cNvSpPr>
            <p:nvPr/>
          </p:nvSpPr>
          <p:spPr bwMode="auto">
            <a:xfrm>
              <a:off x="5264279" y="1098550"/>
              <a:ext cx="639872" cy="342661"/>
            </a:xfrm>
            <a:prstGeom prst="rect">
              <a:avLst/>
            </a:prstGeom>
            <a:gradFill flip="none" rotWithShape="1">
              <a:gsLst>
                <a:gs pos="0">
                  <a:srgbClr val="C00000">
                    <a:tint val="66000"/>
                    <a:satMod val="160000"/>
                  </a:srgbClr>
                </a:gs>
                <a:gs pos="50000">
                  <a:srgbClr val="C00000">
                    <a:tint val="44500"/>
                    <a:satMod val="160000"/>
                  </a:srgbClr>
                </a:gs>
                <a:gs pos="100000">
                  <a:srgbClr val="C000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 w="12700">
              <a:noFill/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Управление 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градостроительного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комплекса</a:t>
              </a: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14" name="Группа 113"/>
            <p:cNvGrpSpPr/>
            <p:nvPr/>
          </p:nvGrpSpPr>
          <p:grpSpPr>
            <a:xfrm>
              <a:off x="8113246" y="2149262"/>
              <a:ext cx="730415" cy="681279"/>
              <a:chOff x="9500164" y="-3548607"/>
              <a:chExt cx="1138907" cy="732757"/>
            </a:xfrm>
          </p:grpSpPr>
          <p:sp>
            <p:nvSpPr>
              <p:cNvPr id="42" name="Rectangle 21"/>
              <p:cNvSpPr>
                <a:spLocks noChangeArrowheads="1"/>
              </p:cNvSpPr>
              <p:nvPr/>
            </p:nvSpPr>
            <p:spPr bwMode="auto">
              <a:xfrm>
                <a:off x="9500164" y="-3548607"/>
                <a:ext cx="1134502" cy="302810"/>
              </a:xfrm>
              <a:prstGeom prst="rect">
                <a:avLst/>
              </a:prstGeom>
              <a:ln w="12700"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33831" tIns="16916" rIns="33831" bIns="16916" anchor="ctr"/>
              <a:lstStyle/>
              <a:p>
                <a:pPr algn="ctr" defTabSz="540032">
                  <a:lnSpc>
                    <a:spcPct val="70000"/>
                  </a:lnSpc>
                  <a:defRPr/>
                </a:pPr>
                <a:endPara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 defTabSz="540032">
                  <a:lnSpc>
                    <a:spcPct val="70000"/>
                  </a:lnSpc>
                  <a:defRPr/>
                </a:pPr>
                <a:r>
                  <a:rPr lang="ru-RU" sz="449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Режимно-секретное</a:t>
                </a:r>
                <a:r>
                  <a:rPr lang="ru-RU" sz="449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algn="ctr" defTabSz="540032">
                  <a:lnSpc>
                    <a:spcPct val="70000"/>
                  </a:lnSpc>
                  <a:defRPr/>
                </a:pPr>
                <a:r>
                  <a:rPr lang="ru-RU" sz="449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подразделение</a:t>
                </a:r>
              </a:p>
              <a:p>
                <a:pPr algn="ctr" defTabSz="540032">
                  <a:lnSpc>
                    <a:spcPct val="70000"/>
                  </a:lnSpc>
                  <a:defRPr/>
                </a:pPr>
                <a:endPara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r" defTabSz="540032">
                  <a:lnSpc>
                    <a:spcPct val="70000"/>
                  </a:lnSpc>
                  <a:defRPr/>
                </a:pPr>
                <a:endPara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3" name="Rectangle 21"/>
              <p:cNvSpPr>
                <a:spLocks noChangeArrowheads="1"/>
              </p:cNvSpPr>
              <p:nvPr/>
            </p:nvSpPr>
            <p:spPr bwMode="auto">
              <a:xfrm>
                <a:off x="9508975" y="-3135449"/>
                <a:ext cx="1130096" cy="319599"/>
              </a:xfrm>
              <a:prstGeom prst="rect">
                <a:avLst/>
              </a:prstGeom>
              <a:noFill/>
              <a:ln w="12700"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lIns="33831" tIns="16916" rIns="33831" bIns="16916" anchor="ctr"/>
              <a:lstStyle/>
              <a:p>
                <a:pPr algn="ctr" defTabSz="540032">
                  <a:lnSpc>
                    <a:spcPct val="70000"/>
                  </a:lnSpc>
                </a:pPr>
                <a:endPara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 defTabSz="540032">
                  <a:lnSpc>
                    <a:spcPct val="70000"/>
                  </a:lnSpc>
                </a:pPr>
                <a:r>
                  <a:rPr lang="ru-RU" sz="449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Отдел</a:t>
                </a:r>
              </a:p>
              <a:p>
                <a:pPr algn="ctr" defTabSz="540032">
                  <a:lnSpc>
                    <a:spcPct val="70000"/>
                  </a:lnSpc>
                </a:pPr>
                <a:r>
                  <a:rPr lang="ru-RU" sz="449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мобилизационной </a:t>
                </a:r>
              </a:p>
              <a:p>
                <a:pPr algn="ctr" defTabSz="540032">
                  <a:lnSpc>
                    <a:spcPct val="70000"/>
                  </a:lnSpc>
                </a:pPr>
                <a:r>
                  <a:rPr lang="ru-RU" sz="449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работы</a:t>
                </a:r>
              </a:p>
              <a:p>
                <a:pPr algn="ctr" defTabSz="540032">
                  <a:lnSpc>
                    <a:spcPct val="70000"/>
                  </a:lnSpc>
                </a:pPr>
                <a:endPara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9" name="Rectangle 46"/>
            <p:cNvSpPr>
              <a:spLocks noChangeArrowheads="1"/>
            </p:cNvSpPr>
            <p:nvPr/>
          </p:nvSpPr>
          <p:spPr bwMode="auto">
            <a:xfrm>
              <a:off x="291488" y="2103725"/>
              <a:ext cx="818515" cy="324727"/>
            </a:xfrm>
            <a:prstGeom prst="rect">
              <a:avLst/>
            </a:prstGeom>
            <a:gradFill flip="none" rotWithShape="1">
              <a:gsLst>
                <a:gs pos="0">
                  <a:srgbClr val="C00000">
                    <a:tint val="66000"/>
                    <a:satMod val="160000"/>
                  </a:srgbClr>
                </a:gs>
                <a:gs pos="50000">
                  <a:srgbClr val="C00000">
                    <a:tint val="44500"/>
                    <a:satMod val="160000"/>
                  </a:srgbClr>
                </a:gs>
                <a:gs pos="100000">
                  <a:srgbClr val="C000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 w="12700">
              <a:noFill/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Управление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земельно-имущественных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отношений</a:t>
              </a:r>
            </a:p>
          </p:txBody>
        </p:sp>
        <p:sp>
          <p:nvSpPr>
            <p:cNvPr id="83" name="Rectangle 21"/>
            <p:cNvSpPr>
              <a:spLocks noChangeArrowheads="1"/>
            </p:cNvSpPr>
            <p:nvPr/>
          </p:nvSpPr>
          <p:spPr bwMode="auto">
            <a:xfrm>
              <a:off x="303631" y="2826826"/>
              <a:ext cx="777546" cy="254406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 аренды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земельных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участков</a:t>
              </a:r>
            </a:p>
          </p:txBody>
        </p:sp>
        <p:sp>
          <p:nvSpPr>
            <p:cNvPr id="84" name="Rectangle 21"/>
            <p:cNvSpPr>
              <a:spLocks noChangeArrowheads="1"/>
            </p:cNvSpPr>
            <p:nvPr/>
          </p:nvSpPr>
          <p:spPr bwMode="auto">
            <a:xfrm>
              <a:off x="309230" y="2509349"/>
              <a:ext cx="771947" cy="280000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 по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распоряжению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земельными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участками</a:t>
              </a:r>
            </a:p>
          </p:txBody>
        </p:sp>
        <p:sp>
          <p:nvSpPr>
            <p:cNvPr id="85" name="Rectangle 21"/>
            <p:cNvSpPr>
              <a:spLocks noChangeArrowheads="1"/>
            </p:cNvSpPr>
            <p:nvPr/>
          </p:nvSpPr>
          <p:spPr bwMode="auto">
            <a:xfrm>
              <a:off x="289444" y="3775183"/>
              <a:ext cx="783162" cy="277085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распоряжения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имуществом</a:t>
              </a: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6" name="Rectangle 21"/>
            <p:cNvSpPr>
              <a:spLocks noChangeArrowheads="1"/>
            </p:cNvSpPr>
            <p:nvPr/>
          </p:nvSpPr>
          <p:spPr bwMode="auto">
            <a:xfrm>
              <a:off x="301138" y="3429622"/>
              <a:ext cx="782531" cy="291999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формирования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муниципальной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собственности</a:t>
              </a:r>
            </a:p>
          </p:txBody>
        </p:sp>
        <p:sp>
          <p:nvSpPr>
            <p:cNvPr id="87" name="Rectangle 21"/>
            <p:cNvSpPr>
              <a:spLocks noChangeArrowheads="1"/>
            </p:cNvSpPr>
            <p:nvPr/>
          </p:nvSpPr>
          <p:spPr bwMode="auto">
            <a:xfrm>
              <a:off x="298436" y="4081752"/>
              <a:ext cx="776613" cy="341518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 обеспечению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нуждающихся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 жилых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помещениях</a:t>
              </a:r>
            </a:p>
          </p:txBody>
        </p:sp>
        <p:sp>
          <p:nvSpPr>
            <p:cNvPr id="125" name="Rectangle 21"/>
            <p:cNvSpPr>
              <a:spLocks noChangeArrowheads="1"/>
            </p:cNvSpPr>
            <p:nvPr/>
          </p:nvSpPr>
          <p:spPr bwMode="auto">
            <a:xfrm>
              <a:off x="300779" y="3125403"/>
              <a:ext cx="783250" cy="273497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управления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муниципальной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собственностью</a:t>
              </a: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9" name="Rectangle 21"/>
            <p:cNvSpPr>
              <a:spLocks noChangeArrowheads="1"/>
            </p:cNvSpPr>
            <p:nvPr/>
          </p:nvSpPr>
          <p:spPr bwMode="auto">
            <a:xfrm>
              <a:off x="298436" y="1771509"/>
              <a:ext cx="793536" cy="268982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транспорта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и связи</a:t>
              </a: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2" name="Rectangle 21"/>
            <p:cNvSpPr>
              <a:spLocks noChangeArrowheads="1"/>
            </p:cNvSpPr>
            <p:nvPr/>
          </p:nvSpPr>
          <p:spPr bwMode="auto">
            <a:xfrm rot="10800000" flipV="1">
              <a:off x="308312" y="1451296"/>
              <a:ext cx="807324" cy="273630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Отдел дорожной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деятельности</a:t>
              </a: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Rectangle 21"/>
            <p:cNvSpPr>
              <a:spLocks noChangeArrowheads="1"/>
            </p:cNvSpPr>
            <p:nvPr/>
          </p:nvSpPr>
          <p:spPr bwMode="auto">
            <a:xfrm>
              <a:off x="7198694" y="3920853"/>
              <a:ext cx="692659" cy="433954"/>
            </a:xfrm>
            <a:prstGeom prst="rect">
              <a:avLst/>
            </a:prstGeom>
            <a:ln w="12700"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33831" tIns="16916" rIns="33831" bIns="16916" anchor="ctr"/>
            <a:lstStyle/>
            <a:p>
              <a:pPr algn="ctr" defTabSz="540032">
                <a:lnSpc>
                  <a:spcPct val="70000"/>
                </a:lnSpc>
              </a:pPr>
              <a:r>
                <a: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Архивный</a:t>
              </a:r>
            </a:p>
            <a:p>
              <a:pPr algn="ctr" defTabSz="540032">
                <a:lnSpc>
                  <a:spcPct val="70000"/>
                </a:lnSpc>
              </a:pPr>
              <a:r>
                <a: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отдел</a:t>
              </a:r>
            </a:p>
          </p:txBody>
        </p:sp>
        <p:sp>
          <p:nvSpPr>
            <p:cNvPr id="99" name="Rectangle 21"/>
            <p:cNvSpPr>
              <a:spLocks noChangeArrowheads="1"/>
            </p:cNvSpPr>
            <p:nvPr/>
          </p:nvSpPr>
          <p:spPr bwMode="auto">
            <a:xfrm>
              <a:off x="7208735" y="4472077"/>
              <a:ext cx="692659" cy="433953"/>
            </a:xfrm>
            <a:prstGeom prst="rect">
              <a:avLst/>
            </a:prstGeom>
            <a:ln w="12700"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33831" tIns="16916" rIns="33831" bIns="16916" anchor="ctr"/>
            <a:lstStyle/>
            <a:p>
              <a:pPr algn="ctr" defTabSz="540032">
                <a:lnSpc>
                  <a:spcPct val="70000"/>
                </a:lnSpc>
              </a:pPr>
              <a:endParaRPr lang="ru-RU" sz="449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defTabSz="540032">
                <a:lnSpc>
                  <a:spcPct val="70000"/>
                </a:lnSpc>
              </a:pPr>
              <a:r>
                <a: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Отдел</a:t>
              </a:r>
            </a:p>
            <a:p>
              <a:pPr algn="ctr" defTabSz="540032">
                <a:lnSpc>
                  <a:spcPct val="70000"/>
                </a:lnSpc>
              </a:pPr>
              <a:r>
                <a: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муниципальной</a:t>
              </a:r>
            </a:p>
            <a:p>
              <a:pPr algn="ctr" defTabSz="540032">
                <a:lnSpc>
                  <a:spcPct val="70000"/>
                </a:lnSpc>
              </a:pPr>
              <a:r>
                <a: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службы</a:t>
              </a:r>
            </a:p>
            <a:p>
              <a:pPr algn="ctr" defTabSz="540032">
                <a:lnSpc>
                  <a:spcPct val="70000"/>
                </a:lnSpc>
              </a:pPr>
              <a:r>
                <a: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и кадров</a:t>
              </a:r>
            </a:p>
            <a:p>
              <a:pPr algn="ctr" defTabSz="540032">
                <a:lnSpc>
                  <a:spcPct val="70000"/>
                </a:lnSpc>
              </a:pPr>
              <a:endParaRPr lang="ru-RU" sz="449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Rectangle 21"/>
            <p:cNvSpPr>
              <a:spLocks noChangeArrowheads="1"/>
            </p:cNvSpPr>
            <p:nvPr/>
          </p:nvSpPr>
          <p:spPr bwMode="auto">
            <a:xfrm>
              <a:off x="7196820" y="3505617"/>
              <a:ext cx="671120" cy="297965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информатизации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и защиты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информации</a:t>
              </a: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5" name="Rectangle 21"/>
            <p:cNvSpPr>
              <a:spLocks noChangeArrowheads="1"/>
            </p:cNvSpPr>
            <p:nvPr/>
          </p:nvSpPr>
          <p:spPr bwMode="auto">
            <a:xfrm>
              <a:off x="7211264" y="3218191"/>
              <a:ext cx="670048" cy="197898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Общий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отдел</a:t>
              </a:r>
            </a:p>
          </p:txBody>
        </p:sp>
        <p:sp>
          <p:nvSpPr>
            <p:cNvPr id="108" name="Rectangle 21"/>
            <p:cNvSpPr>
              <a:spLocks noChangeArrowheads="1"/>
            </p:cNvSpPr>
            <p:nvPr/>
          </p:nvSpPr>
          <p:spPr bwMode="auto">
            <a:xfrm>
              <a:off x="7203917" y="2889329"/>
              <a:ext cx="677043" cy="258553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Организационный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</a:t>
              </a:r>
            </a:p>
          </p:txBody>
        </p:sp>
        <p:sp>
          <p:nvSpPr>
            <p:cNvPr id="156" name="Rectangle 265"/>
            <p:cNvSpPr>
              <a:spLocks noChangeArrowheads="1"/>
            </p:cNvSpPr>
            <p:nvPr/>
          </p:nvSpPr>
          <p:spPr bwMode="auto">
            <a:xfrm>
              <a:off x="7173804" y="2095869"/>
              <a:ext cx="727590" cy="376618"/>
            </a:xfrm>
            <a:prstGeom prst="rect">
              <a:avLst/>
            </a:prstGeom>
            <a:gradFill flip="none" rotWithShape="1">
              <a:gsLst>
                <a:gs pos="0">
                  <a:srgbClr val="C00000">
                    <a:tint val="66000"/>
                    <a:satMod val="160000"/>
                  </a:srgbClr>
                </a:gs>
                <a:gs pos="50000">
                  <a:srgbClr val="C00000">
                    <a:tint val="44500"/>
                    <a:satMod val="160000"/>
                  </a:srgbClr>
                </a:gs>
                <a:gs pos="100000">
                  <a:srgbClr val="C000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 w="12700">
              <a:noFill/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Управление делами</a:t>
              </a: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9" name="Прямая со стрелкой 168"/>
            <p:cNvCxnSpPr/>
            <p:nvPr/>
          </p:nvCxnSpPr>
          <p:spPr>
            <a:xfrm>
              <a:off x="3671154" y="1104606"/>
              <a:ext cx="0" cy="25936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265"/>
            <p:cNvSpPr>
              <a:spLocks noChangeArrowheads="1"/>
            </p:cNvSpPr>
            <p:nvPr/>
          </p:nvSpPr>
          <p:spPr bwMode="auto">
            <a:xfrm>
              <a:off x="359643" y="520371"/>
              <a:ext cx="788467" cy="485582"/>
            </a:xfrm>
            <a:prstGeom prst="rect">
              <a:avLst/>
            </a:prstGeom>
            <a:solidFill>
              <a:srgbClr val="FBE2CD"/>
            </a:solidFill>
            <a:ln w="12700">
              <a:solidFill>
                <a:schemeClr val="accent2">
                  <a:lumMod val="75000"/>
                </a:schemeClr>
              </a:solidFill>
              <a:headEnd/>
              <a:tailEnd/>
            </a:ln>
            <a:effectLst>
              <a:outerShdw blurRad="50800" dist="38100" dir="16200000" rotWithShape="0">
                <a:schemeClr val="bg1">
                  <a:lumMod val="50000"/>
                  <a:alpha val="40000"/>
                </a:scheme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convex"/>
            </a:sp3d>
          </p:spPr>
          <p:style>
            <a:lnRef idx="0">
              <a:schemeClr val="accent1"/>
            </a:lnRef>
            <a:fillRef idx="1001">
              <a:schemeClr val="l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lIns="33831" tIns="16916" rIns="33831" bIns="16916" anchor="ctr">
              <a:noAutofit/>
            </a:bodyPr>
            <a:lstStyle/>
            <a:p>
              <a:pPr algn="ctr" defTabSz="540032">
                <a:lnSpc>
                  <a:spcPct val="90000"/>
                </a:lnSpc>
                <a:defRPr/>
              </a:pPr>
              <a:r>
                <a: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Заместитель главы администрации</a:t>
              </a:r>
            </a:p>
            <a:p>
              <a:pPr algn="ctr" defTabSz="540032">
                <a:lnSpc>
                  <a:spcPct val="90000"/>
                </a:lnSpc>
                <a:defRPr/>
              </a:pPr>
              <a:endParaRPr lang="ru-RU" sz="449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0" name="Rectangle 21"/>
            <p:cNvSpPr>
              <a:spLocks noChangeArrowheads="1"/>
            </p:cNvSpPr>
            <p:nvPr/>
          </p:nvSpPr>
          <p:spPr bwMode="auto">
            <a:xfrm>
              <a:off x="4094688" y="1083315"/>
              <a:ext cx="827051" cy="342661"/>
            </a:xfrm>
            <a:prstGeom prst="rect">
              <a:avLst/>
            </a:prstGeom>
            <a:gradFill flip="none" rotWithShape="1">
              <a:gsLst>
                <a:gs pos="0">
                  <a:srgbClr val="C00000">
                    <a:tint val="66000"/>
                    <a:satMod val="160000"/>
                  </a:srgbClr>
                </a:gs>
                <a:gs pos="50000">
                  <a:srgbClr val="C00000">
                    <a:tint val="44500"/>
                    <a:satMod val="160000"/>
                  </a:srgbClr>
                </a:gs>
                <a:gs pos="100000">
                  <a:srgbClr val="C000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 w="12700">
              <a:noFill/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Управление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жилищно-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коммунального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хозяйства</a:t>
              </a: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9" name="Rectangle 21"/>
            <p:cNvSpPr>
              <a:spLocks noChangeArrowheads="1"/>
            </p:cNvSpPr>
            <p:nvPr/>
          </p:nvSpPr>
          <p:spPr bwMode="auto">
            <a:xfrm>
              <a:off x="4130804" y="1831557"/>
              <a:ext cx="818515" cy="283847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организации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содержания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инженерных сетей</a:t>
              </a: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6" name="Rectangle 21"/>
            <p:cNvSpPr>
              <a:spLocks noChangeArrowheads="1"/>
            </p:cNvSpPr>
            <p:nvPr/>
          </p:nvSpPr>
          <p:spPr bwMode="auto">
            <a:xfrm>
              <a:off x="4124170" y="1503824"/>
              <a:ext cx="818515" cy="273630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эксплуатации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жилого фонда</a:t>
              </a: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8" name="Rectangle 21"/>
            <p:cNvSpPr>
              <a:spLocks noChangeArrowheads="1"/>
            </p:cNvSpPr>
            <p:nvPr/>
          </p:nvSpPr>
          <p:spPr bwMode="auto">
            <a:xfrm>
              <a:off x="4166197" y="4113291"/>
              <a:ext cx="776488" cy="338763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благоустройства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и озеленения</a:t>
              </a: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1" name="Rectangle 21"/>
            <p:cNvSpPr>
              <a:spLocks noChangeArrowheads="1"/>
            </p:cNvSpPr>
            <p:nvPr/>
          </p:nvSpPr>
          <p:spPr bwMode="auto">
            <a:xfrm>
              <a:off x="4182169" y="3757243"/>
              <a:ext cx="776824" cy="296859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 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реализации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программ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и экологии</a:t>
              </a: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grpSp>
          <p:nvGrpSpPr>
            <p:cNvPr id="7" name="Группа 6"/>
            <p:cNvGrpSpPr/>
            <p:nvPr/>
          </p:nvGrpSpPr>
          <p:grpSpPr>
            <a:xfrm>
              <a:off x="2472252" y="1069689"/>
              <a:ext cx="740014" cy="1196399"/>
              <a:chOff x="7908037" y="4688145"/>
              <a:chExt cx="1153874" cy="1004681"/>
            </a:xfrm>
          </p:grpSpPr>
          <p:sp>
            <p:nvSpPr>
              <p:cNvPr id="182" name="Rectangle 46"/>
              <p:cNvSpPr>
                <a:spLocks noChangeArrowheads="1"/>
              </p:cNvSpPr>
              <p:nvPr/>
            </p:nvSpPr>
            <p:spPr bwMode="auto">
              <a:xfrm>
                <a:off x="7908037" y="4688145"/>
                <a:ext cx="1153874" cy="527384"/>
              </a:xfrm>
              <a:prstGeom prst="rect">
                <a:avLst/>
              </a:prstGeom>
              <a:gradFill flip="none" rotWithShape="1">
                <a:gsLst>
                  <a:gs pos="0">
                    <a:srgbClr val="C00000">
                      <a:tint val="66000"/>
                      <a:satMod val="160000"/>
                    </a:srgbClr>
                  </a:gs>
                  <a:gs pos="50000">
                    <a:srgbClr val="C00000">
                      <a:tint val="44500"/>
                      <a:satMod val="160000"/>
                    </a:srgbClr>
                  </a:gs>
                  <a:gs pos="100000">
                    <a:srgbClr val="C00000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  <a:ln w="12700">
                <a:noFill/>
                <a:headEnd/>
                <a:tailEnd/>
              </a:ln>
              <a:effectLst>
                <a:outerShdw blurRad="107950" dist="12700" dir="5400000" sx="102000" sy="102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lIns="35332" tIns="17666" rIns="35332" bIns="17666" anchor="ctr"/>
              <a:lstStyle/>
              <a:p>
                <a:pPr algn="ctr" defTabSz="1001836">
                  <a:lnSpc>
                    <a:spcPct val="70000"/>
                  </a:lnSpc>
                </a:pPr>
                <a:endPara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defTabSz="1001836">
                  <a:lnSpc>
                    <a:spcPct val="70000"/>
                  </a:lnSpc>
                </a:pPr>
                <a:endPara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defTabSz="1001836">
                  <a:lnSpc>
                    <a:spcPct val="70000"/>
                  </a:lnSpc>
                </a:pPr>
                <a:endPara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defTabSz="1001836">
                  <a:lnSpc>
                    <a:spcPct val="70000"/>
                  </a:lnSpc>
                </a:pPr>
                <a:r>
                  <a:rPr lang="ru-RU" altLang="ru-RU" sz="449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Управление  по </a:t>
                </a:r>
              </a:p>
              <a:p>
                <a:pPr algn="ctr" defTabSz="1001836">
                  <a:lnSpc>
                    <a:spcPct val="70000"/>
                  </a:lnSpc>
                </a:pPr>
                <a:r>
                  <a:rPr lang="ru-RU" altLang="ru-RU" sz="449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инвестициям, </a:t>
                </a:r>
              </a:p>
              <a:p>
                <a:pPr algn="ctr" defTabSz="1001836">
                  <a:lnSpc>
                    <a:spcPct val="70000"/>
                  </a:lnSpc>
                </a:pPr>
                <a:r>
                  <a:rPr lang="ru-RU" altLang="ru-RU" sz="449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промышленности </a:t>
                </a:r>
              </a:p>
              <a:p>
                <a:pPr algn="ctr" defTabSz="1001836">
                  <a:lnSpc>
                    <a:spcPct val="70000"/>
                  </a:lnSpc>
                </a:pPr>
                <a:r>
                  <a:rPr lang="ru-RU" altLang="ru-RU" sz="449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 развитию</a:t>
                </a:r>
              </a:p>
              <a:p>
                <a:pPr algn="ctr" defTabSz="1001836">
                  <a:lnSpc>
                    <a:spcPct val="70000"/>
                  </a:lnSpc>
                </a:pPr>
                <a:r>
                  <a:rPr lang="ru-RU" altLang="ru-RU" sz="449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малого и </a:t>
                </a:r>
              </a:p>
              <a:p>
                <a:pPr algn="ctr" defTabSz="1001836">
                  <a:lnSpc>
                    <a:spcPct val="70000"/>
                  </a:lnSpc>
                </a:pPr>
                <a:r>
                  <a:rPr lang="ru-RU" altLang="ru-RU" sz="449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среднего бизнеса</a:t>
                </a:r>
              </a:p>
              <a:p>
                <a:pPr algn="ctr" defTabSz="1001836">
                  <a:lnSpc>
                    <a:spcPct val="70000"/>
                  </a:lnSpc>
                </a:pPr>
                <a:endPara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defTabSz="1001836">
                  <a:lnSpc>
                    <a:spcPct val="70000"/>
                  </a:lnSpc>
                </a:pPr>
                <a:endPara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defTabSz="1001836">
                  <a:lnSpc>
                    <a:spcPct val="70000"/>
                  </a:lnSpc>
                </a:pPr>
                <a:endPara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4" name="Rectangle 21"/>
              <p:cNvSpPr>
                <a:spLocks noChangeArrowheads="1"/>
              </p:cNvSpPr>
              <p:nvPr/>
            </p:nvSpPr>
            <p:spPr bwMode="auto">
              <a:xfrm>
                <a:off x="7908037" y="5352918"/>
                <a:ext cx="1153874" cy="339908"/>
              </a:xfrm>
              <a:prstGeom prst="rect">
                <a:avLst/>
              </a:prstGeom>
              <a:solidFill>
                <a:srgbClr val="C5D8DD">
                  <a:alpha val="15000"/>
                </a:srgbClr>
              </a:solidFill>
              <a:ln w="12700">
                <a:solidFill>
                  <a:srgbClr val="57257D"/>
                </a:solidFill>
                <a:headEnd/>
                <a:tailEnd/>
              </a:ln>
              <a:effectLst>
                <a:outerShdw blurRad="107950" dist="12700" dir="5400000" sx="102000" sy="102000" algn="ctr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lIns="35332" tIns="17666" rIns="35332" bIns="17666" anchor="ctr"/>
              <a:lstStyle/>
              <a:p>
                <a:pPr algn="ctr" defTabSz="1001836">
                  <a:lnSpc>
                    <a:spcPct val="70000"/>
                  </a:lnSpc>
                </a:pPr>
                <a:r>
                  <a:rPr lang="ru-RU" sz="449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Отдел </a:t>
                </a:r>
              </a:p>
              <a:p>
                <a:pPr algn="ctr" defTabSz="1001836">
                  <a:lnSpc>
                    <a:spcPct val="70000"/>
                  </a:lnSpc>
                </a:pPr>
                <a:r>
                  <a:rPr lang="ru-RU" sz="449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развития </a:t>
                </a:r>
              </a:p>
              <a:p>
                <a:pPr algn="ctr" defTabSz="1001836">
                  <a:lnSpc>
                    <a:spcPct val="70000"/>
                  </a:lnSpc>
                </a:pPr>
                <a:r>
                  <a:rPr lang="ru-RU" sz="449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малого и среднего </a:t>
                </a:r>
              </a:p>
              <a:p>
                <a:pPr algn="ctr" defTabSz="1001836">
                  <a:lnSpc>
                    <a:spcPct val="70000"/>
                  </a:lnSpc>
                </a:pPr>
                <a:r>
                  <a:rPr lang="ru-RU" sz="449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бизнеса</a:t>
                </a:r>
              </a:p>
            </p:txBody>
          </p:sp>
        </p:grpSp>
        <p:grpSp>
          <p:nvGrpSpPr>
            <p:cNvPr id="10" name="Группа 9"/>
            <p:cNvGrpSpPr/>
            <p:nvPr/>
          </p:nvGrpSpPr>
          <p:grpSpPr>
            <a:xfrm>
              <a:off x="3328363" y="1092963"/>
              <a:ext cx="699422" cy="2948539"/>
              <a:chOff x="5448669" y="2010724"/>
              <a:chExt cx="1090580" cy="4597538"/>
            </a:xfrm>
          </p:grpSpPr>
          <p:sp>
            <p:nvSpPr>
              <p:cNvPr id="12" name="Rectangle 46"/>
              <p:cNvSpPr>
                <a:spLocks noChangeArrowheads="1"/>
              </p:cNvSpPr>
              <p:nvPr/>
            </p:nvSpPr>
            <p:spPr bwMode="auto">
              <a:xfrm>
                <a:off x="5483868" y="4598242"/>
                <a:ext cx="1008112" cy="432047"/>
              </a:xfrm>
              <a:prstGeom prst="rect">
                <a:avLst/>
              </a:prstGeom>
              <a:gradFill flip="none" rotWithShape="1">
                <a:gsLst>
                  <a:gs pos="0">
                    <a:srgbClr val="C00000">
                      <a:tint val="66000"/>
                      <a:satMod val="160000"/>
                    </a:srgbClr>
                  </a:gs>
                  <a:gs pos="50000">
                    <a:srgbClr val="C00000">
                      <a:tint val="44500"/>
                      <a:satMod val="160000"/>
                    </a:srgbClr>
                  </a:gs>
                  <a:gs pos="100000">
                    <a:srgbClr val="C00000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  <a:ln w="12700">
                <a:noFill/>
                <a:headEnd/>
                <a:tailEnd/>
              </a:ln>
              <a:effectLst>
                <a:outerShdw blurRad="107950" dist="12700" dir="5400000" sx="102000" sy="102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lIns="35332" tIns="17666" rIns="35332" bIns="17666" anchor="ctr"/>
              <a:lstStyle/>
              <a:p>
                <a:pPr algn="ctr" defTabSz="1001836">
                  <a:lnSpc>
                    <a:spcPct val="70000"/>
                  </a:lnSpc>
                </a:pPr>
                <a:endPara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defTabSz="1001836">
                  <a:lnSpc>
                    <a:spcPct val="70000"/>
                  </a:lnSpc>
                </a:pPr>
                <a:endPara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defTabSz="1001836">
                  <a:lnSpc>
                    <a:spcPct val="70000"/>
                  </a:lnSpc>
                </a:pPr>
                <a:endPara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defTabSz="1001836">
                  <a:lnSpc>
                    <a:spcPct val="70000"/>
                  </a:lnSpc>
                </a:pPr>
                <a:endPara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defTabSz="1001836">
                  <a:lnSpc>
                    <a:spcPct val="70000"/>
                  </a:lnSpc>
                </a:pPr>
                <a:r>
                  <a:rPr lang="ru-RU" altLang="ru-RU" sz="449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Экономическое</a:t>
                </a:r>
              </a:p>
              <a:p>
                <a:pPr algn="ctr" defTabSz="1001836">
                  <a:lnSpc>
                    <a:spcPct val="70000"/>
                  </a:lnSpc>
                </a:pPr>
                <a:r>
                  <a:rPr lang="ru-RU" altLang="ru-RU" sz="449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управление</a:t>
                </a:r>
              </a:p>
              <a:p>
                <a:pPr algn="ctr" defTabSz="1001836">
                  <a:lnSpc>
                    <a:spcPct val="70000"/>
                  </a:lnSpc>
                </a:pPr>
                <a:endPara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defTabSz="1001836">
                  <a:lnSpc>
                    <a:spcPct val="70000"/>
                  </a:lnSpc>
                </a:pPr>
                <a:endPara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defTabSz="1001836">
                  <a:lnSpc>
                    <a:spcPct val="70000"/>
                  </a:lnSpc>
                </a:pPr>
                <a:endPara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defTabSz="1001836">
                  <a:lnSpc>
                    <a:spcPct val="70000"/>
                  </a:lnSpc>
                </a:pPr>
                <a:endPara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defTabSz="1001836">
                  <a:lnSpc>
                    <a:spcPct val="70000"/>
                  </a:lnSpc>
                </a:pPr>
                <a:endPara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" name="Rectangle 46"/>
              <p:cNvSpPr>
                <a:spLocks noChangeArrowheads="1"/>
              </p:cNvSpPr>
              <p:nvPr/>
            </p:nvSpPr>
            <p:spPr bwMode="auto">
              <a:xfrm>
                <a:off x="5451367" y="2010724"/>
                <a:ext cx="1015827" cy="587247"/>
              </a:xfrm>
              <a:prstGeom prst="rect">
                <a:avLst/>
              </a:prstGeom>
              <a:gradFill flip="none" rotWithShape="1">
                <a:gsLst>
                  <a:gs pos="0">
                    <a:srgbClr val="C00000">
                      <a:tint val="66000"/>
                      <a:satMod val="160000"/>
                    </a:srgbClr>
                  </a:gs>
                  <a:gs pos="50000">
                    <a:srgbClr val="C00000">
                      <a:tint val="44500"/>
                      <a:satMod val="160000"/>
                    </a:srgbClr>
                  </a:gs>
                  <a:gs pos="100000">
                    <a:srgbClr val="C00000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  <a:ln w="12700">
                <a:noFill/>
                <a:headEnd/>
                <a:tailEnd/>
              </a:ln>
              <a:effectLst>
                <a:outerShdw blurRad="107950" dist="12700" dir="5400000" sx="102000" sy="102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lIns="35332" tIns="17666" rIns="35332" bIns="17666" anchor="ctr"/>
              <a:lstStyle/>
              <a:p>
                <a:pPr algn="ctr" defTabSz="1001836">
                  <a:lnSpc>
                    <a:spcPct val="70000"/>
                  </a:lnSpc>
                </a:pPr>
                <a:endPara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defTabSz="1001836">
                  <a:lnSpc>
                    <a:spcPct val="70000"/>
                  </a:lnSpc>
                </a:pPr>
                <a:endPara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defTabSz="1001836">
                  <a:lnSpc>
                    <a:spcPct val="70000"/>
                  </a:lnSpc>
                </a:pPr>
                <a:endPara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defTabSz="1001836">
                  <a:lnSpc>
                    <a:spcPct val="70000"/>
                  </a:lnSpc>
                </a:pPr>
                <a:endPara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defTabSz="1001836">
                  <a:lnSpc>
                    <a:spcPct val="70000"/>
                  </a:lnSpc>
                </a:pPr>
                <a:endPara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defTabSz="1001836">
                  <a:lnSpc>
                    <a:spcPct val="70000"/>
                  </a:lnSpc>
                </a:pPr>
                <a:r>
                  <a:rPr lang="ru-RU" altLang="ru-RU" sz="449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Финансовое </a:t>
                </a:r>
              </a:p>
              <a:p>
                <a:pPr algn="ctr" defTabSz="1001836">
                  <a:lnSpc>
                    <a:spcPct val="70000"/>
                  </a:lnSpc>
                </a:pPr>
                <a:r>
                  <a:rPr lang="ru-RU" altLang="ru-RU" sz="449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управление *</a:t>
                </a:r>
              </a:p>
              <a:p>
                <a:pPr algn="ctr" defTabSz="1001836">
                  <a:lnSpc>
                    <a:spcPct val="70000"/>
                  </a:lnSpc>
                </a:pPr>
                <a:endPara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defTabSz="1001836">
                  <a:lnSpc>
                    <a:spcPct val="70000"/>
                  </a:lnSpc>
                </a:pPr>
                <a:endPara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defTabSz="1001836">
                  <a:lnSpc>
                    <a:spcPct val="70000"/>
                  </a:lnSpc>
                </a:pPr>
                <a:endPara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defTabSz="1001836">
                  <a:lnSpc>
                    <a:spcPct val="70000"/>
                  </a:lnSpc>
                </a:pPr>
                <a:endPara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defTabSz="1001836">
                  <a:lnSpc>
                    <a:spcPct val="70000"/>
                  </a:lnSpc>
                </a:pPr>
                <a:r>
                  <a:rPr lang="ru-RU" altLang="ru-RU" sz="449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ctr" defTabSz="1001836">
                  <a:lnSpc>
                    <a:spcPct val="70000"/>
                  </a:lnSpc>
                </a:pPr>
                <a:endPara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0" name="Rectangle 21"/>
              <p:cNvSpPr>
                <a:spLocks noChangeArrowheads="1"/>
              </p:cNvSpPr>
              <p:nvPr/>
            </p:nvSpPr>
            <p:spPr bwMode="auto">
              <a:xfrm>
                <a:off x="5459130" y="6115581"/>
                <a:ext cx="1080119" cy="492681"/>
              </a:xfrm>
              <a:prstGeom prst="rect">
                <a:avLst/>
              </a:prstGeom>
              <a:solidFill>
                <a:srgbClr val="C5D8DD">
                  <a:alpha val="15000"/>
                </a:srgbClr>
              </a:solidFill>
              <a:ln w="12700">
                <a:solidFill>
                  <a:srgbClr val="57257D"/>
                </a:solidFill>
                <a:headEnd/>
                <a:tailEnd/>
              </a:ln>
              <a:effectLst>
                <a:outerShdw blurRad="107950" dist="12700" dir="5400000" sx="102000" sy="102000" algn="ctr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lIns="35332" tIns="17666" rIns="35332" bIns="17666" anchor="ctr"/>
              <a:lstStyle/>
              <a:p>
                <a:pPr algn="ctr" defTabSz="1001836">
                  <a:lnSpc>
                    <a:spcPct val="70000"/>
                  </a:lnSpc>
                </a:pPr>
                <a:endPara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defTabSz="1001836">
                  <a:lnSpc>
                    <a:spcPct val="70000"/>
                  </a:lnSpc>
                </a:pPr>
                <a:r>
                  <a:rPr lang="ru-RU" sz="449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Отдел </a:t>
                </a:r>
              </a:p>
              <a:p>
                <a:pPr algn="ctr" defTabSz="1001836">
                  <a:lnSpc>
                    <a:spcPct val="70000"/>
                  </a:lnSpc>
                </a:pPr>
                <a:r>
                  <a:rPr lang="ru-RU" sz="449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муниципальных</a:t>
                </a:r>
              </a:p>
              <a:p>
                <a:pPr algn="ctr" defTabSz="1001836">
                  <a:lnSpc>
                    <a:spcPct val="70000"/>
                  </a:lnSpc>
                </a:pPr>
                <a:r>
                  <a:rPr lang="ru-RU" sz="449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программ  и </a:t>
                </a:r>
              </a:p>
              <a:p>
                <a:pPr algn="ctr" defTabSz="1001836">
                  <a:lnSpc>
                    <a:spcPct val="70000"/>
                  </a:lnSpc>
                </a:pPr>
                <a:r>
                  <a:rPr lang="ru-RU" sz="449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целевых </a:t>
                </a:r>
              </a:p>
              <a:p>
                <a:pPr algn="ctr" defTabSz="1001836">
                  <a:lnSpc>
                    <a:spcPct val="70000"/>
                  </a:lnSpc>
                </a:pPr>
                <a:r>
                  <a:rPr lang="ru-RU" sz="449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показателей</a:t>
                </a:r>
              </a:p>
              <a:p>
                <a:pPr algn="ctr" defTabSz="1001836">
                  <a:lnSpc>
                    <a:spcPct val="70000"/>
                  </a:lnSpc>
                </a:pPr>
                <a:endPara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defTabSz="1001836">
                  <a:lnSpc>
                    <a:spcPct val="70000"/>
                  </a:lnSpc>
                </a:pPr>
                <a:endPara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1" name="Rectangle 21"/>
              <p:cNvSpPr>
                <a:spLocks noChangeArrowheads="1"/>
              </p:cNvSpPr>
              <p:nvPr/>
            </p:nvSpPr>
            <p:spPr bwMode="auto">
              <a:xfrm>
                <a:off x="5448669" y="5599371"/>
                <a:ext cx="1080120" cy="464714"/>
              </a:xfrm>
              <a:prstGeom prst="rect">
                <a:avLst/>
              </a:prstGeom>
              <a:solidFill>
                <a:srgbClr val="C5D8DD">
                  <a:alpha val="15000"/>
                </a:srgbClr>
              </a:solidFill>
              <a:ln w="12700">
                <a:solidFill>
                  <a:srgbClr val="57257D"/>
                </a:solidFill>
                <a:headEnd/>
                <a:tailEnd/>
              </a:ln>
              <a:effectLst>
                <a:outerShdw blurRad="107950" dist="12700" dir="5400000" sx="102000" sy="102000" algn="ctr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lIns="35332" tIns="17666" rIns="35332" bIns="17666" anchor="ctr"/>
              <a:lstStyle/>
              <a:p>
                <a:pPr algn="ctr" defTabSz="1001836">
                  <a:lnSpc>
                    <a:spcPct val="70000"/>
                  </a:lnSpc>
                </a:pPr>
                <a:endPara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defTabSz="1001836">
                  <a:lnSpc>
                    <a:spcPct val="70000"/>
                  </a:lnSpc>
                </a:pPr>
                <a:r>
                  <a:rPr lang="ru-RU" sz="449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Отдел </a:t>
                </a:r>
              </a:p>
              <a:p>
                <a:pPr algn="ctr" defTabSz="1001836">
                  <a:lnSpc>
                    <a:spcPct val="70000"/>
                  </a:lnSpc>
                </a:pPr>
                <a:r>
                  <a:rPr lang="ru-RU" sz="449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экономического</a:t>
                </a:r>
              </a:p>
              <a:p>
                <a:pPr algn="ctr" defTabSz="1001836">
                  <a:lnSpc>
                    <a:spcPct val="70000"/>
                  </a:lnSpc>
                </a:pPr>
                <a:r>
                  <a:rPr lang="ru-RU" sz="449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прогноза и анализа</a:t>
                </a:r>
              </a:p>
              <a:p>
                <a:pPr algn="ctr" defTabSz="1001836">
                  <a:lnSpc>
                    <a:spcPct val="70000"/>
                  </a:lnSpc>
                </a:pPr>
                <a:endPara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defTabSz="1001836">
                  <a:lnSpc>
                    <a:spcPct val="70000"/>
                  </a:lnSpc>
                </a:pPr>
                <a:endPara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3" name="Rectangle 21"/>
              <p:cNvSpPr>
                <a:spLocks noChangeArrowheads="1"/>
              </p:cNvSpPr>
              <p:nvPr/>
            </p:nvSpPr>
            <p:spPr bwMode="auto">
              <a:xfrm>
                <a:off x="5464681" y="5140621"/>
                <a:ext cx="1046482" cy="422199"/>
              </a:xfrm>
              <a:prstGeom prst="rect">
                <a:avLst/>
              </a:prstGeom>
              <a:solidFill>
                <a:srgbClr val="C5D8DD">
                  <a:alpha val="15000"/>
                </a:srgbClr>
              </a:solidFill>
              <a:ln w="12700">
                <a:solidFill>
                  <a:srgbClr val="57257D"/>
                </a:solidFill>
                <a:headEnd/>
                <a:tailEnd/>
              </a:ln>
              <a:effectLst>
                <a:outerShdw blurRad="107950" dist="12700" dir="5400000" sx="102000" sy="102000" algn="ctr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lIns="35332" tIns="17666" rIns="35332" bIns="17666" anchor="ctr"/>
              <a:lstStyle/>
              <a:p>
                <a:pPr algn="ctr" defTabSz="1001836">
                  <a:lnSpc>
                    <a:spcPct val="70000"/>
                  </a:lnSpc>
                </a:pPr>
                <a:r>
                  <a:rPr lang="ru-RU" sz="449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Отдел по труду и </a:t>
                </a:r>
              </a:p>
              <a:p>
                <a:pPr algn="ctr" defTabSz="1001836">
                  <a:lnSpc>
                    <a:spcPct val="70000"/>
                  </a:lnSpc>
                </a:pPr>
                <a:r>
                  <a:rPr lang="ru-RU" sz="449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ценообразованию</a:t>
                </a:r>
              </a:p>
              <a:p>
                <a:pPr algn="ctr" defTabSz="1001836">
                  <a:lnSpc>
                    <a:spcPct val="70000"/>
                  </a:lnSpc>
                </a:pPr>
                <a:endPara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5" name="Rectangle 46"/>
              <p:cNvSpPr>
                <a:spLocks noChangeArrowheads="1"/>
              </p:cNvSpPr>
              <p:nvPr/>
            </p:nvSpPr>
            <p:spPr bwMode="auto">
              <a:xfrm>
                <a:off x="5489515" y="2709916"/>
                <a:ext cx="1008112" cy="426660"/>
              </a:xfrm>
              <a:prstGeom prst="rect">
                <a:avLst/>
              </a:prstGeom>
              <a:solidFill>
                <a:srgbClr val="C5D8DD">
                  <a:alpha val="15000"/>
                </a:srgbClr>
              </a:solidFill>
              <a:ln w="12700">
                <a:solidFill>
                  <a:srgbClr val="57257D"/>
                </a:solidFill>
                <a:headEnd/>
                <a:tailEnd/>
              </a:ln>
              <a:effectLst>
                <a:outerShdw blurRad="107950" dist="12700" dir="5400000" sx="102000" sy="102000" algn="ctr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lIns="35332" tIns="17666" rIns="35332" bIns="17666" anchor="ctr"/>
              <a:lstStyle/>
              <a:p>
                <a:pPr algn="ctr" defTabSz="1001836">
                  <a:lnSpc>
                    <a:spcPct val="70000"/>
                  </a:lnSpc>
                </a:pPr>
                <a:endPara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defTabSz="1001836">
                  <a:lnSpc>
                    <a:spcPct val="70000"/>
                  </a:lnSpc>
                </a:pPr>
                <a:r>
                  <a:rPr lang="ru-RU" altLang="ru-RU" sz="449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Бюджетный </a:t>
                </a:r>
              </a:p>
              <a:p>
                <a:pPr algn="ctr" defTabSz="1001836">
                  <a:lnSpc>
                    <a:spcPct val="70000"/>
                  </a:lnSpc>
                </a:pPr>
                <a:r>
                  <a:rPr lang="ru-RU" altLang="ru-RU" sz="449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отдел</a:t>
                </a:r>
              </a:p>
              <a:p>
                <a:pPr algn="ctr" defTabSz="1001836">
                  <a:lnSpc>
                    <a:spcPct val="70000"/>
                  </a:lnSpc>
                </a:pPr>
                <a:endPara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6" name="Rectangle 46"/>
              <p:cNvSpPr>
                <a:spLocks noChangeArrowheads="1"/>
              </p:cNvSpPr>
              <p:nvPr/>
            </p:nvSpPr>
            <p:spPr bwMode="auto">
              <a:xfrm>
                <a:off x="5484672" y="3213417"/>
                <a:ext cx="1008110" cy="382896"/>
              </a:xfrm>
              <a:prstGeom prst="rect">
                <a:avLst/>
              </a:prstGeom>
              <a:solidFill>
                <a:srgbClr val="C5D8DD">
                  <a:alpha val="15000"/>
                </a:srgbClr>
              </a:solidFill>
              <a:ln w="12700">
                <a:solidFill>
                  <a:srgbClr val="57257D"/>
                </a:solidFill>
                <a:headEnd/>
                <a:tailEnd/>
              </a:ln>
              <a:effectLst>
                <a:outerShdw blurRad="107950" dist="12700" dir="5400000" sx="102000" sy="102000" algn="ctr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lIns="35332" tIns="17666" rIns="35332" bIns="17666" anchor="ctr"/>
              <a:lstStyle/>
              <a:p>
                <a:pPr algn="ctr" defTabSz="1001836">
                  <a:lnSpc>
                    <a:spcPct val="70000"/>
                  </a:lnSpc>
                </a:pPr>
                <a:r>
                  <a:rPr lang="ru-RU" altLang="ru-RU" sz="449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Отдел </a:t>
                </a:r>
              </a:p>
              <a:p>
                <a:pPr algn="ctr" defTabSz="1001836">
                  <a:lnSpc>
                    <a:spcPct val="70000"/>
                  </a:lnSpc>
                </a:pPr>
                <a:r>
                  <a:rPr lang="ru-RU" altLang="ru-RU" sz="449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исполнения </a:t>
                </a:r>
              </a:p>
              <a:p>
                <a:pPr algn="ctr" defTabSz="1001836">
                  <a:lnSpc>
                    <a:spcPct val="70000"/>
                  </a:lnSpc>
                </a:pPr>
                <a:r>
                  <a:rPr lang="ru-RU" altLang="ru-RU" sz="449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бюджета</a:t>
                </a:r>
              </a:p>
              <a:p>
                <a:pPr algn="ctr" defTabSz="1001836">
                  <a:lnSpc>
                    <a:spcPct val="70000"/>
                  </a:lnSpc>
                </a:pPr>
                <a:endPara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7" name="Rectangle 46"/>
              <p:cNvSpPr>
                <a:spLocks noChangeArrowheads="1"/>
              </p:cNvSpPr>
              <p:nvPr/>
            </p:nvSpPr>
            <p:spPr bwMode="auto">
              <a:xfrm>
                <a:off x="5483871" y="3682715"/>
                <a:ext cx="1008110" cy="382896"/>
              </a:xfrm>
              <a:prstGeom prst="rect">
                <a:avLst/>
              </a:prstGeom>
              <a:solidFill>
                <a:srgbClr val="C5D8DD">
                  <a:alpha val="15000"/>
                </a:srgbClr>
              </a:solidFill>
              <a:ln w="12700">
                <a:solidFill>
                  <a:srgbClr val="57257D"/>
                </a:solidFill>
                <a:headEnd/>
                <a:tailEnd/>
              </a:ln>
              <a:effectLst>
                <a:outerShdw blurRad="107950" dist="12700" dir="5400000" sx="102000" sy="102000" algn="ctr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lIns="35332" tIns="17666" rIns="35332" bIns="17666" anchor="ctr"/>
              <a:lstStyle/>
              <a:p>
                <a:pPr algn="ctr" defTabSz="1001836">
                  <a:lnSpc>
                    <a:spcPct val="70000"/>
                  </a:lnSpc>
                </a:pPr>
                <a:r>
                  <a:rPr lang="ru-RU" altLang="ru-RU" sz="449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Отдел учета и </a:t>
                </a:r>
              </a:p>
              <a:p>
                <a:pPr algn="ctr" defTabSz="1001836">
                  <a:lnSpc>
                    <a:spcPct val="70000"/>
                  </a:lnSpc>
                </a:pPr>
                <a:r>
                  <a:rPr lang="ru-RU" altLang="ru-RU" sz="449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отчетности</a:t>
                </a:r>
              </a:p>
              <a:p>
                <a:pPr algn="ctr" defTabSz="1001836">
                  <a:lnSpc>
                    <a:spcPct val="70000"/>
                  </a:lnSpc>
                </a:pPr>
                <a:endPara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1" name="Rectangle 46"/>
              <p:cNvSpPr>
                <a:spLocks noChangeArrowheads="1"/>
              </p:cNvSpPr>
              <p:nvPr/>
            </p:nvSpPr>
            <p:spPr bwMode="auto">
              <a:xfrm>
                <a:off x="5483869" y="4130296"/>
                <a:ext cx="1008112" cy="420454"/>
              </a:xfrm>
              <a:prstGeom prst="rect">
                <a:avLst/>
              </a:prstGeom>
              <a:solidFill>
                <a:srgbClr val="C5D8DD">
                  <a:alpha val="15000"/>
                </a:srgbClr>
              </a:solidFill>
              <a:ln w="12700">
                <a:solidFill>
                  <a:srgbClr val="57257D"/>
                </a:solidFill>
                <a:headEnd/>
                <a:tailEnd/>
              </a:ln>
              <a:effectLst>
                <a:outerShdw blurRad="107950" dist="12700" dir="5400000" sx="102000" sy="102000" algn="ctr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lIns="35332" tIns="17666" rIns="35332" bIns="17666" anchor="ctr"/>
              <a:lstStyle/>
              <a:p>
                <a:pPr algn="ctr" defTabSz="1001836">
                  <a:lnSpc>
                    <a:spcPct val="70000"/>
                  </a:lnSpc>
                </a:pPr>
                <a:r>
                  <a:rPr lang="ru-RU" altLang="ru-RU" sz="449" b="1" dirty="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Отдел доходов</a:t>
                </a:r>
              </a:p>
            </p:txBody>
          </p:sp>
        </p:grpSp>
        <p:sp>
          <p:nvSpPr>
            <p:cNvPr id="51" name="Rectangle 73"/>
            <p:cNvSpPr>
              <a:spLocks noChangeArrowheads="1"/>
            </p:cNvSpPr>
            <p:nvPr/>
          </p:nvSpPr>
          <p:spPr bwMode="auto">
            <a:xfrm>
              <a:off x="1384316" y="1997594"/>
              <a:ext cx="958359" cy="200580"/>
            </a:xfrm>
            <a:prstGeom prst="rect">
              <a:avLst/>
            </a:prstGeom>
            <a:gradFill flip="none" rotWithShape="1">
              <a:gsLst>
                <a:gs pos="0">
                  <a:srgbClr val="C00000">
                    <a:tint val="66000"/>
                    <a:satMod val="160000"/>
                  </a:srgbClr>
                </a:gs>
                <a:gs pos="50000">
                  <a:srgbClr val="C00000">
                    <a:tint val="44500"/>
                    <a:satMod val="160000"/>
                  </a:srgbClr>
                </a:gs>
                <a:gs pos="100000">
                  <a:srgbClr val="C000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 w="12700">
              <a:noFill/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Управление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образования *</a:t>
              </a: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    </a:t>
              </a: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Rectangle 73"/>
            <p:cNvSpPr>
              <a:spLocks noChangeArrowheads="1"/>
            </p:cNvSpPr>
            <p:nvPr/>
          </p:nvSpPr>
          <p:spPr bwMode="auto">
            <a:xfrm>
              <a:off x="1393473" y="3173049"/>
              <a:ext cx="983402" cy="279467"/>
            </a:xfrm>
            <a:prstGeom prst="rect">
              <a:avLst/>
            </a:prstGeom>
            <a:gradFill flip="none" rotWithShape="1">
              <a:gsLst>
                <a:gs pos="0">
                  <a:srgbClr val="C00000">
                    <a:tint val="66000"/>
                    <a:satMod val="160000"/>
                  </a:srgbClr>
                </a:gs>
                <a:gs pos="50000">
                  <a:srgbClr val="C00000">
                    <a:tint val="44500"/>
                    <a:satMod val="160000"/>
                  </a:srgbClr>
                </a:gs>
                <a:gs pos="100000">
                  <a:srgbClr val="C000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 w="12700">
              <a:noFill/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</a:t>
              </a: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правление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культуры, </a:t>
              </a:r>
              <a:r>
                <a:rPr lang="ru-RU" altLang="ru-RU" sz="449" b="1" u="sng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туризма и молодежной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u="sng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политики </a:t>
              </a: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*</a:t>
              </a: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6" name="Rectangle 21"/>
            <p:cNvSpPr>
              <a:spLocks noChangeArrowheads="1"/>
            </p:cNvSpPr>
            <p:nvPr/>
          </p:nvSpPr>
          <p:spPr bwMode="auto">
            <a:xfrm>
              <a:off x="1376276" y="3499141"/>
              <a:ext cx="1017796" cy="214039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культуры и 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туризма</a:t>
              </a:r>
            </a:p>
          </p:txBody>
        </p:sp>
        <p:sp>
          <p:nvSpPr>
            <p:cNvPr id="199" name="Rectangle 21"/>
            <p:cNvSpPr>
              <a:spLocks noChangeArrowheads="1"/>
            </p:cNvSpPr>
            <p:nvPr/>
          </p:nvSpPr>
          <p:spPr bwMode="auto">
            <a:xfrm>
              <a:off x="1372138" y="3752032"/>
              <a:ext cx="1017795" cy="214039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 молодежи</a:t>
              </a:r>
            </a:p>
          </p:txBody>
        </p:sp>
        <p:sp>
          <p:nvSpPr>
            <p:cNvPr id="203" name="Rectangle 73"/>
            <p:cNvSpPr>
              <a:spLocks noChangeArrowheads="1"/>
            </p:cNvSpPr>
            <p:nvPr/>
          </p:nvSpPr>
          <p:spPr bwMode="auto">
            <a:xfrm rot="10800000" flipH="1" flipV="1">
              <a:off x="1402622" y="2257023"/>
              <a:ext cx="948609" cy="163436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Организационно-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экономический отдел</a:t>
              </a:r>
            </a:p>
          </p:txBody>
        </p:sp>
        <p:sp>
          <p:nvSpPr>
            <p:cNvPr id="204" name="Rectangle 73"/>
            <p:cNvSpPr>
              <a:spLocks noChangeArrowheads="1"/>
            </p:cNvSpPr>
            <p:nvPr/>
          </p:nvSpPr>
          <p:spPr bwMode="auto">
            <a:xfrm>
              <a:off x="1400840" y="2684430"/>
              <a:ext cx="971265" cy="195577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 содержания и контроля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качества школьного образования</a:t>
              </a:r>
            </a:p>
          </p:txBody>
        </p:sp>
        <p:sp>
          <p:nvSpPr>
            <p:cNvPr id="205" name="Rectangle 73"/>
            <p:cNvSpPr>
              <a:spLocks noChangeArrowheads="1"/>
            </p:cNvSpPr>
            <p:nvPr/>
          </p:nvSpPr>
          <p:spPr bwMode="auto">
            <a:xfrm flipH="1">
              <a:off x="1404040" y="2916158"/>
              <a:ext cx="974650" cy="209245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 дошкольного образования и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воспитания</a:t>
              </a:r>
            </a:p>
          </p:txBody>
        </p:sp>
        <p:sp>
          <p:nvSpPr>
            <p:cNvPr id="201" name="Rectangle 21"/>
            <p:cNvSpPr>
              <a:spLocks noChangeArrowheads="1"/>
            </p:cNvSpPr>
            <p:nvPr/>
          </p:nvSpPr>
          <p:spPr bwMode="auto">
            <a:xfrm>
              <a:off x="8106344" y="1140241"/>
              <a:ext cx="732736" cy="432491"/>
            </a:xfrm>
            <a:prstGeom prst="rect">
              <a:avLst/>
            </a:prstGeom>
            <a:ln w="12700"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33831" tIns="16916" rIns="33831" bIns="16916" anchor="ctr"/>
            <a:lstStyle/>
            <a:p>
              <a:pPr algn="ctr" defTabSz="540032">
                <a:lnSpc>
                  <a:spcPct val="70000"/>
                </a:lnSpc>
                <a:defRPr/>
              </a:pPr>
              <a:r>
                <a: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Отдел административно-технического надзора</a:t>
              </a:r>
            </a:p>
          </p:txBody>
        </p:sp>
        <p:sp>
          <p:nvSpPr>
            <p:cNvPr id="212" name="Rectangle 21"/>
            <p:cNvSpPr>
              <a:spLocks noChangeArrowheads="1"/>
            </p:cNvSpPr>
            <p:nvPr/>
          </p:nvSpPr>
          <p:spPr bwMode="auto">
            <a:xfrm>
              <a:off x="2503364" y="2952114"/>
              <a:ext cx="692217" cy="500401"/>
            </a:xfrm>
            <a:prstGeom prst="rect">
              <a:avLst/>
            </a:prstGeom>
            <a:ln w="12700"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33831" tIns="16916" rIns="33831" bIns="16916" anchor="ctr"/>
            <a:lstStyle/>
            <a:p>
              <a:pPr algn="ctr" defTabSz="540032">
                <a:lnSpc>
                  <a:spcPct val="70000"/>
                </a:lnSpc>
              </a:pPr>
              <a:r>
                <a: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Отдел</a:t>
              </a:r>
            </a:p>
            <a:p>
              <a:pPr algn="ctr" defTabSz="540032">
                <a:lnSpc>
                  <a:spcPct val="70000"/>
                </a:lnSpc>
              </a:pPr>
              <a:r>
                <a: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муниципальных услуг</a:t>
              </a:r>
            </a:p>
            <a:p>
              <a:pPr algn="ctr" defTabSz="540032">
                <a:lnSpc>
                  <a:spcPct val="70000"/>
                </a:lnSpc>
              </a:pPr>
              <a:endParaRPr lang="ru-RU" sz="449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3" name="Rectangle 329"/>
            <p:cNvSpPr>
              <a:spLocks noChangeArrowheads="1"/>
            </p:cNvSpPr>
            <p:nvPr/>
          </p:nvSpPr>
          <p:spPr bwMode="auto">
            <a:xfrm>
              <a:off x="6224653" y="1075064"/>
              <a:ext cx="727590" cy="411102"/>
            </a:xfrm>
            <a:prstGeom prst="rect">
              <a:avLst/>
            </a:prstGeom>
            <a:gradFill flip="none" rotWithShape="1">
              <a:gsLst>
                <a:gs pos="0">
                  <a:srgbClr val="C00000">
                    <a:tint val="66000"/>
                    <a:satMod val="160000"/>
                  </a:srgbClr>
                </a:gs>
                <a:gs pos="50000">
                  <a:srgbClr val="C00000">
                    <a:tint val="44500"/>
                    <a:satMod val="160000"/>
                  </a:srgbClr>
                </a:gs>
                <a:gs pos="100000">
                  <a:srgbClr val="C000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 w="12700">
              <a:noFill/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Управление по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безопасности</a:t>
              </a:r>
            </a:p>
          </p:txBody>
        </p:sp>
        <p:sp>
          <p:nvSpPr>
            <p:cNvPr id="162" name="Rectangle 329"/>
            <p:cNvSpPr>
              <a:spLocks noChangeArrowheads="1"/>
            </p:cNvSpPr>
            <p:nvPr/>
          </p:nvSpPr>
          <p:spPr bwMode="auto">
            <a:xfrm>
              <a:off x="1345362" y="5499303"/>
              <a:ext cx="1031513" cy="275528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 общей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профилактики</a:t>
              </a:r>
            </a:p>
          </p:txBody>
        </p:sp>
        <p:sp>
          <p:nvSpPr>
            <p:cNvPr id="164" name="Rectangle 329"/>
            <p:cNvSpPr>
              <a:spLocks noChangeArrowheads="1"/>
            </p:cNvSpPr>
            <p:nvPr/>
          </p:nvSpPr>
          <p:spPr bwMode="auto">
            <a:xfrm>
              <a:off x="1345034" y="5205814"/>
              <a:ext cx="1031841" cy="249363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административной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практики</a:t>
              </a:r>
            </a:p>
          </p:txBody>
        </p:sp>
        <p:sp>
          <p:nvSpPr>
            <p:cNvPr id="222" name="Rectangle 265"/>
            <p:cNvSpPr>
              <a:spLocks noChangeArrowheads="1"/>
            </p:cNvSpPr>
            <p:nvPr/>
          </p:nvSpPr>
          <p:spPr bwMode="auto">
            <a:xfrm>
              <a:off x="4081879" y="543523"/>
              <a:ext cx="860806" cy="488079"/>
            </a:xfrm>
            <a:prstGeom prst="rect">
              <a:avLst/>
            </a:prstGeom>
            <a:solidFill>
              <a:srgbClr val="FBE2CD"/>
            </a:solidFill>
            <a:ln w="12700">
              <a:solidFill>
                <a:schemeClr val="accent2">
                  <a:lumMod val="75000"/>
                </a:schemeClr>
              </a:solidFill>
              <a:headEnd/>
              <a:tailEnd/>
            </a:ln>
            <a:effectLst>
              <a:outerShdw blurRad="50800" dist="38100" dir="16200000" rotWithShape="0">
                <a:schemeClr val="bg1">
                  <a:lumMod val="50000"/>
                  <a:alpha val="40000"/>
                </a:scheme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convex"/>
            </a:sp3d>
          </p:spPr>
          <p:style>
            <a:lnRef idx="0">
              <a:schemeClr val="accent1"/>
            </a:lnRef>
            <a:fillRef idx="1001">
              <a:schemeClr val="l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lIns="33831" tIns="16916" rIns="33831" bIns="16916" anchor="ctr">
              <a:noAutofit/>
            </a:bodyPr>
            <a:lstStyle/>
            <a:p>
              <a:pPr algn="ctr" defTabSz="540032">
                <a:lnSpc>
                  <a:spcPct val="90000"/>
                </a:lnSpc>
                <a:defRPr/>
              </a:pPr>
              <a:r>
                <a: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Первый заместитель  главы администрации</a:t>
              </a:r>
            </a:p>
          </p:txBody>
        </p:sp>
        <p:sp>
          <p:nvSpPr>
            <p:cNvPr id="223" name="Rectangle 265"/>
            <p:cNvSpPr>
              <a:spLocks noChangeArrowheads="1"/>
            </p:cNvSpPr>
            <p:nvPr/>
          </p:nvSpPr>
          <p:spPr bwMode="auto">
            <a:xfrm>
              <a:off x="1365031" y="523492"/>
              <a:ext cx="885425" cy="352767"/>
            </a:xfrm>
            <a:prstGeom prst="rect">
              <a:avLst/>
            </a:prstGeom>
            <a:solidFill>
              <a:srgbClr val="FBE2CD"/>
            </a:solidFill>
            <a:ln w="12700">
              <a:solidFill>
                <a:schemeClr val="accent2">
                  <a:lumMod val="75000"/>
                </a:schemeClr>
              </a:solidFill>
              <a:headEnd/>
              <a:tailEnd/>
            </a:ln>
            <a:effectLst>
              <a:outerShdw blurRad="50800" dist="38100" dir="16200000" rotWithShape="0">
                <a:schemeClr val="bg1">
                  <a:lumMod val="50000"/>
                  <a:alpha val="40000"/>
                </a:scheme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convex"/>
            </a:sp3d>
          </p:spPr>
          <p:style>
            <a:lnRef idx="0">
              <a:schemeClr val="accent1"/>
            </a:lnRef>
            <a:fillRef idx="1001">
              <a:schemeClr val="l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lIns="33831" tIns="16916" rIns="33831" bIns="16916" anchor="ctr">
              <a:noAutofit/>
            </a:bodyPr>
            <a:lstStyle/>
            <a:p>
              <a:pPr algn="ctr" defTabSz="540032">
                <a:lnSpc>
                  <a:spcPct val="90000"/>
                </a:lnSpc>
                <a:defRPr/>
              </a:pPr>
              <a:r>
                <a: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Заместитель главы</a:t>
              </a:r>
            </a:p>
            <a:p>
              <a:pPr algn="ctr" defTabSz="540032">
                <a:lnSpc>
                  <a:spcPct val="90000"/>
                </a:lnSpc>
                <a:defRPr/>
              </a:pPr>
              <a:r>
                <a: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администрации – начальник управления образования</a:t>
              </a:r>
            </a:p>
          </p:txBody>
        </p:sp>
        <p:sp>
          <p:nvSpPr>
            <p:cNvPr id="224" name="Rectangle 265"/>
            <p:cNvSpPr>
              <a:spLocks noChangeArrowheads="1"/>
            </p:cNvSpPr>
            <p:nvPr/>
          </p:nvSpPr>
          <p:spPr bwMode="auto">
            <a:xfrm>
              <a:off x="2470584" y="536418"/>
              <a:ext cx="692714" cy="453488"/>
            </a:xfrm>
            <a:prstGeom prst="rect">
              <a:avLst/>
            </a:prstGeom>
            <a:solidFill>
              <a:srgbClr val="FBE2CD"/>
            </a:solidFill>
            <a:ln w="12700">
              <a:solidFill>
                <a:schemeClr val="accent2">
                  <a:lumMod val="75000"/>
                </a:schemeClr>
              </a:solidFill>
              <a:headEnd/>
              <a:tailEnd/>
            </a:ln>
            <a:effectLst>
              <a:outerShdw blurRad="50800" dist="38100" dir="16200000" rotWithShape="0">
                <a:schemeClr val="bg1">
                  <a:lumMod val="50000"/>
                  <a:alpha val="40000"/>
                </a:scheme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convex"/>
            </a:sp3d>
          </p:spPr>
          <p:style>
            <a:lnRef idx="0">
              <a:schemeClr val="accent1"/>
            </a:lnRef>
            <a:fillRef idx="1001">
              <a:schemeClr val="l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lIns="33831" tIns="16916" rIns="33831" bIns="16916" anchor="ctr">
              <a:noAutofit/>
            </a:bodyPr>
            <a:lstStyle/>
            <a:p>
              <a:pPr algn="ctr" defTabSz="540032">
                <a:lnSpc>
                  <a:spcPct val="90000"/>
                </a:lnSpc>
                <a:defRPr/>
              </a:pPr>
              <a:r>
                <a: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Заместитель главы администрации</a:t>
              </a:r>
            </a:p>
          </p:txBody>
        </p:sp>
        <p:sp>
          <p:nvSpPr>
            <p:cNvPr id="225" name="Rectangle 265"/>
            <p:cNvSpPr>
              <a:spLocks noChangeArrowheads="1"/>
            </p:cNvSpPr>
            <p:nvPr/>
          </p:nvSpPr>
          <p:spPr bwMode="auto">
            <a:xfrm>
              <a:off x="3284380" y="540768"/>
              <a:ext cx="692714" cy="453488"/>
            </a:xfrm>
            <a:prstGeom prst="rect">
              <a:avLst/>
            </a:prstGeom>
            <a:solidFill>
              <a:srgbClr val="FBE2CD"/>
            </a:solidFill>
            <a:ln w="12700">
              <a:solidFill>
                <a:schemeClr val="accent2">
                  <a:lumMod val="75000"/>
                </a:schemeClr>
              </a:solidFill>
              <a:headEnd/>
              <a:tailEnd/>
            </a:ln>
            <a:effectLst>
              <a:outerShdw blurRad="50800" dist="38100" dir="16200000" rotWithShape="0">
                <a:schemeClr val="bg1">
                  <a:lumMod val="50000"/>
                  <a:alpha val="40000"/>
                </a:scheme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convex"/>
            </a:sp3d>
          </p:spPr>
          <p:style>
            <a:lnRef idx="0">
              <a:schemeClr val="accent1"/>
            </a:lnRef>
            <a:fillRef idx="1001">
              <a:schemeClr val="l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lIns="33831" tIns="16916" rIns="33831" bIns="16916" anchor="ctr">
              <a:noAutofit/>
            </a:bodyPr>
            <a:lstStyle/>
            <a:p>
              <a:pPr algn="ctr" defTabSz="540032">
                <a:lnSpc>
                  <a:spcPct val="90000"/>
                </a:lnSpc>
                <a:defRPr/>
              </a:pPr>
              <a:r>
                <a: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Заместитель главы</a:t>
              </a:r>
            </a:p>
            <a:p>
              <a:pPr algn="ctr" defTabSz="540032">
                <a:lnSpc>
                  <a:spcPct val="90000"/>
                </a:lnSpc>
                <a:defRPr/>
              </a:pPr>
              <a:r>
                <a: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администрации</a:t>
              </a:r>
            </a:p>
            <a:p>
              <a:pPr algn="ctr" defTabSz="540032">
                <a:lnSpc>
                  <a:spcPct val="90000"/>
                </a:lnSpc>
                <a:defRPr/>
              </a:pPr>
              <a:endParaRPr lang="ru-RU" sz="449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9" name="Rectangle 265"/>
            <p:cNvSpPr>
              <a:spLocks noChangeArrowheads="1"/>
            </p:cNvSpPr>
            <p:nvPr/>
          </p:nvSpPr>
          <p:spPr bwMode="auto">
            <a:xfrm>
              <a:off x="6217239" y="536418"/>
              <a:ext cx="692714" cy="453488"/>
            </a:xfrm>
            <a:prstGeom prst="rect">
              <a:avLst/>
            </a:prstGeom>
            <a:solidFill>
              <a:srgbClr val="FBE2CD"/>
            </a:solidFill>
            <a:ln w="12700">
              <a:solidFill>
                <a:schemeClr val="accent2">
                  <a:lumMod val="75000"/>
                </a:schemeClr>
              </a:solidFill>
              <a:headEnd/>
              <a:tailEnd/>
            </a:ln>
            <a:effectLst>
              <a:outerShdw blurRad="50800" dist="38100" dir="16200000" rotWithShape="0">
                <a:schemeClr val="bg1">
                  <a:lumMod val="50000"/>
                  <a:alpha val="40000"/>
                </a:scheme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convex"/>
            </a:sp3d>
          </p:spPr>
          <p:style>
            <a:lnRef idx="0">
              <a:schemeClr val="accent1"/>
            </a:lnRef>
            <a:fillRef idx="1001">
              <a:schemeClr val="l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lIns="33831" tIns="16916" rIns="33831" bIns="16916" anchor="ctr">
              <a:noAutofit/>
            </a:bodyPr>
            <a:lstStyle/>
            <a:p>
              <a:pPr algn="ctr" defTabSz="540032">
                <a:lnSpc>
                  <a:spcPct val="90000"/>
                </a:lnSpc>
                <a:defRPr/>
              </a:pPr>
              <a:r>
                <a: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Заместитель главы</a:t>
              </a:r>
            </a:p>
            <a:p>
              <a:pPr algn="ctr" defTabSz="540032">
                <a:lnSpc>
                  <a:spcPct val="90000"/>
                </a:lnSpc>
                <a:defRPr/>
              </a:pPr>
              <a:r>
                <a: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администрации</a:t>
              </a:r>
            </a:p>
          </p:txBody>
        </p:sp>
        <p:sp>
          <p:nvSpPr>
            <p:cNvPr id="230" name="Rectangle 21"/>
            <p:cNvSpPr>
              <a:spLocks noChangeArrowheads="1"/>
            </p:cNvSpPr>
            <p:nvPr/>
          </p:nvSpPr>
          <p:spPr bwMode="auto">
            <a:xfrm>
              <a:off x="7173804" y="576817"/>
              <a:ext cx="669549" cy="403742"/>
            </a:xfrm>
            <a:prstGeom prst="rect">
              <a:avLst/>
            </a:prstGeom>
            <a:gradFill flip="none" rotWithShape="1">
              <a:gsLst>
                <a:gs pos="0">
                  <a:srgbClr val="C00000">
                    <a:tint val="66000"/>
                    <a:satMod val="160000"/>
                  </a:srgbClr>
                </a:gs>
                <a:gs pos="50000">
                  <a:srgbClr val="C00000">
                    <a:tint val="44500"/>
                    <a:satMod val="160000"/>
                  </a:srgbClr>
                </a:gs>
                <a:gs pos="100000">
                  <a:srgbClr val="C000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 w="12700">
              <a:noFill/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Правовое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управление</a:t>
              </a: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1" name="Rectangle 21"/>
            <p:cNvSpPr>
              <a:spLocks noChangeArrowheads="1"/>
            </p:cNvSpPr>
            <p:nvPr/>
          </p:nvSpPr>
          <p:spPr bwMode="auto">
            <a:xfrm>
              <a:off x="7185608" y="1440194"/>
              <a:ext cx="645940" cy="242703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судебной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защиты</a:t>
              </a: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2" name="Rectangle 21"/>
            <p:cNvSpPr>
              <a:spLocks noChangeArrowheads="1"/>
            </p:cNvSpPr>
            <p:nvPr/>
          </p:nvSpPr>
          <p:spPr bwMode="auto">
            <a:xfrm>
              <a:off x="7189697" y="1098550"/>
              <a:ext cx="646533" cy="247711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Административно-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-правовой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</a:t>
              </a:r>
            </a:p>
          </p:txBody>
        </p:sp>
        <p:sp>
          <p:nvSpPr>
            <p:cNvPr id="233" name="Rectangle 21"/>
            <p:cNvSpPr>
              <a:spLocks noChangeArrowheads="1"/>
            </p:cNvSpPr>
            <p:nvPr/>
          </p:nvSpPr>
          <p:spPr bwMode="auto">
            <a:xfrm>
              <a:off x="7196820" y="1770345"/>
              <a:ext cx="646533" cy="220764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Юридический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</a:t>
              </a:r>
            </a:p>
          </p:txBody>
        </p:sp>
        <p:sp>
          <p:nvSpPr>
            <p:cNvPr id="234" name="Rectangle 21"/>
            <p:cNvSpPr>
              <a:spLocks noChangeArrowheads="1"/>
            </p:cNvSpPr>
            <p:nvPr/>
          </p:nvSpPr>
          <p:spPr bwMode="auto">
            <a:xfrm>
              <a:off x="1404337" y="2449263"/>
              <a:ext cx="953399" cy="195577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Сектор дополнительного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образования и воспитания</a:t>
              </a:r>
            </a:p>
          </p:txBody>
        </p:sp>
        <p:sp>
          <p:nvSpPr>
            <p:cNvPr id="235" name="Rectangle 21"/>
            <p:cNvSpPr>
              <a:spLocks noChangeArrowheads="1"/>
            </p:cNvSpPr>
            <p:nvPr/>
          </p:nvSpPr>
          <p:spPr bwMode="auto">
            <a:xfrm>
              <a:off x="8093406" y="1667305"/>
              <a:ext cx="745674" cy="388024"/>
            </a:xfrm>
            <a:prstGeom prst="rect">
              <a:avLst/>
            </a:prstGeom>
            <a:ln w="12700"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33831" tIns="16916" rIns="33831" bIns="16916" anchor="ctr"/>
            <a:lstStyle/>
            <a:p>
              <a:pPr algn="ctr" defTabSz="540032">
                <a:lnSpc>
                  <a:spcPct val="70000"/>
                </a:lnSpc>
              </a:pPr>
              <a:r>
                <a: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Отдел финансового</a:t>
              </a:r>
            </a:p>
            <a:p>
              <a:pPr algn="ctr" defTabSz="540032">
                <a:lnSpc>
                  <a:spcPct val="70000"/>
                </a:lnSpc>
              </a:pPr>
              <a:r>
                <a: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контроля</a:t>
              </a:r>
            </a:p>
            <a:p>
              <a:pPr algn="ctr" defTabSz="540032">
                <a:lnSpc>
                  <a:spcPct val="70000"/>
                </a:lnSpc>
              </a:pPr>
              <a:endParaRPr lang="ru-RU" sz="449" b="1" dirty="0">
                <a:solidFill>
                  <a:schemeClr val="tx1"/>
                </a:solidFill>
                <a:highlight>
                  <a:srgbClr val="FF5050"/>
                </a:highligh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5" name="Rectangle 21"/>
            <p:cNvSpPr>
              <a:spLocks noChangeArrowheads="1"/>
            </p:cNvSpPr>
            <p:nvPr/>
          </p:nvSpPr>
          <p:spPr bwMode="auto">
            <a:xfrm>
              <a:off x="3360378" y="5232617"/>
              <a:ext cx="654755" cy="290213"/>
            </a:xfrm>
            <a:prstGeom prst="rect">
              <a:avLst/>
            </a:prstGeom>
            <a:gradFill flip="none" rotWithShape="1">
              <a:gsLst>
                <a:gs pos="0">
                  <a:srgbClr val="C00000">
                    <a:tint val="66000"/>
                    <a:satMod val="160000"/>
                  </a:srgbClr>
                </a:gs>
                <a:gs pos="50000">
                  <a:srgbClr val="C00000">
                    <a:tint val="44500"/>
                    <a:satMod val="160000"/>
                  </a:srgbClr>
                </a:gs>
                <a:gs pos="100000">
                  <a:srgbClr val="C000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 w="12700">
              <a:noFill/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Управление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бухгалтерского учета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и отчетности</a:t>
              </a: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8" name="Rectangle 21"/>
            <p:cNvSpPr>
              <a:spLocks noChangeArrowheads="1"/>
            </p:cNvSpPr>
            <p:nvPr/>
          </p:nvSpPr>
          <p:spPr bwMode="auto">
            <a:xfrm>
              <a:off x="2476830" y="2362034"/>
              <a:ext cx="740014" cy="467991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инвестиций и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инноваций</a:t>
              </a: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9" name="Rectangle 21"/>
            <p:cNvSpPr>
              <a:spLocks noChangeArrowheads="1"/>
            </p:cNvSpPr>
            <p:nvPr/>
          </p:nvSpPr>
          <p:spPr bwMode="auto">
            <a:xfrm>
              <a:off x="3318130" y="4712162"/>
              <a:ext cx="709655" cy="402992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Отдел</a:t>
              </a: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контрактной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службы</a:t>
              </a:r>
            </a:p>
          </p:txBody>
        </p:sp>
        <p:sp>
          <p:nvSpPr>
            <p:cNvPr id="251" name="Rectangle 21"/>
            <p:cNvSpPr>
              <a:spLocks noChangeArrowheads="1"/>
            </p:cNvSpPr>
            <p:nvPr/>
          </p:nvSpPr>
          <p:spPr bwMode="auto">
            <a:xfrm>
              <a:off x="5278045" y="1966164"/>
              <a:ext cx="597234" cy="424119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градостроительства</a:t>
              </a: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3" name="Прямая со стрелкой 32"/>
            <p:cNvCxnSpPr>
              <a:cxnSpLocks/>
            </p:cNvCxnSpPr>
            <p:nvPr/>
          </p:nvCxnSpPr>
          <p:spPr>
            <a:xfrm>
              <a:off x="1674156" y="370019"/>
              <a:ext cx="6056375" cy="25911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 стрелкой 54"/>
            <p:cNvCxnSpPr/>
            <p:nvPr/>
          </p:nvCxnSpPr>
          <p:spPr>
            <a:xfrm flipH="1">
              <a:off x="869200" y="368629"/>
              <a:ext cx="804956" cy="129094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 стрелкой 56"/>
            <p:cNvCxnSpPr>
              <a:cxnSpLocks/>
              <a:endCxn id="223" idx="0"/>
            </p:cNvCxnSpPr>
            <p:nvPr/>
          </p:nvCxnSpPr>
          <p:spPr>
            <a:xfrm flipH="1">
              <a:off x="1807744" y="376926"/>
              <a:ext cx="233048" cy="146566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 стрелкой 58"/>
            <p:cNvCxnSpPr/>
            <p:nvPr/>
          </p:nvCxnSpPr>
          <p:spPr>
            <a:xfrm flipH="1">
              <a:off x="4517713" y="398089"/>
              <a:ext cx="1433" cy="134834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 стрелкой 60"/>
            <p:cNvCxnSpPr>
              <a:cxnSpLocks/>
            </p:cNvCxnSpPr>
            <p:nvPr/>
          </p:nvCxnSpPr>
          <p:spPr>
            <a:xfrm>
              <a:off x="3630737" y="395930"/>
              <a:ext cx="0" cy="120815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Прямая со стрелкой 259"/>
            <p:cNvCxnSpPr>
              <a:cxnSpLocks/>
              <a:endCxn id="127" idx="0"/>
            </p:cNvCxnSpPr>
            <p:nvPr/>
          </p:nvCxnSpPr>
          <p:spPr>
            <a:xfrm>
              <a:off x="5406098" y="382435"/>
              <a:ext cx="178341" cy="157281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Прямая со стрелкой 262"/>
            <p:cNvCxnSpPr>
              <a:cxnSpLocks/>
              <a:endCxn id="229" idx="0"/>
            </p:cNvCxnSpPr>
            <p:nvPr/>
          </p:nvCxnSpPr>
          <p:spPr>
            <a:xfrm>
              <a:off x="6382232" y="392224"/>
              <a:ext cx="181364" cy="144194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Прямая со стрелкой 264"/>
            <p:cNvCxnSpPr>
              <a:cxnSpLocks/>
            </p:cNvCxnSpPr>
            <p:nvPr/>
          </p:nvCxnSpPr>
          <p:spPr>
            <a:xfrm>
              <a:off x="7730531" y="397320"/>
              <a:ext cx="306727" cy="111458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Прямая со стрелкой 273"/>
            <p:cNvCxnSpPr>
              <a:stCxn id="8" idx="2"/>
            </p:cNvCxnSpPr>
            <p:nvPr/>
          </p:nvCxnSpPr>
          <p:spPr>
            <a:xfrm>
              <a:off x="4519542" y="336997"/>
              <a:ext cx="0" cy="63733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Rectangle 21"/>
            <p:cNvSpPr>
              <a:spLocks noChangeArrowheads="1"/>
            </p:cNvSpPr>
            <p:nvPr/>
          </p:nvSpPr>
          <p:spPr bwMode="auto">
            <a:xfrm>
              <a:off x="8085986" y="580164"/>
              <a:ext cx="754853" cy="202015"/>
            </a:xfrm>
            <a:prstGeom prst="rect">
              <a:avLst/>
            </a:prstGeom>
            <a:noFill/>
            <a:ln w="12700"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33831" tIns="16916" rIns="33831" bIns="16916" anchor="ctr"/>
            <a:lstStyle/>
            <a:p>
              <a:pPr algn="ctr" defTabSz="540032">
                <a:lnSpc>
                  <a:spcPct val="70000"/>
                </a:lnSpc>
              </a:pPr>
              <a:endParaRPr lang="ru-RU" sz="449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defTabSz="540032">
                <a:lnSpc>
                  <a:spcPct val="70000"/>
                </a:lnSpc>
              </a:pPr>
              <a:r>
                <a:rPr lang="ru-RU" sz="449" b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Советники, </a:t>
              </a:r>
              <a:r>
                <a: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помощник</a:t>
              </a:r>
            </a:p>
            <a:p>
              <a:pPr algn="ctr" defTabSz="540032">
                <a:lnSpc>
                  <a:spcPct val="70000"/>
                </a:lnSpc>
              </a:pPr>
              <a:endParaRPr lang="ru-RU" sz="449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2" name="Rectangle 46"/>
            <p:cNvSpPr>
              <a:spLocks noChangeArrowheads="1"/>
            </p:cNvSpPr>
            <p:nvPr/>
          </p:nvSpPr>
          <p:spPr bwMode="auto">
            <a:xfrm>
              <a:off x="6299093" y="4298377"/>
              <a:ext cx="661235" cy="316602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  </a:t>
              </a:r>
              <a:r>
                <a:rPr lang="ru-RU" altLang="ru-RU" sz="449" b="1" dirty="0" err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Павшинская</a:t>
              </a: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Пойма</a:t>
              </a: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3" name="Rectangle 46"/>
            <p:cNvSpPr>
              <a:spLocks noChangeArrowheads="1"/>
            </p:cNvSpPr>
            <p:nvPr/>
          </p:nvSpPr>
          <p:spPr bwMode="auto">
            <a:xfrm>
              <a:off x="6304833" y="3935909"/>
              <a:ext cx="648999" cy="316602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 Нахабино</a:t>
              </a: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5" name="Rectangle 46"/>
            <p:cNvSpPr>
              <a:spLocks noChangeArrowheads="1"/>
            </p:cNvSpPr>
            <p:nvPr/>
          </p:nvSpPr>
          <p:spPr bwMode="auto">
            <a:xfrm>
              <a:off x="6301564" y="4669671"/>
              <a:ext cx="643300" cy="316602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Отрадненское</a:t>
              </a: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6" name="Rectangle 46"/>
            <p:cNvSpPr>
              <a:spLocks noChangeArrowheads="1"/>
            </p:cNvSpPr>
            <p:nvPr/>
          </p:nvSpPr>
          <p:spPr bwMode="auto">
            <a:xfrm>
              <a:off x="6321471" y="5055717"/>
              <a:ext cx="638857" cy="316602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 Ильинское</a:t>
              </a: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9" name="Rectangle 329"/>
            <p:cNvSpPr>
              <a:spLocks noChangeArrowheads="1"/>
            </p:cNvSpPr>
            <p:nvPr/>
          </p:nvSpPr>
          <p:spPr bwMode="auto">
            <a:xfrm>
              <a:off x="3334036" y="4106890"/>
              <a:ext cx="695928" cy="245746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потребительского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рынка</a:t>
              </a: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1" name="Rectangle 46"/>
            <p:cNvSpPr>
              <a:spLocks noChangeArrowheads="1"/>
            </p:cNvSpPr>
            <p:nvPr/>
          </p:nvSpPr>
          <p:spPr bwMode="auto">
            <a:xfrm>
              <a:off x="6292597" y="3561622"/>
              <a:ext cx="661235" cy="316602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 Красногорск</a:t>
              </a: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endParaRPr lang="ru-RU" alt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7" name="Rectangle 265"/>
            <p:cNvSpPr>
              <a:spLocks noChangeArrowheads="1"/>
            </p:cNvSpPr>
            <p:nvPr/>
          </p:nvSpPr>
          <p:spPr bwMode="auto">
            <a:xfrm>
              <a:off x="5219510" y="539716"/>
              <a:ext cx="729857" cy="482906"/>
            </a:xfrm>
            <a:prstGeom prst="rect">
              <a:avLst/>
            </a:prstGeom>
            <a:solidFill>
              <a:srgbClr val="FBE2CD"/>
            </a:solidFill>
            <a:ln w="12700">
              <a:solidFill>
                <a:schemeClr val="accent2">
                  <a:lumMod val="75000"/>
                </a:schemeClr>
              </a:solidFill>
              <a:headEnd/>
              <a:tailEnd/>
            </a:ln>
            <a:effectLst>
              <a:outerShdw blurRad="50800" dist="38100" dir="16200000" rotWithShape="0">
                <a:schemeClr val="bg1">
                  <a:lumMod val="50000"/>
                  <a:alpha val="40000"/>
                </a:scheme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convex"/>
            </a:sp3d>
          </p:spPr>
          <p:style>
            <a:lnRef idx="0">
              <a:schemeClr val="accent1"/>
            </a:lnRef>
            <a:fillRef idx="1001">
              <a:schemeClr val="l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lIns="33831" tIns="16916" rIns="33831" bIns="16916" anchor="ctr">
              <a:noAutofit/>
            </a:bodyPr>
            <a:lstStyle/>
            <a:p>
              <a:pPr algn="ctr" defTabSz="540032">
                <a:lnSpc>
                  <a:spcPct val="90000"/>
                </a:lnSpc>
                <a:defRPr/>
              </a:pPr>
              <a:r>
                <a: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Заместитель главы администрации</a:t>
              </a:r>
            </a:p>
          </p:txBody>
        </p:sp>
        <p:cxnSp>
          <p:nvCxnSpPr>
            <p:cNvPr id="137" name="Прямая со стрелкой 136"/>
            <p:cNvCxnSpPr/>
            <p:nvPr/>
          </p:nvCxnSpPr>
          <p:spPr>
            <a:xfrm flipH="1">
              <a:off x="2594288" y="377567"/>
              <a:ext cx="144091" cy="145283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Rectangle 21"/>
            <p:cNvSpPr>
              <a:spLocks noChangeArrowheads="1"/>
            </p:cNvSpPr>
            <p:nvPr/>
          </p:nvSpPr>
          <p:spPr bwMode="auto">
            <a:xfrm>
              <a:off x="4130803" y="2155318"/>
              <a:ext cx="818515" cy="358698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 организации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деятельности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 обращению с ТКО</a:t>
              </a:r>
            </a:p>
          </p:txBody>
        </p:sp>
        <p:sp>
          <p:nvSpPr>
            <p:cNvPr id="159" name="Rectangle 21"/>
            <p:cNvSpPr>
              <a:spLocks noChangeArrowheads="1"/>
            </p:cNvSpPr>
            <p:nvPr/>
          </p:nvSpPr>
          <p:spPr bwMode="auto">
            <a:xfrm>
              <a:off x="4142320" y="2559605"/>
              <a:ext cx="806998" cy="331225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 работе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 задолженностью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ЖКУ</a:t>
              </a: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0" name="Rectangle 329"/>
            <p:cNvSpPr>
              <a:spLocks noChangeArrowheads="1"/>
            </p:cNvSpPr>
            <p:nvPr/>
          </p:nvSpPr>
          <p:spPr bwMode="auto">
            <a:xfrm>
              <a:off x="3321934" y="4426207"/>
              <a:ext cx="698440" cy="181381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рекламы</a:t>
              </a: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1" name="Rectangle 21"/>
            <p:cNvSpPr>
              <a:spLocks noChangeArrowheads="1"/>
            </p:cNvSpPr>
            <p:nvPr/>
          </p:nvSpPr>
          <p:spPr bwMode="auto">
            <a:xfrm>
              <a:off x="4170234" y="3314671"/>
              <a:ext cx="776488" cy="351558"/>
            </a:xfrm>
            <a:prstGeom prst="rect">
              <a:avLst/>
            </a:prstGeom>
            <a:gradFill flip="none" rotWithShape="1">
              <a:gsLst>
                <a:gs pos="0">
                  <a:srgbClr val="C00000">
                    <a:tint val="66000"/>
                    <a:satMod val="160000"/>
                  </a:srgbClr>
                </a:gs>
                <a:gs pos="50000">
                  <a:srgbClr val="C00000">
                    <a:tint val="44500"/>
                    <a:satMod val="160000"/>
                  </a:srgbClr>
                </a:gs>
                <a:gs pos="100000">
                  <a:srgbClr val="C000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 w="12700">
              <a:noFill/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Управление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благоустройства</a:t>
              </a:r>
            </a:p>
            <a:p>
              <a:pPr algn="ctr" defTabSz="1001836">
                <a:lnSpc>
                  <a:spcPct val="70000"/>
                </a:lnSpc>
              </a:pPr>
              <a:endPara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3" name="Rectangle 46"/>
            <p:cNvSpPr>
              <a:spLocks noChangeArrowheads="1"/>
            </p:cNvSpPr>
            <p:nvPr/>
          </p:nvSpPr>
          <p:spPr bwMode="auto">
            <a:xfrm>
              <a:off x="1383644" y="4025607"/>
              <a:ext cx="995046" cy="254100"/>
            </a:xfrm>
            <a:prstGeom prst="rect">
              <a:avLst/>
            </a:prstGeom>
            <a:gradFill flip="none" rotWithShape="1">
              <a:gsLst>
                <a:gs pos="0">
                  <a:srgbClr val="C00000">
                    <a:tint val="66000"/>
                    <a:satMod val="160000"/>
                  </a:srgbClr>
                </a:gs>
                <a:gs pos="50000">
                  <a:srgbClr val="C00000">
                    <a:tint val="44500"/>
                    <a:satMod val="160000"/>
                  </a:srgbClr>
                </a:gs>
                <a:gs pos="100000">
                  <a:srgbClr val="C000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 w="12700">
              <a:noFill/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Управление по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физической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культуре и спорту</a:t>
              </a:r>
            </a:p>
          </p:txBody>
        </p:sp>
        <p:sp>
          <p:nvSpPr>
            <p:cNvPr id="118" name="Rectangle 21"/>
            <p:cNvSpPr>
              <a:spLocks noChangeArrowheads="1"/>
            </p:cNvSpPr>
            <p:nvPr/>
          </p:nvSpPr>
          <p:spPr bwMode="auto">
            <a:xfrm>
              <a:off x="1361697" y="4337634"/>
              <a:ext cx="1007339" cy="236932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организационной работы и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реализации муниципальных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программ</a:t>
              </a:r>
            </a:p>
          </p:txBody>
        </p:sp>
        <p:sp>
          <p:nvSpPr>
            <p:cNvPr id="120" name="Rectangle 21"/>
            <p:cNvSpPr>
              <a:spLocks noChangeArrowheads="1"/>
            </p:cNvSpPr>
            <p:nvPr/>
          </p:nvSpPr>
          <p:spPr bwMode="auto">
            <a:xfrm>
              <a:off x="1361697" y="4606797"/>
              <a:ext cx="1017795" cy="214039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 спортивно-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массовой работы</a:t>
              </a:r>
            </a:p>
          </p:txBody>
        </p:sp>
        <p:sp>
          <p:nvSpPr>
            <p:cNvPr id="122" name="Rectangle 21"/>
            <p:cNvSpPr>
              <a:spLocks noChangeArrowheads="1"/>
            </p:cNvSpPr>
            <p:nvPr/>
          </p:nvSpPr>
          <p:spPr bwMode="auto">
            <a:xfrm>
              <a:off x="4141994" y="2944184"/>
              <a:ext cx="806998" cy="275113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капитального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ремонта МКД</a:t>
              </a:r>
            </a:p>
          </p:txBody>
        </p:sp>
        <p:sp>
          <p:nvSpPr>
            <p:cNvPr id="124" name="Rectangle 21"/>
            <p:cNvSpPr>
              <a:spLocks noChangeArrowheads="1"/>
            </p:cNvSpPr>
            <p:nvPr/>
          </p:nvSpPr>
          <p:spPr bwMode="auto">
            <a:xfrm>
              <a:off x="6254861" y="2461144"/>
              <a:ext cx="736864" cy="521627"/>
            </a:xfrm>
            <a:prstGeom prst="rect">
              <a:avLst/>
            </a:prstGeom>
            <a:ln w="12700"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33831" tIns="16916" rIns="33831" bIns="16916" anchor="ctr"/>
            <a:lstStyle/>
            <a:p>
              <a:pPr algn="ctr" defTabSz="540032">
                <a:lnSpc>
                  <a:spcPct val="70000"/>
                </a:lnSpc>
              </a:pPr>
              <a:r>
                <a: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Отдел социальных</a:t>
              </a:r>
            </a:p>
            <a:p>
              <a:pPr algn="ctr" defTabSz="540032">
                <a:lnSpc>
                  <a:spcPct val="70000"/>
                </a:lnSpc>
              </a:pPr>
              <a:r>
                <a: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коммуникаций</a:t>
              </a:r>
            </a:p>
          </p:txBody>
        </p:sp>
        <p:sp>
          <p:nvSpPr>
            <p:cNvPr id="130" name="Rectangle 21"/>
            <p:cNvSpPr>
              <a:spLocks noChangeArrowheads="1"/>
            </p:cNvSpPr>
            <p:nvPr/>
          </p:nvSpPr>
          <p:spPr bwMode="auto">
            <a:xfrm>
              <a:off x="295993" y="4484157"/>
              <a:ext cx="776613" cy="341518"/>
            </a:xfrm>
            <a:prstGeom prst="rect">
              <a:avLst/>
            </a:prstGeom>
            <a:solidFill>
              <a:srgbClr val="C5D8DD">
                <a:alpha val="15000"/>
              </a:srgbClr>
            </a:solidFill>
            <a:ln w="12700">
              <a:solidFill>
                <a:srgbClr val="57257D"/>
              </a:solidFill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Отдел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муниципального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земельного контроля</a:t>
              </a:r>
            </a:p>
          </p:txBody>
        </p:sp>
        <p:sp>
          <p:nvSpPr>
            <p:cNvPr id="134" name="Rectangle 329">
              <a:extLst>
                <a:ext uri="{FF2B5EF4-FFF2-40B4-BE49-F238E27FC236}">
                  <a16:creationId xmlns:a16="http://schemas.microsoft.com/office/drawing/2014/main" xmlns="" id="{CA7EB331-D7D7-4FB3-A2CE-5C1EBF8C3C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59420" y="3042460"/>
              <a:ext cx="727590" cy="428035"/>
            </a:xfrm>
            <a:prstGeom prst="rect">
              <a:avLst/>
            </a:prstGeom>
            <a:gradFill flip="none" rotWithShape="1">
              <a:gsLst>
                <a:gs pos="0">
                  <a:srgbClr val="C00000">
                    <a:tint val="66000"/>
                    <a:satMod val="160000"/>
                  </a:srgbClr>
                </a:gs>
                <a:gs pos="50000">
                  <a:srgbClr val="C00000">
                    <a:tint val="44500"/>
                    <a:satMod val="160000"/>
                  </a:srgbClr>
                </a:gs>
                <a:gs pos="100000">
                  <a:srgbClr val="C000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 w="12700">
              <a:noFill/>
              <a:headEnd/>
              <a:tailEnd/>
            </a:ln>
            <a:effectLst>
              <a:outerShdw blurRad="107950" dist="12700" dir="5400000" sx="102000" sy="102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35332" tIns="17666" rIns="35332" bIns="17666" anchor="ctr"/>
            <a:lstStyle/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Управление по </a:t>
              </a:r>
            </a:p>
            <a:p>
              <a:pPr algn="ctr" defTabSz="1001836">
                <a:lnSpc>
                  <a:spcPct val="70000"/>
                </a:lnSpc>
              </a:pPr>
              <a:r>
                <a:rPr lang="ru-RU" altLang="ru-RU" sz="449" b="1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развитию территорий</a:t>
              </a:r>
            </a:p>
          </p:txBody>
        </p:sp>
        <p:sp>
          <p:nvSpPr>
            <p:cNvPr id="141" name="Rectangle 21">
              <a:extLst>
                <a:ext uri="{FF2B5EF4-FFF2-40B4-BE49-F238E27FC236}">
                  <a16:creationId xmlns:a16="http://schemas.microsoft.com/office/drawing/2014/main" xmlns="" id="{E4CFF46B-2BD8-4287-8B56-F4E2913D04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3406" y="864898"/>
              <a:ext cx="740014" cy="202015"/>
            </a:xfrm>
            <a:prstGeom prst="rect">
              <a:avLst/>
            </a:prstGeom>
            <a:noFill/>
            <a:ln w="12700"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33831" tIns="16916" rIns="33831" bIns="16916" anchor="ctr"/>
            <a:lstStyle/>
            <a:p>
              <a:pPr algn="ctr" defTabSz="540032">
                <a:lnSpc>
                  <a:spcPct val="70000"/>
                </a:lnSpc>
              </a:pPr>
              <a:endParaRPr lang="ru-RU" sz="449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defTabSz="540032">
                <a:lnSpc>
                  <a:spcPct val="70000"/>
                </a:lnSpc>
              </a:pPr>
              <a:r>
                <a:rPr lang="ru-RU" sz="449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Пресс - секретарь</a:t>
              </a:r>
            </a:p>
            <a:p>
              <a:pPr algn="ctr" defTabSz="540032">
                <a:lnSpc>
                  <a:spcPct val="70000"/>
                </a:lnSpc>
              </a:pPr>
              <a:endParaRPr lang="ru-RU" sz="449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8" name="Rectangle 21">
            <a:extLst>
              <a:ext uri="{FF2B5EF4-FFF2-40B4-BE49-F238E27FC236}">
                <a16:creationId xmlns:a16="http://schemas.microsoft.com/office/drawing/2014/main" xmlns="" id="{091F4132-3971-4C08-8115-431A0A30E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4830" y="2858689"/>
            <a:ext cx="665849" cy="215954"/>
          </a:xfrm>
          <a:prstGeom prst="rect">
            <a:avLst/>
          </a:prstGeom>
          <a:solidFill>
            <a:srgbClr val="C5D8DD">
              <a:alpha val="15000"/>
            </a:srgbClr>
          </a:solidFill>
          <a:ln w="12700">
            <a:solidFill>
              <a:srgbClr val="57257D"/>
            </a:solidFill>
            <a:headEnd/>
            <a:tailEnd/>
          </a:ln>
          <a:effectLst>
            <a:outerShdw blurRad="107950" dist="12700" dir="5400000" sx="102000" sy="102000" algn="ctr">
              <a:srgbClr val="000000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35332" tIns="17666" rIns="35332" bIns="17666" anchor="ctr"/>
          <a:lstStyle/>
          <a:p>
            <a:pPr algn="ctr" defTabSz="1001836">
              <a:lnSpc>
                <a:spcPct val="70000"/>
              </a:lnSpc>
            </a:pPr>
            <a:r>
              <a: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Отдел контроля </a:t>
            </a:r>
          </a:p>
          <a:p>
            <a:pPr algn="ctr" defTabSz="1001836">
              <a:lnSpc>
                <a:spcPct val="70000"/>
              </a:lnSpc>
            </a:pPr>
            <a:r>
              <a: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исполнения обращений</a:t>
            </a:r>
          </a:p>
        </p:txBody>
      </p:sp>
      <p:sp>
        <p:nvSpPr>
          <p:cNvPr id="123" name="Rectangle 21">
            <a:extLst>
              <a:ext uri="{FF2B5EF4-FFF2-40B4-BE49-F238E27FC236}">
                <a16:creationId xmlns:a16="http://schemas.microsoft.com/office/drawing/2014/main" xmlns="" id="{FD9F1828-1A3C-436D-A2A6-8B554EE20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8600" y="3149561"/>
            <a:ext cx="600372" cy="377504"/>
          </a:xfrm>
          <a:prstGeom prst="rect">
            <a:avLst/>
          </a:prstGeom>
          <a:solidFill>
            <a:srgbClr val="C5D8DD">
              <a:alpha val="15000"/>
            </a:srgbClr>
          </a:solidFill>
          <a:ln w="12700">
            <a:solidFill>
              <a:srgbClr val="57257D"/>
            </a:solidFill>
            <a:headEnd/>
            <a:tailEnd/>
          </a:ln>
          <a:effectLst>
            <a:outerShdw blurRad="107950" dist="12700" dir="5400000" sx="102000" sy="102000" algn="ctr">
              <a:srgbClr val="000000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35332" tIns="17666" rIns="35332" bIns="17666" anchor="ctr"/>
          <a:lstStyle/>
          <a:p>
            <a:pPr algn="ctr" defTabSz="1001836">
              <a:lnSpc>
                <a:spcPct val="70000"/>
              </a:lnSpc>
            </a:pPr>
            <a:r>
              <a: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Отдел</a:t>
            </a:r>
          </a:p>
          <a:p>
            <a:pPr algn="ctr" defTabSz="1001836">
              <a:lnSpc>
                <a:spcPct val="70000"/>
              </a:lnSpc>
            </a:pPr>
            <a:r>
              <a: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мониторинга и</a:t>
            </a:r>
          </a:p>
          <a:p>
            <a:pPr algn="ctr" defTabSz="1001836">
              <a:lnSpc>
                <a:spcPct val="70000"/>
              </a:lnSpc>
            </a:pPr>
            <a:r>
              <a: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контроля </a:t>
            </a:r>
          </a:p>
          <a:p>
            <a:pPr algn="ctr" defTabSz="1001836">
              <a:lnSpc>
                <a:spcPct val="70000"/>
              </a:lnSpc>
            </a:pPr>
            <a:r>
              <a:rPr lang="ru-RU" sz="449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строительством</a:t>
            </a:r>
          </a:p>
          <a:p>
            <a:pPr algn="ctr" defTabSz="1001836">
              <a:lnSpc>
                <a:spcPct val="70000"/>
              </a:lnSpc>
            </a:pPr>
            <a:endParaRPr lang="ru-RU" sz="449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56666" y="6126837"/>
            <a:ext cx="4953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Глава               </a:t>
            </a:r>
          </a:p>
          <a:p>
            <a:pPr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городского округа Красногорск                 			       Д.В. Волков</a:t>
            </a:r>
          </a:p>
          <a:p>
            <a:pPr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«___» ___________ 2022 г.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9" name="Прямоугольник 138"/>
          <p:cNvSpPr/>
          <p:nvPr/>
        </p:nvSpPr>
        <p:spPr>
          <a:xfrm>
            <a:off x="288399" y="6602437"/>
            <a:ext cx="4953000" cy="24590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000" b="1" dirty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r>
              <a:rPr lang="ru-RU" sz="1000" i="1" dirty="0">
                <a:latin typeface="Times New Roman" panose="02020603050405020304" pitchFamily="18" charset="0"/>
                <a:ea typeface="Calibri" panose="020F0502020204030204" pitchFamily="34" charset="0"/>
              </a:rPr>
              <a:t>Органы администрации, наделенные правами юридического лица</a:t>
            </a:r>
            <a:endParaRPr lang="ru-RU" sz="10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cxnSp>
        <p:nvCxnSpPr>
          <p:cNvPr id="142" name="Прямая со стрелкой 141">
            <a:extLst>
              <a:ext uri="{FF2B5EF4-FFF2-40B4-BE49-F238E27FC236}">
                <a16:creationId xmlns:a16="http://schemas.microsoft.com/office/drawing/2014/main" xmlns="" id="{AE9BB1F1-2286-4166-B098-D7467D571288}"/>
              </a:ext>
            </a:extLst>
          </p:cNvPr>
          <p:cNvCxnSpPr>
            <a:cxnSpLocks/>
          </p:cNvCxnSpPr>
          <p:nvPr/>
        </p:nvCxnSpPr>
        <p:spPr>
          <a:xfrm>
            <a:off x="7852021" y="667522"/>
            <a:ext cx="163923" cy="10748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45045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42868</TotalTime>
  <Words>453</Words>
  <Application>Microsoft Office PowerPoint</Application>
  <PresentationFormat>Лист A4 (210x297 мм)</PresentationFormat>
  <Paragraphs>349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 bilibin</dc:creator>
  <cp:lastModifiedBy>Новиков И</cp:lastModifiedBy>
  <cp:revision>762</cp:revision>
  <cp:lastPrinted>2022-04-19T15:13:49Z</cp:lastPrinted>
  <dcterms:created xsi:type="dcterms:W3CDTF">2018-08-06T13:47:40Z</dcterms:created>
  <dcterms:modified xsi:type="dcterms:W3CDTF">2022-05-11T12:44:58Z</dcterms:modified>
</cp:coreProperties>
</file>