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астасия Алексеевна Песчазова" initials="ААП" lastIdx="2" clrIdx="0">
    <p:extLst>
      <p:ext uri="{19B8F6BF-5375-455C-9EA6-DF929625EA0E}">
        <p15:presenceInfo xmlns:p15="http://schemas.microsoft.com/office/powerpoint/2012/main" userId="S-1-5-21-171910288-951622944-2036246226-13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7E6E6"/>
    <a:srgbClr val="ECECEC"/>
    <a:srgbClr val="E4E4E4"/>
    <a:srgbClr val="E0E0E0"/>
    <a:srgbClr val="F89090"/>
    <a:srgbClr val="FC1414"/>
    <a:srgbClr val="F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57" autoAdjust="0"/>
    <p:restoredTop sz="94035" autoAdjust="0"/>
  </p:normalViewPr>
  <p:slideViewPr>
    <p:cSldViewPr snapToGrid="0">
      <p:cViewPr>
        <p:scale>
          <a:sx n="150" d="100"/>
          <a:sy n="150" d="100"/>
        </p:scale>
        <p:origin x="672" y="21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9E469FC3-521F-4D12-039D-53E75769D6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0BA9D74-131D-B902-B4E0-FD05E64944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57BF0-9D4B-4FF7-8F5E-07683552D3A7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714290F-1DB1-1BC0-152B-E7E210822A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788DC85-2528-0391-1C89-F0D2CE9226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62597-B91C-46CD-A3CA-E4CEBBD8AB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040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94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FBC4A-BCEA-4C8F-B46C-6E0C97CA4DC6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06763" y="849313"/>
            <a:ext cx="3314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60" y="3271667"/>
            <a:ext cx="7943507" cy="26760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94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4A6BC-349A-4610-BEC8-39C5A84EC4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3545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616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4056-054D-476C-8FE8-05ED9EA8D806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40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DD5D4-0A31-4899-8D83-CE93CA7ECBE4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22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C890-25EF-469E-8FD7-6ABD50CB5BB8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49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4B96-CB62-4221-927C-4019B8238CFD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5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22717-AD4D-451E-9A16-791F34189F5F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643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EB9B-C508-459C-A39D-357D37BB7D7B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1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2D3A-FB14-4F83-810D-3A29A9F8F7D6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8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D71A0-BA79-4432-B07D-A8847A32E878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90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97D9-A488-4954-86B7-BD25F366179D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450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FF36-133F-4FDE-81B1-0BC1CFB37C1D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6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613C0-462F-4935-A20F-8BC021DEE0A6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02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7F66E-DE37-417B-882C-5180B6973691}" type="datetime1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CFAD8-3952-472F-9D97-532CE3529C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07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D2E91-9213-E629-A744-100F35A11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6366"/>
            <a:ext cx="9253538" cy="25039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81"/>
              </a:spcBef>
            </a:pPr>
            <a:r>
              <a:rPr lang="ru-RU" sz="1200" spc="-4" dirty="0">
                <a:latin typeface="Times New Roman"/>
                <a:cs typeface="Times New Roman"/>
              </a:rPr>
              <a:t>Структура администрации городского округа Красногорск Московской области </a:t>
            </a:r>
            <a:br>
              <a:rPr lang="ru-RU" sz="1200" spc="-4" dirty="0">
                <a:latin typeface="Times New Roman"/>
                <a:cs typeface="Times New Roman"/>
              </a:rPr>
            </a:br>
            <a:endParaRPr lang="ru-RU" sz="1000" b="1" u="sng" dirty="0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9816093A-3881-D70E-3957-7AD4C720D405}"/>
              </a:ext>
            </a:extLst>
          </p:cNvPr>
          <p:cNvSpPr txBox="1"/>
          <p:nvPr/>
        </p:nvSpPr>
        <p:spPr bwMode="gray">
          <a:xfrm>
            <a:off x="7017519" y="1999495"/>
            <a:ext cx="184731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463" dirty="0"/>
          </a:p>
        </p:txBody>
      </p:sp>
      <p:sp>
        <p:nvSpPr>
          <p:cNvPr id="239" name="Прямоугольник 238">
            <a:extLst>
              <a:ext uri="{FF2B5EF4-FFF2-40B4-BE49-F238E27FC236}">
                <a16:creationId xmlns:a16="http://schemas.microsoft.com/office/drawing/2014/main" id="{2F73F156-CB50-2E97-42B8-4DF78C56A917}"/>
              </a:ext>
            </a:extLst>
          </p:cNvPr>
          <p:cNvSpPr/>
          <p:nvPr/>
        </p:nvSpPr>
        <p:spPr>
          <a:xfrm>
            <a:off x="9137873" y="5353237"/>
            <a:ext cx="663228" cy="18691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8" dirty="0">
                <a:latin typeface="Times New Roman"/>
                <a:cs typeface="Times New Roman"/>
              </a:rPr>
              <a:t>Помощник главы</a:t>
            </a:r>
          </a:p>
        </p:txBody>
      </p:sp>
      <p:cxnSp>
        <p:nvCxnSpPr>
          <p:cNvPr id="241" name="Прямая соединительная линия 240">
            <a:extLst>
              <a:ext uri="{FF2B5EF4-FFF2-40B4-BE49-F238E27FC236}">
                <a16:creationId xmlns:a16="http://schemas.microsoft.com/office/drawing/2014/main" id="{4CEF7DAD-55FC-71A6-29A1-C0F10E9E97FA}"/>
              </a:ext>
            </a:extLst>
          </p:cNvPr>
          <p:cNvCxnSpPr>
            <a:cxnSpLocks/>
          </p:cNvCxnSpPr>
          <p:nvPr/>
        </p:nvCxnSpPr>
        <p:spPr>
          <a:xfrm flipV="1">
            <a:off x="719138" y="857186"/>
            <a:ext cx="8713934" cy="220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Прямоугольник 263">
            <a:extLst>
              <a:ext uri="{FF2B5EF4-FFF2-40B4-BE49-F238E27FC236}">
                <a16:creationId xmlns:a16="http://schemas.microsoft.com/office/drawing/2014/main" id="{68D8DBB7-E78C-0EF4-6E42-68986235A643}"/>
              </a:ext>
            </a:extLst>
          </p:cNvPr>
          <p:cNvSpPr/>
          <p:nvPr/>
        </p:nvSpPr>
        <p:spPr>
          <a:xfrm>
            <a:off x="9137875" y="5103790"/>
            <a:ext cx="663228" cy="18691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Советник главы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8" dirty="0">
                <a:latin typeface="Times New Roman"/>
                <a:cs typeface="Times New Roman"/>
              </a:rPr>
              <a:t>. </a:t>
            </a:r>
            <a:r>
              <a:rPr lang="ru-RU" sz="500" spc="16" dirty="0">
                <a:latin typeface="Times New Roman"/>
                <a:cs typeface="Times New Roman"/>
              </a:rPr>
              <a:t>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72" name="Прямоугольник 271">
            <a:extLst>
              <a:ext uri="{FF2B5EF4-FFF2-40B4-BE49-F238E27FC236}">
                <a16:creationId xmlns:a16="http://schemas.microsoft.com/office/drawing/2014/main" id="{22656AC8-DE03-9548-DAC5-D034B4CCF63A}"/>
              </a:ext>
            </a:extLst>
          </p:cNvPr>
          <p:cNvSpPr/>
          <p:nvPr/>
        </p:nvSpPr>
        <p:spPr>
          <a:xfrm>
            <a:off x="9137875" y="3289881"/>
            <a:ext cx="663228" cy="414337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Режимно-секретное подразделение</a:t>
            </a:r>
          </a:p>
        </p:txBody>
      </p:sp>
      <p:sp>
        <p:nvSpPr>
          <p:cNvPr id="164" name="Прямоугольник 163">
            <a:extLst>
              <a:ext uri="{FF2B5EF4-FFF2-40B4-BE49-F238E27FC236}">
                <a16:creationId xmlns:a16="http://schemas.microsoft.com/office/drawing/2014/main" id="{9B956D76-191E-1263-678D-D0E57301C7B5}"/>
              </a:ext>
            </a:extLst>
          </p:cNvPr>
          <p:cNvSpPr/>
          <p:nvPr/>
        </p:nvSpPr>
        <p:spPr bwMode="gray">
          <a:xfrm>
            <a:off x="4638412" y="1502500"/>
            <a:ext cx="781922" cy="50662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делами</a:t>
            </a:r>
          </a:p>
        </p:txBody>
      </p:sp>
      <p:sp>
        <p:nvSpPr>
          <p:cNvPr id="173" name="Прямоугольник 172">
            <a:extLst>
              <a:ext uri="{FF2B5EF4-FFF2-40B4-BE49-F238E27FC236}">
                <a16:creationId xmlns:a16="http://schemas.microsoft.com/office/drawing/2014/main" id="{1A9498A4-652E-3680-6508-73FF0F46DF14}"/>
              </a:ext>
            </a:extLst>
          </p:cNvPr>
          <p:cNvSpPr/>
          <p:nvPr/>
        </p:nvSpPr>
        <p:spPr>
          <a:xfrm>
            <a:off x="4646657" y="2756874"/>
            <a:ext cx="781050" cy="357187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контроля исполнения обращений</a:t>
            </a:r>
          </a:p>
        </p:txBody>
      </p:sp>
      <p:sp>
        <p:nvSpPr>
          <p:cNvPr id="176" name="Прямоугольник 175">
            <a:extLst>
              <a:ext uri="{FF2B5EF4-FFF2-40B4-BE49-F238E27FC236}">
                <a16:creationId xmlns:a16="http://schemas.microsoft.com/office/drawing/2014/main" id="{C456C6B6-6D52-386A-BFB8-9F0DA3153F36}"/>
              </a:ext>
            </a:extLst>
          </p:cNvPr>
          <p:cNvSpPr/>
          <p:nvPr/>
        </p:nvSpPr>
        <p:spPr>
          <a:xfrm>
            <a:off x="4643438" y="2038351"/>
            <a:ext cx="775008" cy="33607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отдел</a:t>
            </a:r>
          </a:p>
        </p:txBody>
      </p:sp>
      <p:sp>
        <p:nvSpPr>
          <p:cNvPr id="178" name="Прямоугольник 177">
            <a:extLst>
              <a:ext uri="{FF2B5EF4-FFF2-40B4-BE49-F238E27FC236}">
                <a16:creationId xmlns:a16="http://schemas.microsoft.com/office/drawing/2014/main" id="{F2124C97-C2B1-E264-D29C-FA5B006C16BF}"/>
              </a:ext>
            </a:extLst>
          </p:cNvPr>
          <p:cNvSpPr/>
          <p:nvPr/>
        </p:nvSpPr>
        <p:spPr>
          <a:xfrm>
            <a:off x="4648200" y="2414219"/>
            <a:ext cx="778776" cy="31032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отдел</a:t>
            </a:r>
          </a:p>
          <a:p>
            <a:pPr algn="ctr"/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" name="Прямоугольник 181">
            <a:extLst>
              <a:ext uri="{FF2B5EF4-FFF2-40B4-BE49-F238E27FC236}">
                <a16:creationId xmlns:a16="http://schemas.microsoft.com/office/drawing/2014/main" id="{1E2696F1-40B5-BD42-06FD-8AFF2F818999}"/>
              </a:ext>
            </a:extLst>
          </p:cNvPr>
          <p:cNvSpPr/>
          <p:nvPr/>
        </p:nvSpPr>
        <p:spPr>
          <a:xfrm>
            <a:off x="4645114" y="3132865"/>
            <a:ext cx="784135" cy="36488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информатизации и защиты информации</a:t>
            </a:r>
          </a:p>
        </p:txBody>
      </p:sp>
      <p:sp>
        <p:nvSpPr>
          <p:cNvPr id="197" name="Прямоугольник 196">
            <a:extLst>
              <a:ext uri="{FF2B5EF4-FFF2-40B4-BE49-F238E27FC236}">
                <a16:creationId xmlns:a16="http://schemas.microsoft.com/office/drawing/2014/main" id="{D441F29D-DDEC-7DFB-5B4B-BF6C4964F156}"/>
              </a:ext>
            </a:extLst>
          </p:cNvPr>
          <p:cNvSpPr/>
          <p:nvPr/>
        </p:nvSpPr>
        <p:spPr bwMode="gray">
          <a:xfrm>
            <a:off x="8109446" y="1484663"/>
            <a:ext cx="839292" cy="3965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 безопасности</a:t>
            </a:r>
            <a:r>
              <a:rPr kumimoji="0" lang="ru-RU" sz="5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</a:p>
        </p:txBody>
      </p:sp>
      <p:sp>
        <p:nvSpPr>
          <p:cNvPr id="204" name="Прямоугольник 203">
            <a:extLst>
              <a:ext uri="{FF2B5EF4-FFF2-40B4-BE49-F238E27FC236}">
                <a16:creationId xmlns:a16="http://schemas.microsoft.com/office/drawing/2014/main" id="{FFFD7822-25B8-7AF7-DC98-787368FF4793}"/>
              </a:ext>
            </a:extLst>
          </p:cNvPr>
          <p:cNvSpPr/>
          <p:nvPr/>
        </p:nvSpPr>
        <p:spPr>
          <a:xfrm>
            <a:off x="8129325" y="1914525"/>
            <a:ext cx="819414" cy="560922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г</a:t>
            </a:r>
            <a:r>
              <a:rPr lang="ru-RU" sz="500" dirty="0">
                <a:latin typeface="Times New Roman"/>
                <a:cs typeface="Times New Roman"/>
              </a:rPr>
              <a:t>ра</a:t>
            </a:r>
            <a:r>
              <a:rPr lang="ru-RU" sz="500" spc="-4" dirty="0">
                <a:latin typeface="Times New Roman"/>
                <a:cs typeface="Times New Roman"/>
              </a:rPr>
              <a:t>жд</a:t>
            </a:r>
            <a:r>
              <a:rPr lang="ru-RU" sz="500" dirty="0">
                <a:latin typeface="Times New Roman"/>
                <a:cs typeface="Times New Roman"/>
              </a:rPr>
              <a:t>а</a:t>
            </a:r>
            <a:r>
              <a:rPr lang="ru-RU" sz="500" spc="-8" dirty="0">
                <a:latin typeface="Times New Roman"/>
                <a:cs typeface="Times New Roman"/>
              </a:rPr>
              <a:t>н</a:t>
            </a:r>
            <a:r>
              <a:rPr lang="ru-RU" sz="500" spc="-12" dirty="0">
                <a:latin typeface="Times New Roman"/>
                <a:cs typeface="Times New Roman"/>
              </a:rPr>
              <a:t>с</a:t>
            </a:r>
            <a:r>
              <a:rPr lang="ru-RU" sz="500" spc="-8" dirty="0">
                <a:latin typeface="Times New Roman"/>
                <a:cs typeface="Times New Roman"/>
              </a:rPr>
              <a:t>к</a:t>
            </a:r>
            <a:r>
              <a:rPr lang="ru-RU" sz="500" spc="-12" dirty="0">
                <a:latin typeface="Times New Roman"/>
                <a:cs typeface="Times New Roman"/>
              </a:rPr>
              <a:t>о</a:t>
            </a:r>
            <a:r>
              <a:rPr lang="ru-RU" sz="500" spc="-4" dirty="0">
                <a:latin typeface="Times New Roman"/>
                <a:cs typeface="Times New Roman"/>
              </a:rPr>
              <a:t>й</a:t>
            </a:r>
            <a:endParaRPr lang="ru-RU" sz="500" dirty="0">
              <a:latin typeface="Times New Roman"/>
              <a:cs typeface="Times New Roman"/>
            </a:endParaRPr>
          </a:p>
          <a:p>
            <a:pPr marL="68105" marR="75843" indent="11866" algn="ctr">
              <a:spcBef>
                <a:spcPts val="69"/>
              </a:spcBef>
            </a:pPr>
            <a:r>
              <a:rPr lang="ru-RU" sz="500" spc="-8" dirty="0">
                <a:latin typeface="Times New Roman"/>
                <a:cs typeface="Times New Roman"/>
              </a:rPr>
              <a:t>обороны</a:t>
            </a:r>
            <a:r>
              <a:rPr lang="ru-RU" sz="500" spc="-4" dirty="0">
                <a:latin typeface="Times New Roman"/>
                <a:cs typeface="Times New Roman"/>
              </a:rPr>
              <a:t>, </a:t>
            </a:r>
            <a:r>
              <a:rPr lang="ru-RU" sz="500" spc="-8" dirty="0">
                <a:latin typeface="Times New Roman"/>
                <a:cs typeface="Times New Roman"/>
              </a:rPr>
              <a:t>предупреждения</a:t>
            </a:r>
            <a:r>
              <a:rPr lang="ru-RU" sz="500" spc="12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и</a:t>
            </a:r>
            <a:endParaRPr lang="ru-RU" sz="500" dirty="0">
              <a:latin typeface="Times New Roman"/>
              <a:cs typeface="Times New Roman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8" dirty="0">
                <a:latin typeface="Times New Roman"/>
                <a:cs typeface="Times New Roman"/>
              </a:rPr>
              <a:t>ликвидации </a:t>
            </a:r>
            <a:r>
              <a:rPr lang="ru-RU" sz="500" spc="-4" dirty="0">
                <a:latin typeface="Times New Roman"/>
                <a:cs typeface="Times New Roman"/>
              </a:rPr>
              <a:t>ч</a:t>
            </a:r>
            <a:r>
              <a:rPr lang="ru-RU" sz="500" dirty="0">
                <a:latin typeface="Times New Roman"/>
                <a:cs typeface="Times New Roman"/>
              </a:rPr>
              <a:t>р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звыч</a:t>
            </a:r>
            <a:r>
              <a:rPr lang="ru-RU" sz="500" dirty="0">
                <a:latin typeface="Times New Roman"/>
                <a:cs typeface="Times New Roman"/>
              </a:rPr>
              <a:t>а</a:t>
            </a:r>
            <a:r>
              <a:rPr lang="ru-RU" sz="500" spc="-8" dirty="0">
                <a:latin typeface="Times New Roman"/>
                <a:cs typeface="Times New Roman"/>
              </a:rPr>
              <a:t>йн</a:t>
            </a:r>
            <a:r>
              <a:rPr lang="ru-RU" sz="500" spc="-4" dirty="0">
                <a:latin typeface="Times New Roman"/>
                <a:cs typeface="Times New Roman"/>
              </a:rPr>
              <a:t>ых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12" dirty="0">
                <a:latin typeface="Times New Roman"/>
                <a:cs typeface="Times New Roman"/>
              </a:rPr>
              <a:t>с</a:t>
            </a:r>
            <a:r>
              <a:rPr lang="ru-RU" sz="500" spc="-8" dirty="0">
                <a:latin typeface="Times New Roman"/>
                <a:cs typeface="Times New Roman"/>
              </a:rPr>
              <a:t>и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12" dirty="0">
                <a:latin typeface="Times New Roman"/>
                <a:cs typeface="Times New Roman"/>
              </a:rPr>
              <a:t>у</a:t>
            </a:r>
            <a:r>
              <a:rPr lang="ru-RU" sz="500" dirty="0">
                <a:latin typeface="Times New Roman"/>
                <a:cs typeface="Times New Roman"/>
              </a:rPr>
              <a:t>а</a:t>
            </a:r>
            <a:r>
              <a:rPr lang="ru-RU" sz="500" spc="-8" dirty="0">
                <a:latin typeface="Times New Roman"/>
                <a:cs typeface="Times New Roman"/>
              </a:rPr>
              <a:t>ци</a:t>
            </a:r>
            <a:r>
              <a:rPr lang="ru-RU" sz="500" spc="-4" dirty="0">
                <a:latin typeface="Times New Roman"/>
                <a:cs typeface="Times New Roman"/>
              </a:rPr>
              <a:t>й</a:t>
            </a:r>
          </a:p>
        </p:txBody>
      </p:sp>
      <p:sp>
        <p:nvSpPr>
          <p:cNvPr id="206" name="Прямоугольник 205">
            <a:extLst>
              <a:ext uri="{FF2B5EF4-FFF2-40B4-BE49-F238E27FC236}">
                <a16:creationId xmlns:a16="http://schemas.microsoft.com/office/drawing/2014/main" id="{0A427016-82D0-BEB2-2077-44515E5B36EA}"/>
              </a:ext>
            </a:extLst>
          </p:cNvPr>
          <p:cNvSpPr/>
          <p:nvPr/>
        </p:nvSpPr>
        <p:spPr>
          <a:xfrm>
            <a:off x="8144885" y="2496804"/>
            <a:ext cx="801084" cy="373287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spc="-4" dirty="0">
              <a:latin typeface="Times New Roman"/>
              <a:cs typeface="Times New Roman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по территориальной безопасности</a:t>
            </a:r>
          </a:p>
          <a:p>
            <a:pPr marR="9803" algn="ctr">
              <a:spcBef>
                <a:spcPts val="73"/>
              </a:spcBef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10" name="Прямоугольник 209">
            <a:extLst>
              <a:ext uri="{FF2B5EF4-FFF2-40B4-BE49-F238E27FC236}">
                <a16:creationId xmlns:a16="http://schemas.microsoft.com/office/drawing/2014/main" id="{F6FDB600-EAAB-43A2-27BA-24EA84868ED3}"/>
              </a:ext>
            </a:extLst>
          </p:cNvPr>
          <p:cNvSpPr/>
          <p:nvPr/>
        </p:nvSpPr>
        <p:spPr bwMode="gray">
          <a:xfrm>
            <a:off x="7246827" y="1484663"/>
            <a:ext cx="812341" cy="46739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жилищно-коммунального хозяйства</a:t>
            </a:r>
          </a:p>
        </p:txBody>
      </p:sp>
      <p:sp>
        <p:nvSpPr>
          <p:cNvPr id="214" name="Прямоугольник 213">
            <a:extLst>
              <a:ext uri="{FF2B5EF4-FFF2-40B4-BE49-F238E27FC236}">
                <a16:creationId xmlns:a16="http://schemas.microsoft.com/office/drawing/2014/main" id="{838AC15C-6630-A585-332D-F68B6394ACC5}"/>
              </a:ext>
            </a:extLst>
          </p:cNvPr>
          <p:cNvSpPr/>
          <p:nvPr/>
        </p:nvSpPr>
        <p:spPr>
          <a:xfrm>
            <a:off x="7255900" y="2724542"/>
            <a:ext cx="812982" cy="30772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организации содержания инженерных сетей </a:t>
            </a:r>
          </a:p>
        </p:txBody>
      </p:sp>
      <p:sp>
        <p:nvSpPr>
          <p:cNvPr id="219" name="Прямоугольник 218">
            <a:extLst>
              <a:ext uri="{FF2B5EF4-FFF2-40B4-BE49-F238E27FC236}">
                <a16:creationId xmlns:a16="http://schemas.microsoft.com/office/drawing/2014/main" id="{EBF1F425-4B83-6AC7-C288-70BF57BA26BB}"/>
              </a:ext>
            </a:extLst>
          </p:cNvPr>
          <p:cNvSpPr/>
          <p:nvPr/>
        </p:nvSpPr>
        <p:spPr>
          <a:xfrm>
            <a:off x="7249467" y="2358714"/>
            <a:ext cx="819414" cy="33233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капитального ремонта и обращения с ТКО </a:t>
            </a:r>
          </a:p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221" name="Прямоугольник 220">
            <a:extLst>
              <a:ext uri="{FF2B5EF4-FFF2-40B4-BE49-F238E27FC236}">
                <a16:creationId xmlns:a16="http://schemas.microsoft.com/office/drawing/2014/main" id="{6E48C382-4916-9365-D6CC-A329397EF742}"/>
              </a:ext>
            </a:extLst>
          </p:cNvPr>
          <p:cNvSpPr/>
          <p:nvPr/>
        </p:nvSpPr>
        <p:spPr bwMode="gray">
          <a:xfrm>
            <a:off x="2856351" y="4875324"/>
            <a:ext cx="815558" cy="47791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благоустройства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223" name="Прямоугольник 222">
            <a:extLst>
              <a:ext uri="{FF2B5EF4-FFF2-40B4-BE49-F238E27FC236}">
                <a16:creationId xmlns:a16="http://schemas.microsoft.com/office/drawing/2014/main" id="{E2753DE1-F866-A255-285A-A527EA18394C}"/>
              </a:ext>
            </a:extLst>
          </p:cNvPr>
          <p:cNvSpPr/>
          <p:nvPr/>
        </p:nvSpPr>
        <p:spPr>
          <a:xfrm>
            <a:off x="2872701" y="5411836"/>
            <a:ext cx="799208" cy="54582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реализации программ и экологии</a:t>
            </a:r>
          </a:p>
        </p:txBody>
      </p:sp>
      <p:sp>
        <p:nvSpPr>
          <p:cNvPr id="320" name="Прямоугольник 319">
            <a:extLst>
              <a:ext uri="{FF2B5EF4-FFF2-40B4-BE49-F238E27FC236}">
                <a16:creationId xmlns:a16="http://schemas.microsoft.com/office/drawing/2014/main" id="{AD79EE6F-21E9-0C66-E3DB-79D76AC8285D}"/>
              </a:ext>
            </a:extLst>
          </p:cNvPr>
          <p:cNvSpPr/>
          <p:nvPr/>
        </p:nvSpPr>
        <p:spPr>
          <a:xfrm>
            <a:off x="2866716" y="6000814"/>
            <a:ext cx="800206" cy="55581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9803" lvl="0" indent="0" algn="ctr" defTabSz="457200" rtl="0" eaLnBrk="1" fontAlgn="auto" latinLnBrk="0" hangingPunct="1">
              <a:lnSpc>
                <a:spcPct val="100000"/>
              </a:lnSpc>
              <a:spcBef>
                <a:spcPts val="7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благоустройства и озеленения </a:t>
            </a:r>
          </a:p>
        </p:txBody>
      </p:sp>
      <p:sp>
        <p:nvSpPr>
          <p:cNvPr id="323" name="Прямоугольник 322">
            <a:extLst>
              <a:ext uri="{FF2B5EF4-FFF2-40B4-BE49-F238E27FC236}">
                <a16:creationId xmlns:a16="http://schemas.microsoft.com/office/drawing/2014/main" id="{2653D212-EC04-FC33-CA8A-35B318EB4A29}"/>
              </a:ext>
            </a:extLst>
          </p:cNvPr>
          <p:cNvSpPr/>
          <p:nvPr/>
        </p:nvSpPr>
        <p:spPr bwMode="gray">
          <a:xfrm>
            <a:off x="1853980" y="1495426"/>
            <a:ext cx="898745" cy="5314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градостроительного комплекса</a:t>
            </a:r>
          </a:p>
        </p:txBody>
      </p:sp>
      <p:sp>
        <p:nvSpPr>
          <p:cNvPr id="324" name="Прямоугольник 323">
            <a:extLst>
              <a:ext uri="{FF2B5EF4-FFF2-40B4-BE49-F238E27FC236}">
                <a16:creationId xmlns:a16="http://schemas.microsoft.com/office/drawing/2014/main" id="{2154AFE7-0E32-916A-69AD-8963C1FA5D13}"/>
              </a:ext>
            </a:extLst>
          </p:cNvPr>
          <p:cNvSpPr/>
          <p:nvPr/>
        </p:nvSpPr>
        <p:spPr>
          <a:xfrm>
            <a:off x="1845695" y="2048404"/>
            <a:ext cx="925421" cy="44365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территориального планирования</a:t>
            </a:r>
          </a:p>
        </p:txBody>
      </p:sp>
      <p:sp>
        <p:nvSpPr>
          <p:cNvPr id="326" name="Прямоугольник 325">
            <a:extLst>
              <a:ext uri="{FF2B5EF4-FFF2-40B4-BE49-F238E27FC236}">
                <a16:creationId xmlns:a16="http://schemas.microsoft.com/office/drawing/2014/main" id="{FD0C1F90-DCF4-44F3-C8B2-6FB20E3188A8}"/>
              </a:ext>
            </a:extLst>
          </p:cNvPr>
          <p:cNvSpPr/>
          <p:nvPr/>
        </p:nvSpPr>
        <p:spPr>
          <a:xfrm>
            <a:off x="1845695" y="2510900"/>
            <a:ext cx="933097" cy="38558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предоставления государственных услуг </a:t>
            </a:r>
          </a:p>
        </p:txBody>
      </p:sp>
      <p:sp>
        <p:nvSpPr>
          <p:cNvPr id="327" name="Прямоугольник 326">
            <a:extLst>
              <a:ext uri="{FF2B5EF4-FFF2-40B4-BE49-F238E27FC236}">
                <a16:creationId xmlns:a16="http://schemas.microsoft.com/office/drawing/2014/main" id="{EA13BC28-D3E2-13CD-E540-B8F253D96082}"/>
              </a:ext>
            </a:extLst>
          </p:cNvPr>
          <p:cNvSpPr/>
          <p:nvPr/>
        </p:nvSpPr>
        <p:spPr>
          <a:xfrm>
            <a:off x="1853980" y="2910886"/>
            <a:ext cx="909714" cy="44315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мониторинга и контроля за строительством</a:t>
            </a:r>
          </a:p>
        </p:txBody>
      </p:sp>
      <p:sp>
        <p:nvSpPr>
          <p:cNvPr id="334" name="Прямоугольник 333">
            <a:extLst>
              <a:ext uri="{FF2B5EF4-FFF2-40B4-BE49-F238E27FC236}">
                <a16:creationId xmlns:a16="http://schemas.microsoft.com/office/drawing/2014/main" id="{EA3208B0-5413-DE11-6C6E-E2770CB8F686}"/>
              </a:ext>
            </a:extLst>
          </p:cNvPr>
          <p:cNvSpPr/>
          <p:nvPr/>
        </p:nvSpPr>
        <p:spPr bwMode="gray">
          <a:xfrm>
            <a:off x="6354625" y="1484664"/>
            <a:ext cx="851745" cy="64072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транспорта, связи и дорожной деятельности</a:t>
            </a:r>
          </a:p>
        </p:txBody>
      </p:sp>
      <p:sp>
        <p:nvSpPr>
          <p:cNvPr id="335" name="Прямоугольник 334">
            <a:extLst>
              <a:ext uri="{FF2B5EF4-FFF2-40B4-BE49-F238E27FC236}">
                <a16:creationId xmlns:a16="http://schemas.microsoft.com/office/drawing/2014/main" id="{DB2FC110-140D-8722-2415-EEB7703D4587}"/>
              </a:ext>
            </a:extLst>
          </p:cNvPr>
          <p:cNvSpPr/>
          <p:nvPr/>
        </p:nvSpPr>
        <p:spPr>
          <a:xfrm>
            <a:off x="6359244" y="2165123"/>
            <a:ext cx="847126" cy="31032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endParaRPr lang="ru-RU" sz="500" spc="-4" dirty="0">
              <a:latin typeface="Times New Roman"/>
              <a:cs typeface="Times New Roman"/>
            </a:endParaRPr>
          </a:p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дорожной деятельности</a:t>
            </a:r>
          </a:p>
          <a:p>
            <a:pPr marR="9803" algn="ctr">
              <a:spcBef>
                <a:spcPts val="73"/>
              </a:spcBef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36" name="Прямоугольник 335">
            <a:extLst>
              <a:ext uri="{FF2B5EF4-FFF2-40B4-BE49-F238E27FC236}">
                <a16:creationId xmlns:a16="http://schemas.microsoft.com/office/drawing/2014/main" id="{011575E5-A59E-3A90-3290-CE91258CC54D}"/>
              </a:ext>
            </a:extLst>
          </p:cNvPr>
          <p:cNvSpPr/>
          <p:nvPr/>
        </p:nvSpPr>
        <p:spPr>
          <a:xfrm>
            <a:off x="6371553" y="2502516"/>
            <a:ext cx="841064" cy="33233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spc="-4" dirty="0">
              <a:latin typeface="Times New Roman"/>
              <a:cs typeface="Times New Roman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</a:t>
            </a:r>
            <a:r>
              <a:rPr lang="ru-RU" sz="500" dirty="0">
                <a:latin typeface="Times New Roman"/>
                <a:cs typeface="Times New Roman"/>
              </a:rPr>
              <a:t>т</a:t>
            </a:r>
            <a:r>
              <a:rPr lang="ru-RU" sz="500" spc="-4" dirty="0">
                <a:latin typeface="Times New Roman"/>
                <a:cs typeface="Times New Roman"/>
              </a:rPr>
              <a:t>д</a:t>
            </a:r>
            <a:r>
              <a:rPr lang="ru-RU" sz="500" spc="-8" dirty="0">
                <a:latin typeface="Times New Roman"/>
                <a:cs typeface="Times New Roman"/>
              </a:rPr>
              <a:t>е</a:t>
            </a:r>
            <a:r>
              <a:rPr lang="ru-RU" sz="500" spc="-4" dirty="0">
                <a:latin typeface="Times New Roman"/>
                <a:cs typeface="Times New Roman"/>
              </a:rPr>
              <a:t>л</a:t>
            </a:r>
            <a:r>
              <a:rPr lang="ru-RU" sz="500" spc="8" dirty="0">
                <a:latin typeface="Times New Roman"/>
                <a:cs typeface="Times New Roman"/>
              </a:rPr>
              <a:t> </a:t>
            </a:r>
            <a:r>
              <a:rPr lang="ru-RU" sz="500" spc="-4" dirty="0">
                <a:latin typeface="Times New Roman"/>
                <a:cs typeface="Times New Roman"/>
              </a:rPr>
              <a:t>транспорта</a:t>
            </a:r>
            <a:r>
              <a:rPr kumimoji="0" lang="ru-RU" sz="5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kumimoji="0" lang="ru-RU" sz="5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337" name="Прямоугольник 336">
            <a:extLst>
              <a:ext uri="{FF2B5EF4-FFF2-40B4-BE49-F238E27FC236}">
                <a16:creationId xmlns:a16="http://schemas.microsoft.com/office/drawing/2014/main" id="{71728F93-0247-5B47-4EC3-F5039AB23CCB}"/>
              </a:ext>
            </a:extLst>
          </p:cNvPr>
          <p:cNvSpPr/>
          <p:nvPr/>
        </p:nvSpPr>
        <p:spPr bwMode="gray">
          <a:xfrm>
            <a:off x="980194" y="1506696"/>
            <a:ext cx="840958" cy="51973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управление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0ADC5EA-1966-F349-F716-C60BAB599347}"/>
              </a:ext>
            </a:extLst>
          </p:cNvPr>
          <p:cNvSpPr/>
          <p:nvPr/>
        </p:nvSpPr>
        <p:spPr>
          <a:xfrm>
            <a:off x="981438" y="2053028"/>
            <a:ext cx="838677" cy="30278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Отдел судебной защиты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26B7ADD-ECE7-712E-145A-DD929EBF0E4A}"/>
              </a:ext>
            </a:extLst>
          </p:cNvPr>
          <p:cNvSpPr/>
          <p:nvPr/>
        </p:nvSpPr>
        <p:spPr>
          <a:xfrm>
            <a:off x="974727" y="2409211"/>
            <a:ext cx="836273" cy="36174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Юридический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отдел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i="1" spc="-4" dirty="0">
              <a:latin typeface="Times New Roman"/>
              <a:cs typeface="Times New Roman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220A5A9-1D31-F36E-B073-87193A52787D}"/>
              </a:ext>
            </a:extLst>
          </p:cNvPr>
          <p:cNvSpPr/>
          <p:nvPr/>
        </p:nvSpPr>
        <p:spPr bwMode="gray">
          <a:xfrm>
            <a:off x="980194" y="3374394"/>
            <a:ext cx="1783500" cy="23685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земельно-имущественных отношений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745F81A-F620-E134-0E59-8601C0F8BF88}"/>
              </a:ext>
            </a:extLst>
          </p:cNvPr>
          <p:cNvSpPr/>
          <p:nvPr/>
        </p:nvSpPr>
        <p:spPr>
          <a:xfrm>
            <a:off x="980194" y="3668742"/>
            <a:ext cx="1783500" cy="32980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по распоряжению земельными участками 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DBD636C-7A65-DADD-D32A-6B70A37F4BC5}"/>
              </a:ext>
            </a:extLst>
          </p:cNvPr>
          <p:cNvSpPr/>
          <p:nvPr/>
        </p:nvSpPr>
        <p:spPr>
          <a:xfrm>
            <a:off x="969225" y="4040680"/>
            <a:ext cx="1783500" cy="23685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9803" lvl="0" indent="0" algn="ctr" defTabSz="457200" rtl="0" eaLnBrk="1" fontAlgn="auto" latinLnBrk="0" hangingPunct="1">
              <a:lnSpc>
                <a:spcPct val="100000"/>
              </a:lnSpc>
              <a:spcBef>
                <a:spcPts val="7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Отдел аренды земельных участков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6819A1A-092C-78FA-EEF4-08D5D5555B65}"/>
              </a:ext>
            </a:extLst>
          </p:cNvPr>
          <p:cNvSpPr/>
          <p:nvPr/>
        </p:nvSpPr>
        <p:spPr>
          <a:xfrm>
            <a:off x="980194" y="4743143"/>
            <a:ext cx="1783500" cy="32980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9803" lvl="0" indent="0" algn="ctr" defTabSz="457200" rtl="0" eaLnBrk="1" fontAlgn="auto" latinLnBrk="0" hangingPunct="1">
              <a:lnSpc>
                <a:spcPct val="100000"/>
              </a:lnSpc>
              <a:spcBef>
                <a:spcPts val="7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Отдел управления и распоряжения жилым муниципальным имуществом </a:t>
            </a:r>
          </a:p>
          <a:p>
            <a:pPr marL="0" marR="9803" lvl="0" indent="0" algn="ctr" defTabSz="457200" rtl="0" eaLnBrk="1" fontAlgn="auto" latinLnBrk="0" hangingPunct="1">
              <a:lnSpc>
                <a:spcPct val="100000"/>
              </a:lnSpc>
              <a:spcBef>
                <a:spcPts val="7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i="1" spc="-4" dirty="0">
              <a:latin typeface="Times New Roman"/>
              <a:cs typeface="Times New Roman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CB03AD7-B1B8-10FB-8B33-7C701E5BA280}"/>
              </a:ext>
            </a:extLst>
          </p:cNvPr>
          <p:cNvSpPr/>
          <p:nvPr/>
        </p:nvSpPr>
        <p:spPr>
          <a:xfrm>
            <a:off x="968594" y="5103789"/>
            <a:ext cx="1790922" cy="32980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управления и распоряжения движимым и недвижимым (нежилым) муниципальным имуществом</a:t>
            </a:r>
          </a:p>
          <a:p>
            <a:pPr marR="9803" algn="ctr">
              <a:spcBef>
                <a:spcPts val="73"/>
              </a:spcBef>
            </a:pPr>
            <a:endParaRPr lang="ru-RU" sz="500" i="1" dirty="0">
              <a:latin typeface="Times New Roman"/>
              <a:cs typeface="Times New Roman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BE783F0-779D-6F77-3807-DB32DE6B1222}"/>
              </a:ext>
            </a:extLst>
          </p:cNvPr>
          <p:cNvSpPr/>
          <p:nvPr/>
        </p:nvSpPr>
        <p:spPr>
          <a:xfrm>
            <a:off x="958519" y="5820361"/>
            <a:ext cx="1790922" cy="25545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контроля строительства 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5725C38A-9075-8509-2E09-63A9ED889E25}"/>
              </a:ext>
            </a:extLst>
          </p:cNvPr>
          <p:cNvSpPr/>
          <p:nvPr/>
        </p:nvSpPr>
        <p:spPr>
          <a:xfrm>
            <a:off x="3733730" y="4432941"/>
            <a:ext cx="816464" cy="52470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33985" marR="107314" indent="-15875" algn="ctr"/>
            <a:r>
              <a:rPr lang="ru-RU" sz="450" spc="-5" dirty="0">
                <a:latin typeface="Times New Roman"/>
                <a:cs typeface="Times New Roman"/>
              </a:rPr>
              <a:t>Отдел</a:t>
            </a:r>
            <a:r>
              <a:rPr lang="ru-RU" sz="450" dirty="0">
                <a:latin typeface="Times New Roman"/>
                <a:cs typeface="Times New Roman"/>
              </a:rPr>
              <a:t> ра</a:t>
            </a:r>
            <a:r>
              <a:rPr lang="ru-RU" sz="450" spc="-5" dirty="0">
                <a:latin typeface="Times New Roman"/>
                <a:cs typeface="Times New Roman"/>
              </a:rPr>
              <a:t>зв</a:t>
            </a:r>
            <a:r>
              <a:rPr lang="ru-RU" sz="450" spc="-10" dirty="0">
                <a:latin typeface="Times New Roman"/>
                <a:cs typeface="Times New Roman"/>
              </a:rPr>
              <a:t>и</a:t>
            </a:r>
            <a:r>
              <a:rPr lang="ru-RU" sz="450" dirty="0">
                <a:latin typeface="Times New Roman"/>
                <a:cs typeface="Times New Roman"/>
              </a:rPr>
              <a:t>т</a:t>
            </a:r>
            <a:r>
              <a:rPr lang="ru-RU" sz="450" spc="-10" dirty="0">
                <a:latin typeface="Times New Roman"/>
                <a:cs typeface="Times New Roman"/>
              </a:rPr>
              <a:t>и</a:t>
            </a:r>
            <a:r>
              <a:rPr lang="ru-RU" sz="450" spc="-5" dirty="0">
                <a:latin typeface="Times New Roman"/>
                <a:cs typeface="Times New Roman"/>
              </a:rPr>
              <a:t>я</a:t>
            </a:r>
            <a:r>
              <a:rPr lang="ru-RU" sz="450" dirty="0">
                <a:latin typeface="Times New Roman"/>
                <a:cs typeface="Times New Roman"/>
              </a:rPr>
              <a:t> </a:t>
            </a:r>
            <a:r>
              <a:rPr lang="ru-RU" sz="450" spc="-10" dirty="0">
                <a:latin typeface="Times New Roman"/>
                <a:cs typeface="Times New Roman"/>
              </a:rPr>
              <a:t>м</a:t>
            </a:r>
            <a:r>
              <a:rPr lang="ru-RU" sz="450" dirty="0">
                <a:latin typeface="Times New Roman"/>
                <a:cs typeface="Times New Roman"/>
              </a:rPr>
              <a:t>а</a:t>
            </a:r>
            <a:r>
              <a:rPr lang="ru-RU" sz="450" spc="-5" dirty="0">
                <a:latin typeface="Times New Roman"/>
                <a:cs typeface="Times New Roman"/>
              </a:rPr>
              <a:t>л</a:t>
            </a:r>
            <a:r>
              <a:rPr lang="ru-RU" sz="450" spc="-15" dirty="0">
                <a:latin typeface="Times New Roman"/>
                <a:cs typeface="Times New Roman"/>
              </a:rPr>
              <a:t>о</a:t>
            </a:r>
            <a:r>
              <a:rPr lang="ru-RU" sz="450" spc="-5" dirty="0">
                <a:latin typeface="Times New Roman"/>
                <a:cs typeface="Times New Roman"/>
              </a:rPr>
              <a:t>го</a:t>
            </a:r>
            <a:r>
              <a:rPr lang="ru-RU" sz="450" dirty="0">
                <a:latin typeface="Times New Roman"/>
                <a:cs typeface="Times New Roman"/>
              </a:rPr>
              <a:t> </a:t>
            </a:r>
            <a:r>
              <a:rPr lang="ru-RU" sz="450" spc="-5" dirty="0">
                <a:latin typeface="Times New Roman"/>
                <a:cs typeface="Times New Roman"/>
              </a:rPr>
              <a:t>и </a:t>
            </a:r>
            <a:r>
              <a:rPr lang="ru-RU" sz="450" spc="-15" dirty="0">
                <a:latin typeface="Times New Roman"/>
                <a:cs typeface="Times New Roman"/>
              </a:rPr>
              <a:t>с</a:t>
            </a:r>
            <a:r>
              <a:rPr lang="ru-RU" sz="450" dirty="0">
                <a:latin typeface="Times New Roman"/>
                <a:cs typeface="Times New Roman"/>
              </a:rPr>
              <a:t>р</a:t>
            </a:r>
            <a:r>
              <a:rPr lang="ru-RU" sz="450" spc="-15" dirty="0">
                <a:latin typeface="Times New Roman"/>
                <a:cs typeface="Times New Roman"/>
              </a:rPr>
              <a:t>е</a:t>
            </a:r>
            <a:r>
              <a:rPr lang="ru-RU" sz="450" spc="-5" dirty="0">
                <a:latin typeface="Times New Roman"/>
                <a:cs typeface="Times New Roman"/>
              </a:rPr>
              <a:t>д</a:t>
            </a:r>
            <a:r>
              <a:rPr lang="ru-RU" sz="450" spc="-10" dirty="0">
                <a:latin typeface="Times New Roman"/>
                <a:cs typeface="Times New Roman"/>
              </a:rPr>
              <a:t>не</a:t>
            </a:r>
            <a:r>
              <a:rPr lang="ru-RU" sz="450" spc="-5" dirty="0">
                <a:latin typeface="Times New Roman"/>
                <a:cs typeface="Times New Roman"/>
              </a:rPr>
              <a:t>го </a:t>
            </a:r>
            <a:r>
              <a:rPr lang="ru-RU" sz="450" spc="-10" dirty="0">
                <a:latin typeface="Times New Roman"/>
                <a:cs typeface="Times New Roman"/>
              </a:rPr>
              <a:t>бизнеса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51416F72-0249-7531-AB51-97BF56D4215C}"/>
              </a:ext>
            </a:extLst>
          </p:cNvPr>
          <p:cNvSpPr/>
          <p:nvPr/>
        </p:nvSpPr>
        <p:spPr>
          <a:xfrm>
            <a:off x="3731722" y="4001578"/>
            <a:ext cx="806517" cy="41546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/>
            <a:endParaRPr lang="ru-RU" sz="500" spc="-5" dirty="0">
              <a:latin typeface="Times New Roman"/>
              <a:cs typeface="Times New Roman"/>
            </a:endParaRPr>
          </a:p>
          <a:p>
            <a:pPr marL="12700" marR="5080" indent="-16510" algn="ctr"/>
            <a:r>
              <a:rPr lang="ru-RU" sz="500" spc="-5" dirty="0">
                <a:latin typeface="Times New Roman"/>
                <a:cs typeface="Times New Roman"/>
              </a:rPr>
              <a:t>Отдел </a:t>
            </a:r>
            <a:r>
              <a:rPr lang="ru-RU" sz="500" spc="-10" dirty="0">
                <a:latin typeface="Times New Roman"/>
                <a:cs typeface="Times New Roman"/>
              </a:rPr>
              <a:t>инвестиций</a:t>
            </a:r>
            <a:r>
              <a:rPr lang="ru-RU" sz="500" spc="15" dirty="0">
                <a:latin typeface="Times New Roman"/>
                <a:cs typeface="Times New Roman"/>
              </a:rPr>
              <a:t> </a:t>
            </a:r>
            <a:r>
              <a:rPr lang="ru-RU" sz="500" spc="-5" dirty="0">
                <a:latin typeface="Times New Roman"/>
                <a:cs typeface="Times New Roman"/>
              </a:rPr>
              <a:t>и </a:t>
            </a:r>
            <a:r>
              <a:rPr lang="ru-RU" sz="500" spc="-10" dirty="0">
                <a:latin typeface="Times New Roman"/>
                <a:cs typeface="Times New Roman"/>
              </a:rPr>
              <a:t>инноваций </a:t>
            </a:r>
          </a:p>
          <a:p>
            <a:pPr marL="12700" marR="5080" indent="-16510" algn="ctr">
              <a:spcBef>
                <a:spcPts val="254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37" name="Прямоугольник 236">
            <a:extLst>
              <a:ext uri="{FF2B5EF4-FFF2-40B4-BE49-F238E27FC236}">
                <a16:creationId xmlns:a16="http://schemas.microsoft.com/office/drawing/2014/main" id="{0FE5BEBA-1804-4C1A-6119-B80F65787E9E}"/>
              </a:ext>
            </a:extLst>
          </p:cNvPr>
          <p:cNvSpPr/>
          <p:nvPr/>
        </p:nvSpPr>
        <p:spPr bwMode="gray">
          <a:xfrm>
            <a:off x="2860884" y="1493473"/>
            <a:ext cx="804629" cy="6197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Финансовое* управление</a:t>
            </a:r>
          </a:p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(юр. лицо) </a:t>
            </a:r>
          </a:p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3" name="Прямоугольник 242">
            <a:extLst>
              <a:ext uri="{FF2B5EF4-FFF2-40B4-BE49-F238E27FC236}">
                <a16:creationId xmlns:a16="http://schemas.microsoft.com/office/drawing/2014/main" id="{667F06EE-50E9-C147-D94A-21DE97FAD89A}"/>
              </a:ext>
            </a:extLst>
          </p:cNvPr>
          <p:cNvSpPr/>
          <p:nvPr/>
        </p:nvSpPr>
        <p:spPr>
          <a:xfrm>
            <a:off x="2866716" y="2180483"/>
            <a:ext cx="792964" cy="19394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50" spc="-5" dirty="0">
              <a:latin typeface="Times New Roman"/>
              <a:cs typeface="Times New Roman"/>
            </a:endParaRPr>
          </a:p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" spc="-5" dirty="0">
                <a:latin typeface="Times New Roman"/>
                <a:cs typeface="Times New Roman"/>
              </a:rPr>
              <a:t>Бюджетный отдел</a:t>
            </a:r>
          </a:p>
          <a:p>
            <a:pPr marL="12700" marR="5080" indent="-16510" algn="ctr">
              <a:spcBef>
                <a:spcPts val="254"/>
              </a:spcBef>
            </a:pPr>
            <a:r>
              <a:rPr lang="ru-RU" sz="450" spc="-5" dirty="0">
                <a:latin typeface="Times New Roman"/>
                <a:cs typeface="Times New Roman"/>
              </a:rPr>
              <a:t> </a:t>
            </a:r>
            <a:r>
              <a:rPr lang="ru-RU" sz="500" spc="-5" dirty="0">
                <a:latin typeface="Times New Roman"/>
                <a:cs typeface="Times New Roman"/>
              </a:rPr>
              <a:t>      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5" name="Прямоугольник 244">
            <a:extLst>
              <a:ext uri="{FF2B5EF4-FFF2-40B4-BE49-F238E27FC236}">
                <a16:creationId xmlns:a16="http://schemas.microsoft.com/office/drawing/2014/main" id="{0768A559-15C2-D376-2DA2-16678F209630}"/>
              </a:ext>
            </a:extLst>
          </p:cNvPr>
          <p:cNvSpPr/>
          <p:nvPr/>
        </p:nvSpPr>
        <p:spPr>
          <a:xfrm>
            <a:off x="2873520" y="2418983"/>
            <a:ext cx="785289" cy="22256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" spc="-5" dirty="0">
                <a:latin typeface="Times New Roman"/>
                <a:cs typeface="Times New Roman"/>
              </a:rPr>
              <a:t>Отдел исполнения бюджета  </a:t>
            </a:r>
          </a:p>
        </p:txBody>
      </p:sp>
      <p:sp>
        <p:nvSpPr>
          <p:cNvPr id="247" name="Прямоугольник 246">
            <a:extLst>
              <a:ext uri="{FF2B5EF4-FFF2-40B4-BE49-F238E27FC236}">
                <a16:creationId xmlns:a16="http://schemas.microsoft.com/office/drawing/2014/main" id="{F14DF3A3-6454-58EA-2364-0FB44C77F5B6}"/>
              </a:ext>
            </a:extLst>
          </p:cNvPr>
          <p:cNvSpPr/>
          <p:nvPr/>
        </p:nvSpPr>
        <p:spPr>
          <a:xfrm>
            <a:off x="2867597" y="2693451"/>
            <a:ext cx="791212" cy="229192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50" spc="-5" dirty="0">
              <a:latin typeface="Times New Roman"/>
              <a:cs typeface="Times New Roman"/>
            </a:endParaRPr>
          </a:p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" spc="-5" dirty="0">
                <a:latin typeface="Times New Roman"/>
                <a:cs typeface="Times New Roman"/>
              </a:rPr>
              <a:t>Отдел доходов     </a:t>
            </a:r>
          </a:p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 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8" name="Прямоугольник 247">
            <a:extLst>
              <a:ext uri="{FF2B5EF4-FFF2-40B4-BE49-F238E27FC236}">
                <a16:creationId xmlns:a16="http://schemas.microsoft.com/office/drawing/2014/main" id="{95FE3882-32F7-1EE0-0D6A-40B2C806F4E8}"/>
              </a:ext>
            </a:extLst>
          </p:cNvPr>
          <p:cNvSpPr/>
          <p:nvPr/>
        </p:nvSpPr>
        <p:spPr bwMode="gray">
          <a:xfrm>
            <a:off x="3695464" y="1495687"/>
            <a:ext cx="836291" cy="4860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 экономике и инвестициям </a:t>
            </a:r>
          </a:p>
        </p:txBody>
      </p:sp>
      <p:sp>
        <p:nvSpPr>
          <p:cNvPr id="251" name="Прямоугольник 250">
            <a:extLst>
              <a:ext uri="{FF2B5EF4-FFF2-40B4-BE49-F238E27FC236}">
                <a16:creationId xmlns:a16="http://schemas.microsoft.com/office/drawing/2014/main" id="{E108424F-D375-4308-048C-51CA9B4C3BD8}"/>
              </a:ext>
            </a:extLst>
          </p:cNvPr>
          <p:cNvSpPr/>
          <p:nvPr/>
        </p:nvSpPr>
        <p:spPr>
          <a:xfrm>
            <a:off x="3705884" y="2612917"/>
            <a:ext cx="821099" cy="497177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охраны труда и тарифного регулирования </a:t>
            </a:r>
          </a:p>
        </p:txBody>
      </p:sp>
      <p:sp>
        <p:nvSpPr>
          <p:cNvPr id="252" name="Прямоугольник 251">
            <a:extLst>
              <a:ext uri="{FF2B5EF4-FFF2-40B4-BE49-F238E27FC236}">
                <a16:creationId xmlns:a16="http://schemas.microsoft.com/office/drawing/2014/main" id="{CBDF971D-7E07-5926-69C6-9F281141AD79}"/>
              </a:ext>
            </a:extLst>
          </p:cNvPr>
          <p:cNvSpPr/>
          <p:nvPr/>
        </p:nvSpPr>
        <p:spPr>
          <a:xfrm>
            <a:off x="3699474" y="2027773"/>
            <a:ext cx="818073" cy="54438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>
              <a:spcBef>
                <a:spcPts val="254"/>
              </a:spcBef>
            </a:pPr>
            <a:r>
              <a:rPr lang="ru-RU" sz="500" spc="-5" dirty="0">
                <a:latin typeface="Times New Roman"/>
                <a:cs typeface="Times New Roman"/>
              </a:rPr>
              <a:t>Отдел экономического развития и муниципальных программ </a:t>
            </a:r>
          </a:p>
          <a:p>
            <a:pPr marL="12700" marR="5080" indent="-16510" algn="ctr">
              <a:spcBef>
                <a:spcPts val="254"/>
              </a:spcBef>
            </a:pPr>
            <a:r>
              <a:rPr lang="ru-RU" sz="500" i="1" spc="-5" dirty="0">
                <a:latin typeface="Times New Roman"/>
                <a:cs typeface="Times New Roman"/>
              </a:rPr>
              <a:t>         </a:t>
            </a:r>
            <a:endParaRPr lang="ru-RU" sz="500" i="1" dirty="0">
              <a:latin typeface="Times New Roman"/>
              <a:cs typeface="Times New Roman"/>
            </a:endParaRPr>
          </a:p>
        </p:txBody>
      </p:sp>
      <p:sp>
        <p:nvSpPr>
          <p:cNvPr id="255" name="Прямоугольник 254">
            <a:extLst>
              <a:ext uri="{FF2B5EF4-FFF2-40B4-BE49-F238E27FC236}">
                <a16:creationId xmlns:a16="http://schemas.microsoft.com/office/drawing/2014/main" id="{92E95449-1BED-2451-E618-6967507188E3}"/>
              </a:ext>
            </a:extLst>
          </p:cNvPr>
          <p:cNvSpPr/>
          <p:nvPr/>
        </p:nvSpPr>
        <p:spPr>
          <a:xfrm>
            <a:off x="3735545" y="3656948"/>
            <a:ext cx="798873" cy="296402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9803" lvl="0" indent="0" algn="ctr" defTabSz="4572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5" dirty="0">
                <a:latin typeface="Times New Roman"/>
                <a:cs typeface="Times New Roman"/>
              </a:rPr>
              <a:t>Отдел рекламы 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BC7C8B99-000B-2DEB-374A-D42AC57E2FB6}"/>
              </a:ext>
            </a:extLst>
          </p:cNvPr>
          <p:cNvSpPr/>
          <p:nvPr/>
        </p:nvSpPr>
        <p:spPr>
          <a:xfrm>
            <a:off x="3720465" y="3150855"/>
            <a:ext cx="806518" cy="465332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/>
            <a:r>
              <a:rPr lang="ru-RU" sz="500" spc="-5" dirty="0">
                <a:latin typeface="Times New Roman"/>
                <a:cs typeface="Times New Roman"/>
              </a:rPr>
              <a:t>Отдел контрактной службы   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7434A43F-8E49-0B52-7B5C-44952327460E}"/>
              </a:ext>
            </a:extLst>
          </p:cNvPr>
          <p:cNvSpPr/>
          <p:nvPr/>
        </p:nvSpPr>
        <p:spPr bwMode="gray">
          <a:xfrm>
            <a:off x="2877286" y="3257114"/>
            <a:ext cx="787170" cy="49944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 бухгалтерского учета  и отчетности </a:t>
            </a:r>
          </a:p>
          <a:p>
            <a:pPr algn="ctr"/>
            <a:endParaRPr lang="ru-RU" sz="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A1C06021-7AD0-B9A2-7E78-B9A0463B273C}"/>
              </a:ext>
            </a:extLst>
          </p:cNvPr>
          <p:cNvSpPr/>
          <p:nvPr/>
        </p:nvSpPr>
        <p:spPr>
          <a:xfrm>
            <a:off x="2862468" y="3790958"/>
            <a:ext cx="803045" cy="49944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5" dirty="0">
                <a:latin typeface="Times New Roman"/>
                <a:cs typeface="Times New Roman"/>
              </a:rPr>
              <a:t>Отдел муниципальной  казны и расчетов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3A866415-8F2C-1B09-6243-06B92038CA13}"/>
              </a:ext>
            </a:extLst>
          </p:cNvPr>
          <p:cNvSpPr/>
          <p:nvPr/>
        </p:nvSpPr>
        <p:spPr>
          <a:xfrm>
            <a:off x="2862468" y="4346285"/>
            <a:ext cx="803045" cy="49944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16510" algn="ctr"/>
            <a:r>
              <a:rPr lang="ru-RU" sz="500" spc="-5" dirty="0">
                <a:latin typeface="Times New Roman"/>
                <a:cs typeface="Times New Roman"/>
              </a:rPr>
              <a:t>Отдел заработной платы  и социальных выплат</a:t>
            </a: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97576316-2075-DE69-2CB6-50BD6826F2EC}"/>
              </a:ext>
            </a:extLst>
          </p:cNvPr>
          <p:cNvSpPr/>
          <p:nvPr/>
        </p:nvSpPr>
        <p:spPr bwMode="gray">
          <a:xfrm>
            <a:off x="5480646" y="1493473"/>
            <a:ext cx="822750" cy="4050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10" dirty="0">
                <a:latin typeface="Times New Roman"/>
                <a:cs typeface="Times New Roman"/>
              </a:rPr>
              <a:t>Управление* образования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10" dirty="0">
                <a:latin typeface="Times New Roman"/>
                <a:cs typeface="Times New Roman"/>
              </a:rPr>
              <a:t>(юр. лицо)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FE0B0B6A-396A-EDE0-11EB-12E656B98A2C}"/>
              </a:ext>
            </a:extLst>
          </p:cNvPr>
          <p:cNvSpPr/>
          <p:nvPr/>
        </p:nvSpPr>
        <p:spPr bwMode="gray">
          <a:xfrm>
            <a:off x="4641893" y="3543308"/>
            <a:ext cx="798873" cy="32182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spc="-10" dirty="0">
              <a:latin typeface="Times New Roman"/>
              <a:cs typeface="Times New Roman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10" dirty="0">
                <a:latin typeface="Times New Roman"/>
                <a:cs typeface="Times New Roman"/>
              </a:rPr>
              <a:t>Управление по социальным вопросам</a:t>
            </a:r>
          </a:p>
          <a:p>
            <a:pPr marL="43180" marR="27305" algn="ctr">
              <a:spcBef>
                <a:spcPts val="260"/>
              </a:spcBef>
            </a:pPr>
            <a:r>
              <a:rPr lang="ru-RU" sz="500" spc="-10" dirty="0">
                <a:latin typeface="Times New Roman"/>
                <a:cs typeface="Times New Roman"/>
              </a:rPr>
              <a:t>            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5F5D7E9E-F730-A010-60B8-A118A46EE83A}"/>
              </a:ext>
            </a:extLst>
          </p:cNvPr>
          <p:cNvSpPr/>
          <p:nvPr/>
        </p:nvSpPr>
        <p:spPr>
          <a:xfrm>
            <a:off x="4665327" y="3915203"/>
            <a:ext cx="775439" cy="51074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Отдел социальной поддержки и здравоохранения </a:t>
            </a: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58DF8C44-680D-1614-55D3-3FAD232CBA66}"/>
              </a:ext>
            </a:extLst>
          </p:cNvPr>
          <p:cNvSpPr/>
          <p:nvPr/>
        </p:nvSpPr>
        <p:spPr bwMode="gray">
          <a:xfrm>
            <a:off x="77042" y="1495687"/>
            <a:ext cx="808783" cy="59981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10" dirty="0">
                <a:latin typeface="Times New Roman"/>
                <a:cs typeface="Times New Roman"/>
              </a:rPr>
              <a:t>Управление по физической  культуре и спорту </a:t>
            </a: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DC00512D-DEC6-BE67-942E-E73F06BFAF93}"/>
              </a:ext>
            </a:extLst>
          </p:cNvPr>
          <p:cNvSpPr/>
          <p:nvPr/>
        </p:nvSpPr>
        <p:spPr>
          <a:xfrm>
            <a:off x="82590" y="2691051"/>
            <a:ext cx="801317" cy="66299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 Отдел организационной работы и реализации муниципальных программ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1DB5FA58-4DF2-B7AB-D2D2-7462BD750409}"/>
              </a:ext>
            </a:extLst>
          </p:cNvPr>
          <p:cNvSpPr/>
          <p:nvPr/>
        </p:nvSpPr>
        <p:spPr bwMode="gray">
          <a:xfrm>
            <a:off x="5508275" y="4395512"/>
            <a:ext cx="828205" cy="37441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spc="-10" dirty="0">
              <a:latin typeface="Times New Roman"/>
              <a:cs typeface="Times New Roman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10" dirty="0">
                <a:latin typeface="Times New Roman"/>
                <a:cs typeface="Times New Roman"/>
              </a:rPr>
              <a:t>Управление территориальной политики </a:t>
            </a:r>
          </a:p>
          <a:p>
            <a:pPr marL="43180" marR="27305" algn="ctr">
              <a:spcBef>
                <a:spcPts val="260"/>
              </a:spcBef>
            </a:pPr>
            <a:endParaRPr lang="ru-RU" sz="500" spc="-10" dirty="0">
              <a:latin typeface="Times New Roman"/>
              <a:cs typeface="Times New Roman"/>
            </a:endParaRPr>
          </a:p>
        </p:txBody>
      </p:sp>
      <p:sp>
        <p:nvSpPr>
          <p:cNvPr id="259" name="Прямоугольник 258">
            <a:extLst>
              <a:ext uri="{FF2B5EF4-FFF2-40B4-BE49-F238E27FC236}">
                <a16:creationId xmlns:a16="http://schemas.microsoft.com/office/drawing/2014/main" id="{BB58728E-8484-7960-269D-C25BEE809D5A}"/>
              </a:ext>
            </a:extLst>
          </p:cNvPr>
          <p:cNvSpPr/>
          <p:nvPr/>
        </p:nvSpPr>
        <p:spPr>
          <a:xfrm>
            <a:off x="5543549" y="5853561"/>
            <a:ext cx="792932" cy="25054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Нахабино</a:t>
            </a:r>
          </a:p>
        </p:txBody>
      </p:sp>
      <p:sp>
        <p:nvSpPr>
          <p:cNvPr id="261" name="Прямоугольник 260">
            <a:extLst>
              <a:ext uri="{FF2B5EF4-FFF2-40B4-BE49-F238E27FC236}">
                <a16:creationId xmlns:a16="http://schemas.microsoft.com/office/drawing/2014/main" id="{9C9F68AD-2F60-73BC-FA3C-8A00EF68A083}"/>
              </a:ext>
            </a:extLst>
          </p:cNvPr>
          <p:cNvSpPr/>
          <p:nvPr/>
        </p:nvSpPr>
        <p:spPr>
          <a:xfrm>
            <a:off x="5543549" y="6132726"/>
            <a:ext cx="811076" cy="27995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Ильинское</a:t>
            </a:r>
          </a:p>
        </p:txBody>
      </p:sp>
      <p:sp>
        <p:nvSpPr>
          <p:cNvPr id="263" name="Прямоугольник 262">
            <a:extLst>
              <a:ext uri="{FF2B5EF4-FFF2-40B4-BE49-F238E27FC236}">
                <a16:creationId xmlns:a16="http://schemas.microsoft.com/office/drawing/2014/main" id="{4DE6E87B-DB14-1969-A368-00547C876445}"/>
              </a:ext>
            </a:extLst>
          </p:cNvPr>
          <p:cNvSpPr/>
          <p:nvPr/>
        </p:nvSpPr>
        <p:spPr>
          <a:xfrm>
            <a:off x="5543549" y="5279892"/>
            <a:ext cx="784995" cy="261181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" dirty="0">
                <a:latin typeface="Times New Roman"/>
                <a:cs typeface="Times New Roman"/>
              </a:rPr>
              <a:t>Отдел Павшинская Пойма</a:t>
            </a:r>
          </a:p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65" name="Прямоугольник 264">
            <a:extLst>
              <a:ext uri="{FF2B5EF4-FFF2-40B4-BE49-F238E27FC236}">
                <a16:creationId xmlns:a16="http://schemas.microsoft.com/office/drawing/2014/main" id="{A5D6F83A-7C1F-C28D-7F98-CFFE8CA3B52D}"/>
              </a:ext>
            </a:extLst>
          </p:cNvPr>
          <p:cNvSpPr/>
          <p:nvPr/>
        </p:nvSpPr>
        <p:spPr>
          <a:xfrm>
            <a:off x="5551484" y="5563544"/>
            <a:ext cx="784996" cy="26836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Отрадненское</a:t>
            </a:r>
            <a:endParaRPr kumimoji="0" lang="ru-RU" sz="5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73" name="Прямоугольник 272">
            <a:extLst>
              <a:ext uri="{FF2B5EF4-FFF2-40B4-BE49-F238E27FC236}">
                <a16:creationId xmlns:a16="http://schemas.microsoft.com/office/drawing/2014/main" id="{CE50DE31-D490-F745-D796-46DD7608BE1E}"/>
              </a:ext>
            </a:extLst>
          </p:cNvPr>
          <p:cNvSpPr/>
          <p:nvPr/>
        </p:nvSpPr>
        <p:spPr>
          <a:xfrm>
            <a:off x="5551484" y="6445363"/>
            <a:ext cx="791213" cy="27061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dirty="0">
              <a:latin typeface="Times New Roman"/>
              <a:cs typeface="Times New Roman"/>
            </a:endParaRPr>
          </a:p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общественно-политических связей </a:t>
            </a:r>
          </a:p>
          <a:p>
            <a:pPr marR="9803" algn="ctr">
              <a:spcBef>
                <a:spcPts val="73"/>
              </a:spcBef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78" name="Прямоугольник 277">
            <a:extLst>
              <a:ext uri="{FF2B5EF4-FFF2-40B4-BE49-F238E27FC236}">
                <a16:creationId xmlns:a16="http://schemas.microsoft.com/office/drawing/2014/main" id="{6E780AB5-93B4-B2D4-4E21-989848BA2FFA}"/>
              </a:ext>
            </a:extLst>
          </p:cNvPr>
          <p:cNvSpPr/>
          <p:nvPr/>
        </p:nvSpPr>
        <p:spPr>
          <a:xfrm>
            <a:off x="5482061" y="1932976"/>
            <a:ext cx="835138" cy="20062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endParaRPr lang="ru-RU" sz="500" b="1" spc="-4" dirty="0">
              <a:latin typeface="Times New Roman"/>
              <a:cs typeface="Times New Roman"/>
            </a:endParaRPr>
          </a:p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" spc="-4" dirty="0">
                <a:latin typeface="Times New Roman"/>
                <a:cs typeface="Times New Roman"/>
              </a:rPr>
              <a:t>Организационно - экономический отдел</a:t>
            </a:r>
          </a:p>
          <a:p>
            <a:pPr marR="9803" algn="ctr">
              <a:spcBef>
                <a:spcPts val="73"/>
              </a:spcBef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83" name="Прямоугольник 282">
            <a:extLst>
              <a:ext uri="{FF2B5EF4-FFF2-40B4-BE49-F238E27FC236}">
                <a16:creationId xmlns:a16="http://schemas.microsoft.com/office/drawing/2014/main" id="{1682F46D-3B04-A71C-7B2B-290186DEDD2A}"/>
              </a:ext>
            </a:extLst>
          </p:cNvPr>
          <p:cNvSpPr/>
          <p:nvPr/>
        </p:nvSpPr>
        <p:spPr>
          <a:xfrm>
            <a:off x="5484069" y="2150685"/>
            <a:ext cx="831122" cy="234294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 </a:t>
            </a:r>
          </a:p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" spc="-4" dirty="0">
                <a:latin typeface="Times New Roman"/>
                <a:cs typeface="Times New Roman"/>
              </a:rPr>
              <a:t>Отдел дополнительного  образования и воспитания</a:t>
            </a:r>
          </a:p>
          <a:p>
            <a:pPr marR="9803" algn="ctr">
              <a:spcBef>
                <a:spcPts val="73"/>
              </a:spcBef>
            </a:pPr>
            <a:endParaRPr lang="ru-RU" sz="450" spc="-4" dirty="0">
              <a:latin typeface="Times New Roman"/>
              <a:cs typeface="Times New Roman"/>
            </a:endParaRPr>
          </a:p>
        </p:txBody>
      </p:sp>
      <p:sp>
        <p:nvSpPr>
          <p:cNvPr id="286" name="Прямоугольник 285">
            <a:extLst>
              <a:ext uri="{FF2B5EF4-FFF2-40B4-BE49-F238E27FC236}">
                <a16:creationId xmlns:a16="http://schemas.microsoft.com/office/drawing/2014/main" id="{197AE8FC-5AF2-F1B4-A3CF-2DF1976F2AC1}"/>
              </a:ext>
            </a:extLst>
          </p:cNvPr>
          <p:cNvSpPr/>
          <p:nvPr/>
        </p:nvSpPr>
        <p:spPr>
          <a:xfrm>
            <a:off x="5488995" y="2408068"/>
            <a:ext cx="828204" cy="34371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50" spc="-4" dirty="0">
              <a:latin typeface="Times New Roman"/>
              <a:cs typeface="Times New Roman"/>
            </a:endParaRPr>
          </a:p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" spc="-4" dirty="0">
                <a:latin typeface="Times New Roman"/>
                <a:cs typeface="Times New Roman"/>
              </a:rPr>
              <a:t>Отдел содержания и контроля  качества школьного образования </a:t>
            </a:r>
            <a:endParaRPr lang="ru-RU" sz="450" spc="-5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R="9803" algn="ctr">
              <a:spcBef>
                <a:spcPts val="73"/>
              </a:spcBef>
            </a:pPr>
            <a:r>
              <a:rPr lang="ru-RU" sz="450" spc="-4" dirty="0">
                <a:latin typeface="Times New Roman"/>
                <a:cs typeface="Times New Roman"/>
              </a:rPr>
              <a:t>   </a:t>
            </a: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27335BA7-250A-B05B-9D49-F237278E85F3}"/>
              </a:ext>
            </a:extLst>
          </p:cNvPr>
          <p:cNvSpPr/>
          <p:nvPr/>
        </p:nvSpPr>
        <p:spPr>
          <a:xfrm>
            <a:off x="5479098" y="2780046"/>
            <a:ext cx="841064" cy="30772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5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R="9803" algn="ctr">
              <a:spcBef>
                <a:spcPts val="73"/>
              </a:spcBef>
            </a:pPr>
            <a:endParaRPr lang="ru-RU" sz="500" spc="-4" dirty="0">
              <a:latin typeface="Times New Roman"/>
              <a:cs typeface="Times New Roman"/>
            </a:endParaRPr>
          </a:p>
          <a:p>
            <a:pPr marR="9803" algn="ctr">
              <a:spcBef>
                <a:spcPts val="73"/>
              </a:spcBef>
            </a:pPr>
            <a:r>
              <a:rPr lang="ru-RU" sz="450" spc="-4" dirty="0">
                <a:latin typeface="Times New Roman"/>
                <a:cs typeface="Times New Roman"/>
              </a:rPr>
              <a:t>Отдел дошкольного</a:t>
            </a:r>
          </a:p>
          <a:p>
            <a:pPr marR="9803" algn="ctr">
              <a:spcBef>
                <a:spcPts val="73"/>
              </a:spcBef>
            </a:pPr>
            <a:r>
              <a:rPr lang="ru-RU" sz="450" spc="-4" dirty="0">
                <a:latin typeface="Times New Roman"/>
                <a:cs typeface="Times New Roman"/>
              </a:rPr>
              <a:t>образования и  </a:t>
            </a:r>
          </a:p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" spc="-4" dirty="0">
                <a:latin typeface="Times New Roman"/>
                <a:cs typeface="Times New Roman"/>
              </a:rPr>
              <a:t>воспитания </a:t>
            </a:r>
          </a:p>
          <a:p>
            <a:pPr marR="9803" algn="ctr">
              <a:spcBef>
                <a:spcPts val="73"/>
              </a:spcBef>
            </a:pPr>
            <a:endParaRPr lang="ru-RU" sz="500" spc="-4" dirty="0">
              <a:latin typeface="Times New Roman"/>
              <a:cs typeface="Times New Roman"/>
            </a:endParaRPr>
          </a:p>
          <a:p>
            <a:pPr marR="9803" algn="ctr">
              <a:spcBef>
                <a:spcPts val="73"/>
              </a:spcBef>
            </a:pPr>
            <a:endParaRPr lang="ru-RU" sz="500" spc="-4" dirty="0">
              <a:latin typeface="Times New Roman"/>
              <a:cs typeface="Times New Roman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18C1B617-09BA-BEE1-260F-4F7A13DC7CFE}"/>
              </a:ext>
            </a:extLst>
          </p:cNvPr>
          <p:cNvSpPr/>
          <p:nvPr/>
        </p:nvSpPr>
        <p:spPr bwMode="gray">
          <a:xfrm>
            <a:off x="5500339" y="3126195"/>
            <a:ext cx="828205" cy="4868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10" dirty="0">
                <a:latin typeface="Times New Roman"/>
                <a:cs typeface="Times New Roman"/>
              </a:rPr>
              <a:t>Управление культуры,* туризма и молодежной  политики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10" dirty="0">
                <a:latin typeface="Times New Roman"/>
                <a:cs typeface="Times New Roman"/>
              </a:rPr>
              <a:t>(юр. лицо)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C5F01B73-A0CD-4FFF-6526-1821479EF57E}"/>
              </a:ext>
            </a:extLst>
          </p:cNvPr>
          <p:cNvSpPr/>
          <p:nvPr/>
        </p:nvSpPr>
        <p:spPr>
          <a:xfrm>
            <a:off x="5503803" y="3847537"/>
            <a:ext cx="828205" cy="20668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dirty="0">
              <a:latin typeface="Times New Roman"/>
              <a:cs typeface="Times New Roman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 культуры и  туризма</a:t>
            </a:r>
          </a:p>
          <a:p>
            <a:pPr marR="9803" algn="ctr">
              <a:spcBef>
                <a:spcPts val="73"/>
              </a:spcBef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A200DCB9-A408-DF31-6355-58347FB86833}"/>
              </a:ext>
            </a:extLst>
          </p:cNvPr>
          <p:cNvSpPr/>
          <p:nvPr/>
        </p:nvSpPr>
        <p:spPr>
          <a:xfrm>
            <a:off x="5498674" y="3661232"/>
            <a:ext cx="831533" cy="13808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dirty="0">
              <a:latin typeface="Times New Roman"/>
              <a:cs typeface="Times New Roman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молодежи</a:t>
            </a:r>
          </a:p>
          <a:p>
            <a:pPr marR="9803" algn="ctr">
              <a:spcBef>
                <a:spcPts val="73"/>
              </a:spcBef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62D1045-BCD2-4B0C-C45E-EAE9E4E9A4CB}"/>
              </a:ext>
            </a:extLst>
          </p:cNvPr>
          <p:cNvSpPr/>
          <p:nvPr/>
        </p:nvSpPr>
        <p:spPr bwMode="gray">
          <a:xfrm>
            <a:off x="82591" y="1022655"/>
            <a:ext cx="812758" cy="4328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</a:t>
            </a:r>
            <a:endParaRPr lang="ru-RU" sz="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C38BABA-4D1B-D854-B6F7-D7007D7A7BBE}"/>
              </a:ext>
            </a:extLst>
          </p:cNvPr>
          <p:cNvSpPr/>
          <p:nvPr/>
        </p:nvSpPr>
        <p:spPr bwMode="gray">
          <a:xfrm>
            <a:off x="3840499" y="410792"/>
            <a:ext cx="1112501" cy="34413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городского округа</a:t>
            </a:r>
          </a:p>
          <a:p>
            <a:pPr algn="ctr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6" name="Прямая со стрелкой 225">
            <a:extLst>
              <a:ext uri="{FF2B5EF4-FFF2-40B4-BE49-F238E27FC236}">
                <a16:creationId xmlns:a16="http://schemas.microsoft.com/office/drawing/2014/main" id="{4CC2A31A-413A-54A7-3F94-E996AF4AA6FF}"/>
              </a:ext>
            </a:extLst>
          </p:cNvPr>
          <p:cNvCxnSpPr>
            <a:cxnSpLocks/>
          </p:cNvCxnSpPr>
          <p:nvPr/>
        </p:nvCxnSpPr>
        <p:spPr>
          <a:xfrm>
            <a:off x="4398298" y="760744"/>
            <a:ext cx="0" cy="121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1" name="Прямоугольник 230">
            <a:extLst>
              <a:ext uri="{FF2B5EF4-FFF2-40B4-BE49-F238E27FC236}">
                <a16:creationId xmlns:a16="http://schemas.microsoft.com/office/drawing/2014/main" id="{C25D21A1-4460-A00D-D6FC-C9930099F013}"/>
              </a:ext>
            </a:extLst>
          </p:cNvPr>
          <p:cNvSpPr/>
          <p:nvPr/>
        </p:nvSpPr>
        <p:spPr bwMode="gray">
          <a:xfrm>
            <a:off x="968594" y="1012443"/>
            <a:ext cx="1814513" cy="4544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</a:t>
            </a:r>
          </a:p>
        </p:txBody>
      </p:sp>
      <p:sp>
        <p:nvSpPr>
          <p:cNvPr id="232" name="Прямоугольник 231">
            <a:extLst>
              <a:ext uri="{FF2B5EF4-FFF2-40B4-BE49-F238E27FC236}">
                <a16:creationId xmlns:a16="http://schemas.microsoft.com/office/drawing/2014/main" id="{277182A2-9B5B-2A0E-09DD-75FB727FB13D}"/>
              </a:ext>
            </a:extLst>
          </p:cNvPr>
          <p:cNvSpPr/>
          <p:nvPr/>
        </p:nvSpPr>
        <p:spPr bwMode="gray">
          <a:xfrm>
            <a:off x="2856351" y="1012035"/>
            <a:ext cx="1687461" cy="4376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</a:t>
            </a:r>
          </a:p>
        </p:txBody>
      </p:sp>
      <p:sp>
        <p:nvSpPr>
          <p:cNvPr id="235" name="Прямоугольник 234">
            <a:extLst>
              <a:ext uri="{FF2B5EF4-FFF2-40B4-BE49-F238E27FC236}">
                <a16:creationId xmlns:a16="http://schemas.microsoft.com/office/drawing/2014/main" id="{077EFAEF-C8F4-8194-9C15-7C57314F234F}"/>
              </a:ext>
            </a:extLst>
          </p:cNvPr>
          <p:cNvSpPr/>
          <p:nvPr/>
        </p:nvSpPr>
        <p:spPr bwMode="gray">
          <a:xfrm>
            <a:off x="6330209" y="1022655"/>
            <a:ext cx="872041" cy="4051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</a:t>
            </a:r>
          </a:p>
        </p:txBody>
      </p:sp>
      <p:sp>
        <p:nvSpPr>
          <p:cNvPr id="236" name="Прямоугольник 235">
            <a:extLst>
              <a:ext uri="{FF2B5EF4-FFF2-40B4-BE49-F238E27FC236}">
                <a16:creationId xmlns:a16="http://schemas.microsoft.com/office/drawing/2014/main" id="{A20CA82D-30BB-1B2C-26CA-B802C984BC2A}"/>
              </a:ext>
            </a:extLst>
          </p:cNvPr>
          <p:cNvSpPr/>
          <p:nvPr/>
        </p:nvSpPr>
        <p:spPr bwMode="gray">
          <a:xfrm>
            <a:off x="7240228" y="1012443"/>
            <a:ext cx="812341" cy="4154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</a:t>
            </a:r>
          </a:p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8" name="Прямоугольник 237">
            <a:extLst>
              <a:ext uri="{FF2B5EF4-FFF2-40B4-BE49-F238E27FC236}">
                <a16:creationId xmlns:a16="http://schemas.microsoft.com/office/drawing/2014/main" id="{8687E63C-81D6-B5AB-9518-4C04F78A2264}"/>
              </a:ext>
            </a:extLst>
          </p:cNvPr>
          <p:cNvSpPr/>
          <p:nvPr/>
        </p:nvSpPr>
        <p:spPr bwMode="gray">
          <a:xfrm>
            <a:off x="4626004" y="1020774"/>
            <a:ext cx="1671027" cy="4176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заместитель главы городского округа – начальник управления делами </a:t>
            </a:r>
          </a:p>
        </p:txBody>
      </p:sp>
      <p:sp>
        <p:nvSpPr>
          <p:cNvPr id="240" name="Прямоугольник 239">
            <a:extLst>
              <a:ext uri="{FF2B5EF4-FFF2-40B4-BE49-F238E27FC236}">
                <a16:creationId xmlns:a16="http://schemas.microsoft.com/office/drawing/2014/main" id="{22709BBF-9FE3-FF57-4EE9-FABF83C35765}"/>
              </a:ext>
            </a:extLst>
          </p:cNvPr>
          <p:cNvSpPr/>
          <p:nvPr/>
        </p:nvSpPr>
        <p:spPr bwMode="gray">
          <a:xfrm>
            <a:off x="8084551" y="1012443"/>
            <a:ext cx="875039" cy="4121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00">
                <a:alpha val="69804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главы городского округа</a:t>
            </a:r>
          </a:p>
        </p:txBody>
      </p:sp>
      <p:cxnSp>
        <p:nvCxnSpPr>
          <p:cNvPr id="249" name="Прямая со стрелкой 248">
            <a:extLst>
              <a:ext uri="{FF2B5EF4-FFF2-40B4-BE49-F238E27FC236}">
                <a16:creationId xmlns:a16="http://schemas.microsoft.com/office/drawing/2014/main" id="{E7065A0F-05E0-49B1-A3EB-3954C1939BF7}"/>
              </a:ext>
            </a:extLst>
          </p:cNvPr>
          <p:cNvCxnSpPr>
            <a:cxnSpLocks/>
          </p:cNvCxnSpPr>
          <p:nvPr/>
        </p:nvCxnSpPr>
        <p:spPr>
          <a:xfrm flipH="1">
            <a:off x="542360" y="888662"/>
            <a:ext cx="169925" cy="113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Прямая со стрелкой 257">
            <a:extLst>
              <a:ext uri="{FF2B5EF4-FFF2-40B4-BE49-F238E27FC236}">
                <a16:creationId xmlns:a16="http://schemas.microsoft.com/office/drawing/2014/main" id="{AC9B60BA-DDAB-8FDC-DE15-2597C719A6FE}"/>
              </a:ext>
            </a:extLst>
          </p:cNvPr>
          <p:cNvCxnSpPr>
            <a:cxnSpLocks/>
          </p:cNvCxnSpPr>
          <p:nvPr/>
        </p:nvCxnSpPr>
        <p:spPr>
          <a:xfrm flipH="1">
            <a:off x="1391609" y="885114"/>
            <a:ext cx="144357" cy="101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0" name="Прямая со стрелкой 259">
            <a:extLst>
              <a:ext uri="{FF2B5EF4-FFF2-40B4-BE49-F238E27FC236}">
                <a16:creationId xmlns:a16="http://schemas.microsoft.com/office/drawing/2014/main" id="{35F54666-02C8-DFF6-AE0C-C8540A3681D1}"/>
              </a:ext>
            </a:extLst>
          </p:cNvPr>
          <p:cNvCxnSpPr>
            <a:cxnSpLocks/>
          </p:cNvCxnSpPr>
          <p:nvPr/>
        </p:nvCxnSpPr>
        <p:spPr>
          <a:xfrm flipH="1">
            <a:off x="2691616" y="879775"/>
            <a:ext cx="144357" cy="101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Прямая со стрелкой 268">
            <a:extLst>
              <a:ext uri="{FF2B5EF4-FFF2-40B4-BE49-F238E27FC236}">
                <a16:creationId xmlns:a16="http://schemas.microsoft.com/office/drawing/2014/main" id="{8C3A9044-4FEB-ECEE-C3F2-8A8EA9D7B109}"/>
              </a:ext>
            </a:extLst>
          </p:cNvPr>
          <p:cNvCxnSpPr>
            <a:cxnSpLocks/>
          </p:cNvCxnSpPr>
          <p:nvPr/>
        </p:nvCxnSpPr>
        <p:spPr>
          <a:xfrm flipH="1">
            <a:off x="3712380" y="890405"/>
            <a:ext cx="144357" cy="101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1" name="Прямая со стрелкой 270">
            <a:extLst>
              <a:ext uri="{FF2B5EF4-FFF2-40B4-BE49-F238E27FC236}">
                <a16:creationId xmlns:a16="http://schemas.microsoft.com/office/drawing/2014/main" id="{29AF765E-B373-2C79-3EAC-358EFF5BD39F}"/>
              </a:ext>
            </a:extLst>
          </p:cNvPr>
          <p:cNvCxnSpPr>
            <a:cxnSpLocks/>
          </p:cNvCxnSpPr>
          <p:nvPr/>
        </p:nvCxnSpPr>
        <p:spPr>
          <a:xfrm>
            <a:off x="5530729" y="872445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5" name="Прямая со стрелкой 284">
            <a:extLst>
              <a:ext uri="{FF2B5EF4-FFF2-40B4-BE49-F238E27FC236}">
                <a16:creationId xmlns:a16="http://schemas.microsoft.com/office/drawing/2014/main" id="{863ACF9D-7A55-3D61-23D5-E7AC42B09911}"/>
              </a:ext>
            </a:extLst>
          </p:cNvPr>
          <p:cNvCxnSpPr>
            <a:cxnSpLocks/>
          </p:cNvCxnSpPr>
          <p:nvPr/>
        </p:nvCxnSpPr>
        <p:spPr>
          <a:xfrm>
            <a:off x="6490293" y="870748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7" name="Прямая со стрелкой 286">
            <a:extLst>
              <a:ext uri="{FF2B5EF4-FFF2-40B4-BE49-F238E27FC236}">
                <a16:creationId xmlns:a16="http://schemas.microsoft.com/office/drawing/2014/main" id="{ACE4B935-909A-2503-5E52-2B6353844332}"/>
              </a:ext>
            </a:extLst>
          </p:cNvPr>
          <p:cNvCxnSpPr>
            <a:cxnSpLocks/>
          </p:cNvCxnSpPr>
          <p:nvPr/>
        </p:nvCxnSpPr>
        <p:spPr>
          <a:xfrm>
            <a:off x="7457518" y="872445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D290568A-E3B7-BBC9-AB80-B7B00E81E3ED}"/>
              </a:ext>
            </a:extLst>
          </p:cNvPr>
          <p:cNvCxnSpPr>
            <a:cxnSpLocks/>
          </p:cNvCxnSpPr>
          <p:nvPr/>
        </p:nvCxnSpPr>
        <p:spPr>
          <a:xfrm>
            <a:off x="8460732" y="872445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0B82900B-D219-0AA9-692A-755F6F8311A0}"/>
              </a:ext>
            </a:extLst>
          </p:cNvPr>
          <p:cNvCxnSpPr>
            <a:cxnSpLocks/>
          </p:cNvCxnSpPr>
          <p:nvPr/>
        </p:nvCxnSpPr>
        <p:spPr>
          <a:xfrm>
            <a:off x="9434708" y="861847"/>
            <a:ext cx="147358" cy="97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099149C-AC03-67B9-865E-54B77BA3F40E}"/>
              </a:ext>
            </a:extLst>
          </p:cNvPr>
          <p:cNvSpPr/>
          <p:nvPr/>
        </p:nvSpPr>
        <p:spPr>
          <a:xfrm>
            <a:off x="9098981" y="1006664"/>
            <a:ext cx="702122" cy="412151"/>
          </a:xfrm>
          <a:prstGeom prst="rect">
            <a:avLst/>
          </a:prstGeom>
          <a:solidFill>
            <a:srgbClr val="E7E6E6"/>
          </a:solidFill>
          <a:ln w="1270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indent="0" algn="ctr" defTabSz="4572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b="1" spc="-8" dirty="0">
                <a:solidFill>
                  <a:prstClr val="black"/>
                </a:solidFill>
                <a:latin typeface="Times New Roman"/>
                <a:cs typeface="Times New Roman"/>
              </a:rPr>
              <a:t>Контрольное управление главы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DBF2C484-4C7E-E296-30B6-73EC091249B2}"/>
              </a:ext>
            </a:extLst>
          </p:cNvPr>
          <p:cNvSpPr/>
          <p:nvPr/>
        </p:nvSpPr>
        <p:spPr>
          <a:xfrm>
            <a:off x="9137876" y="3773856"/>
            <a:ext cx="663227" cy="369519"/>
          </a:xfrm>
          <a:prstGeom prst="rect">
            <a:avLst/>
          </a:prstGeom>
          <a:solidFill>
            <a:srgbClr val="E7E6E6"/>
          </a:solidFill>
          <a:ln w="127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мобилизационной работы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C7DC400E-19FF-0107-1AA3-B7B3A1B243BB}"/>
              </a:ext>
            </a:extLst>
          </p:cNvPr>
          <p:cNvSpPr/>
          <p:nvPr/>
        </p:nvSpPr>
        <p:spPr>
          <a:xfrm>
            <a:off x="9114062" y="2808047"/>
            <a:ext cx="687041" cy="443345"/>
          </a:xfrm>
          <a:prstGeom prst="rect">
            <a:avLst/>
          </a:prstGeom>
          <a:solidFill>
            <a:srgbClr val="E7E6E6"/>
          </a:solidFill>
          <a:ln w="1270">
            <a:solidFill>
              <a:schemeClr val="dk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муниципальной службы и кадров</a:t>
            </a:r>
          </a:p>
        </p:txBody>
      </p:sp>
      <p:sp>
        <p:nvSpPr>
          <p:cNvPr id="228" name="Прямоугольник 227">
            <a:extLst>
              <a:ext uri="{FF2B5EF4-FFF2-40B4-BE49-F238E27FC236}">
                <a16:creationId xmlns:a16="http://schemas.microsoft.com/office/drawing/2014/main" id="{48BA4B1A-AE17-C121-0388-0E80B1F00609}"/>
              </a:ext>
            </a:extLst>
          </p:cNvPr>
          <p:cNvSpPr/>
          <p:nvPr/>
        </p:nvSpPr>
        <p:spPr>
          <a:xfrm>
            <a:off x="962230" y="4315880"/>
            <a:ext cx="1783500" cy="379411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формирования муниципальной собственности </a:t>
            </a:r>
          </a:p>
        </p:txBody>
      </p:sp>
      <p:sp>
        <p:nvSpPr>
          <p:cNvPr id="270" name="Прямоугольник 269">
            <a:extLst>
              <a:ext uri="{FF2B5EF4-FFF2-40B4-BE49-F238E27FC236}">
                <a16:creationId xmlns:a16="http://schemas.microsoft.com/office/drawing/2014/main" id="{85039D80-1D6B-2585-0105-16849931C957}"/>
              </a:ext>
            </a:extLst>
          </p:cNvPr>
          <p:cNvSpPr/>
          <p:nvPr/>
        </p:nvSpPr>
        <p:spPr>
          <a:xfrm>
            <a:off x="9103053" y="1846260"/>
            <a:ext cx="691925" cy="48681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административно-технического надзора </a:t>
            </a:r>
          </a:p>
        </p:txBody>
      </p:sp>
      <p:sp>
        <p:nvSpPr>
          <p:cNvPr id="224" name="Прямоугольник 223">
            <a:extLst>
              <a:ext uri="{FF2B5EF4-FFF2-40B4-BE49-F238E27FC236}">
                <a16:creationId xmlns:a16="http://schemas.microsoft.com/office/drawing/2014/main" id="{CC34E4B0-4E87-E6C0-F964-E4CE498EE25D}"/>
              </a:ext>
            </a:extLst>
          </p:cNvPr>
          <p:cNvSpPr/>
          <p:nvPr/>
        </p:nvSpPr>
        <p:spPr>
          <a:xfrm>
            <a:off x="2879140" y="3014478"/>
            <a:ext cx="781037" cy="221460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" spc="-5" dirty="0">
                <a:latin typeface="Times New Roman"/>
                <a:cs typeface="Times New Roman"/>
              </a:rPr>
              <a:t>Отдел учета и отчетности  </a:t>
            </a:r>
          </a:p>
        </p:txBody>
      </p:sp>
      <p:sp>
        <p:nvSpPr>
          <p:cNvPr id="229" name="Прямоугольник 228">
            <a:extLst>
              <a:ext uri="{FF2B5EF4-FFF2-40B4-BE49-F238E27FC236}">
                <a16:creationId xmlns:a16="http://schemas.microsoft.com/office/drawing/2014/main" id="{584756FC-6725-22E7-8304-6B5C70DE49AF}"/>
              </a:ext>
            </a:extLst>
          </p:cNvPr>
          <p:cNvSpPr/>
          <p:nvPr/>
        </p:nvSpPr>
        <p:spPr>
          <a:xfrm>
            <a:off x="78581" y="2142885"/>
            <a:ext cx="804862" cy="528637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спортивно - массовой работы</a:t>
            </a:r>
          </a:p>
        </p:txBody>
      </p:sp>
      <p:sp>
        <p:nvSpPr>
          <p:cNvPr id="230" name="Прямоугольник 229">
            <a:extLst>
              <a:ext uri="{FF2B5EF4-FFF2-40B4-BE49-F238E27FC236}">
                <a16:creationId xmlns:a16="http://schemas.microsoft.com/office/drawing/2014/main" id="{789D01D8-9E00-8359-AEE8-00171B1B0586}"/>
              </a:ext>
            </a:extLst>
          </p:cNvPr>
          <p:cNvSpPr/>
          <p:nvPr/>
        </p:nvSpPr>
        <p:spPr>
          <a:xfrm>
            <a:off x="4665327" y="4446197"/>
            <a:ext cx="775439" cy="350112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spc="-4" dirty="0">
                <a:latin typeface="Times New Roman"/>
                <a:cs typeface="Times New Roman"/>
              </a:rPr>
              <a:t>Отдел социального развития </a:t>
            </a:r>
          </a:p>
        </p:txBody>
      </p:sp>
      <p:sp>
        <p:nvSpPr>
          <p:cNvPr id="234" name="Прямоугольник 233">
            <a:extLst>
              <a:ext uri="{FF2B5EF4-FFF2-40B4-BE49-F238E27FC236}">
                <a16:creationId xmlns:a16="http://schemas.microsoft.com/office/drawing/2014/main" id="{C3DFE368-8A0A-8253-C9D9-DAD86D8F5AAD}"/>
              </a:ext>
            </a:extLst>
          </p:cNvPr>
          <p:cNvSpPr/>
          <p:nvPr/>
        </p:nvSpPr>
        <p:spPr>
          <a:xfrm>
            <a:off x="9137875" y="4892370"/>
            <a:ext cx="663228" cy="156639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8" dirty="0">
                <a:latin typeface="Times New Roman"/>
                <a:cs typeface="Times New Roman"/>
              </a:rPr>
              <a:t>Советник главы</a:t>
            </a:r>
          </a:p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. </a:t>
            </a:r>
            <a:r>
              <a:rPr lang="ru-RU" sz="500" spc="16" dirty="0">
                <a:latin typeface="Times New Roman"/>
                <a:cs typeface="Times New Roman"/>
              </a:rPr>
              <a:t>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2" name="Прямоугольник 241">
            <a:extLst>
              <a:ext uri="{FF2B5EF4-FFF2-40B4-BE49-F238E27FC236}">
                <a16:creationId xmlns:a16="http://schemas.microsoft.com/office/drawing/2014/main" id="{AD1B0882-EE19-FC26-8CE5-94E6505EAE7B}"/>
              </a:ext>
            </a:extLst>
          </p:cNvPr>
          <p:cNvSpPr/>
          <p:nvPr/>
        </p:nvSpPr>
        <p:spPr>
          <a:xfrm>
            <a:off x="9137875" y="4432942"/>
            <a:ext cx="663228" cy="16306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8" dirty="0">
                <a:latin typeface="Times New Roman"/>
                <a:cs typeface="Times New Roman"/>
              </a:rPr>
              <a:t>Советник главы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spc="-8" dirty="0">
              <a:latin typeface="Times New Roman"/>
              <a:cs typeface="Times New Roman"/>
            </a:endParaRPr>
          </a:p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. </a:t>
            </a:r>
            <a:r>
              <a:rPr lang="ru-RU" sz="500" spc="16" dirty="0">
                <a:latin typeface="Times New Roman"/>
                <a:cs typeface="Times New Roman"/>
              </a:rPr>
              <a:t>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44" name="Прямоугольник 243">
            <a:extLst>
              <a:ext uri="{FF2B5EF4-FFF2-40B4-BE49-F238E27FC236}">
                <a16:creationId xmlns:a16="http://schemas.microsoft.com/office/drawing/2014/main" id="{1BA6BA26-8341-19D0-C939-9B30C70FB93A}"/>
              </a:ext>
            </a:extLst>
          </p:cNvPr>
          <p:cNvSpPr/>
          <p:nvPr/>
        </p:nvSpPr>
        <p:spPr>
          <a:xfrm>
            <a:off x="9142639" y="4651256"/>
            <a:ext cx="663227" cy="183774"/>
          </a:xfrm>
          <a:prstGeom prst="rect">
            <a:avLst/>
          </a:prstGeom>
          <a:noFill/>
          <a:ln w="6350">
            <a:solidFill>
              <a:srgbClr val="000000">
                <a:alpha val="58039"/>
              </a:srgb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8" dirty="0">
                <a:latin typeface="Times New Roman"/>
                <a:cs typeface="Times New Roman"/>
              </a:rPr>
              <a:t>Советник главы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50" name="Прямоугольник 249">
            <a:extLst>
              <a:ext uri="{FF2B5EF4-FFF2-40B4-BE49-F238E27FC236}">
                <a16:creationId xmlns:a16="http://schemas.microsoft.com/office/drawing/2014/main" id="{DF571FBF-F29F-84FD-B69E-FC08B9E02BCC}"/>
              </a:ext>
            </a:extLst>
          </p:cNvPr>
          <p:cNvSpPr/>
          <p:nvPr/>
        </p:nvSpPr>
        <p:spPr>
          <a:xfrm>
            <a:off x="9134112" y="4229101"/>
            <a:ext cx="663229" cy="166412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8" dirty="0">
                <a:latin typeface="Times New Roman"/>
                <a:cs typeface="Times New Roman"/>
              </a:rPr>
              <a:t>Советник главы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8" dirty="0">
                <a:latin typeface="Times New Roman"/>
                <a:cs typeface="Times New Roman"/>
              </a:rPr>
              <a:t>. </a:t>
            </a:r>
            <a:r>
              <a:rPr lang="ru-RU" sz="500" spc="16" dirty="0">
                <a:latin typeface="Times New Roman"/>
                <a:cs typeface="Times New Roman"/>
              </a:rPr>
              <a:t>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256" name="Прямоугольник 255">
            <a:extLst>
              <a:ext uri="{FF2B5EF4-FFF2-40B4-BE49-F238E27FC236}">
                <a16:creationId xmlns:a16="http://schemas.microsoft.com/office/drawing/2014/main" id="{767A15A1-AA70-9AAD-E6FE-C4F62BACAFBE}"/>
              </a:ext>
            </a:extLst>
          </p:cNvPr>
          <p:cNvSpPr/>
          <p:nvPr/>
        </p:nvSpPr>
        <p:spPr>
          <a:xfrm>
            <a:off x="8144885" y="2906718"/>
            <a:ext cx="801083" cy="40296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4" dirty="0">
                <a:latin typeface="Times New Roman"/>
                <a:cs typeface="Times New Roman"/>
              </a:rPr>
              <a:t>Отдел потребительского рынка</a:t>
            </a:r>
          </a:p>
        </p:txBody>
      </p:sp>
      <p:sp>
        <p:nvSpPr>
          <p:cNvPr id="126" name="Прямоугольник 125">
            <a:extLst>
              <a:ext uri="{FF2B5EF4-FFF2-40B4-BE49-F238E27FC236}">
                <a16:creationId xmlns:a16="http://schemas.microsoft.com/office/drawing/2014/main" id="{CD6117FE-268E-3DA0-7D88-4DCAE741C4DA}"/>
              </a:ext>
            </a:extLst>
          </p:cNvPr>
          <p:cNvSpPr/>
          <p:nvPr/>
        </p:nvSpPr>
        <p:spPr>
          <a:xfrm>
            <a:off x="7242842" y="1991916"/>
            <a:ext cx="812341" cy="32503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450" spc="-4" dirty="0">
                <a:latin typeface="Times New Roman"/>
                <a:cs typeface="Times New Roman"/>
              </a:rPr>
              <a:t>О</a:t>
            </a:r>
            <a:r>
              <a:rPr lang="ru-RU" sz="450" dirty="0">
                <a:latin typeface="Times New Roman"/>
                <a:cs typeface="Times New Roman"/>
              </a:rPr>
              <a:t>т</a:t>
            </a:r>
            <a:r>
              <a:rPr lang="ru-RU" sz="450" spc="-4" dirty="0">
                <a:latin typeface="Times New Roman"/>
                <a:cs typeface="Times New Roman"/>
              </a:rPr>
              <a:t>д</a:t>
            </a:r>
            <a:r>
              <a:rPr lang="ru-RU" sz="450" spc="-8" dirty="0">
                <a:latin typeface="Times New Roman"/>
                <a:cs typeface="Times New Roman"/>
              </a:rPr>
              <a:t>е</a:t>
            </a:r>
            <a:r>
              <a:rPr lang="ru-RU" sz="450" spc="-4" dirty="0">
                <a:latin typeface="Times New Roman"/>
                <a:cs typeface="Times New Roman"/>
              </a:rPr>
              <a:t>л управления жилым фондом и платежной дисциплины </a:t>
            </a:r>
            <a:endParaRPr kumimoji="0" lang="ru-RU" sz="450" b="0" i="0" u="none" strike="noStrike" kern="1200" cap="none" spc="-4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B7326A0-2A94-E2DB-0002-0544BA59C725}"/>
              </a:ext>
            </a:extLst>
          </p:cNvPr>
          <p:cNvSpPr/>
          <p:nvPr/>
        </p:nvSpPr>
        <p:spPr>
          <a:xfrm>
            <a:off x="5522724" y="4817177"/>
            <a:ext cx="805820" cy="211735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Опалиха 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D3A317C8-DF58-3934-CA36-8D9CC1487CCC}"/>
              </a:ext>
            </a:extLst>
          </p:cNvPr>
          <p:cNvSpPr/>
          <p:nvPr/>
        </p:nvSpPr>
        <p:spPr>
          <a:xfrm>
            <a:off x="961803" y="5499106"/>
            <a:ext cx="1790922" cy="27404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Отдел муниципального земельного контроля</a:t>
            </a:r>
          </a:p>
        </p:txBody>
      </p:sp>
      <p:sp>
        <p:nvSpPr>
          <p:cNvPr id="246" name="Прямоугольник 245">
            <a:extLst>
              <a:ext uri="{FF2B5EF4-FFF2-40B4-BE49-F238E27FC236}">
                <a16:creationId xmlns:a16="http://schemas.microsoft.com/office/drawing/2014/main" id="{B64DC577-53B5-868B-DC0F-EFD843473FFD}"/>
              </a:ext>
            </a:extLst>
          </p:cNvPr>
          <p:cNvSpPr/>
          <p:nvPr/>
        </p:nvSpPr>
        <p:spPr>
          <a:xfrm>
            <a:off x="5498674" y="4090509"/>
            <a:ext cx="831533" cy="242283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 algn="ctr">
              <a:spcBef>
                <a:spcPts val="73"/>
              </a:spcBef>
            </a:pPr>
            <a:r>
              <a:rPr lang="ru-RU" sz="500" dirty="0">
                <a:latin typeface="Times New Roman"/>
                <a:cs typeface="Times New Roman"/>
              </a:rPr>
              <a:t>Сектор по работе с волонтерами </a:t>
            </a:r>
          </a:p>
        </p:txBody>
      </p:sp>
      <p:sp>
        <p:nvSpPr>
          <p:cNvPr id="254" name="Прямоугольник 253">
            <a:extLst>
              <a:ext uri="{FF2B5EF4-FFF2-40B4-BE49-F238E27FC236}">
                <a16:creationId xmlns:a16="http://schemas.microsoft.com/office/drawing/2014/main" id="{3B5E208A-FB34-4B95-5C4D-4B1D3E2E92F1}"/>
              </a:ext>
            </a:extLst>
          </p:cNvPr>
          <p:cNvSpPr/>
          <p:nvPr/>
        </p:nvSpPr>
        <p:spPr>
          <a:xfrm>
            <a:off x="5539067" y="5093046"/>
            <a:ext cx="792933" cy="14498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Губайлово</a:t>
            </a:r>
          </a:p>
          <a:p>
            <a:pPr marR="9803" algn="ctr">
              <a:spcBef>
                <a:spcPts val="73"/>
              </a:spcBef>
            </a:pP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122" name="Прямоугольник 121">
            <a:extLst>
              <a:ext uri="{FF2B5EF4-FFF2-40B4-BE49-F238E27FC236}">
                <a16:creationId xmlns:a16="http://schemas.microsoft.com/office/drawing/2014/main" id="{DF571FBF-F29F-84FD-B69E-FC08B9E02BCC}"/>
              </a:ext>
            </a:extLst>
          </p:cNvPr>
          <p:cNvSpPr/>
          <p:nvPr/>
        </p:nvSpPr>
        <p:spPr>
          <a:xfrm>
            <a:off x="9096375" y="1466878"/>
            <a:ext cx="704728" cy="328586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500" spc="-8" dirty="0">
                <a:latin typeface="Times New Roman"/>
                <a:cs typeface="Times New Roman"/>
              </a:rPr>
              <a:t>Отдел контроля поручений</a:t>
            </a:r>
          </a:p>
          <a:p>
            <a:pPr marL="10319" algn="ctr">
              <a:spcBef>
                <a:spcPts val="73"/>
              </a:spcBef>
            </a:pPr>
            <a:r>
              <a:rPr lang="ru-RU" sz="500" spc="16" dirty="0">
                <a:latin typeface="Times New Roman"/>
                <a:cs typeface="Times New Roman"/>
              </a:rPr>
              <a:t>. </a:t>
            </a:r>
            <a:endParaRPr lang="ru-RU" sz="500" dirty="0">
              <a:latin typeface="Times New Roman"/>
              <a:cs typeface="Times New Roman"/>
            </a:endParaRPr>
          </a:p>
        </p:txBody>
      </p:sp>
      <p:sp>
        <p:nvSpPr>
          <p:cNvPr id="123" name="Прямоугольник 122">
            <a:extLst>
              <a:ext uri="{FF2B5EF4-FFF2-40B4-BE49-F238E27FC236}">
                <a16:creationId xmlns:a16="http://schemas.microsoft.com/office/drawing/2014/main" id="{85039D80-1D6B-2585-0105-16849931C957}"/>
              </a:ext>
            </a:extLst>
          </p:cNvPr>
          <p:cNvSpPr/>
          <p:nvPr/>
        </p:nvSpPr>
        <p:spPr>
          <a:xfrm>
            <a:off x="9114062" y="2393809"/>
            <a:ext cx="687041" cy="351141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alpha val="72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финансового контроля</a:t>
            </a:r>
          </a:p>
          <a:p>
            <a:pPr algn="ctr"/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Прямоугольник 129">
            <a:extLst>
              <a:ext uri="{FF2B5EF4-FFF2-40B4-BE49-F238E27FC236}">
                <a16:creationId xmlns:a16="http://schemas.microsoft.com/office/drawing/2014/main" id="{FE0B0B6A-396A-EDE0-11EB-12E656B98A2C}"/>
              </a:ext>
            </a:extLst>
          </p:cNvPr>
          <p:cNvSpPr/>
          <p:nvPr/>
        </p:nvSpPr>
        <p:spPr bwMode="gray">
          <a:xfrm>
            <a:off x="4665326" y="4822143"/>
            <a:ext cx="782973" cy="5247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spc="-10" dirty="0">
                <a:latin typeface="Times New Roman"/>
                <a:cs typeface="Times New Roman"/>
              </a:rPr>
              <a:t>Управление по взаимодействию со СМИ </a:t>
            </a:r>
            <a:r>
              <a:rPr lang="en-US" sz="500" spc="-10" dirty="0">
                <a:latin typeface="Times New Roman"/>
                <a:cs typeface="Times New Roman"/>
              </a:rPr>
              <a:t> </a:t>
            </a:r>
            <a:endParaRPr lang="ru-RU" sz="500" spc="-10" dirty="0">
              <a:latin typeface="Times New Roman"/>
              <a:cs typeface="Times New Roman"/>
            </a:endParaRPr>
          </a:p>
        </p:txBody>
      </p:sp>
      <p:sp>
        <p:nvSpPr>
          <p:cNvPr id="131" name="Прямоугольник 130">
            <a:extLst>
              <a:ext uri="{FF2B5EF4-FFF2-40B4-BE49-F238E27FC236}">
                <a16:creationId xmlns:a16="http://schemas.microsoft.com/office/drawing/2014/main" id="{CE50DE31-D490-F745-D796-46DD7608BE1E}"/>
              </a:ext>
            </a:extLst>
          </p:cNvPr>
          <p:cNvSpPr/>
          <p:nvPr/>
        </p:nvSpPr>
        <p:spPr>
          <a:xfrm>
            <a:off x="4665327" y="5376574"/>
            <a:ext cx="795652" cy="37810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по развитию медиа и  информационных ресурсов (чаты)</a:t>
            </a:r>
          </a:p>
        </p:txBody>
      </p:sp>
      <p:sp>
        <p:nvSpPr>
          <p:cNvPr id="132" name="Прямоугольник 131">
            <a:extLst>
              <a:ext uri="{FF2B5EF4-FFF2-40B4-BE49-F238E27FC236}">
                <a16:creationId xmlns:a16="http://schemas.microsoft.com/office/drawing/2014/main" id="{CE50DE31-D490-F745-D796-46DD7608BE1E}"/>
              </a:ext>
            </a:extLst>
          </p:cNvPr>
          <p:cNvSpPr/>
          <p:nvPr/>
        </p:nvSpPr>
        <p:spPr>
          <a:xfrm>
            <a:off x="4659566" y="5778917"/>
            <a:ext cx="800205" cy="378108"/>
          </a:xfrm>
          <a:prstGeom prst="rect">
            <a:avLst/>
          </a:prstGeom>
          <a:noFill/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lvl="0" indent="-1651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" dirty="0">
                <a:latin typeface="Times New Roman"/>
                <a:cs typeface="Times New Roman"/>
              </a:rPr>
              <a:t>Отдел организации работы со СМИ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D9E0A53-2816-3422-5D21-605F8FA52959}"/>
              </a:ext>
            </a:extLst>
          </p:cNvPr>
          <p:cNvSpPr/>
          <p:nvPr/>
        </p:nvSpPr>
        <p:spPr>
          <a:xfrm>
            <a:off x="-61913" y="6285991"/>
            <a:ext cx="2811354" cy="46564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R="9803">
              <a:spcBef>
                <a:spcPts val="73"/>
              </a:spcBef>
            </a:pPr>
            <a:r>
              <a:rPr lang="ru-RU" sz="600" dirty="0">
                <a:latin typeface="Times New Roman"/>
                <a:cs typeface="Times New Roman"/>
              </a:rPr>
              <a:t>*</a:t>
            </a:r>
            <a:r>
              <a:rPr lang="ru-RU" sz="700" dirty="0">
                <a:latin typeface="Times New Roman"/>
                <a:cs typeface="Times New Roman"/>
              </a:rPr>
              <a:t>Органы администрации с правами юридического лица </a:t>
            </a:r>
          </a:p>
          <a:p>
            <a:pPr marR="9803">
              <a:spcBef>
                <a:spcPts val="73"/>
              </a:spcBef>
            </a:pPr>
            <a:endParaRPr lang="ru-RU" sz="600" dirty="0">
              <a:latin typeface="Times New Roman"/>
              <a:cs typeface="Times New Roman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1ECD856-859D-A045-733C-2CB180EFDCF6}"/>
              </a:ext>
            </a:extLst>
          </p:cNvPr>
          <p:cNvSpPr/>
          <p:nvPr/>
        </p:nvSpPr>
        <p:spPr>
          <a:xfrm>
            <a:off x="7017519" y="173405"/>
            <a:ext cx="2721795" cy="573384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0319" algn="ctr">
              <a:spcBef>
                <a:spcPts val="73"/>
              </a:spcBef>
            </a:pPr>
            <a:r>
              <a:rPr lang="ru-RU" sz="1100" spc="16" dirty="0" smtClean="0">
                <a:latin typeface="Times New Roman"/>
                <a:cs typeface="Times New Roman"/>
              </a:rPr>
              <a:t>Приложение</a:t>
            </a:r>
          </a:p>
          <a:p>
            <a:pPr marL="10319" algn="ctr">
              <a:spcBef>
                <a:spcPts val="73"/>
              </a:spcBef>
            </a:pPr>
            <a:r>
              <a:rPr lang="ru-RU" sz="1100" spc="16" dirty="0" smtClean="0">
                <a:latin typeface="Times New Roman"/>
                <a:cs typeface="Times New Roman"/>
              </a:rPr>
              <a:t> </a:t>
            </a:r>
            <a:r>
              <a:rPr lang="ru-RU" sz="1100" spc="16" dirty="0">
                <a:latin typeface="Times New Roman"/>
                <a:cs typeface="Times New Roman"/>
              </a:rPr>
              <a:t>к решению </a:t>
            </a:r>
            <a:r>
              <a:rPr lang="ru-RU" sz="1100" spc="16">
                <a:latin typeface="Times New Roman"/>
                <a:cs typeface="Times New Roman"/>
              </a:rPr>
              <a:t>Совета </a:t>
            </a:r>
            <a:r>
              <a:rPr lang="ru-RU" sz="1100" spc="16" smtClean="0">
                <a:latin typeface="Times New Roman"/>
                <a:cs typeface="Times New Roman"/>
              </a:rPr>
              <a:t>депутатов </a:t>
            </a:r>
          </a:p>
          <a:p>
            <a:pPr marL="10319" algn="ctr">
              <a:spcBef>
                <a:spcPts val="73"/>
              </a:spcBef>
            </a:pPr>
            <a:r>
              <a:rPr lang="ru-RU" sz="1100" spc="16" smtClean="0">
                <a:latin typeface="Times New Roman"/>
                <a:cs typeface="Times New Roman"/>
              </a:rPr>
              <a:t>от 26.02.2026 №472/35</a:t>
            </a:r>
            <a:endParaRPr lang="ru-RU" sz="1100" dirty="0">
              <a:latin typeface="Times New Roman"/>
              <a:cs typeface="Times New Roman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4720BE1-592E-DDAF-29AD-32D50BF22FE0}"/>
              </a:ext>
            </a:extLst>
          </p:cNvPr>
          <p:cNvSpPr/>
          <p:nvPr/>
        </p:nvSpPr>
        <p:spPr>
          <a:xfrm>
            <a:off x="6315191" y="5930188"/>
            <a:ext cx="3590809" cy="793970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городского округа Красногорск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«____»_____________2026                     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Д.В. Волков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175861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Структура</Template>
  <TotalTime>6101</TotalTime>
  <Words>452</Words>
  <Application>Microsoft Office PowerPoint</Application>
  <PresentationFormat>Лист A4 (210x297 мм)</PresentationFormat>
  <Paragraphs>152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Структура администрации городского округа Красногорск Московской области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Приложение к решению Совета депутатов от _________№_____</dc:title>
  <dc:creator>Анастасия Алексеевна Песчазова</dc:creator>
  <cp:lastModifiedBy>User457568</cp:lastModifiedBy>
  <cp:revision>120</cp:revision>
  <cp:lastPrinted>2026-02-27T06:31:43Z</cp:lastPrinted>
  <dcterms:created xsi:type="dcterms:W3CDTF">2023-04-20T14:42:31Z</dcterms:created>
  <dcterms:modified xsi:type="dcterms:W3CDTF">2026-02-27T06:33:25Z</dcterms:modified>
</cp:coreProperties>
</file>