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астасия Алексеевна Песчазова" initials="ААП" lastIdx="2" clrIdx="0">
    <p:extLst>
      <p:ext uri="{19B8F6BF-5375-455C-9EA6-DF929625EA0E}">
        <p15:presenceInfo xmlns:p15="http://schemas.microsoft.com/office/powerpoint/2012/main" userId="S-1-5-21-171910288-951622944-2036246226-13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ECECEC"/>
    <a:srgbClr val="E4E4E4"/>
    <a:srgbClr val="E0E0E0"/>
    <a:srgbClr val="F89090"/>
    <a:srgbClr val="000000"/>
    <a:srgbClr val="FC1414"/>
    <a:srgbClr val="F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57" autoAdjust="0"/>
    <p:restoredTop sz="93786" autoAdjust="0"/>
  </p:normalViewPr>
  <p:slideViewPr>
    <p:cSldViewPr snapToGrid="0">
      <p:cViewPr varScale="1">
        <p:scale>
          <a:sx n="107" d="100"/>
          <a:sy n="107" d="100"/>
        </p:scale>
        <p:origin x="216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9E469FC3-521F-4D12-039D-53E75769D6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0BA9D74-131D-B902-B4E0-FD05E64944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57BF0-9D4B-4FF7-8F5E-07683552D3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714290F-1DB1-1BC0-152B-E7E210822A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788DC85-2528-0391-1C89-F0D2CE9226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62597-B91C-46CD-A3CA-E4CEBBD8AB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040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94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BC4A-BCEA-4C8F-B46C-6E0C97CA4DC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06763" y="849313"/>
            <a:ext cx="3314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60" y="3271667"/>
            <a:ext cx="7943507" cy="26760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94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4A6BC-349A-4610-BEC8-39C5A84E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3545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616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4056-054D-476C-8FE8-05ED9EA8D806}" type="datetime1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40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DD5D4-0A31-4899-8D83-CE93CA7ECBE4}" type="datetime1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22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C890-25EF-469E-8FD7-6ABD50CB5BB8}" type="datetime1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49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4B96-CB62-4221-927C-4019B8238CFD}" type="datetime1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5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22717-AD4D-451E-9A16-791F34189F5F}" type="datetime1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643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EB9B-C508-459C-A39D-357D37BB7D7B}" type="datetime1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1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2D3A-FB14-4F83-810D-3A29A9F8F7D6}" type="datetime1">
              <a:rPr lang="ru-RU" smtClean="0"/>
              <a:t>05.11.2025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8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D71A0-BA79-4432-B07D-A8847A32E878}" type="datetime1">
              <a:rPr lang="ru-RU" smtClean="0"/>
              <a:t>05.11.2025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90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97D9-A488-4954-86B7-BD25F366179D}" type="datetime1">
              <a:rPr lang="ru-RU" smtClean="0"/>
              <a:t>05.11.2025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450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FF36-133F-4FDE-81B1-0BC1CFB37C1D}" type="datetime1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6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613C0-462F-4935-A20F-8BC021DEE0A6}" type="datetime1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02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7F66E-DE37-417B-882C-5180B6973691}" type="datetime1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CFAD8-3952-472F-9D97-532CE3529C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07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Box 191">
            <a:extLst>
              <a:ext uri="{FF2B5EF4-FFF2-40B4-BE49-F238E27FC236}">
                <a16:creationId xmlns:a16="http://schemas.microsoft.com/office/drawing/2014/main" id="{9816093A-3881-D70E-3957-7AD4C720D405}"/>
              </a:ext>
            </a:extLst>
          </p:cNvPr>
          <p:cNvSpPr txBox="1"/>
          <p:nvPr/>
        </p:nvSpPr>
        <p:spPr bwMode="gray">
          <a:xfrm>
            <a:off x="7017519" y="1999495"/>
            <a:ext cx="184731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463" dirty="0"/>
          </a:p>
        </p:txBody>
      </p:sp>
      <p:sp>
        <p:nvSpPr>
          <p:cNvPr id="239" name="Прямоугольник 238">
            <a:extLst>
              <a:ext uri="{FF2B5EF4-FFF2-40B4-BE49-F238E27FC236}">
                <a16:creationId xmlns:a16="http://schemas.microsoft.com/office/drawing/2014/main" id="{2F73F156-CB50-2E97-42B8-4DF78C56A917}"/>
              </a:ext>
            </a:extLst>
          </p:cNvPr>
          <p:cNvSpPr/>
          <p:nvPr/>
        </p:nvSpPr>
        <p:spPr>
          <a:xfrm>
            <a:off x="9065043" y="1031125"/>
            <a:ext cx="746735" cy="182337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Помощник главы</a:t>
            </a:r>
          </a:p>
        </p:txBody>
      </p:sp>
      <p:cxnSp>
        <p:nvCxnSpPr>
          <p:cNvPr id="241" name="Прямая соединительная линия 240">
            <a:extLst>
              <a:ext uri="{FF2B5EF4-FFF2-40B4-BE49-F238E27FC236}">
                <a16:creationId xmlns:a16="http://schemas.microsoft.com/office/drawing/2014/main" id="{4CEF7DAD-55FC-71A6-29A1-C0F10E9E97FA}"/>
              </a:ext>
            </a:extLst>
          </p:cNvPr>
          <p:cNvCxnSpPr>
            <a:cxnSpLocks/>
          </p:cNvCxnSpPr>
          <p:nvPr/>
        </p:nvCxnSpPr>
        <p:spPr>
          <a:xfrm>
            <a:off x="1246173" y="855360"/>
            <a:ext cx="8100407" cy="23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Прямоугольник 261">
            <a:extLst>
              <a:ext uri="{FF2B5EF4-FFF2-40B4-BE49-F238E27FC236}">
                <a16:creationId xmlns:a16="http://schemas.microsoft.com/office/drawing/2014/main" id="{FA1616AE-A13D-95E5-5CE6-2DF222963D35}"/>
              </a:ext>
            </a:extLst>
          </p:cNvPr>
          <p:cNvSpPr/>
          <p:nvPr/>
        </p:nvSpPr>
        <p:spPr>
          <a:xfrm>
            <a:off x="9076674" y="1458798"/>
            <a:ext cx="746735" cy="18610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endParaRPr lang="ru-RU" sz="500" spc="-8" dirty="0">
              <a:latin typeface="Times New Roman"/>
              <a:cs typeface="Times New Roman"/>
            </a:endParaRPr>
          </a:p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Пресс-секретарь</a:t>
            </a:r>
          </a:p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64" name="Прямоугольник 263">
            <a:extLst>
              <a:ext uri="{FF2B5EF4-FFF2-40B4-BE49-F238E27FC236}">
                <a16:creationId xmlns:a16="http://schemas.microsoft.com/office/drawing/2014/main" id="{68D8DBB7-E78C-0EF4-6E42-68986235A643}"/>
              </a:ext>
            </a:extLst>
          </p:cNvPr>
          <p:cNvSpPr/>
          <p:nvPr/>
        </p:nvSpPr>
        <p:spPr>
          <a:xfrm>
            <a:off x="9076674" y="1251426"/>
            <a:ext cx="746735" cy="17850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endParaRPr lang="ru-RU" sz="500" spc="-8" dirty="0">
              <a:latin typeface="Times New Roman"/>
              <a:cs typeface="Times New Roman"/>
            </a:endParaRPr>
          </a:p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Советник главы</a:t>
            </a:r>
          </a:p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. </a:t>
            </a:r>
            <a:r>
              <a:rPr lang="ru-RU" sz="500" spc="16" dirty="0">
                <a:latin typeface="Times New Roman"/>
                <a:cs typeface="Times New Roman"/>
              </a:rPr>
              <a:t>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66" name="Прямоугольник 265">
            <a:extLst>
              <a:ext uri="{FF2B5EF4-FFF2-40B4-BE49-F238E27FC236}">
                <a16:creationId xmlns:a16="http://schemas.microsoft.com/office/drawing/2014/main" id="{952B05E9-2481-7C81-9AC8-87824D74DB4E}"/>
              </a:ext>
            </a:extLst>
          </p:cNvPr>
          <p:cNvSpPr/>
          <p:nvPr/>
        </p:nvSpPr>
        <p:spPr>
          <a:xfrm>
            <a:off x="9076674" y="1678617"/>
            <a:ext cx="746735" cy="22420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Инспектор 1 категории</a:t>
            </a:r>
          </a:p>
        </p:txBody>
      </p:sp>
      <p:sp>
        <p:nvSpPr>
          <p:cNvPr id="272" name="Прямоугольник 271">
            <a:extLst>
              <a:ext uri="{FF2B5EF4-FFF2-40B4-BE49-F238E27FC236}">
                <a16:creationId xmlns:a16="http://schemas.microsoft.com/office/drawing/2014/main" id="{22656AC8-DE03-9548-DAC5-D034B4CCF63A}"/>
              </a:ext>
            </a:extLst>
          </p:cNvPr>
          <p:cNvSpPr/>
          <p:nvPr/>
        </p:nvSpPr>
        <p:spPr>
          <a:xfrm>
            <a:off x="9104108" y="3085212"/>
            <a:ext cx="719301" cy="22420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Режимно-секретное подразделение</a:t>
            </a:r>
          </a:p>
          <a:p>
            <a:pPr algn="ctr"/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Прямоугольник 163">
            <a:extLst>
              <a:ext uri="{FF2B5EF4-FFF2-40B4-BE49-F238E27FC236}">
                <a16:creationId xmlns:a16="http://schemas.microsoft.com/office/drawing/2014/main" id="{9B956D76-191E-1263-678D-D0E57301C7B5}"/>
              </a:ext>
            </a:extLst>
          </p:cNvPr>
          <p:cNvSpPr/>
          <p:nvPr/>
        </p:nvSpPr>
        <p:spPr bwMode="gray">
          <a:xfrm>
            <a:off x="8170291" y="989838"/>
            <a:ext cx="736061" cy="44365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делами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3" name="Прямоугольник 172">
            <a:extLst>
              <a:ext uri="{FF2B5EF4-FFF2-40B4-BE49-F238E27FC236}">
                <a16:creationId xmlns:a16="http://schemas.microsoft.com/office/drawing/2014/main" id="{1A9498A4-652E-3680-6508-73FF0F46DF14}"/>
              </a:ext>
            </a:extLst>
          </p:cNvPr>
          <p:cNvSpPr/>
          <p:nvPr/>
        </p:nvSpPr>
        <p:spPr>
          <a:xfrm>
            <a:off x="8191620" y="1507103"/>
            <a:ext cx="693401" cy="26568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контроля исполнения обращений</a:t>
            </a:r>
          </a:p>
        </p:txBody>
      </p:sp>
      <p:sp>
        <p:nvSpPr>
          <p:cNvPr id="176" name="Прямоугольник 175">
            <a:extLst>
              <a:ext uri="{FF2B5EF4-FFF2-40B4-BE49-F238E27FC236}">
                <a16:creationId xmlns:a16="http://schemas.microsoft.com/office/drawing/2014/main" id="{C456C6B6-6D52-386A-BFB8-9F0DA3153F36}"/>
              </a:ext>
            </a:extLst>
          </p:cNvPr>
          <p:cNvSpPr/>
          <p:nvPr/>
        </p:nvSpPr>
        <p:spPr>
          <a:xfrm>
            <a:off x="8191620" y="1827658"/>
            <a:ext cx="693402" cy="25156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отдел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8" name="Прямоугольник 177">
            <a:extLst>
              <a:ext uri="{FF2B5EF4-FFF2-40B4-BE49-F238E27FC236}">
                <a16:creationId xmlns:a16="http://schemas.microsoft.com/office/drawing/2014/main" id="{F2124C97-C2B1-E264-D29C-FA5B006C16BF}"/>
              </a:ext>
            </a:extLst>
          </p:cNvPr>
          <p:cNvSpPr/>
          <p:nvPr/>
        </p:nvSpPr>
        <p:spPr>
          <a:xfrm>
            <a:off x="8191620" y="2132176"/>
            <a:ext cx="693401" cy="19858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отдел</a:t>
            </a:r>
          </a:p>
        </p:txBody>
      </p:sp>
      <p:sp>
        <p:nvSpPr>
          <p:cNvPr id="182" name="Прямоугольник 181">
            <a:extLst>
              <a:ext uri="{FF2B5EF4-FFF2-40B4-BE49-F238E27FC236}">
                <a16:creationId xmlns:a16="http://schemas.microsoft.com/office/drawing/2014/main" id="{1E2696F1-40B5-BD42-06FD-8AFF2F818999}"/>
              </a:ext>
            </a:extLst>
          </p:cNvPr>
          <p:cNvSpPr/>
          <p:nvPr/>
        </p:nvSpPr>
        <p:spPr>
          <a:xfrm>
            <a:off x="8191620" y="2377758"/>
            <a:ext cx="693401" cy="34819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информатизации и защиты информации</a:t>
            </a:r>
          </a:p>
        </p:txBody>
      </p:sp>
      <p:sp>
        <p:nvSpPr>
          <p:cNvPr id="197" name="Прямоугольник 196">
            <a:extLst>
              <a:ext uri="{FF2B5EF4-FFF2-40B4-BE49-F238E27FC236}">
                <a16:creationId xmlns:a16="http://schemas.microsoft.com/office/drawing/2014/main" id="{D441F29D-DDEC-7DFB-5B4B-BF6C4964F156}"/>
              </a:ext>
            </a:extLst>
          </p:cNvPr>
          <p:cNvSpPr/>
          <p:nvPr/>
        </p:nvSpPr>
        <p:spPr bwMode="gray">
          <a:xfrm>
            <a:off x="7171638" y="1518830"/>
            <a:ext cx="814754" cy="30001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 безопасности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Прямоугольник 203">
            <a:extLst>
              <a:ext uri="{FF2B5EF4-FFF2-40B4-BE49-F238E27FC236}">
                <a16:creationId xmlns:a16="http://schemas.microsoft.com/office/drawing/2014/main" id="{FFFD7822-25B8-7AF7-DC98-787368FF4793}"/>
              </a:ext>
            </a:extLst>
          </p:cNvPr>
          <p:cNvSpPr/>
          <p:nvPr/>
        </p:nvSpPr>
        <p:spPr>
          <a:xfrm>
            <a:off x="7165264" y="1869006"/>
            <a:ext cx="853652" cy="57843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г</a:t>
            </a:r>
            <a:r>
              <a:rPr lang="ru-RU" sz="500" dirty="0">
                <a:latin typeface="Times New Roman"/>
                <a:cs typeface="Times New Roman"/>
              </a:rPr>
              <a:t>ра</a:t>
            </a:r>
            <a:r>
              <a:rPr lang="ru-RU" sz="500" spc="-4" dirty="0">
                <a:latin typeface="Times New Roman"/>
                <a:cs typeface="Times New Roman"/>
              </a:rPr>
              <a:t>жд</a:t>
            </a:r>
            <a:r>
              <a:rPr lang="ru-RU" sz="500" dirty="0">
                <a:latin typeface="Times New Roman"/>
                <a:cs typeface="Times New Roman"/>
              </a:rPr>
              <a:t>а</a:t>
            </a:r>
            <a:r>
              <a:rPr lang="ru-RU" sz="500" spc="-8" dirty="0">
                <a:latin typeface="Times New Roman"/>
                <a:cs typeface="Times New Roman"/>
              </a:rPr>
              <a:t>н</a:t>
            </a:r>
            <a:r>
              <a:rPr lang="ru-RU" sz="500" spc="-12" dirty="0">
                <a:latin typeface="Times New Roman"/>
                <a:cs typeface="Times New Roman"/>
              </a:rPr>
              <a:t>с</a:t>
            </a:r>
            <a:r>
              <a:rPr lang="ru-RU" sz="500" spc="-8" dirty="0">
                <a:latin typeface="Times New Roman"/>
                <a:cs typeface="Times New Roman"/>
              </a:rPr>
              <a:t>к</a:t>
            </a:r>
            <a:r>
              <a:rPr lang="ru-RU" sz="500" spc="-12" dirty="0">
                <a:latin typeface="Times New Roman"/>
                <a:cs typeface="Times New Roman"/>
              </a:rPr>
              <a:t>о</a:t>
            </a:r>
            <a:r>
              <a:rPr lang="ru-RU" sz="500" spc="-4" dirty="0">
                <a:latin typeface="Times New Roman"/>
                <a:cs typeface="Times New Roman"/>
              </a:rPr>
              <a:t>й</a:t>
            </a:r>
            <a:endParaRPr lang="ru-RU" sz="500" dirty="0">
              <a:latin typeface="Times New Roman"/>
              <a:cs typeface="Times New Roman"/>
            </a:endParaRPr>
          </a:p>
          <a:p>
            <a:pPr marL="68105" marR="75843" indent="11866" algn="ctr">
              <a:spcBef>
                <a:spcPts val="69"/>
              </a:spcBef>
            </a:pPr>
            <a:r>
              <a:rPr lang="ru-RU" sz="500" spc="-8" dirty="0">
                <a:latin typeface="Times New Roman"/>
                <a:cs typeface="Times New Roman"/>
              </a:rPr>
              <a:t>обороны</a:t>
            </a:r>
            <a:r>
              <a:rPr lang="ru-RU" sz="500" spc="-4" dirty="0">
                <a:latin typeface="Times New Roman"/>
                <a:cs typeface="Times New Roman"/>
              </a:rPr>
              <a:t>, </a:t>
            </a:r>
            <a:r>
              <a:rPr lang="ru-RU" sz="500" spc="-8" dirty="0">
                <a:latin typeface="Times New Roman"/>
                <a:cs typeface="Times New Roman"/>
              </a:rPr>
              <a:t>предупреждения</a:t>
            </a:r>
            <a:r>
              <a:rPr lang="ru-RU" sz="500" spc="12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и</a:t>
            </a:r>
            <a:endParaRPr lang="ru-RU" sz="500" dirty="0">
              <a:latin typeface="Times New Roman"/>
              <a:cs typeface="Times New Roman"/>
            </a:endParaRPr>
          </a:p>
          <a:p>
            <a:pPr marL="9803" marR="4128" indent="-19091" algn="ctr">
              <a:spcBef>
                <a:spcPts val="12"/>
              </a:spcBef>
            </a:pPr>
            <a:r>
              <a:rPr lang="ru-RU" sz="500" spc="-8" dirty="0">
                <a:latin typeface="Times New Roman"/>
                <a:cs typeface="Times New Roman"/>
              </a:rPr>
              <a:t>ликвидации </a:t>
            </a:r>
            <a:r>
              <a:rPr lang="ru-RU" sz="500" spc="-4" dirty="0">
                <a:latin typeface="Times New Roman"/>
                <a:cs typeface="Times New Roman"/>
              </a:rPr>
              <a:t>ч</a:t>
            </a:r>
            <a:r>
              <a:rPr lang="ru-RU" sz="500" dirty="0">
                <a:latin typeface="Times New Roman"/>
                <a:cs typeface="Times New Roman"/>
              </a:rPr>
              <a:t>р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звыч</a:t>
            </a:r>
            <a:r>
              <a:rPr lang="ru-RU" sz="500" dirty="0">
                <a:latin typeface="Times New Roman"/>
                <a:cs typeface="Times New Roman"/>
              </a:rPr>
              <a:t>а</a:t>
            </a:r>
            <a:r>
              <a:rPr lang="ru-RU" sz="500" spc="-8" dirty="0">
                <a:latin typeface="Times New Roman"/>
                <a:cs typeface="Times New Roman"/>
              </a:rPr>
              <a:t>йн</a:t>
            </a:r>
            <a:r>
              <a:rPr lang="ru-RU" sz="500" spc="-4" dirty="0">
                <a:latin typeface="Times New Roman"/>
                <a:cs typeface="Times New Roman"/>
              </a:rPr>
              <a:t>ых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12" dirty="0">
                <a:latin typeface="Times New Roman"/>
                <a:cs typeface="Times New Roman"/>
              </a:rPr>
              <a:t>с</a:t>
            </a:r>
            <a:r>
              <a:rPr lang="ru-RU" sz="500" spc="-8" dirty="0">
                <a:latin typeface="Times New Roman"/>
                <a:cs typeface="Times New Roman"/>
              </a:rPr>
              <a:t>и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12" dirty="0">
                <a:latin typeface="Times New Roman"/>
                <a:cs typeface="Times New Roman"/>
              </a:rPr>
              <a:t>у</a:t>
            </a:r>
            <a:r>
              <a:rPr lang="ru-RU" sz="500" dirty="0">
                <a:latin typeface="Times New Roman"/>
                <a:cs typeface="Times New Roman"/>
              </a:rPr>
              <a:t>а</a:t>
            </a:r>
            <a:r>
              <a:rPr lang="ru-RU" sz="500" spc="-8" dirty="0">
                <a:latin typeface="Times New Roman"/>
                <a:cs typeface="Times New Roman"/>
              </a:rPr>
              <a:t>ци</a:t>
            </a:r>
            <a:r>
              <a:rPr lang="ru-RU" sz="500" spc="-4" dirty="0">
                <a:latin typeface="Times New Roman"/>
                <a:cs typeface="Times New Roman"/>
              </a:rPr>
              <a:t>й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06" name="Прямоугольник 205">
            <a:extLst>
              <a:ext uri="{FF2B5EF4-FFF2-40B4-BE49-F238E27FC236}">
                <a16:creationId xmlns:a16="http://schemas.microsoft.com/office/drawing/2014/main" id="{0A427016-82D0-BEB2-2077-44515E5B36EA}"/>
              </a:ext>
            </a:extLst>
          </p:cNvPr>
          <p:cNvSpPr/>
          <p:nvPr/>
        </p:nvSpPr>
        <p:spPr>
          <a:xfrm>
            <a:off x="7197788" y="2492889"/>
            <a:ext cx="788604" cy="31745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по территориальной безопасности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10" name="Прямоугольник 209">
            <a:extLst>
              <a:ext uri="{FF2B5EF4-FFF2-40B4-BE49-F238E27FC236}">
                <a16:creationId xmlns:a16="http://schemas.microsoft.com/office/drawing/2014/main" id="{F6FDB600-EAAB-43A2-27BA-24EA84868ED3}"/>
              </a:ext>
            </a:extLst>
          </p:cNvPr>
          <p:cNvSpPr/>
          <p:nvPr/>
        </p:nvSpPr>
        <p:spPr bwMode="gray">
          <a:xfrm>
            <a:off x="6221713" y="1511516"/>
            <a:ext cx="815677" cy="26392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жилищно-коммунального хозяйства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2" name="Прямоугольник 211">
            <a:extLst>
              <a:ext uri="{FF2B5EF4-FFF2-40B4-BE49-F238E27FC236}">
                <a16:creationId xmlns:a16="http://schemas.microsoft.com/office/drawing/2014/main" id="{CD6117FE-268E-3DA0-7D88-4DCAE741C4DA}"/>
              </a:ext>
            </a:extLst>
          </p:cNvPr>
          <p:cNvSpPr/>
          <p:nvPr/>
        </p:nvSpPr>
        <p:spPr>
          <a:xfrm>
            <a:off x="6229686" y="1818849"/>
            <a:ext cx="812341" cy="19961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эксплуатации жилого фонда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14" name="Прямоугольник 213">
            <a:extLst>
              <a:ext uri="{FF2B5EF4-FFF2-40B4-BE49-F238E27FC236}">
                <a16:creationId xmlns:a16="http://schemas.microsoft.com/office/drawing/2014/main" id="{838AC15C-6630-A585-332D-F68B6394ACC5}"/>
              </a:ext>
            </a:extLst>
          </p:cNvPr>
          <p:cNvSpPr/>
          <p:nvPr/>
        </p:nvSpPr>
        <p:spPr>
          <a:xfrm>
            <a:off x="6242656" y="2069676"/>
            <a:ext cx="819415" cy="39246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организации содержания инженерных сетей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16" name="Прямоугольник 215">
            <a:extLst>
              <a:ext uri="{FF2B5EF4-FFF2-40B4-BE49-F238E27FC236}">
                <a16:creationId xmlns:a16="http://schemas.microsoft.com/office/drawing/2014/main" id="{82A85514-5728-E247-877C-D50CF5403107}"/>
              </a:ext>
            </a:extLst>
          </p:cNvPr>
          <p:cNvSpPr/>
          <p:nvPr/>
        </p:nvSpPr>
        <p:spPr>
          <a:xfrm>
            <a:off x="6242657" y="2501561"/>
            <a:ext cx="819414" cy="26707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организации деятельности по обращению с ТКО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17" name="Прямоугольник 216">
            <a:extLst>
              <a:ext uri="{FF2B5EF4-FFF2-40B4-BE49-F238E27FC236}">
                <a16:creationId xmlns:a16="http://schemas.microsoft.com/office/drawing/2014/main" id="{CA047E23-CEA5-8EAD-908C-C572D8ACC918}"/>
              </a:ext>
            </a:extLst>
          </p:cNvPr>
          <p:cNvSpPr/>
          <p:nvPr/>
        </p:nvSpPr>
        <p:spPr>
          <a:xfrm>
            <a:off x="6261150" y="2809823"/>
            <a:ext cx="800921" cy="24702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по работе с задолженностью за ЖКУ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19" name="Прямоугольник 218">
            <a:extLst>
              <a:ext uri="{FF2B5EF4-FFF2-40B4-BE49-F238E27FC236}">
                <a16:creationId xmlns:a16="http://schemas.microsoft.com/office/drawing/2014/main" id="{EBF1F425-4B83-6AC7-C288-70BF57BA26BB}"/>
              </a:ext>
            </a:extLst>
          </p:cNvPr>
          <p:cNvSpPr/>
          <p:nvPr/>
        </p:nvSpPr>
        <p:spPr>
          <a:xfrm>
            <a:off x="6251903" y="3098033"/>
            <a:ext cx="810168" cy="24529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капитального ремонта МКД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21" name="Прямоугольник 220">
            <a:extLst>
              <a:ext uri="{FF2B5EF4-FFF2-40B4-BE49-F238E27FC236}">
                <a16:creationId xmlns:a16="http://schemas.microsoft.com/office/drawing/2014/main" id="{6E48C382-4916-9365-D6CC-A329397EF742}"/>
              </a:ext>
            </a:extLst>
          </p:cNvPr>
          <p:cNvSpPr/>
          <p:nvPr/>
        </p:nvSpPr>
        <p:spPr bwMode="gray">
          <a:xfrm>
            <a:off x="2743584" y="5664744"/>
            <a:ext cx="767492" cy="1997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благоустройства       </a:t>
            </a:r>
          </a:p>
        </p:txBody>
      </p:sp>
      <p:sp>
        <p:nvSpPr>
          <p:cNvPr id="223" name="Прямоугольник 222">
            <a:extLst>
              <a:ext uri="{FF2B5EF4-FFF2-40B4-BE49-F238E27FC236}">
                <a16:creationId xmlns:a16="http://schemas.microsoft.com/office/drawing/2014/main" id="{E2753DE1-F866-A255-285A-A527EA18394C}"/>
              </a:ext>
            </a:extLst>
          </p:cNvPr>
          <p:cNvSpPr/>
          <p:nvPr/>
        </p:nvSpPr>
        <p:spPr>
          <a:xfrm>
            <a:off x="2761474" y="5887993"/>
            <a:ext cx="714579" cy="23086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реализации программ и экологии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20" name="Прямоугольник 319">
            <a:extLst>
              <a:ext uri="{FF2B5EF4-FFF2-40B4-BE49-F238E27FC236}">
                <a16:creationId xmlns:a16="http://schemas.microsoft.com/office/drawing/2014/main" id="{AD79EE6F-21E9-0C66-E3DB-79D76AC8285D}"/>
              </a:ext>
            </a:extLst>
          </p:cNvPr>
          <p:cNvSpPr/>
          <p:nvPr/>
        </p:nvSpPr>
        <p:spPr>
          <a:xfrm>
            <a:off x="2770848" y="6165833"/>
            <a:ext cx="712964" cy="23086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благоустройства и озеленения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23" name="Прямоугольник 322">
            <a:extLst>
              <a:ext uri="{FF2B5EF4-FFF2-40B4-BE49-F238E27FC236}">
                <a16:creationId xmlns:a16="http://schemas.microsoft.com/office/drawing/2014/main" id="{2653D212-EC04-FC33-CA8A-35B318EB4A29}"/>
              </a:ext>
            </a:extLst>
          </p:cNvPr>
          <p:cNvSpPr/>
          <p:nvPr/>
        </p:nvSpPr>
        <p:spPr bwMode="gray">
          <a:xfrm>
            <a:off x="5290404" y="1509032"/>
            <a:ext cx="775459" cy="35352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</a:p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градостроительного комплекса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4" name="Прямоугольник 323">
            <a:extLst>
              <a:ext uri="{FF2B5EF4-FFF2-40B4-BE49-F238E27FC236}">
                <a16:creationId xmlns:a16="http://schemas.microsoft.com/office/drawing/2014/main" id="{2154AFE7-0E32-916A-69AD-8963C1FA5D13}"/>
              </a:ext>
            </a:extLst>
          </p:cNvPr>
          <p:cNvSpPr/>
          <p:nvPr/>
        </p:nvSpPr>
        <p:spPr>
          <a:xfrm>
            <a:off x="5309413" y="1890665"/>
            <a:ext cx="737440" cy="33517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территориального планирования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25" name="Прямоугольник 324">
            <a:extLst>
              <a:ext uri="{FF2B5EF4-FFF2-40B4-BE49-F238E27FC236}">
                <a16:creationId xmlns:a16="http://schemas.microsoft.com/office/drawing/2014/main" id="{C346BDB0-293C-A657-1BFB-416B7AB482E2}"/>
              </a:ext>
            </a:extLst>
          </p:cNvPr>
          <p:cNvSpPr/>
          <p:nvPr/>
        </p:nvSpPr>
        <p:spPr>
          <a:xfrm>
            <a:off x="5309619" y="2264081"/>
            <a:ext cx="737440" cy="24179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градостроительства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26" name="Прямоугольник 325">
            <a:extLst>
              <a:ext uri="{FF2B5EF4-FFF2-40B4-BE49-F238E27FC236}">
                <a16:creationId xmlns:a16="http://schemas.microsoft.com/office/drawing/2014/main" id="{FD0C1F90-DCF4-44F3-C8B2-6FB20E3188A8}"/>
              </a:ext>
            </a:extLst>
          </p:cNvPr>
          <p:cNvSpPr/>
          <p:nvPr/>
        </p:nvSpPr>
        <p:spPr>
          <a:xfrm>
            <a:off x="5310181" y="2540290"/>
            <a:ext cx="736672" cy="30643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предоставления государственных услуг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27" name="Прямоугольник 326">
            <a:extLst>
              <a:ext uri="{FF2B5EF4-FFF2-40B4-BE49-F238E27FC236}">
                <a16:creationId xmlns:a16="http://schemas.microsoft.com/office/drawing/2014/main" id="{EA13BC28-D3E2-13CD-E540-B8F253D96082}"/>
              </a:ext>
            </a:extLst>
          </p:cNvPr>
          <p:cNvSpPr/>
          <p:nvPr/>
        </p:nvSpPr>
        <p:spPr>
          <a:xfrm>
            <a:off x="5310181" y="2876926"/>
            <a:ext cx="736672" cy="31096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мониторинга и контроля за строительством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34" name="Прямоугольник 333">
            <a:extLst>
              <a:ext uri="{FF2B5EF4-FFF2-40B4-BE49-F238E27FC236}">
                <a16:creationId xmlns:a16="http://schemas.microsoft.com/office/drawing/2014/main" id="{EA3208B0-5413-DE11-6C6E-E2770CB8F686}"/>
              </a:ext>
            </a:extLst>
          </p:cNvPr>
          <p:cNvSpPr/>
          <p:nvPr/>
        </p:nvSpPr>
        <p:spPr bwMode="gray">
          <a:xfrm>
            <a:off x="754028" y="1490635"/>
            <a:ext cx="748453" cy="49433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транспорта, связи и дорожной деятельности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5" name="Прямоугольник 334">
            <a:extLst>
              <a:ext uri="{FF2B5EF4-FFF2-40B4-BE49-F238E27FC236}">
                <a16:creationId xmlns:a16="http://schemas.microsoft.com/office/drawing/2014/main" id="{DB2FC110-140D-8722-2415-EEB7703D4587}"/>
              </a:ext>
            </a:extLst>
          </p:cNvPr>
          <p:cNvSpPr/>
          <p:nvPr/>
        </p:nvSpPr>
        <p:spPr>
          <a:xfrm>
            <a:off x="762649" y="2026761"/>
            <a:ext cx="722791" cy="32583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дорожной деятельности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36" name="Прямоугольник 335">
            <a:extLst>
              <a:ext uri="{FF2B5EF4-FFF2-40B4-BE49-F238E27FC236}">
                <a16:creationId xmlns:a16="http://schemas.microsoft.com/office/drawing/2014/main" id="{011575E5-A59E-3A90-3290-CE91258CC54D}"/>
              </a:ext>
            </a:extLst>
          </p:cNvPr>
          <p:cNvSpPr/>
          <p:nvPr/>
        </p:nvSpPr>
        <p:spPr>
          <a:xfrm>
            <a:off x="764885" y="2401800"/>
            <a:ext cx="720555" cy="31569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транспорта и связи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37" name="Прямоугольник 336">
            <a:extLst>
              <a:ext uri="{FF2B5EF4-FFF2-40B4-BE49-F238E27FC236}">
                <a16:creationId xmlns:a16="http://schemas.microsoft.com/office/drawing/2014/main" id="{71728F93-0247-5B47-4EC3-F5039AB23CCB}"/>
              </a:ext>
            </a:extLst>
          </p:cNvPr>
          <p:cNvSpPr/>
          <p:nvPr/>
        </p:nvSpPr>
        <p:spPr bwMode="gray">
          <a:xfrm>
            <a:off x="1699570" y="1486777"/>
            <a:ext cx="791622" cy="34109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управление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41D89BE-F8E4-77B9-1F34-56C3505553FF}"/>
              </a:ext>
            </a:extLst>
          </p:cNvPr>
          <p:cNvSpPr/>
          <p:nvPr/>
        </p:nvSpPr>
        <p:spPr>
          <a:xfrm>
            <a:off x="1736402" y="1869006"/>
            <a:ext cx="736745" cy="29981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Административно -правовой отдел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0ADC5EA-1966-F349-F716-C60BAB599347}"/>
              </a:ext>
            </a:extLst>
          </p:cNvPr>
          <p:cNvSpPr/>
          <p:nvPr/>
        </p:nvSpPr>
        <p:spPr>
          <a:xfrm>
            <a:off x="1741814" y="2207334"/>
            <a:ext cx="731333" cy="29315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судебной защиты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26B7ADD-ECE7-712E-145A-DD929EBF0E4A}"/>
              </a:ext>
            </a:extLst>
          </p:cNvPr>
          <p:cNvSpPr/>
          <p:nvPr/>
        </p:nvSpPr>
        <p:spPr>
          <a:xfrm>
            <a:off x="1744022" y="2539372"/>
            <a:ext cx="724560" cy="24891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Юридический отдел    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220A5A9-1D31-F36E-B073-87193A52787D}"/>
              </a:ext>
            </a:extLst>
          </p:cNvPr>
          <p:cNvSpPr/>
          <p:nvPr/>
        </p:nvSpPr>
        <p:spPr bwMode="gray">
          <a:xfrm>
            <a:off x="1713045" y="2830652"/>
            <a:ext cx="783457" cy="3808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земельно-имущественных отношений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745F81A-F620-E134-0E59-8601C0F8BF88}"/>
              </a:ext>
            </a:extLst>
          </p:cNvPr>
          <p:cNvSpPr/>
          <p:nvPr/>
        </p:nvSpPr>
        <p:spPr>
          <a:xfrm>
            <a:off x="1736402" y="3259063"/>
            <a:ext cx="728466" cy="31191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по распоряжению земельными участками           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DBD636C-7A65-DADD-D32A-6B70A37F4BC5}"/>
              </a:ext>
            </a:extLst>
          </p:cNvPr>
          <p:cNvSpPr/>
          <p:nvPr/>
        </p:nvSpPr>
        <p:spPr>
          <a:xfrm>
            <a:off x="1740540" y="3612260"/>
            <a:ext cx="728466" cy="26213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аренды земельных участков                        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6819A1A-092C-78FA-EEF4-08D5D5555B65}"/>
              </a:ext>
            </a:extLst>
          </p:cNvPr>
          <p:cNvSpPr/>
          <p:nvPr/>
        </p:nvSpPr>
        <p:spPr>
          <a:xfrm>
            <a:off x="1737973" y="4261634"/>
            <a:ext cx="735174" cy="33107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формирования муниципальной собственности       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7C7DC4C-BB12-34A3-FEF4-8D38C7465EFE}"/>
              </a:ext>
            </a:extLst>
          </p:cNvPr>
          <p:cNvSpPr/>
          <p:nvPr/>
        </p:nvSpPr>
        <p:spPr>
          <a:xfrm>
            <a:off x="1740788" y="3920793"/>
            <a:ext cx="727970" cy="29316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управления муниципальной собственностью 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CB03AD7-B1B8-10FB-8B33-7C701E5BA280}"/>
              </a:ext>
            </a:extLst>
          </p:cNvPr>
          <p:cNvSpPr/>
          <p:nvPr/>
        </p:nvSpPr>
        <p:spPr>
          <a:xfrm>
            <a:off x="1747799" y="4642952"/>
            <a:ext cx="728466" cy="26836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распоряжения имуществом                               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627D5BF-E9E8-59F3-2A2A-255CC51BC669}"/>
              </a:ext>
            </a:extLst>
          </p:cNvPr>
          <p:cNvSpPr/>
          <p:nvPr/>
        </p:nvSpPr>
        <p:spPr>
          <a:xfrm>
            <a:off x="1754014" y="5332185"/>
            <a:ext cx="728466" cy="33107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муниципального земельного контроля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BE783F0-779D-6F77-3807-DB32DE6B1222}"/>
              </a:ext>
            </a:extLst>
          </p:cNvPr>
          <p:cNvSpPr/>
          <p:nvPr/>
        </p:nvSpPr>
        <p:spPr>
          <a:xfrm>
            <a:off x="1746860" y="4968678"/>
            <a:ext cx="728466" cy="31073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по обеспечению нуждающихся в жилых помещениях    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5725C38A-9075-8509-2E09-63A9ED889E25}"/>
              </a:ext>
            </a:extLst>
          </p:cNvPr>
          <p:cNvSpPr/>
          <p:nvPr/>
        </p:nvSpPr>
        <p:spPr>
          <a:xfrm>
            <a:off x="2769232" y="5131928"/>
            <a:ext cx="685850" cy="29749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33985" marR="107314" indent="-15875" algn="ctr">
              <a:spcBef>
                <a:spcPts val="260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</a:t>
            </a:r>
            <a:r>
              <a:rPr lang="ru-RU" sz="500" dirty="0">
                <a:latin typeface="Times New Roman"/>
                <a:cs typeface="Times New Roman"/>
              </a:rPr>
              <a:t> ра</a:t>
            </a:r>
            <a:r>
              <a:rPr lang="ru-RU" sz="500" spc="-5" dirty="0">
                <a:latin typeface="Times New Roman"/>
                <a:cs typeface="Times New Roman"/>
              </a:rPr>
              <a:t>зв</a:t>
            </a:r>
            <a:r>
              <a:rPr lang="ru-RU" sz="500" spc="-10" dirty="0">
                <a:latin typeface="Times New Roman"/>
                <a:cs typeface="Times New Roman"/>
              </a:rPr>
              <a:t>и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10" dirty="0">
                <a:latin typeface="Times New Roman"/>
                <a:cs typeface="Times New Roman"/>
              </a:rPr>
              <a:t>и</a:t>
            </a:r>
            <a:r>
              <a:rPr lang="ru-RU" sz="500" spc="-5" dirty="0">
                <a:latin typeface="Times New Roman"/>
                <a:cs typeface="Times New Roman"/>
              </a:rPr>
              <a:t>я</a:t>
            </a:r>
            <a:endParaRPr lang="ru-RU" sz="500" dirty="0">
              <a:latin typeface="Times New Roman"/>
              <a:cs typeface="Times New Roman"/>
            </a:endParaRPr>
          </a:p>
          <a:p>
            <a:pPr marL="12700" marR="5080" algn="ctr">
              <a:spcBef>
                <a:spcPts val="1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м</a:t>
            </a:r>
            <a:r>
              <a:rPr lang="ru-RU" sz="500" dirty="0">
                <a:latin typeface="Times New Roman"/>
                <a:cs typeface="Times New Roman"/>
              </a:rPr>
              <a:t>а</a:t>
            </a:r>
            <a:r>
              <a:rPr lang="ru-RU" sz="500" spc="-5" dirty="0">
                <a:latin typeface="Times New Roman"/>
                <a:cs typeface="Times New Roman"/>
              </a:rPr>
              <a:t>л</a:t>
            </a:r>
            <a:r>
              <a:rPr lang="ru-RU" sz="500" spc="-15" dirty="0">
                <a:latin typeface="Times New Roman"/>
                <a:cs typeface="Times New Roman"/>
              </a:rPr>
              <a:t>о</a:t>
            </a:r>
            <a:r>
              <a:rPr lang="ru-RU" sz="500" spc="-5" dirty="0">
                <a:latin typeface="Times New Roman"/>
                <a:cs typeface="Times New Roman"/>
              </a:rPr>
              <a:t>го</a:t>
            </a:r>
            <a:r>
              <a:rPr lang="ru-RU" sz="500" dirty="0">
                <a:latin typeface="Times New Roman"/>
                <a:cs typeface="Times New Roman"/>
              </a:rPr>
              <a:t> </a:t>
            </a:r>
            <a:r>
              <a:rPr lang="ru-RU" sz="500" spc="-5" dirty="0">
                <a:latin typeface="Times New Roman"/>
                <a:cs typeface="Times New Roman"/>
              </a:rPr>
              <a:t>и</a:t>
            </a:r>
            <a:r>
              <a:rPr lang="ru-RU" sz="500" dirty="0">
                <a:latin typeface="Times New Roman"/>
                <a:cs typeface="Times New Roman"/>
              </a:rPr>
              <a:t> </a:t>
            </a:r>
            <a:r>
              <a:rPr lang="ru-RU" sz="500" spc="-15" dirty="0">
                <a:latin typeface="Times New Roman"/>
                <a:cs typeface="Times New Roman"/>
              </a:rPr>
              <a:t>с</a:t>
            </a:r>
            <a:r>
              <a:rPr lang="ru-RU" sz="500" dirty="0">
                <a:latin typeface="Times New Roman"/>
                <a:cs typeface="Times New Roman"/>
              </a:rPr>
              <a:t>р</a:t>
            </a:r>
            <a:r>
              <a:rPr lang="ru-RU" sz="500" spc="-15" dirty="0">
                <a:latin typeface="Times New Roman"/>
                <a:cs typeface="Times New Roman"/>
              </a:rPr>
              <a:t>е</a:t>
            </a:r>
            <a:r>
              <a:rPr lang="ru-RU" sz="500" spc="-5" dirty="0">
                <a:latin typeface="Times New Roman"/>
                <a:cs typeface="Times New Roman"/>
              </a:rPr>
              <a:t>д</a:t>
            </a:r>
            <a:r>
              <a:rPr lang="ru-RU" sz="500" spc="-10" dirty="0">
                <a:latin typeface="Times New Roman"/>
                <a:cs typeface="Times New Roman"/>
              </a:rPr>
              <a:t>не</a:t>
            </a:r>
            <a:r>
              <a:rPr lang="ru-RU" sz="500" spc="-5" dirty="0">
                <a:latin typeface="Times New Roman"/>
                <a:cs typeface="Times New Roman"/>
              </a:rPr>
              <a:t>го </a:t>
            </a:r>
            <a:r>
              <a:rPr lang="ru-RU" sz="500" spc="-10" dirty="0">
                <a:latin typeface="Times New Roman"/>
                <a:cs typeface="Times New Roman"/>
              </a:rPr>
              <a:t>бизнеса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51416F72-0249-7531-AB51-97BF56D4215C}"/>
              </a:ext>
            </a:extLst>
          </p:cNvPr>
          <p:cNvSpPr/>
          <p:nvPr/>
        </p:nvSpPr>
        <p:spPr>
          <a:xfrm>
            <a:off x="2772705" y="5454936"/>
            <a:ext cx="677849" cy="17115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</a:t>
            </a:r>
            <a:r>
              <a:rPr lang="ru-RU" sz="500" spc="-10" dirty="0">
                <a:latin typeface="Times New Roman"/>
                <a:cs typeface="Times New Roman"/>
              </a:rPr>
              <a:t>инвестиций</a:t>
            </a:r>
            <a:r>
              <a:rPr lang="ru-RU" sz="500" spc="15" dirty="0">
                <a:latin typeface="Times New Roman"/>
                <a:cs typeface="Times New Roman"/>
              </a:rPr>
              <a:t> </a:t>
            </a:r>
            <a:r>
              <a:rPr lang="ru-RU" sz="500" spc="-5" dirty="0">
                <a:latin typeface="Times New Roman"/>
                <a:cs typeface="Times New Roman"/>
              </a:rPr>
              <a:t>и </a:t>
            </a:r>
            <a:r>
              <a:rPr lang="ru-RU" sz="500" spc="-10" dirty="0">
                <a:latin typeface="Times New Roman"/>
                <a:cs typeface="Times New Roman"/>
              </a:rPr>
              <a:t>инноваций       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37" name="Прямоугольник 236">
            <a:extLst>
              <a:ext uri="{FF2B5EF4-FFF2-40B4-BE49-F238E27FC236}">
                <a16:creationId xmlns:a16="http://schemas.microsoft.com/office/drawing/2014/main" id="{0FE5BEBA-1804-4C1A-6119-B80F65787E9E}"/>
              </a:ext>
            </a:extLst>
          </p:cNvPr>
          <p:cNvSpPr/>
          <p:nvPr/>
        </p:nvSpPr>
        <p:spPr bwMode="gray">
          <a:xfrm>
            <a:off x="2712959" y="1509032"/>
            <a:ext cx="742477" cy="21610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Финансовое управление *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3" name="Прямоугольник 242">
            <a:extLst>
              <a:ext uri="{FF2B5EF4-FFF2-40B4-BE49-F238E27FC236}">
                <a16:creationId xmlns:a16="http://schemas.microsoft.com/office/drawing/2014/main" id="{667F06EE-50E9-C147-D94A-21DE97FAD89A}"/>
              </a:ext>
            </a:extLst>
          </p:cNvPr>
          <p:cNvSpPr/>
          <p:nvPr/>
        </p:nvSpPr>
        <p:spPr>
          <a:xfrm>
            <a:off x="2796907" y="1760343"/>
            <a:ext cx="606789" cy="17288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Бюджетный отдел  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5" name="Прямоугольник 244">
            <a:extLst>
              <a:ext uri="{FF2B5EF4-FFF2-40B4-BE49-F238E27FC236}">
                <a16:creationId xmlns:a16="http://schemas.microsoft.com/office/drawing/2014/main" id="{0768A559-15C2-D376-2DA2-16678F209630}"/>
              </a:ext>
            </a:extLst>
          </p:cNvPr>
          <p:cNvSpPr/>
          <p:nvPr/>
        </p:nvSpPr>
        <p:spPr>
          <a:xfrm>
            <a:off x="2802686" y="1964035"/>
            <a:ext cx="601010" cy="23038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исполнения бюджета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6" name="Прямоугольник 245">
            <a:extLst>
              <a:ext uri="{FF2B5EF4-FFF2-40B4-BE49-F238E27FC236}">
                <a16:creationId xmlns:a16="http://schemas.microsoft.com/office/drawing/2014/main" id="{22D04624-9BD2-EBAF-6324-B19CFA6DFE4F}"/>
              </a:ext>
            </a:extLst>
          </p:cNvPr>
          <p:cNvSpPr/>
          <p:nvPr/>
        </p:nvSpPr>
        <p:spPr>
          <a:xfrm>
            <a:off x="2805401" y="2220955"/>
            <a:ext cx="606789" cy="16862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учета и отчетности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7" name="Прямоугольник 246">
            <a:extLst>
              <a:ext uri="{FF2B5EF4-FFF2-40B4-BE49-F238E27FC236}">
                <a16:creationId xmlns:a16="http://schemas.microsoft.com/office/drawing/2014/main" id="{F14DF3A3-6454-58EA-2364-0FB44C77F5B6}"/>
              </a:ext>
            </a:extLst>
          </p:cNvPr>
          <p:cNvSpPr/>
          <p:nvPr/>
        </p:nvSpPr>
        <p:spPr>
          <a:xfrm>
            <a:off x="2799800" y="2416977"/>
            <a:ext cx="612390" cy="12872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доходов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8" name="Прямоугольник 247">
            <a:extLst>
              <a:ext uri="{FF2B5EF4-FFF2-40B4-BE49-F238E27FC236}">
                <a16:creationId xmlns:a16="http://schemas.microsoft.com/office/drawing/2014/main" id="{95FE3882-32F7-1EE0-0D6A-40B2C806F4E8}"/>
              </a:ext>
            </a:extLst>
          </p:cNvPr>
          <p:cNvSpPr/>
          <p:nvPr/>
        </p:nvSpPr>
        <p:spPr bwMode="gray">
          <a:xfrm>
            <a:off x="2735783" y="3491803"/>
            <a:ext cx="719301" cy="24413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 экономике и инвестициям </a:t>
            </a:r>
          </a:p>
        </p:txBody>
      </p:sp>
      <p:sp>
        <p:nvSpPr>
          <p:cNvPr id="251" name="Прямоугольник 250">
            <a:extLst>
              <a:ext uri="{FF2B5EF4-FFF2-40B4-BE49-F238E27FC236}">
                <a16:creationId xmlns:a16="http://schemas.microsoft.com/office/drawing/2014/main" id="{E108424F-D375-4308-048C-51CA9B4C3BD8}"/>
              </a:ext>
            </a:extLst>
          </p:cNvPr>
          <p:cNvSpPr/>
          <p:nvPr/>
        </p:nvSpPr>
        <p:spPr>
          <a:xfrm>
            <a:off x="2754801" y="3765290"/>
            <a:ext cx="682836" cy="18104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по труду и ценообразованию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52" name="Прямоугольник 251">
            <a:extLst>
              <a:ext uri="{FF2B5EF4-FFF2-40B4-BE49-F238E27FC236}">
                <a16:creationId xmlns:a16="http://schemas.microsoft.com/office/drawing/2014/main" id="{CBDF971D-7E07-5926-69C6-9F281141AD79}"/>
              </a:ext>
            </a:extLst>
          </p:cNvPr>
          <p:cNvSpPr/>
          <p:nvPr/>
        </p:nvSpPr>
        <p:spPr>
          <a:xfrm>
            <a:off x="2754802" y="3975689"/>
            <a:ext cx="682835" cy="29315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экономического прогноза и анализа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53" name="Прямоугольник 252">
            <a:extLst>
              <a:ext uri="{FF2B5EF4-FFF2-40B4-BE49-F238E27FC236}">
                <a16:creationId xmlns:a16="http://schemas.microsoft.com/office/drawing/2014/main" id="{148474E9-16D6-164A-533C-5B329FD8D1A1}"/>
              </a:ext>
            </a:extLst>
          </p:cNvPr>
          <p:cNvSpPr/>
          <p:nvPr/>
        </p:nvSpPr>
        <p:spPr>
          <a:xfrm>
            <a:off x="2761091" y="4305052"/>
            <a:ext cx="686917" cy="39246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муниципальных программ и целевых показателей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55" name="Прямоугольник 254">
            <a:extLst>
              <a:ext uri="{FF2B5EF4-FFF2-40B4-BE49-F238E27FC236}">
                <a16:creationId xmlns:a16="http://schemas.microsoft.com/office/drawing/2014/main" id="{92E95449-1BED-2451-E618-6967507188E3}"/>
              </a:ext>
            </a:extLst>
          </p:cNvPr>
          <p:cNvSpPr/>
          <p:nvPr/>
        </p:nvSpPr>
        <p:spPr>
          <a:xfrm>
            <a:off x="2761474" y="4728679"/>
            <a:ext cx="686533" cy="11333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рекламы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BC7C8B99-000B-2DEB-374A-D42AC57E2FB6}"/>
              </a:ext>
            </a:extLst>
          </p:cNvPr>
          <p:cNvSpPr/>
          <p:nvPr/>
        </p:nvSpPr>
        <p:spPr>
          <a:xfrm>
            <a:off x="2769232" y="4877956"/>
            <a:ext cx="685851" cy="23086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контрактной службы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7434A43F-8E49-0B52-7B5C-44952327460E}"/>
              </a:ext>
            </a:extLst>
          </p:cNvPr>
          <p:cNvSpPr/>
          <p:nvPr/>
        </p:nvSpPr>
        <p:spPr bwMode="gray">
          <a:xfrm>
            <a:off x="2728708" y="2572629"/>
            <a:ext cx="719300" cy="24529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 бухгалтерского учета  и отчетности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A1C06021-7AD0-B9A2-7E78-B9A0463B273C}"/>
              </a:ext>
            </a:extLst>
          </p:cNvPr>
          <p:cNvSpPr/>
          <p:nvPr/>
        </p:nvSpPr>
        <p:spPr>
          <a:xfrm>
            <a:off x="2747881" y="3212033"/>
            <a:ext cx="672632" cy="24530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муниципальной  казны и расчетов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3A866415-8F2C-1B09-6243-06B92038CA13}"/>
              </a:ext>
            </a:extLst>
          </p:cNvPr>
          <p:cNvSpPr/>
          <p:nvPr/>
        </p:nvSpPr>
        <p:spPr>
          <a:xfrm>
            <a:off x="2750700" y="2844851"/>
            <a:ext cx="672632" cy="332712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заработной платы  и социальных выплат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97576316-2075-DE69-2CB6-50BD6826F2EC}"/>
              </a:ext>
            </a:extLst>
          </p:cNvPr>
          <p:cNvSpPr/>
          <p:nvPr/>
        </p:nvSpPr>
        <p:spPr bwMode="gray">
          <a:xfrm>
            <a:off x="3576400" y="1516207"/>
            <a:ext cx="742477" cy="30264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Управление образования *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FE0B0B6A-396A-EDE0-11EB-12E656B98A2C}"/>
              </a:ext>
            </a:extLst>
          </p:cNvPr>
          <p:cNvSpPr/>
          <p:nvPr/>
        </p:nvSpPr>
        <p:spPr bwMode="gray">
          <a:xfrm>
            <a:off x="4438711" y="1519630"/>
            <a:ext cx="765095" cy="30630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Управление по социальным вопросам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1D193485-38C5-BBBE-E4D7-28F3121BD9C7}"/>
              </a:ext>
            </a:extLst>
          </p:cNvPr>
          <p:cNvSpPr/>
          <p:nvPr/>
        </p:nvSpPr>
        <p:spPr>
          <a:xfrm>
            <a:off x="4471219" y="2365406"/>
            <a:ext cx="715660" cy="35209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по признанию граждан малоимущими                         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5F5D7E9E-F730-A010-60B8-A118A46EE83A}"/>
              </a:ext>
            </a:extLst>
          </p:cNvPr>
          <p:cNvSpPr/>
          <p:nvPr/>
        </p:nvSpPr>
        <p:spPr>
          <a:xfrm>
            <a:off x="4471219" y="2119050"/>
            <a:ext cx="717767" cy="22484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содействия здравоохранению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CC0E8999-E98C-6479-8C98-0A7AE764E5AE}"/>
              </a:ext>
            </a:extLst>
          </p:cNvPr>
          <p:cNvSpPr/>
          <p:nvPr/>
        </p:nvSpPr>
        <p:spPr>
          <a:xfrm>
            <a:off x="4469112" y="1868451"/>
            <a:ext cx="717767" cy="22908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социального развития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58DF8C44-680D-1614-55D3-3FAD232CBA66}"/>
              </a:ext>
            </a:extLst>
          </p:cNvPr>
          <p:cNvSpPr/>
          <p:nvPr/>
        </p:nvSpPr>
        <p:spPr bwMode="gray">
          <a:xfrm>
            <a:off x="4469112" y="4517425"/>
            <a:ext cx="779431" cy="30954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Управление по  физической культуре и спорту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DC00512D-DEC6-BE67-942E-E73F06BFAF93}"/>
              </a:ext>
            </a:extLst>
          </p:cNvPr>
          <p:cNvSpPr/>
          <p:nvPr/>
        </p:nvSpPr>
        <p:spPr>
          <a:xfrm>
            <a:off x="4494792" y="4887913"/>
            <a:ext cx="699414" cy="45694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организационной работы и реализации муниципальных программ</a:t>
            </a: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B0B31039-F96A-7893-77DD-DAD159B07661}"/>
              </a:ext>
            </a:extLst>
          </p:cNvPr>
          <p:cNvSpPr/>
          <p:nvPr/>
        </p:nvSpPr>
        <p:spPr>
          <a:xfrm>
            <a:off x="4505769" y="5437648"/>
            <a:ext cx="697858" cy="31437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спортивно - массовой работы 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1DB5FA58-4DF2-B7AB-D2D2-7462BD750409}"/>
              </a:ext>
            </a:extLst>
          </p:cNvPr>
          <p:cNvSpPr/>
          <p:nvPr/>
        </p:nvSpPr>
        <p:spPr bwMode="gray">
          <a:xfrm>
            <a:off x="4449967" y="2757362"/>
            <a:ext cx="782581" cy="29777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Управление территориальной политики </a:t>
            </a:r>
          </a:p>
        </p:txBody>
      </p:sp>
      <p:sp>
        <p:nvSpPr>
          <p:cNvPr id="257" name="Прямоугольник 256">
            <a:extLst>
              <a:ext uri="{FF2B5EF4-FFF2-40B4-BE49-F238E27FC236}">
                <a16:creationId xmlns:a16="http://schemas.microsoft.com/office/drawing/2014/main" id="{021E2C6B-9521-9149-3AAD-C89C58621D42}"/>
              </a:ext>
            </a:extLst>
          </p:cNvPr>
          <p:cNvSpPr/>
          <p:nvPr/>
        </p:nvSpPr>
        <p:spPr>
          <a:xfrm>
            <a:off x="4469112" y="3096399"/>
            <a:ext cx="725094" cy="23975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территориальных проектов </a:t>
            </a:r>
          </a:p>
        </p:txBody>
      </p:sp>
      <p:sp>
        <p:nvSpPr>
          <p:cNvPr id="259" name="Прямоугольник 258">
            <a:extLst>
              <a:ext uri="{FF2B5EF4-FFF2-40B4-BE49-F238E27FC236}">
                <a16:creationId xmlns:a16="http://schemas.microsoft.com/office/drawing/2014/main" id="{BB58728E-8484-7960-269D-C25BEE809D5A}"/>
              </a:ext>
            </a:extLst>
          </p:cNvPr>
          <p:cNvSpPr/>
          <p:nvPr/>
        </p:nvSpPr>
        <p:spPr>
          <a:xfrm>
            <a:off x="4469467" y="3370163"/>
            <a:ext cx="724739" cy="8551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Нахабино</a:t>
            </a:r>
          </a:p>
        </p:txBody>
      </p:sp>
      <p:sp>
        <p:nvSpPr>
          <p:cNvPr id="261" name="Прямоугольник 260">
            <a:extLst>
              <a:ext uri="{FF2B5EF4-FFF2-40B4-BE49-F238E27FC236}">
                <a16:creationId xmlns:a16="http://schemas.microsoft.com/office/drawing/2014/main" id="{9C9F68AD-2F60-73BC-FA3C-8A00EF68A083}"/>
              </a:ext>
            </a:extLst>
          </p:cNvPr>
          <p:cNvSpPr/>
          <p:nvPr/>
        </p:nvSpPr>
        <p:spPr>
          <a:xfrm>
            <a:off x="4478887" y="3494584"/>
            <a:ext cx="724740" cy="20213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Ильинское </a:t>
            </a:r>
          </a:p>
        </p:txBody>
      </p:sp>
      <p:sp>
        <p:nvSpPr>
          <p:cNvPr id="263" name="Прямоугольник 262">
            <a:extLst>
              <a:ext uri="{FF2B5EF4-FFF2-40B4-BE49-F238E27FC236}">
                <a16:creationId xmlns:a16="http://schemas.microsoft.com/office/drawing/2014/main" id="{4DE6E87B-DB14-1969-A368-00547C876445}"/>
              </a:ext>
            </a:extLst>
          </p:cNvPr>
          <p:cNvSpPr/>
          <p:nvPr/>
        </p:nvSpPr>
        <p:spPr>
          <a:xfrm>
            <a:off x="4478887" y="3727717"/>
            <a:ext cx="724740" cy="19237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Павшинская Пойма </a:t>
            </a:r>
          </a:p>
        </p:txBody>
      </p:sp>
      <p:sp>
        <p:nvSpPr>
          <p:cNvPr id="265" name="Прямоугольник 264">
            <a:extLst>
              <a:ext uri="{FF2B5EF4-FFF2-40B4-BE49-F238E27FC236}">
                <a16:creationId xmlns:a16="http://schemas.microsoft.com/office/drawing/2014/main" id="{A5D6F83A-7C1F-C28D-7F98-CFFE8CA3B52D}"/>
              </a:ext>
            </a:extLst>
          </p:cNvPr>
          <p:cNvSpPr/>
          <p:nvPr/>
        </p:nvSpPr>
        <p:spPr>
          <a:xfrm>
            <a:off x="4478887" y="3945960"/>
            <a:ext cx="724740" cy="16102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Отрадненское </a:t>
            </a:r>
          </a:p>
        </p:txBody>
      </p:sp>
      <p:sp>
        <p:nvSpPr>
          <p:cNvPr id="273" name="Прямоугольник 272">
            <a:extLst>
              <a:ext uri="{FF2B5EF4-FFF2-40B4-BE49-F238E27FC236}">
                <a16:creationId xmlns:a16="http://schemas.microsoft.com/office/drawing/2014/main" id="{CE50DE31-D490-F745-D796-46DD7608BE1E}"/>
              </a:ext>
            </a:extLst>
          </p:cNvPr>
          <p:cNvSpPr/>
          <p:nvPr/>
        </p:nvSpPr>
        <p:spPr>
          <a:xfrm>
            <a:off x="4478887" y="4143151"/>
            <a:ext cx="724740" cy="29682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общественно-политических связей </a:t>
            </a:r>
          </a:p>
        </p:txBody>
      </p:sp>
      <p:sp>
        <p:nvSpPr>
          <p:cNvPr id="278" name="Прямоугольник 277">
            <a:extLst>
              <a:ext uri="{FF2B5EF4-FFF2-40B4-BE49-F238E27FC236}">
                <a16:creationId xmlns:a16="http://schemas.microsoft.com/office/drawing/2014/main" id="{6E780AB5-93B4-B2D4-4E21-989848BA2FFA}"/>
              </a:ext>
            </a:extLst>
          </p:cNvPr>
          <p:cNvSpPr/>
          <p:nvPr/>
        </p:nvSpPr>
        <p:spPr>
          <a:xfrm>
            <a:off x="3588231" y="1868385"/>
            <a:ext cx="717767" cy="25066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endParaRPr lang="ru-RU" sz="500" spc="-4" dirty="0">
              <a:latin typeface="Times New Roman"/>
              <a:cs typeface="Times New Roman"/>
            </a:endParaRPr>
          </a:p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Организационно - экономический отдел </a:t>
            </a:r>
          </a:p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83" name="Прямоугольник 282">
            <a:extLst>
              <a:ext uri="{FF2B5EF4-FFF2-40B4-BE49-F238E27FC236}">
                <a16:creationId xmlns:a16="http://schemas.microsoft.com/office/drawing/2014/main" id="{1682F46D-3B04-A71C-7B2B-290186DEDD2A}"/>
              </a:ext>
            </a:extLst>
          </p:cNvPr>
          <p:cNvSpPr/>
          <p:nvPr/>
        </p:nvSpPr>
        <p:spPr>
          <a:xfrm>
            <a:off x="3584894" y="2144675"/>
            <a:ext cx="717767" cy="30040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 Отдел дополнительного  образования и воспитания   ***                           </a:t>
            </a:r>
          </a:p>
        </p:txBody>
      </p:sp>
      <p:sp>
        <p:nvSpPr>
          <p:cNvPr id="286" name="Прямоугольник 285">
            <a:extLst>
              <a:ext uri="{FF2B5EF4-FFF2-40B4-BE49-F238E27FC236}">
                <a16:creationId xmlns:a16="http://schemas.microsoft.com/office/drawing/2014/main" id="{197AE8FC-5AF2-F1B4-A3CF-2DF1976F2AC1}"/>
              </a:ext>
            </a:extLst>
          </p:cNvPr>
          <p:cNvSpPr/>
          <p:nvPr/>
        </p:nvSpPr>
        <p:spPr>
          <a:xfrm>
            <a:off x="3584894" y="2489865"/>
            <a:ext cx="722791" cy="37860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содержания и контроля  качества школьного образования 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27335BA7-250A-B05B-9D49-F237278E85F3}"/>
              </a:ext>
            </a:extLst>
          </p:cNvPr>
          <p:cNvSpPr/>
          <p:nvPr/>
        </p:nvSpPr>
        <p:spPr>
          <a:xfrm>
            <a:off x="3587987" y="2903306"/>
            <a:ext cx="719301" cy="32870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дошкольного</a:t>
            </a:r>
          </a:p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образования и  </a:t>
            </a:r>
          </a:p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воспитания</a:t>
            </a: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18C1B617-09BA-BEE1-260F-4F7A13DC7CFE}"/>
              </a:ext>
            </a:extLst>
          </p:cNvPr>
          <p:cNvSpPr/>
          <p:nvPr/>
        </p:nvSpPr>
        <p:spPr bwMode="gray">
          <a:xfrm>
            <a:off x="3531721" y="3266706"/>
            <a:ext cx="831471" cy="34702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Управление культуры, туризма и молодежной  политики *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C5F01B73-A0CD-4FFF-6526-1821479EF57E}"/>
              </a:ext>
            </a:extLst>
          </p:cNvPr>
          <p:cNvSpPr/>
          <p:nvPr/>
        </p:nvSpPr>
        <p:spPr>
          <a:xfrm>
            <a:off x="3593708" y="3663443"/>
            <a:ext cx="736745" cy="22932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 культуры и  туризма</a:t>
            </a: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A200DCB9-A408-DF31-6355-58347FB86833}"/>
              </a:ext>
            </a:extLst>
          </p:cNvPr>
          <p:cNvSpPr/>
          <p:nvPr/>
        </p:nvSpPr>
        <p:spPr>
          <a:xfrm>
            <a:off x="3594527" y="3931075"/>
            <a:ext cx="741932" cy="16768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молодежи</a:t>
            </a:r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0746167F-A126-7AF7-36C9-450C6A843421}"/>
              </a:ext>
            </a:extLst>
          </p:cNvPr>
          <p:cNvSpPr/>
          <p:nvPr/>
        </p:nvSpPr>
        <p:spPr bwMode="gray">
          <a:xfrm>
            <a:off x="3497184" y="4182278"/>
            <a:ext cx="893186" cy="25947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Управление по делам несовершеннолетних **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id="{90F84F4C-37FD-365F-274D-05A5DECADE43}"/>
              </a:ext>
            </a:extLst>
          </p:cNvPr>
          <p:cNvSpPr/>
          <p:nvPr/>
        </p:nvSpPr>
        <p:spPr>
          <a:xfrm>
            <a:off x="3593436" y="4496020"/>
            <a:ext cx="728466" cy="25272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административной  практики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FF0DEE18-2420-345E-CD7C-1A6478F44F76}"/>
              </a:ext>
            </a:extLst>
          </p:cNvPr>
          <p:cNvSpPr/>
          <p:nvPr/>
        </p:nvSpPr>
        <p:spPr>
          <a:xfrm>
            <a:off x="3598019" y="4788029"/>
            <a:ext cx="719300" cy="20434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общей  профилактики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62D1045-BCD2-4B0C-C45E-EAE9E4E9A4CB}"/>
              </a:ext>
            </a:extLst>
          </p:cNvPr>
          <p:cNvSpPr/>
          <p:nvPr/>
        </p:nvSpPr>
        <p:spPr bwMode="gray">
          <a:xfrm>
            <a:off x="732669" y="972985"/>
            <a:ext cx="809078" cy="4569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 </a:t>
            </a:r>
            <a:endParaRPr lang="ru-RU" sz="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C38BABA-4D1B-D854-B6F7-D7007D7A7BBE}"/>
              </a:ext>
            </a:extLst>
          </p:cNvPr>
          <p:cNvSpPr/>
          <p:nvPr/>
        </p:nvSpPr>
        <p:spPr bwMode="gray">
          <a:xfrm>
            <a:off x="4110297" y="214754"/>
            <a:ext cx="1304865" cy="5288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городского округа</a:t>
            </a:r>
          </a:p>
        </p:txBody>
      </p:sp>
      <p:cxnSp>
        <p:nvCxnSpPr>
          <p:cNvPr id="226" name="Прямая со стрелкой 225">
            <a:extLst>
              <a:ext uri="{FF2B5EF4-FFF2-40B4-BE49-F238E27FC236}">
                <a16:creationId xmlns:a16="http://schemas.microsoft.com/office/drawing/2014/main" id="{4CC2A31A-413A-54A7-3F94-E996AF4AA6FF}"/>
              </a:ext>
            </a:extLst>
          </p:cNvPr>
          <p:cNvCxnSpPr>
            <a:cxnSpLocks/>
          </p:cNvCxnSpPr>
          <p:nvPr/>
        </p:nvCxnSpPr>
        <p:spPr>
          <a:xfrm>
            <a:off x="4760782" y="740537"/>
            <a:ext cx="0" cy="121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1" name="Прямоугольник 230">
            <a:extLst>
              <a:ext uri="{FF2B5EF4-FFF2-40B4-BE49-F238E27FC236}">
                <a16:creationId xmlns:a16="http://schemas.microsoft.com/office/drawing/2014/main" id="{C25D21A1-4460-A00D-D6FC-C9930099F013}"/>
              </a:ext>
            </a:extLst>
          </p:cNvPr>
          <p:cNvSpPr/>
          <p:nvPr/>
        </p:nvSpPr>
        <p:spPr bwMode="gray">
          <a:xfrm>
            <a:off x="1691267" y="977507"/>
            <a:ext cx="809078" cy="4569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 </a:t>
            </a:r>
            <a:endParaRPr lang="ru-RU" sz="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Прямоугольник 231">
            <a:extLst>
              <a:ext uri="{FF2B5EF4-FFF2-40B4-BE49-F238E27FC236}">
                <a16:creationId xmlns:a16="http://schemas.microsoft.com/office/drawing/2014/main" id="{277182A2-9B5B-2A0E-09DD-75FB727FB13D}"/>
              </a:ext>
            </a:extLst>
          </p:cNvPr>
          <p:cNvSpPr/>
          <p:nvPr/>
        </p:nvSpPr>
        <p:spPr bwMode="gray">
          <a:xfrm>
            <a:off x="2658106" y="979910"/>
            <a:ext cx="809078" cy="4569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 </a:t>
            </a:r>
            <a:endParaRPr lang="ru-RU" sz="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" name="Прямоугольник 234">
            <a:extLst>
              <a:ext uri="{FF2B5EF4-FFF2-40B4-BE49-F238E27FC236}">
                <a16:creationId xmlns:a16="http://schemas.microsoft.com/office/drawing/2014/main" id="{077EFAEF-C8F4-8194-9C15-7C57314F234F}"/>
              </a:ext>
            </a:extLst>
          </p:cNvPr>
          <p:cNvSpPr/>
          <p:nvPr/>
        </p:nvSpPr>
        <p:spPr bwMode="gray">
          <a:xfrm>
            <a:off x="5273548" y="982338"/>
            <a:ext cx="809078" cy="4569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 </a:t>
            </a:r>
            <a:endParaRPr lang="ru-RU" sz="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6" name="Прямоугольник 235">
            <a:extLst>
              <a:ext uri="{FF2B5EF4-FFF2-40B4-BE49-F238E27FC236}">
                <a16:creationId xmlns:a16="http://schemas.microsoft.com/office/drawing/2014/main" id="{A20CA82D-30BB-1B2C-26CA-B802C984BC2A}"/>
              </a:ext>
            </a:extLst>
          </p:cNvPr>
          <p:cNvSpPr/>
          <p:nvPr/>
        </p:nvSpPr>
        <p:spPr bwMode="gray">
          <a:xfrm>
            <a:off x="6208441" y="985305"/>
            <a:ext cx="809078" cy="4569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 </a:t>
            </a:r>
            <a:endParaRPr lang="ru-RU" sz="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8" name="Прямоугольник 237">
            <a:extLst>
              <a:ext uri="{FF2B5EF4-FFF2-40B4-BE49-F238E27FC236}">
                <a16:creationId xmlns:a16="http://schemas.microsoft.com/office/drawing/2014/main" id="{8687E63C-81D6-B5AB-9518-4C04F78A2264}"/>
              </a:ext>
            </a:extLst>
          </p:cNvPr>
          <p:cNvSpPr/>
          <p:nvPr/>
        </p:nvSpPr>
        <p:spPr bwMode="gray">
          <a:xfrm>
            <a:off x="3609493" y="984668"/>
            <a:ext cx="1557132" cy="454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заместитель главы городского округа </a:t>
            </a:r>
            <a:endParaRPr lang="ru-RU" sz="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0" name="Прямоугольник 239">
            <a:extLst>
              <a:ext uri="{FF2B5EF4-FFF2-40B4-BE49-F238E27FC236}">
                <a16:creationId xmlns:a16="http://schemas.microsoft.com/office/drawing/2014/main" id="{22709BBF-9FE3-FF57-4EE9-FABF83C35765}"/>
              </a:ext>
            </a:extLst>
          </p:cNvPr>
          <p:cNvSpPr/>
          <p:nvPr/>
        </p:nvSpPr>
        <p:spPr bwMode="gray">
          <a:xfrm>
            <a:off x="7146025" y="982176"/>
            <a:ext cx="866228" cy="4569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</a:t>
            </a:r>
            <a:endParaRPr lang="ru-RU" sz="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9" name="Прямая со стрелкой 248">
            <a:extLst>
              <a:ext uri="{FF2B5EF4-FFF2-40B4-BE49-F238E27FC236}">
                <a16:creationId xmlns:a16="http://schemas.microsoft.com/office/drawing/2014/main" id="{E7065A0F-05E0-49B1-A3EB-3954C1939BF7}"/>
              </a:ext>
            </a:extLst>
          </p:cNvPr>
          <p:cNvCxnSpPr>
            <a:cxnSpLocks/>
          </p:cNvCxnSpPr>
          <p:nvPr/>
        </p:nvCxnSpPr>
        <p:spPr>
          <a:xfrm flipH="1">
            <a:off x="1101816" y="853243"/>
            <a:ext cx="144357" cy="101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Прямая со стрелкой 257">
            <a:extLst>
              <a:ext uri="{FF2B5EF4-FFF2-40B4-BE49-F238E27FC236}">
                <a16:creationId xmlns:a16="http://schemas.microsoft.com/office/drawing/2014/main" id="{AC9B60BA-DDAB-8FDC-DE15-2597C719A6FE}"/>
              </a:ext>
            </a:extLst>
          </p:cNvPr>
          <p:cNvCxnSpPr>
            <a:cxnSpLocks/>
          </p:cNvCxnSpPr>
          <p:nvPr/>
        </p:nvCxnSpPr>
        <p:spPr>
          <a:xfrm flipH="1">
            <a:off x="2096459" y="872445"/>
            <a:ext cx="144357" cy="101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Прямая со стрелкой 259">
            <a:extLst>
              <a:ext uri="{FF2B5EF4-FFF2-40B4-BE49-F238E27FC236}">
                <a16:creationId xmlns:a16="http://schemas.microsoft.com/office/drawing/2014/main" id="{35F54666-02C8-DFF6-AE0C-C8540A3681D1}"/>
              </a:ext>
            </a:extLst>
          </p:cNvPr>
          <p:cNvCxnSpPr>
            <a:cxnSpLocks/>
          </p:cNvCxnSpPr>
          <p:nvPr/>
        </p:nvCxnSpPr>
        <p:spPr>
          <a:xfrm flipH="1">
            <a:off x="3023766" y="872445"/>
            <a:ext cx="144357" cy="101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Прямая со стрелкой 268">
            <a:extLst>
              <a:ext uri="{FF2B5EF4-FFF2-40B4-BE49-F238E27FC236}">
                <a16:creationId xmlns:a16="http://schemas.microsoft.com/office/drawing/2014/main" id="{8C3A9044-4FEB-ECEE-C3F2-8A8EA9D7B109}"/>
              </a:ext>
            </a:extLst>
          </p:cNvPr>
          <p:cNvCxnSpPr>
            <a:cxnSpLocks/>
          </p:cNvCxnSpPr>
          <p:nvPr/>
        </p:nvCxnSpPr>
        <p:spPr>
          <a:xfrm flipH="1">
            <a:off x="4390333" y="872445"/>
            <a:ext cx="144357" cy="101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1" name="Прямая со стрелкой 270">
            <a:extLst>
              <a:ext uri="{FF2B5EF4-FFF2-40B4-BE49-F238E27FC236}">
                <a16:creationId xmlns:a16="http://schemas.microsoft.com/office/drawing/2014/main" id="{29AF765E-B373-2C79-3EAC-358EFF5BD39F}"/>
              </a:ext>
            </a:extLst>
          </p:cNvPr>
          <p:cNvCxnSpPr>
            <a:cxnSpLocks/>
          </p:cNvCxnSpPr>
          <p:nvPr/>
        </p:nvCxnSpPr>
        <p:spPr>
          <a:xfrm>
            <a:off x="5530729" y="872445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5" name="Прямая со стрелкой 284">
            <a:extLst>
              <a:ext uri="{FF2B5EF4-FFF2-40B4-BE49-F238E27FC236}">
                <a16:creationId xmlns:a16="http://schemas.microsoft.com/office/drawing/2014/main" id="{863ACF9D-7A55-3D61-23D5-E7AC42B09911}"/>
              </a:ext>
            </a:extLst>
          </p:cNvPr>
          <p:cNvCxnSpPr>
            <a:cxnSpLocks/>
          </p:cNvCxnSpPr>
          <p:nvPr/>
        </p:nvCxnSpPr>
        <p:spPr>
          <a:xfrm>
            <a:off x="6490293" y="870748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7" name="Прямая со стрелкой 286">
            <a:extLst>
              <a:ext uri="{FF2B5EF4-FFF2-40B4-BE49-F238E27FC236}">
                <a16:creationId xmlns:a16="http://schemas.microsoft.com/office/drawing/2014/main" id="{ACE4B935-909A-2503-5E52-2B6353844332}"/>
              </a:ext>
            </a:extLst>
          </p:cNvPr>
          <p:cNvCxnSpPr>
            <a:cxnSpLocks/>
          </p:cNvCxnSpPr>
          <p:nvPr/>
        </p:nvCxnSpPr>
        <p:spPr>
          <a:xfrm>
            <a:off x="7457518" y="872445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D290568A-E3B7-BBC9-AB80-B7B00E81E3ED}"/>
              </a:ext>
            </a:extLst>
          </p:cNvPr>
          <p:cNvCxnSpPr>
            <a:cxnSpLocks/>
          </p:cNvCxnSpPr>
          <p:nvPr/>
        </p:nvCxnSpPr>
        <p:spPr>
          <a:xfrm>
            <a:off x="8460732" y="872445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0B82900B-D219-0AA9-692A-755F6F8311A0}"/>
              </a:ext>
            </a:extLst>
          </p:cNvPr>
          <p:cNvCxnSpPr>
            <a:cxnSpLocks/>
          </p:cNvCxnSpPr>
          <p:nvPr/>
        </p:nvCxnSpPr>
        <p:spPr>
          <a:xfrm>
            <a:off x="9346580" y="875832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E01A9C-F5DF-8DF2-C31F-808C3D11DB42}"/>
              </a:ext>
            </a:extLst>
          </p:cNvPr>
          <p:cNvSpPr/>
          <p:nvPr/>
        </p:nvSpPr>
        <p:spPr>
          <a:xfrm>
            <a:off x="9107554" y="1956394"/>
            <a:ext cx="704224" cy="317459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>
                <a:latin typeface="Times New Roman"/>
                <a:cs typeface="Times New Roman"/>
              </a:rPr>
              <a:t>Контрольный отдел </a:t>
            </a:r>
            <a:endParaRPr lang="ru-RU" sz="500" spc="-8" dirty="0">
              <a:latin typeface="Times New Roman"/>
              <a:cs typeface="Times New Roman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099149C-AC03-67B9-865E-54B77BA3F40E}"/>
              </a:ext>
            </a:extLst>
          </p:cNvPr>
          <p:cNvSpPr/>
          <p:nvPr/>
        </p:nvSpPr>
        <p:spPr>
          <a:xfrm>
            <a:off x="9107554" y="2323807"/>
            <a:ext cx="704224" cy="317459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indent="0" algn="ctr" defTabSz="4572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" b="0" i="0" u="none" strike="noStrike" kern="1200" cap="none" spc="-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Отдел финансового контроля</a:t>
            </a:r>
            <a:endParaRPr kumimoji="0" lang="ru-RU" sz="500" b="0" i="0" u="none" strike="noStrike" kern="1200" cap="none" spc="-8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BF2C484-4C7E-E296-30B6-73EC091249B2}"/>
              </a:ext>
            </a:extLst>
          </p:cNvPr>
          <p:cNvSpPr/>
          <p:nvPr/>
        </p:nvSpPr>
        <p:spPr>
          <a:xfrm>
            <a:off x="9113369" y="2711703"/>
            <a:ext cx="704224" cy="317459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мобилизационной работы</a:t>
            </a:r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C7DC400E-19FF-0107-1AA3-B7B3A1B243BB}"/>
              </a:ext>
            </a:extLst>
          </p:cNvPr>
          <p:cNvSpPr/>
          <p:nvPr/>
        </p:nvSpPr>
        <p:spPr>
          <a:xfrm>
            <a:off x="3603058" y="5333434"/>
            <a:ext cx="704224" cy="317459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муниципальной службы и кадров 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B21CC2D8-D656-DC6D-2863-21786BF60FA8}"/>
              </a:ext>
            </a:extLst>
          </p:cNvPr>
          <p:cNvSpPr/>
          <p:nvPr/>
        </p:nvSpPr>
        <p:spPr>
          <a:xfrm>
            <a:off x="3589108" y="5686100"/>
            <a:ext cx="709338" cy="245299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муниципальных услуг</a:t>
            </a:r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709402A-7023-D854-411A-9FC9310AA6A0}"/>
              </a:ext>
            </a:extLst>
          </p:cNvPr>
          <p:cNvSpPr/>
          <p:nvPr/>
        </p:nvSpPr>
        <p:spPr>
          <a:xfrm>
            <a:off x="3609493" y="5031151"/>
            <a:ext cx="704224" cy="267076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по взаимодействию со СМИ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9CC3C86C-EF4C-153E-A732-3F7431DF5F7A}"/>
              </a:ext>
            </a:extLst>
          </p:cNvPr>
          <p:cNvSpPr/>
          <p:nvPr/>
        </p:nvSpPr>
        <p:spPr>
          <a:xfrm>
            <a:off x="2745796" y="6443161"/>
            <a:ext cx="750062" cy="302966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административно-технического надзора 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7096AFA6-CC22-7DEF-887F-CCD3AF044E72}"/>
              </a:ext>
            </a:extLst>
          </p:cNvPr>
          <p:cNvSpPr txBox="1"/>
          <p:nvPr/>
        </p:nvSpPr>
        <p:spPr>
          <a:xfrm>
            <a:off x="-37615" y="6395017"/>
            <a:ext cx="37649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Органы</a:t>
            </a:r>
            <a:r>
              <a:rPr lang="en-US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администрации, наделенные правами юридического лица</a:t>
            </a:r>
          </a:p>
          <a:p>
            <a:r>
              <a:rPr 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 Структурное подразделение подлежит сокращению 01.01.2026</a:t>
            </a:r>
          </a:p>
          <a:p>
            <a:r>
              <a:rPr 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*** Сектор подлежит переименованию в Отдел с 01.01.2026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37EC2B-D649-8D2F-9220-7397C5742445}"/>
              </a:ext>
            </a:extLst>
          </p:cNvPr>
          <p:cNvSpPr txBox="1"/>
          <p:nvPr/>
        </p:nvSpPr>
        <p:spPr>
          <a:xfrm>
            <a:off x="7849232" y="113206"/>
            <a:ext cx="26705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spc="-4" dirty="0">
                <a:latin typeface="Times New Roman"/>
                <a:cs typeface="Times New Roman"/>
              </a:rPr>
              <a:t>              Приложение</a:t>
            </a:r>
            <a:br>
              <a:rPr lang="ru-RU" sz="1000" dirty="0">
                <a:latin typeface="Times New Roman"/>
                <a:cs typeface="Times New Roman"/>
              </a:rPr>
            </a:br>
            <a:r>
              <a:rPr lang="ru-RU" sz="1000" dirty="0">
                <a:latin typeface="Times New Roman"/>
                <a:cs typeface="Times New Roman"/>
              </a:rPr>
              <a:t>к</a:t>
            </a:r>
            <a:r>
              <a:rPr lang="ru-RU" sz="1000" spc="-16" dirty="0">
                <a:latin typeface="Times New Roman"/>
                <a:cs typeface="Times New Roman"/>
              </a:rPr>
              <a:t> </a:t>
            </a:r>
            <a:r>
              <a:rPr lang="ru-RU" sz="1000" dirty="0">
                <a:latin typeface="Times New Roman"/>
                <a:cs typeface="Times New Roman"/>
              </a:rPr>
              <a:t>решению</a:t>
            </a:r>
            <a:r>
              <a:rPr lang="ru-RU" sz="1000" spc="-16" dirty="0">
                <a:latin typeface="Times New Roman"/>
                <a:cs typeface="Times New Roman"/>
              </a:rPr>
              <a:t> </a:t>
            </a:r>
            <a:r>
              <a:rPr lang="ru-RU" sz="1000" spc="-4" dirty="0">
                <a:latin typeface="Times New Roman"/>
                <a:cs typeface="Times New Roman"/>
              </a:rPr>
              <a:t>Совета</a:t>
            </a:r>
            <a:r>
              <a:rPr lang="ru-RU" sz="1000" spc="-12" dirty="0">
                <a:latin typeface="Times New Roman"/>
                <a:cs typeface="Times New Roman"/>
              </a:rPr>
              <a:t> </a:t>
            </a:r>
            <a:r>
              <a:rPr lang="ru-RU" sz="1000" spc="-8" dirty="0">
                <a:latin typeface="Times New Roman"/>
                <a:cs typeface="Times New Roman"/>
              </a:rPr>
              <a:t>депутатов </a:t>
            </a:r>
            <a:br>
              <a:rPr lang="ru-RU" sz="1000" spc="-8" dirty="0">
                <a:latin typeface="Times New Roman"/>
                <a:cs typeface="Times New Roman"/>
              </a:rPr>
            </a:br>
            <a:r>
              <a:rPr lang="ru-RU" sz="1000" spc="-8" dirty="0">
                <a:latin typeface="Times New Roman"/>
                <a:cs typeface="Times New Roman"/>
              </a:rPr>
              <a:t>от</a:t>
            </a:r>
            <a:r>
              <a:rPr lang="ru-RU" sz="1000" spc="-4" dirty="0">
                <a:latin typeface="Times New Roman"/>
                <a:cs typeface="Times New Roman"/>
              </a:rPr>
              <a:t> 30.10.2025 №409/30</a:t>
            </a:r>
            <a:endParaRPr lang="ru-RU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2F2A3C-BC87-0826-905A-0982FBFE1BB3}"/>
              </a:ext>
            </a:extLst>
          </p:cNvPr>
          <p:cNvSpPr txBox="1"/>
          <p:nvPr/>
        </p:nvSpPr>
        <p:spPr>
          <a:xfrm>
            <a:off x="4321902" y="6118857"/>
            <a:ext cx="5461972" cy="630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319">
              <a:spcBef>
                <a:spcPts val="81"/>
              </a:spcBef>
            </a:pPr>
            <a:r>
              <a:rPr lang="ru-RU" sz="1138" spc="-20" dirty="0">
                <a:latin typeface="Times New Roman"/>
                <a:cs typeface="Times New Roman"/>
              </a:rPr>
              <a:t>Глава</a:t>
            </a:r>
            <a:r>
              <a:rPr lang="ru-RU" sz="1138" dirty="0">
                <a:latin typeface="Times New Roman"/>
                <a:cs typeface="Times New Roman"/>
              </a:rPr>
              <a:t> </a:t>
            </a:r>
          </a:p>
          <a:p>
            <a:pPr marL="10319">
              <a:spcBef>
                <a:spcPts val="81"/>
              </a:spcBef>
            </a:pPr>
            <a:r>
              <a:rPr lang="ru-RU" sz="1138" spc="-12" dirty="0">
                <a:latin typeface="Times New Roman"/>
                <a:cs typeface="Times New Roman"/>
              </a:rPr>
              <a:t>Городского </a:t>
            </a:r>
            <a:r>
              <a:rPr lang="ru-RU" sz="1138" spc="-41" dirty="0">
                <a:latin typeface="Times New Roman"/>
                <a:cs typeface="Times New Roman"/>
              </a:rPr>
              <a:t> </a:t>
            </a:r>
            <a:r>
              <a:rPr lang="ru-RU" sz="1138" spc="-8" dirty="0">
                <a:latin typeface="Times New Roman"/>
                <a:cs typeface="Times New Roman"/>
              </a:rPr>
              <a:t>округа</a:t>
            </a:r>
            <a:r>
              <a:rPr lang="ru-RU" sz="1138" spc="-4" dirty="0">
                <a:latin typeface="Times New Roman"/>
                <a:cs typeface="Times New Roman"/>
              </a:rPr>
              <a:t> Красногорск</a:t>
            </a:r>
            <a:r>
              <a:rPr lang="ru-RU" sz="1138" spc="-57" dirty="0">
                <a:latin typeface="Times New Roman"/>
                <a:cs typeface="Times New Roman"/>
              </a:rPr>
              <a:t>                                                                                      Д.В. Волков</a:t>
            </a:r>
            <a:r>
              <a:rPr lang="ru-RU" sz="1138" spc="-4" dirty="0">
                <a:latin typeface="Times New Roman"/>
                <a:cs typeface="Times New Roman"/>
              </a:rPr>
              <a:t> </a:t>
            </a:r>
            <a:endParaRPr lang="ru-RU" sz="1138" dirty="0">
              <a:latin typeface="Times New Roman"/>
              <a:cs typeface="Times New Roman"/>
            </a:endParaRPr>
          </a:p>
          <a:p>
            <a:pPr marL="10319">
              <a:tabLst>
                <a:tab pos="252811" algn="l"/>
                <a:tab pos="1031366" algn="l"/>
              </a:tabLst>
            </a:pPr>
            <a:r>
              <a:rPr lang="ru-RU" sz="1138" spc="-41" dirty="0">
                <a:latin typeface="Times New Roman"/>
                <a:cs typeface="Times New Roman"/>
              </a:rPr>
              <a:t>«</a:t>
            </a:r>
            <a:r>
              <a:rPr lang="ru-RU" sz="1138" u="sng" spc="-4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ru-RU" sz="1138" dirty="0">
                <a:latin typeface="Times New Roman"/>
                <a:cs typeface="Times New Roman"/>
              </a:rPr>
              <a:t>»</a:t>
            </a:r>
            <a:r>
              <a:rPr lang="ru-RU" sz="1138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ru-RU" sz="1138" dirty="0">
                <a:latin typeface="Times New Roman"/>
                <a:cs typeface="Times New Roman"/>
              </a:rPr>
              <a:t>2025</a:t>
            </a:r>
            <a:r>
              <a:rPr lang="ru-RU" sz="1138" spc="-37" dirty="0">
                <a:latin typeface="Times New Roman"/>
                <a:cs typeface="Times New Roman"/>
              </a:rPr>
              <a:t> </a:t>
            </a:r>
            <a:r>
              <a:rPr lang="ru-RU" sz="1138" spc="-57" dirty="0">
                <a:latin typeface="Times New Roman"/>
                <a:cs typeface="Times New Roman"/>
              </a:rPr>
              <a:t>г.                                           </a:t>
            </a:r>
            <a:endParaRPr lang="ru-RU" sz="1138" dirty="0">
              <a:latin typeface="Times New Roman"/>
              <a:cs typeface="Times New Roman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60190C2-3B18-DA02-F9BB-9173D8AC4777}"/>
              </a:ext>
            </a:extLst>
          </p:cNvPr>
          <p:cNvSpPr/>
          <p:nvPr/>
        </p:nvSpPr>
        <p:spPr>
          <a:xfrm>
            <a:off x="7197788" y="2870433"/>
            <a:ext cx="788604" cy="31745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B79988-7021-B579-69BE-15091B8CB65F}"/>
              </a:ext>
            </a:extLst>
          </p:cNvPr>
          <p:cNvSpPr txBox="1"/>
          <p:nvPr/>
        </p:nvSpPr>
        <p:spPr>
          <a:xfrm>
            <a:off x="7197788" y="2870826"/>
            <a:ext cx="78860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потребительского рынка</a:t>
            </a:r>
          </a:p>
        </p:txBody>
      </p:sp>
    </p:spTree>
    <p:extLst>
      <p:ext uri="{BB962C8B-B14F-4D97-AF65-F5344CB8AC3E}">
        <p14:creationId xmlns:p14="http://schemas.microsoft.com/office/powerpoint/2010/main" val="1817586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Структура</Template>
  <TotalTime>1448</TotalTime>
  <Words>438</Words>
  <Application>Microsoft Office PowerPoint</Application>
  <PresentationFormat>Лист A4 (210x297 мм)</PresentationFormat>
  <Paragraphs>118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Приложение к решению Совета депутатов от _________№_____</dc:title>
  <dc:creator>Анастасия Алексеевна Песчазова</dc:creator>
  <cp:lastModifiedBy>User</cp:lastModifiedBy>
  <cp:revision>58</cp:revision>
  <cp:lastPrinted>2025-10-31T09:12:32Z</cp:lastPrinted>
  <dcterms:created xsi:type="dcterms:W3CDTF">2023-04-20T14:42:31Z</dcterms:created>
  <dcterms:modified xsi:type="dcterms:W3CDTF">2025-11-05T12:21:42Z</dcterms:modified>
</cp:coreProperties>
</file>