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801600" cy="9601200" type="A3"/>
  <p:notesSz cx="6858000" cy="9144000"/>
  <p:defaultTextStyle>
    <a:defPPr>
      <a:defRPr lang="ru-RU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164" y="-82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2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заставка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43" y="6474"/>
            <a:ext cx="12811844" cy="959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242" y="3072408"/>
            <a:ext cx="12811844" cy="3861713"/>
          </a:xfrm>
        </p:spPr>
        <p:txBody>
          <a:bodyPr vert="horz" wrap="square" lIns="154575" tIns="77287" rIns="154575" bIns="77287" rtlCol="0" anchor="ctr">
            <a:spAutoFit/>
          </a:bodyPr>
          <a:lstStyle/>
          <a:p>
            <a:pPr defTabSz="2161088">
              <a:spcBef>
                <a:spcPts val="0"/>
              </a:spcBef>
              <a:defRPr/>
            </a:pPr>
            <a:r>
              <a:rPr lang="ru-RU" sz="602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Паспорт котельной</a:t>
            </a:r>
            <a:br>
              <a:rPr lang="ru-RU" sz="602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602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улица(адрес)</a:t>
            </a:r>
            <a:br>
              <a:rPr lang="ru-RU" sz="602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602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муниципального </a:t>
            </a:r>
            <a:r>
              <a:rPr lang="ru-RU" sz="602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образования</a:t>
            </a:r>
            <a:br>
              <a:rPr lang="ru-RU" sz="602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602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московской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0246" y="400020"/>
            <a:ext cx="8601135" cy="117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28" dirty="0"/>
              <a:t>(фото) </a:t>
            </a:r>
            <a:r>
              <a:rPr lang="ru-RU" sz="3528" dirty="0" err="1"/>
              <a:t>Котельная,улица</a:t>
            </a:r>
            <a:endParaRPr lang="ru-RU" sz="3528" dirty="0"/>
          </a:p>
          <a:p>
            <a:pPr algn="ctr"/>
            <a:r>
              <a:rPr lang="ru-RU" sz="3528" dirty="0"/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2592" y="450909"/>
            <a:ext cx="8601135" cy="63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28" dirty="0"/>
              <a:t>Схема объекта на местности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815632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2800" dirty="0"/>
              <a:t>Риски аварий на котельной(адрес)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7832" r="1143" b="2587"/>
          <a:stretch>
            <a:fillRect/>
          </a:stretch>
        </p:blipFill>
        <p:spPr bwMode="auto">
          <a:xfrm>
            <a:off x="0" y="800072"/>
            <a:ext cx="12801600" cy="880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Group 5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3670351"/>
              </p:ext>
            </p:extLst>
          </p:nvPr>
        </p:nvGraphicFramePr>
        <p:xfrm>
          <a:off x="8601091" y="6864218"/>
          <a:ext cx="4200509" cy="2731690"/>
        </p:xfrm>
        <a:graphic>
          <a:graphicData uri="http://schemas.openxmlformats.org/drawingml/2006/table">
            <a:tbl>
              <a:tblPr/>
              <a:tblGrid>
                <a:gridCol w="2999536"/>
                <a:gridCol w="1200973"/>
              </a:tblGrid>
              <a:tr h="298360"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Метеоданные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7695" marR="127695" marT="63836" marB="638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75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36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температура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днём,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695" marR="127695" marT="63836" marB="638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7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</a:t>
                      </a:r>
                    </a:p>
                  </a:txBody>
                  <a:tcPr marL="127695" marR="127695" marT="63836" marB="638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75">
                        <a:alpha val="50000"/>
                      </a:srgbClr>
                    </a:solidFill>
                  </a:tcPr>
                </a:tc>
              </a:tr>
              <a:tr h="29836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температура ночью,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695" marR="127695" marT="63836" marB="638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7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</a:p>
                  </a:txBody>
                  <a:tcPr marL="127695" marR="127695" marT="63836" marB="638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75">
                        <a:alpha val="50000"/>
                      </a:srgbClr>
                    </a:solidFill>
                  </a:tcPr>
                </a:tc>
              </a:tr>
              <a:tr h="29836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осадки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695" marR="127695" marT="63836" marB="638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7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дождь</a:t>
                      </a:r>
                    </a:p>
                  </a:txBody>
                  <a:tcPr marL="127695" marR="127695" marT="63836" marB="638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75">
                        <a:alpha val="50000"/>
                      </a:srgbClr>
                    </a:solidFill>
                  </a:tcPr>
                </a:tc>
              </a:tr>
              <a:tr h="34481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и скорость ветра, м/с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695" marR="127695" marT="63836" marB="638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7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260, 3 м/с</a:t>
                      </a:r>
                    </a:p>
                  </a:txBody>
                  <a:tcPr marL="127695" marR="127695" marT="63836" marB="638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75">
                        <a:alpha val="50000"/>
                      </a:srgbClr>
                    </a:solidFill>
                  </a:tcPr>
                </a:tc>
              </a:tr>
              <a:tr h="29836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атмосферное давление, мм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рт.ст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695" marR="127695" marT="63836" marB="638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7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</a:t>
                      </a:r>
                    </a:p>
                  </a:txBody>
                  <a:tcPr marL="127695" marR="127695" marT="63836" marB="638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75">
                        <a:alpha val="50000"/>
                      </a:srgbClr>
                    </a:solidFill>
                  </a:tcPr>
                </a:tc>
              </a:tr>
              <a:tr h="29836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облачность, балл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695" marR="127695" marT="63836" marB="638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7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7695" marR="127695" marT="63836" marB="638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75">
                        <a:alpha val="50000"/>
                      </a:srgbClr>
                    </a:solidFill>
                  </a:tcPr>
                </a:tc>
              </a:tr>
              <a:tr h="29836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видимость, км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695" marR="127695" marT="63836" marB="638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7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7695" marR="127695" marT="63836" marB="638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75">
                        <a:alpha val="50000"/>
                      </a:srgbClr>
                    </a:solidFill>
                  </a:tcPr>
                </a:tc>
              </a:tr>
              <a:tr h="29836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снежного покрова, см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695" marR="127695" marT="63836" marB="638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7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127695" marR="127695" marT="63836" marB="638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75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4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7251464"/>
              </p:ext>
            </p:extLst>
          </p:nvPr>
        </p:nvGraphicFramePr>
        <p:xfrm>
          <a:off x="0" y="5551255"/>
          <a:ext cx="4200509" cy="4049940"/>
        </p:xfrm>
        <a:graphic>
          <a:graphicData uri="http://schemas.openxmlformats.org/drawingml/2006/table">
            <a:tbl>
              <a:tblPr/>
              <a:tblGrid>
                <a:gridCol w="2224771"/>
                <a:gridCol w="1063959"/>
                <a:gridCol w="911779"/>
              </a:tblGrid>
              <a:tr h="469092">
                <a:tc gridSpan="3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 привлекаемые для ликвидации аварий на объектах морского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траспорта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729" marR="127729" marT="63858" marB="6385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404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формирования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дежурстве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4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  <a:tr h="29840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ФГКУ «15 ОФПС по МО»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  <a:tr h="29840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ПЧ-4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  <a:tr h="29840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ПЧ-134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  <a:tr h="29840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ГКУ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Мособлпожспас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  <a:tr h="29840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ПСЧ-227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  <a:tr h="29840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ПЧ-310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  <a:tr h="29840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Горгаз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  <a:tr h="29840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Электросеть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  <a:tr h="29840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ГИБДД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  <a:tr h="29840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Скорая помощь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7729" marR="127729" marT="63858" marB="63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2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0245737"/>
              </p:ext>
            </p:extLst>
          </p:nvPr>
        </p:nvGraphicFramePr>
        <p:xfrm>
          <a:off x="0" y="3216424"/>
          <a:ext cx="6400801" cy="2214004"/>
        </p:xfrm>
        <a:graphic>
          <a:graphicData uri="http://schemas.openxmlformats.org/drawingml/2006/table">
            <a:tbl>
              <a:tblPr/>
              <a:tblGrid>
                <a:gridCol w="1050581"/>
                <a:gridCol w="1049782"/>
                <a:gridCol w="1052175"/>
                <a:gridCol w="1048187"/>
                <a:gridCol w="1046592"/>
                <a:gridCol w="1153484"/>
              </a:tblGrid>
              <a:tr h="331788">
                <a:tc gridSpan="5"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8801" marR="178801" marT="89414" marB="894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8801" marR="178801" marT="89414" marB="894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1788"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8801" marR="178801" marT="89414" marB="894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8801" marR="178801" marT="89414" marB="894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178801" marR="178801" marT="89414" marB="894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178801" marR="178801" marT="89414" marB="894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178801" marR="178801" marT="89414" marB="894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8987"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не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зафиксированно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801" marR="178801" marT="89414" marB="894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801" marR="178801" marT="89414" marB="894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801" marR="178801" marT="89414" marB="894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801" marR="178801" marT="89414" marB="894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801" marR="178801" marT="89414" marB="894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связи с высоким износом основного оборудования имеется вероятность возникновения ЧС</a:t>
                      </a:r>
                    </a:p>
                  </a:txBody>
                  <a:tcPr marL="178801" marR="178801" marT="89414" marB="894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</a:tr>
            </a:tbl>
          </a:graphicData>
        </a:graphic>
      </p:graphicFrame>
      <p:sp>
        <p:nvSpPr>
          <p:cNvPr id="8" name="AutoShape 252"/>
          <p:cNvSpPr>
            <a:spLocks noChangeArrowheads="1"/>
          </p:cNvSpPr>
          <p:nvPr/>
        </p:nvSpPr>
        <p:spPr bwMode="auto">
          <a:xfrm>
            <a:off x="8489880" y="4454511"/>
            <a:ext cx="1367303" cy="282999"/>
          </a:xfrm>
          <a:prstGeom prst="wedgeRectCallout">
            <a:avLst>
              <a:gd name="adj1" fmla="val -103572"/>
              <a:gd name="adj2" fmla="val 84069"/>
            </a:avLst>
          </a:prstGeom>
          <a:solidFill>
            <a:srgbClr val="00B050">
              <a:alpha val="949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127865" tIns="63931" rIns="127865" bIns="63931">
            <a:spAutoFit/>
          </a:bodyPr>
          <a:lstStyle>
            <a:lvl1pPr defTabSz="17907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907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907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907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907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7907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Котельная</a:t>
            </a:r>
            <a:endParaRPr kumimoji="0" lang="ru-RU" altLang="ru-RU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465"/>
          <p:cNvGrpSpPr>
            <a:grpSpLocks/>
          </p:cNvGrpSpPr>
          <p:nvPr/>
        </p:nvGrpSpPr>
        <p:grpSpPr bwMode="auto">
          <a:xfrm>
            <a:off x="7408912" y="4574035"/>
            <a:ext cx="377617" cy="347210"/>
            <a:chOff x="7363" y="4473"/>
            <a:chExt cx="191" cy="188"/>
          </a:xfrm>
        </p:grpSpPr>
        <p:sp>
          <p:nvSpPr>
            <p:cNvPr id="10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110286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latin typeface="+mn-lt"/>
              </a:endParaRPr>
            </a:p>
          </p:txBody>
        </p:sp>
        <p:sp>
          <p:nvSpPr>
            <p:cNvPr id="11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 defTabSz="12800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6268546"/>
              </p:ext>
            </p:extLst>
          </p:nvPr>
        </p:nvGraphicFramePr>
        <p:xfrm>
          <a:off x="-2" y="800072"/>
          <a:ext cx="12801601" cy="1665605"/>
        </p:xfrm>
        <a:graphic>
          <a:graphicData uri="http://schemas.openxmlformats.org/drawingml/2006/table">
            <a:tbl>
              <a:tblPr firstRow="1" firstCol="1" bandRow="1"/>
              <a:tblGrid>
                <a:gridCol w="1139414"/>
                <a:gridCol w="1587414"/>
                <a:gridCol w="1265600"/>
                <a:gridCol w="425600"/>
                <a:gridCol w="740694"/>
                <a:gridCol w="740694"/>
                <a:gridCol w="635414"/>
                <a:gridCol w="425600"/>
                <a:gridCol w="425600"/>
                <a:gridCol w="529386"/>
                <a:gridCol w="529386"/>
                <a:gridCol w="529386"/>
                <a:gridCol w="529386"/>
                <a:gridCol w="529386"/>
                <a:gridCol w="330027"/>
                <a:gridCol w="425600"/>
                <a:gridCol w="425600"/>
                <a:gridCol w="317334"/>
                <a:gridCol w="529386"/>
                <a:gridCol w="740694"/>
              </a:tblGrid>
              <a:tr h="26606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объекта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 расположения объекта, почтовый и юридический адрес,собственник объекта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телефона, адрес эл/почты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факса объекта и организации обслуж.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Характеристики котельной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Характеристики котлов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Протяженность сетей,км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Отапливаемые объекты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отапливаемого населения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резервного источника питания,неснижаемый запас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котлов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Температура на выходе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Режим работы при нормальных температурах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тип, номер котла, основного, резервного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 ввода в эксплуатацию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износа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Мощность, Гкл/час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топлива ,основного, резервного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Среднесуточный расход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Время выхода на рабочий режим (час)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Жилые дома,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Социаль-значимые объектв, шт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Промышленные объекты, шт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Другие,шт.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Котельная№1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353328" y="5736704"/>
            <a:ext cx="2448272" cy="93871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Ф.И.О. руководителя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Директор…..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Тел….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Диспетчерская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Тел….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700059"/>
          </a:xfrm>
        </p:spPr>
        <p:txBody>
          <a:bodyPr>
            <a:normAutofit/>
          </a:bodyPr>
          <a:lstStyle/>
          <a:p>
            <a:r>
              <a:rPr lang="ru-RU" sz="1960" dirty="0"/>
              <a:t>Характеристика котельной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2265274"/>
              </p:ext>
            </p:extLst>
          </p:nvPr>
        </p:nvGraphicFramePr>
        <p:xfrm>
          <a:off x="0" y="480114"/>
          <a:ext cx="12801600" cy="9121086"/>
        </p:xfrm>
        <a:graphic>
          <a:graphicData uri="http://schemas.openxmlformats.org/drawingml/2006/table">
            <a:tbl>
              <a:tblPr firstRow="1" firstCol="1" bandRow="1"/>
              <a:tblGrid>
                <a:gridCol w="10280414"/>
                <a:gridCol w="2521186"/>
              </a:tblGrid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Тип  источника теплоснабжения(ИТС)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Полное наименование ИТС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Ведомственная принадлежность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Адрес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Директор ИТС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Контактный телефон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Дежурно-диспетчерская служба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Контактный телефон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 ввода в эксплуатацию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Установленная тепловая мощность(Гкал/час)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теплогенерирующих агрегатов, ед.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Тип теплогенерирующих агрегатов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Наличие резервных теплогенерирующих агрегатов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 потребляемого топлива(основное)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 потребляемого топлива(резервное)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Суточная потребность в топливе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Период(в сутках)который ИТС может работать на существующем резервном топливе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Период отопительного сезона в зоне обслуживания, мес.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Износ (в процентах)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Генерирующего оборудования ИТС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Коммуникаций,обеспечивающих подачу тепла на объекты теплоснабжения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Коммуникаций,обеспечивающих работу ИТС (питающие водоводы ,газопроводы,электросети)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плановых ремонтов за последние 10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аварий на ИТС с момента ввода в эксплуатацию, приведших к нарушению подачи тепла на объекты теплоснабжения начиная  с момента ввода в эксплуатацию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аварий на ИТС с момента ввода в эксплуатацию, не приведших к нарушению подачи тепла на объекты теплоснабжения начиная  с момента ввода в эксплуатацию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801600" cy="55212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потребителей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7565124"/>
              </p:ext>
            </p:extLst>
          </p:nvPr>
        </p:nvGraphicFramePr>
        <p:xfrm>
          <a:off x="-7912" y="696147"/>
          <a:ext cx="12809512" cy="8640962"/>
        </p:xfrm>
        <a:graphic>
          <a:graphicData uri="http://schemas.openxmlformats.org/drawingml/2006/table">
            <a:tbl>
              <a:tblPr firstRow="1" firstCol="1" bandRow="1"/>
              <a:tblGrid>
                <a:gridCol w="9145016"/>
                <a:gridCol w="3664496"/>
              </a:tblGrid>
              <a:tr h="785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Общее количество объектов ,обслуживаемых ИТС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 жилых домов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 объектов социальной сферы ( больницы, детские сады, интернаты, дома престарелых и инвалидов)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промышленные объекты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объекты непрерывного цикла 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потенциально опасные объекты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Общее количество населения, являющегося потребителем тепла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проживающих в жилых  домах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объектах социальной сферы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37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469</Words>
  <Application>Microsoft Office PowerPoint</Application>
  <PresentationFormat>A3 (297x420 мм)</PresentationFormat>
  <Paragraphs>190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Паспорт котельной улица(адрес) муниципального образования московской области</vt:lpstr>
      <vt:lpstr>Слайд 2</vt:lpstr>
      <vt:lpstr>Слайд 3</vt:lpstr>
      <vt:lpstr>Риски аварий на котельной(адрес)</vt:lpstr>
      <vt:lpstr>Характеристика котельной</vt:lpstr>
      <vt:lpstr>Характеристика потребителей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котельной улица(адрес) муницыпального образования московской области</dc:title>
  <cp:lastModifiedBy>user</cp:lastModifiedBy>
  <cp:revision>16</cp:revision>
  <dcterms:modified xsi:type="dcterms:W3CDTF">2014-05-19T06:14:50Z</dcterms:modified>
</cp:coreProperties>
</file>