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wmf" ContentType="image/x-wmf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docx" ContentType="application/vnd.openxmlformats-officedocument.wordprocessingml.document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661" r:id="rId2"/>
  </p:sldMasterIdLst>
  <p:notesMasterIdLst>
    <p:notesMasterId r:id="rId118"/>
  </p:notesMasterIdLst>
  <p:sldIdLst>
    <p:sldId id="1026" r:id="rId3"/>
    <p:sldId id="1421" r:id="rId4"/>
    <p:sldId id="1408" r:id="rId5"/>
    <p:sldId id="1391" r:id="rId6"/>
    <p:sldId id="1276" r:id="rId7"/>
    <p:sldId id="1273" r:id="rId8"/>
    <p:sldId id="1420" r:id="rId9"/>
    <p:sldId id="1275" r:id="rId10"/>
    <p:sldId id="1244" r:id="rId11"/>
    <p:sldId id="1245" r:id="rId12"/>
    <p:sldId id="1246" r:id="rId13"/>
    <p:sldId id="1191" r:id="rId14"/>
    <p:sldId id="1407" r:id="rId15"/>
    <p:sldId id="1242" r:id="rId16"/>
    <p:sldId id="1240" r:id="rId17"/>
    <p:sldId id="1443" r:id="rId18"/>
    <p:sldId id="1444" r:id="rId19"/>
    <p:sldId id="1280" r:id="rId20"/>
    <p:sldId id="1279" r:id="rId21"/>
    <p:sldId id="1198" r:id="rId22"/>
    <p:sldId id="1409" r:id="rId23"/>
    <p:sldId id="1410" r:id="rId24"/>
    <p:sldId id="1406" r:id="rId25"/>
    <p:sldId id="1281" r:id="rId26"/>
    <p:sldId id="1343" r:id="rId27"/>
    <p:sldId id="1192" r:id="rId28"/>
    <p:sldId id="1412" r:id="rId29"/>
    <p:sldId id="1405" r:id="rId30"/>
    <p:sldId id="1344" r:id="rId31"/>
    <p:sldId id="1345" r:id="rId32"/>
    <p:sldId id="1289" r:id="rId33"/>
    <p:sldId id="1199" r:id="rId34"/>
    <p:sldId id="1413" r:id="rId35"/>
    <p:sldId id="1404" r:id="rId36"/>
    <p:sldId id="1352" r:id="rId37"/>
    <p:sldId id="1353" r:id="rId38"/>
    <p:sldId id="1200" r:id="rId39"/>
    <p:sldId id="1414" r:id="rId40"/>
    <p:sldId id="1403" r:id="rId41"/>
    <p:sldId id="1354" r:id="rId42"/>
    <p:sldId id="1355" r:id="rId43"/>
    <p:sldId id="1229" r:id="rId44"/>
    <p:sldId id="1415" r:id="rId45"/>
    <p:sldId id="1402" r:id="rId46"/>
    <p:sldId id="1356" r:id="rId47"/>
    <p:sldId id="1357" r:id="rId48"/>
    <p:sldId id="1209" r:id="rId49"/>
    <p:sldId id="1416" r:id="rId50"/>
    <p:sldId id="1401" r:id="rId51"/>
    <p:sldId id="1358" r:id="rId52"/>
    <p:sldId id="1359" r:id="rId53"/>
    <p:sldId id="1442" r:id="rId54"/>
    <p:sldId id="1195" r:id="rId55"/>
    <p:sldId id="1417" r:id="rId56"/>
    <p:sldId id="1400" r:id="rId57"/>
    <p:sldId id="1360" r:id="rId58"/>
    <p:sldId id="1361" r:id="rId59"/>
    <p:sldId id="1193" r:id="rId60"/>
    <p:sldId id="1418" r:id="rId61"/>
    <p:sldId id="1399" r:id="rId62"/>
    <p:sldId id="1362" r:id="rId63"/>
    <p:sldId id="1363" r:id="rId64"/>
    <p:sldId id="1383" r:id="rId65"/>
    <p:sldId id="1398" r:id="rId66"/>
    <p:sldId id="1364" r:id="rId67"/>
    <p:sldId id="1365" r:id="rId68"/>
    <p:sldId id="1300" r:id="rId69"/>
    <p:sldId id="1201" r:id="rId70"/>
    <p:sldId id="1419" r:id="rId71"/>
    <p:sldId id="1397" r:id="rId72"/>
    <p:sldId id="1366" r:id="rId73"/>
    <p:sldId id="1367" r:id="rId74"/>
    <p:sldId id="1302" r:id="rId75"/>
    <p:sldId id="1384" r:id="rId76"/>
    <p:sldId id="1385" r:id="rId77"/>
    <p:sldId id="1386" r:id="rId78"/>
    <p:sldId id="1368" r:id="rId79"/>
    <p:sldId id="1369" r:id="rId80"/>
    <p:sldId id="1305" r:id="rId81"/>
    <p:sldId id="1306" r:id="rId82"/>
    <p:sldId id="1203" r:id="rId83"/>
    <p:sldId id="1396" r:id="rId84"/>
    <p:sldId id="1445" r:id="rId85"/>
    <p:sldId id="1370" r:id="rId86"/>
    <p:sldId id="1371" r:id="rId87"/>
    <p:sldId id="1308" r:id="rId88"/>
    <p:sldId id="1447" r:id="rId89"/>
    <p:sldId id="1446" r:id="rId90"/>
    <p:sldId id="1231" r:id="rId91"/>
    <p:sldId id="1448" r:id="rId92"/>
    <p:sldId id="1454" r:id="rId93"/>
    <p:sldId id="1453" r:id="rId94"/>
    <p:sldId id="1452" r:id="rId95"/>
    <p:sldId id="1451" r:id="rId96"/>
    <p:sldId id="1450" r:id="rId97"/>
    <p:sldId id="1449" r:id="rId98"/>
    <p:sldId id="1372" r:id="rId99"/>
    <p:sldId id="1373" r:id="rId100"/>
    <p:sldId id="1316" r:id="rId101"/>
    <p:sldId id="1411" r:id="rId102"/>
    <p:sldId id="1388" r:id="rId103"/>
    <p:sldId id="1436" r:id="rId104"/>
    <p:sldId id="1327" r:id="rId105"/>
    <p:sldId id="1378" r:id="rId106"/>
    <p:sldId id="1235" r:id="rId107"/>
    <p:sldId id="1394" r:id="rId108"/>
    <p:sldId id="1339" r:id="rId109"/>
    <p:sldId id="1428" r:id="rId110"/>
    <p:sldId id="1455" r:id="rId111"/>
    <p:sldId id="1425" r:id="rId112"/>
    <p:sldId id="1426" r:id="rId113"/>
    <p:sldId id="1427" r:id="rId114"/>
    <p:sldId id="1456" r:id="rId115"/>
    <p:sldId id="1429" r:id="rId116"/>
    <p:sldId id="1430" r:id="rId117"/>
  </p:sldIdLst>
  <p:sldSz cx="12801600" cy="9601200" type="A3"/>
  <p:notesSz cx="6669088" cy="992822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024">
          <p15:clr>
            <a:srgbClr val="A4A3A4"/>
          </p15:clr>
        </p15:guide>
        <p15:guide id="2" pos="4032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06600"/>
    <a:srgbClr val="00FF99"/>
    <a:srgbClr val="FF0000"/>
    <a:srgbClr val="FF9900"/>
    <a:srgbClr val="FFABAB"/>
    <a:srgbClr val="FFFFCC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385" autoAdjust="0"/>
    <p:restoredTop sz="99413" autoAdjust="0"/>
  </p:normalViewPr>
  <p:slideViewPr>
    <p:cSldViewPr showGuides="1">
      <p:cViewPr varScale="1">
        <p:scale>
          <a:sx n="77" d="100"/>
          <a:sy n="77" d="100"/>
        </p:scale>
        <p:origin x="120" y="114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452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13" Type="http://schemas.openxmlformats.org/officeDocument/2006/relationships/slide" Target="slides/slide111.xml"/><Relationship Id="rId118" Type="http://schemas.openxmlformats.org/officeDocument/2006/relationships/notesMaster" Target="notesMasters/notesMaster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theme" Target="theme/theme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11" Type="http://schemas.openxmlformats.org/officeDocument/2006/relationships/slide" Target="slides/slide10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slide" Target="slides/slide112.xml"/><Relationship Id="rId119" Type="http://schemas.openxmlformats.org/officeDocument/2006/relationships/presProps" Target="presProp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1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.emf"/><Relationship Id="rId2" Type="http://schemas.openxmlformats.org/officeDocument/2006/relationships/image" Target="../media/image53.emf"/><Relationship Id="rId1" Type="http://schemas.openxmlformats.org/officeDocument/2006/relationships/image" Target="../media/image52.emf"/></Relationships>
</file>

<file path=ppt/drawings/_rels/vmlDrawing22.vml.rels><?xml version="1.0" encoding="UTF-8" standalone="yes"?>
<Relationships xmlns="http://schemas.openxmlformats.org/package/2006/relationships"><Relationship Id="rId2" Type="http://schemas.openxmlformats.org/officeDocument/2006/relationships/image" Target="../media/image60.emf"/><Relationship Id="rId1" Type="http://schemas.openxmlformats.org/officeDocument/2006/relationships/image" Target="../media/image5.w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2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889108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t" anchorCtr="0" compatLnSpc="1">
            <a:prstTxWarp prst="textNoShape">
              <a:avLst/>
            </a:prstTxWarp>
          </a:bodyPr>
          <a:lstStyle>
            <a:lvl1pPr defTabSz="896693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778424" y="0"/>
            <a:ext cx="2889108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t" anchorCtr="0" compatLnSpc="1">
            <a:prstTxWarp prst="textNoShape">
              <a:avLst/>
            </a:prstTxWarp>
          </a:bodyPr>
          <a:lstStyle>
            <a:lvl1pPr algn="r" defTabSz="896693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1366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854075" y="744538"/>
            <a:ext cx="4965700" cy="37242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66598" y="4719638"/>
            <a:ext cx="5335893" cy="4464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9750"/>
            <a:ext cx="2889108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b" anchorCtr="0" compatLnSpc="1">
            <a:prstTxWarp prst="textNoShape">
              <a:avLst/>
            </a:prstTxWarp>
          </a:bodyPr>
          <a:lstStyle>
            <a:lvl1pPr defTabSz="896693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778424" y="9429750"/>
            <a:ext cx="2889108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b" anchorCtr="0" compatLnSpc="1">
            <a:prstTxWarp prst="textNoShape">
              <a:avLst/>
            </a:prstTxWarp>
          </a:bodyPr>
          <a:lstStyle>
            <a:lvl1pPr algn="r" defTabSz="896693">
              <a:defRPr sz="1200" b="0"/>
            </a:lvl1pPr>
          </a:lstStyle>
          <a:p>
            <a:pPr>
              <a:defRPr/>
            </a:pPr>
            <a:fld id="{F753233D-9E7F-43A2-B8BD-AD8BF2B0BEE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0930852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545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4254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9963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56722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 txBox="1">
            <a:spLocks noGrp="1" noChangeArrowheads="1"/>
          </p:cNvSpPr>
          <p:nvPr/>
        </p:nvSpPr>
        <p:spPr bwMode="auto">
          <a:xfrm>
            <a:off x="3778424" y="9429750"/>
            <a:ext cx="2889108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1" tIns="45706" rIns="91411" bIns="45706" anchor="b"/>
          <a:lstStyle>
            <a:lvl1pPr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89C7E56-B843-4224-812B-0FFA4C741F4F}" type="slidenum">
              <a:rPr lang="ru-RU" sz="1200" b="0"/>
              <a:pPr algn="r" eaLnBrk="1" hangingPunct="1"/>
              <a:t>14</a:t>
            </a:fld>
            <a:endParaRPr lang="ru-RU" sz="1200" b="0"/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68863548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54075" y="744538"/>
            <a:ext cx="4960938" cy="3722687"/>
          </a:xfrm>
          <a:ln/>
        </p:spPr>
      </p:sp>
      <p:sp>
        <p:nvSpPr>
          <p:cNvPr id="115715" name="Заметки 2"/>
          <p:cNvSpPr>
            <a:spLocks noGrp="1"/>
          </p:cNvSpPr>
          <p:nvPr>
            <p:ph type="body" idx="1"/>
          </p:nvPr>
        </p:nvSpPr>
        <p:spPr>
          <a:xfrm>
            <a:off x="666598" y="4716464"/>
            <a:ext cx="5335893" cy="44672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577" tIns="45789" rIns="91577" bIns="45789"/>
          <a:lstStyle/>
          <a:p>
            <a:endParaRPr lang="ru-RU" smtClean="0"/>
          </a:p>
        </p:txBody>
      </p:sp>
      <p:sp>
        <p:nvSpPr>
          <p:cNvPr id="115716" name="Номер слайда 3"/>
          <p:cNvSpPr txBox="1">
            <a:spLocks noGrp="1"/>
          </p:cNvSpPr>
          <p:nvPr/>
        </p:nvSpPr>
        <p:spPr bwMode="auto">
          <a:xfrm>
            <a:off x="3776866" y="9429750"/>
            <a:ext cx="2890665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577" tIns="45789" rIns="91577" bIns="45789" anchor="b"/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10561B38-01D9-43D3-A67E-C1962AE7450F}" type="slidenum">
              <a:rPr lang="ru-RU" sz="1200" b="0"/>
              <a:pPr algn="r" eaLnBrk="1" hangingPunct="1"/>
              <a:t>21</a:t>
            </a:fld>
            <a:endParaRPr lang="ru-RU" sz="1200" b="0"/>
          </a:p>
        </p:txBody>
      </p:sp>
    </p:spTree>
    <p:extLst>
      <p:ext uri="{BB962C8B-B14F-4D97-AF65-F5344CB8AC3E}">
        <p14:creationId xmlns:p14="http://schemas.microsoft.com/office/powerpoint/2010/main" val="5139080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854075" y="744538"/>
            <a:ext cx="4960938" cy="3722687"/>
          </a:xfrm>
          <a:ln/>
        </p:spPr>
      </p:sp>
      <p:sp>
        <p:nvSpPr>
          <p:cNvPr id="116739" name="Заметки 2"/>
          <p:cNvSpPr>
            <a:spLocks noGrp="1"/>
          </p:cNvSpPr>
          <p:nvPr>
            <p:ph type="body" idx="1"/>
          </p:nvPr>
        </p:nvSpPr>
        <p:spPr>
          <a:xfrm>
            <a:off x="666598" y="4716464"/>
            <a:ext cx="5335893" cy="44672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577" tIns="45789" rIns="91577" bIns="45789"/>
          <a:lstStyle/>
          <a:p>
            <a:endParaRPr lang="ru-RU" smtClean="0"/>
          </a:p>
        </p:txBody>
      </p:sp>
      <p:sp>
        <p:nvSpPr>
          <p:cNvPr id="116740" name="Номер слайда 3"/>
          <p:cNvSpPr txBox="1">
            <a:spLocks noGrp="1"/>
          </p:cNvSpPr>
          <p:nvPr/>
        </p:nvSpPr>
        <p:spPr bwMode="auto">
          <a:xfrm>
            <a:off x="3776866" y="9429750"/>
            <a:ext cx="2890665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577" tIns="45789" rIns="91577" bIns="45789" anchor="b"/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E44226E-E3ED-4442-B656-F85EEC2FD2EC}" type="slidenum">
              <a:rPr lang="ru-RU" sz="1200" b="0"/>
              <a:pPr algn="r" eaLnBrk="1" hangingPunct="1"/>
              <a:t>22</a:t>
            </a:fld>
            <a:endParaRPr lang="ru-RU" sz="1200" b="0"/>
          </a:p>
        </p:txBody>
      </p:sp>
    </p:spTree>
    <p:extLst>
      <p:ext uri="{BB962C8B-B14F-4D97-AF65-F5344CB8AC3E}">
        <p14:creationId xmlns:p14="http://schemas.microsoft.com/office/powerpoint/2010/main" val="26326579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785" name="Rectangle 7"/>
          <p:cNvSpPr txBox="1">
            <a:spLocks noGrp="1" noChangeArrowheads="1"/>
          </p:cNvSpPr>
          <p:nvPr/>
        </p:nvSpPr>
        <p:spPr bwMode="auto">
          <a:xfrm>
            <a:off x="3851275" y="9429750"/>
            <a:ext cx="2944813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5565" tIns="47783" rIns="95565" bIns="47783" anchor="b"/>
          <a:lstStyle/>
          <a:p>
            <a:pPr algn="r" defTabSz="923925" eaLnBrk="0" hangingPunct="0"/>
            <a:fld id="{17B01C06-B7A0-4C40-BAA3-AF2E77EE3597}" type="slidenum">
              <a:rPr lang="ru-RU" sz="1300">
                <a:solidFill>
                  <a:prstClr val="black"/>
                </a:solidFill>
              </a:rPr>
              <a:pPr algn="r" defTabSz="923925" eaLnBrk="0" hangingPunct="0"/>
              <a:t>95</a:t>
            </a:fld>
            <a:endParaRPr lang="ru-RU" sz="1300">
              <a:solidFill>
                <a:prstClr val="black"/>
              </a:solidFill>
            </a:endParaRPr>
          </a:p>
        </p:txBody>
      </p:sp>
      <p:sp>
        <p:nvSpPr>
          <p:cNvPr id="10147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47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5565" tIns="47783" rIns="95565" bIns="47783"/>
          <a:lstStyle/>
          <a:p>
            <a:pPr eaLnBrk="1" hangingPunct="1">
              <a:spcBef>
                <a:spcPct val="0"/>
              </a:spcBef>
            </a:pPr>
            <a:endParaRPr lang="ru-RU" smtClean="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62666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439" y="2982915"/>
            <a:ext cx="10880724" cy="205739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876" y="5440363"/>
            <a:ext cx="8959850" cy="2454276"/>
          </a:xfrm>
        </p:spPr>
        <p:txBody>
          <a:bodyPr/>
          <a:lstStyle>
            <a:lvl1pPr marL="0" indent="0" algn="ctr">
              <a:buNone/>
              <a:defRPr/>
            </a:lvl1pPr>
            <a:lvl2pPr marL="457090" indent="0" algn="ctr">
              <a:buNone/>
              <a:defRPr/>
            </a:lvl2pPr>
            <a:lvl3pPr marL="914180" indent="0" algn="ctr">
              <a:buNone/>
              <a:defRPr/>
            </a:lvl3pPr>
            <a:lvl4pPr marL="1371272" indent="0" algn="ctr">
              <a:buNone/>
              <a:defRPr/>
            </a:lvl4pPr>
            <a:lvl5pPr marL="1828362" indent="0" algn="ctr">
              <a:buNone/>
              <a:defRPr/>
            </a:lvl5pPr>
            <a:lvl6pPr marL="2285451" indent="0" algn="ctr">
              <a:buNone/>
              <a:defRPr/>
            </a:lvl6pPr>
            <a:lvl7pPr marL="2742541" indent="0" algn="ctr">
              <a:buNone/>
              <a:defRPr/>
            </a:lvl7pPr>
            <a:lvl8pPr marL="3199631" indent="0" algn="ctr">
              <a:buNone/>
              <a:defRPr/>
            </a:lvl8pPr>
            <a:lvl9pPr marL="3656722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8BDC32-E368-48ED-A398-13E18E46EF42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0F2811-E56F-42E1-8799-B02626255AF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89929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579A55-2ED7-43BA-A983-983F47EED401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9D589-7B99-4D64-86E6-B980F850E4F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92187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2114" y="384176"/>
            <a:ext cx="2879724" cy="81930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39764" y="384176"/>
            <a:ext cx="8489950" cy="81930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A61B9-0486-4852-9990-71FB8F4502F8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16469C-E54F-497B-B601-73A8F7BD3B8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778807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7351"/>
            <a:ext cx="11522076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4" y="2239964"/>
            <a:ext cx="5684837" cy="633888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6477000" y="2239964"/>
            <a:ext cx="5684839" cy="309245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6477000" y="5484814"/>
            <a:ext cx="5684839" cy="309403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190A01-F08B-4001-9718-7F614C3265C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681112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120" y="2982599"/>
            <a:ext cx="10881360" cy="205803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240" y="5440680"/>
            <a:ext cx="8961120" cy="245364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39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79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9197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5597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1996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8395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4794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1194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1CB16-E6D2-434B-9388-18BA46E6C14F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6B835F-5D38-41AD-AB68-8C2F1E1C495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3253042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29EF17-C8A3-43AB-9498-DB82BB337823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4F8826-7788-4712-870F-854ACA9A277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539217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664"/>
            <a:ext cx="10881360" cy="1906905"/>
          </a:xfrm>
        </p:spPr>
        <p:txBody>
          <a:bodyPr anchor="t"/>
          <a:lstStyle>
            <a:lvl1pPr algn="l">
              <a:defRPr sz="56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9400"/>
            <a:ext cx="10881360" cy="2100262"/>
          </a:xfrm>
        </p:spPr>
        <p:txBody>
          <a:bodyPr anchor="b"/>
          <a:lstStyle>
            <a:lvl1pPr marL="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1pPr>
            <a:lvl2pPr marL="639926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 marL="1279852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9197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 marL="255970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  <a:lvl6pPr marL="319963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6pPr>
            <a:lvl7pPr marL="383955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7pPr>
            <a:lvl8pPr marL="447948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8pPr>
            <a:lvl9pPr marL="511941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B36FF-9817-49C9-BBEE-53560FECC5D2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7DFEC5-C1EF-402E-B71D-CE7C3E7D384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496080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400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5074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735526-0DDC-465A-932C-1426C6B9517E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7E4542-B9A9-4F35-A788-3BA8973A972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06499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0080" y="2149158"/>
            <a:ext cx="5656263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0080" y="3044825"/>
            <a:ext cx="5656263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3039" y="2149158"/>
            <a:ext cx="5658485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3039" y="3044825"/>
            <a:ext cx="5658485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9875F-97CD-42AC-8B7C-D136EAB60996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4C23FE-66CE-4F7F-A16A-CB263F67E46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447337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585CEB-68B1-4F61-984C-596D17310AB6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D38201-5EE5-4DE8-96AA-370741AED56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374561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DF1BF3-7C40-46A3-AB0A-5817634A6D37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BB8443-3B19-496E-A55F-CFA8EFC528D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813647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28CA12-E669-4C7E-905F-FBF158794A8A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68B793-7E20-4BFA-B272-9851FC1F159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869005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0082" y="382270"/>
            <a:ext cx="4211638" cy="1626870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070" y="382272"/>
            <a:ext cx="7156450" cy="8194358"/>
          </a:xfrm>
        </p:spPr>
        <p:txBody>
          <a:bodyPr/>
          <a:lstStyle>
            <a:lvl1pPr>
              <a:defRPr sz="4500"/>
            </a:lvl1pPr>
            <a:lvl2pPr>
              <a:defRPr sz="3900"/>
            </a:lvl2pPr>
            <a:lvl3pPr>
              <a:defRPr sz="340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40082" y="2009142"/>
            <a:ext cx="4211638" cy="6567488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749127-6FB8-40DF-BD48-E197E219DAB1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9D512-0F10-47CD-BEAB-D2E00FBE00C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091816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203" y="6720840"/>
            <a:ext cx="7680960" cy="793433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203" y="857885"/>
            <a:ext cx="7680960" cy="5760720"/>
          </a:xfrm>
        </p:spPr>
        <p:txBody>
          <a:bodyPr rtlCol="0">
            <a:normAutofit/>
          </a:bodyPr>
          <a:lstStyle>
            <a:lvl1pPr marL="0" indent="0">
              <a:buNone/>
              <a:defRPr sz="4500"/>
            </a:lvl1pPr>
            <a:lvl2pPr marL="639926" indent="0">
              <a:buNone/>
              <a:defRPr sz="3900"/>
            </a:lvl2pPr>
            <a:lvl3pPr marL="1279852" indent="0">
              <a:buNone/>
              <a:defRPr sz="3400"/>
            </a:lvl3pPr>
            <a:lvl4pPr marL="1919778" indent="0">
              <a:buNone/>
              <a:defRPr sz="2800"/>
            </a:lvl4pPr>
            <a:lvl5pPr marL="2559705" indent="0">
              <a:buNone/>
              <a:defRPr sz="2800"/>
            </a:lvl5pPr>
            <a:lvl6pPr marL="3199631" indent="0">
              <a:buNone/>
              <a:defRPr sz="2800"/>
            </a:lvl6pPr>
            <a:lvl7pPr marL="3839559" indent="0">
              <a:buNone/>
              <a:defRPr sz="2800"/>
            </a:lvl7pPr>
            <a:lvl8pPr marL="4479485" indent="0">
              <a:buNone/>
              <a:defRPr sz="2800"/>
            </a:lvl8pPr>
            <a:lvl9pPr marL="5119411" indent="0">
              <a:buNone/>
              <a:defRPr sz="28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203" y="7514273"/>
            <a:ext cx="7680960" cy="1126807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E57DF6-409E-44A5-BF64-D5CDD5CC71CD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96F58A-5AC1-4777-B236-8D75603B745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778226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A7BCFB-1153-4F66-813E-BDD444B7C652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72165C-C4FB-459A-9B09-1349F8AEA2F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194394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1160" y="384497"/>
            <a:ext cx="2880360" cy="819213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40080" y="384497"/>
            <a:ext cx="8427720" cy="819213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5C1B8A-AD8A-4F43-97C2-95618B69C3C5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9C4131-281E-427A-BF01-7DBCA236031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175443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027"/>
            <a:ext cx="10880724" cy="1908175"/>
          </a:xfrm>
        </p:spPr>
        <p:txBody>
          <a:bodyPr anchor="t"/>
          <a:lstStyle>
            <a:lvl1pPr algn="l">
              <a:defRPr sz="41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8763"/>
            <a:ext cx="10880724" cy="2100262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90" indent="0">
              <a:buNone/>
              <a:defRPr sz="1800"/>
            </a:lvl2pPr>
            <a:lvl3pPr marL="914180" indent="0">
              <a:buNone/>
              <a:defRPr sz="1500"/>
            </a:lvl3pPr>
            <a:lvl4pPr marL="1371272" indent="0">
              <a:buNone/>
              <a:defRPr sz="1400"/>
            </a:lvl4pPr>
            <a:lvl5pPr marL="1828362" indent="0">
              <a:buNone/>
              <a:defRPr sz="1400"/>
            </a:lvl5pPr>
            <a:lvl6pPr marL="2285451" indent="0">
              <a:buNone/>
              <a:defRPr sz="1400"/>
            </a:lvl6pPr>
            <a:lvl7pPr marL="2742541" indent="0">
              <a:buNone/>
              <a:defRPr sz="1400"/>
            </a:lvl7pPr>
            <a:lvl8pPr marL="3199631" indent="0">
              <a:buNone/>
              <a:defRPr sz="1400"/>
            </a:lvl8pPr>
            <a:lvl9pPr marL="3656722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4F63FC-C011-4D18-8698-C44C85D5AC8C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DE9DBB-32EF-4732-97F2-CEF2D8313C7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45755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5" y="2239964"/>
            <a:ext cx="5684837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77001" y="2239964"/>
            <a:ext cx="5684839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3A17B7-A743-48A7-87EC-698FDDC5D00A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FD3082-9166-480A-8858-93A61FAD22C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41268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9764" y="2149475"/>
            <a:ext cx="5656262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39764" y="3044827"/>
            <a:ext cx="5656262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2400" y="2149475"/>
            <a:ext cx="5659438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2400" y="3044827"/>
            <a:ext cx="5659438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F13C6-F6B5-4D19-943F-90AD904983C0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F62C68-3A77-4D64-9B8B-B6CB2D3D6AE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566124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EDD5E-D7F7-4E18-8C90-990FB35EBCE1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C51EC-2F68-4C8D-AA28-8DAE2932554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241155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DFDA6E-AA74-4F5D-9317-AC774F77EE9F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21C0B2-5678-4ED5-A39F-0FE34B47ACE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996997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5" y="382589"/>
            <a:ext cx="4211637" cy="162718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388" y="382591"/>
            <a:ext cx="7156450" cy="819467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9765" y="2009776"/>
            <a:ext cx="4211637" cy="6567488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E4EBDE-2FD6-4D48-9DAA-13E219B44361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C2E922-5151-434F-92CD-F012252C406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43063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839" y="6721478"/>
            <a:ext cx="7680324" cy="79216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839" y="857251"/>
            <a:ext cx="7680324" cy="5761038"/>
          </a:xfrm>
        </p:spPr>
        <p:txBody>
          <a:bodyPr/>
          <a:lstStyle>
            <a:lvl1pPr marL="0" indent="0">
              <a:buNone/>
              <a:defRPr sz="3200"/>
            </a:lvl1pPr>
            <a:lvl2pPr marL="457090" indent="0">
              <a:buNone/>
              <a:defRPr sz="2800"/>
            </a:lvl2pPr>
            <a:lvl3pPr marL="914180" indent="0">
              <a:buNone/>
              <a:defRPr sz="2400"/>
            </a:lvl3pPr>
            <a:lvl4pPr marL="1371272" indent="0">
              <a:buNone/>
              <a:defRPr sz="2000"/>
            </a:lvl4pPr>
            <a:lvl5pPr marL="1828362" indent="0">
              <a:buNone/>
              <a:defRPr sz="2000"/>
            </a:lvl5pPr>
            <a:lvl6pPr marL="2285451" indent="0">
              <a:buNone/>
              <a:defRPr sz="2000"/>
            </a:lvl6pPr>
            <a:lvl7pPr marL="2742541" indent="0">
              <a:buNone/>
              <a:defRPr sz="2000"/>
            </a:lvl7pPr>
            <a:lvl8pPr marL="3199631" indent="0">
              <a:buNone/>
              <a:defRPr sz="2000"/>
            </a:lvl8pPr>
            <a:lvl9pPr marL="3656722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839" y="7513641"/>
            <a:ext cx="7680324" cy="1127125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83A733-6D78-41EB-BBA4-1553E197BDB4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4B4DB6-9757-4DD0-ABF1-16C3BAF5B80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067108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2334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397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>
              <a:defRPr sz="2000" b="0"/>
            </a:lvl1pPr>
          </a:lstStyle>
          <a:p>
            <a:pPr>
              <a:defRPr/>
            </a:pPr>
            <a:fld id="{18285C54-FB6D-44F9-95BE-F79B4DD43555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2334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373563" y="8743950"/>
            <a:ext cx="40544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ctr">
              <a:defRPr sz="20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334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741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r">
              <a:defRPr sz="2000" b="0"/>
            </a:lvl1pPr>
          </a:lstStyle>
          <a:p>
            <a:pPr>
              <a:defRPr/>
            </a:pPr>
            <a:fld id="{06D2D889-BB82-47AA-9FF5-724C55002ED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0" r:id="rId1"/>
    <p:sldLayoutId id="2147484439" r:id="rId2"/>
    <p:sldLayoutId id="2147484438" r:id="rId3"/>
    <p:sldLayoutId id="2147484437" r:id="rId4"/>
    <p:sldLayoutId id="2147484436" r:id="rId5"/>
    <p:sldLayoutId id="2147484435" r:id="rId6"/>
    <p:sldLayoutId id="2147484434" r:id="rId7"/>
    <p:sldLayoutId id="2147484433" r:id="rId8"/>
    <p:sldLayoutId id="2147484432" r:id="rId9"/>
    <p:sldLayoutId id="2147484431" r:id="rId10"/>
    <p:sldLayoutId id="2147484430" r:id="rId11"/>
    <p:sldLayoutId id="2147484452" r:id="rId12"/>
  </p:sldLayoutIdLst>
  <p:txStyles>
    <p:titleStyle>
      <a:lvl1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  <a:ea typeface="+mj-ea"/>
          <a:cs typeface="+mj-cs"/>
        </a:defRPr>
      </a:lvl1pPr>
      <a:lvl2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2pPr>
      <a:lvl3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3pPr>
      <a:lvl4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4pPr>
      <a:lvl5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5pPr>
      <a:lvl6pPr marL="45709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6pPr>
      <a:lvl7pPr marL="91418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7pPr>
      <a:lvl8pPr marL="137127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8pPr>
      <a:lvl9pPr marL="182836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9pPr>
    </p:titleStyle>
    <p:bodyStyle>
      <a:lvl1pPr marL="476250" indent="-47625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45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1036638" indent="-396875" algn="l" defTabSz="1276350" rtl="0" eaLnBrk="0" fontAlgn="base" hangingPunct="0">
        <a:spcBef>
          <a:spcPct val="20000"/>
        </a:spcBef>
        <a:spcAft>
          <a:spcPct val="0"/>
        </a:spcAft>
        <a:buChar char="–"/>
        <a:defRPr sz="3900">
          <a:solidFill>
            <a:schemeClr val="tx1"/>
          </a:solidFill>
          <a:latin typeface="Times New Roman" pitchFamily="18" charset="0"/>
        </a:defRPr>
      </a:lvl2pPr>
      <a:lvl3pPr marL="1597025" indent="-31750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Times New Roman" pitchFamily="18" charset="0"/>
        </a:defRPr>
      </a:lvl3pPr>
      <a:lvl4pPr marL="2236788" indent="-315913" algn="l" defTabSz="1276350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Times New Roman" pitchFamily="18" charset="0"/>
        </a:defRPr>
      </a:lvl4pPr>
      <a:lvl5pPr marL="2876550" indent="-315913" algn="l" defTabSz="1276350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Times New Roman" pitchFamily="18" charset="0"/>
        </a:defRPr>
      </a:lvl5pPr>
      <a:lvl6pPr marL="3336124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6pPr>
      <a:lvl7pPr marL="3793215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7pPr>
      <a:lvl8pPr marL="4250303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8pPr>
      <a:lvl9pPr marL="4707396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9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8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7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6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5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4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3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72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Заголовок 1"/>
          <p:cNvSpPr>
            <a:spLocks noGrp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4579" name="Текст 2"/>
          <p:cNvSpPr>
            <a:spLocks noGrp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BA60B4B2-F67A-44A1-907B-AB9DD16B4A02}" type="datetimeFigureOut">
              <a:rPr lang="ru-RU"/>
              <a:pPr>
                <a:defRPr/>
              </a:pPr>
              <a:t>16.08.2016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373563" y="8899525"/>
            <a:ext cx="40544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ct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1741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E929202-14F6-4532-960F-4E3C308BCB9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1" r:id="rId1"/>
    <p:sldLayoutId id="2147484450" r:id="rId2"/>
    <p:sldLayoutId id="2147484449" r:id="rId3"/>
    <p:sldLayoutId id="2147484448" r:id="rId4"/>
    <p:sldLayoutId id="2147484447" r:id="rId5"/>
    <p:sldLayoutId id="2147484446" r:id="rId6"/>
    <p:sldLayoutId id="2147484445" r:id="rId7"/>
    <p:sldLayoutId id="2147484444" r:id="rId8"/>
    <p:sldLayoutId id="2147484443" r:id="rId9"/>
    <p:sldLayoutId id="2147484442" r:id="rId10"/>
    <p:sldLayoutId id="2147484441" r:id="rId11"/>
  </p:sldLayoutIdLst>
  <p:txStyles>
    <p:titleStyle>
      <a:lvl1pPr algn="ctr" defTabSz="1277938" rtl="0" eaLnBrk="0" fontAlgn="base" hangingPunct="0">
        <a:spcBef>
          <a:spcPct val="0"/>
        </a:spcBef>
        <a:spcAft>
          <a:spcPct val="0"/>
        </a:spcAft>
        <a:defRPr sz="62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2pPr>
      <a:lvl3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3pPr>
      <a:lvl4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4pPr>
      <a:lvl5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5pPr>
      <a:lvl6pPr marL="457145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6pPr>
      <a:lvl7pPr marL="914290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7pPr>
      <a:lvl8pPr marL="1371436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8pPr>
      <a:lvl9pPr marL="1828581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9pPr>
    </p:titleStyle>
    <p:bodyStyle>
      <a:lvl1pPr marL="477838" indent="-477838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1pPr>
      <a:lvl2pPr marL="1038225" indent="-396875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3900" kern="1200">
          <a:solidFill>
            <a:schemeClr val="tx1"/>
          </a:solidFill>
          <a:latin typeface="+mn-lt"/>
          <a:ea typeface="+mn-ea"/>
          <a:cs typeface="+mn-cs"/>
        </a:defRPr>
      </a:lvl2pPr>
      <a:lvl3pPr marL="159702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3pPr>
      <a:lvl4pPr marL="223837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878138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3519594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4159520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4799449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5439375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1pPr>
      <a:lvl2pPr marL="639926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2pPr>
      <a:lvl3pPr marL="1279852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3pPr>
      <a:lvl4pPr marL="1919778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5970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9963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839559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47948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511941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.jpeg"/><Relationship Id="rId5" Type="http://schemas.openxmlformats.org/officeDocument/2006/relationships/oleObject" Target="../embeddings/oleObject2.bin"/><Relationship Id="rId4" Type="http://schemas.openxmlformats.org/officeDocument/2006/relationships/image" Target="../media/image1.wm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44.jpeg"/><Relationship Id="rId5" Type="http://schemas.openxmlformats.org/officeDocument/2006/relationships/oleObject" Target="../embeddings/oleObject34.bin"/><Relationship Id="rId4" Type="http://schemas.openxmlformats.org/officeDocument/2006/relationships/image" Target="../media/image1.wmf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41.jpeg"/><Relationship Id="rId5" Type="http://schemas.openxmlformats.org/officeDocument/2006/relationships/oleObject" Target="../embeddings/oleObject36.bin"/><Relationship Id="rId4" Type="http://schemas.openxmlformats.org/officeDocument/2006/relationships/image" Target="../media/image1.wmf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9.vml"/><Relationship Id="rId4" Type="http://schemas.openxmlformats.org/officeDocument/2006/relationships/image" Target="../media/image48.emf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41.jpeg"/><Relationship Id="rId5" Type="http://schemas.openxmlformats.org/officeDocument/2006/relationships/oleObject" Target="../embeddings/oleObject39.bin"/><Relationship Id="rId4" Type="http://schemas.openxmlformats.org/officeDocument/2006/relationships/image" Target="../media/image1.wmf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2.bin"/><Relationship Id="rId13" Type="http://schemas.openxmlformats.org/officeDocument/2006/relationships/oleObject" Target="../embeddings/oleObject46.bin"/><Relationship Id="rId3" Type="http://schemas.openxmlformats.org/officeDocument/2006/relationships/image" Target="../media/image55.png"/><Relationship Id="rId7" Type="http://schemas.openxmlformats.org/officeDocument/2006/relationships/image" Target="../media/image53.emf"/><Relationship Id="rId12" Type="http://schemas.openxmlformats.org/officeDocument/2006/relationships/image" Target="../media/image54.emf"/><Relationship Id="rId17" Type="http://schemas.openxmlformats.org/officeDocument/2006/relationships/oleObject" Target="../embeddings/oleObject50.bin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49.bin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41.bin"/><Relationship Id="rId11" Type="http://schemas.openxmlformats.org/officeDocument/2006/relationships/oleObject" Target="../embeddings/oleObject45.bin"/><Relationship Id="rId5" Type="http://schemas.openxmlformats.org/officeDocument/2006/relationships/image" Target="../media/image52.emf"/><Relationship Id="rId15" Type="http://schemas.openxmlformats.org/officeDocument/2006/relationships/oleObject" Target="../embeddings/oleObject48.bin"/><Relationship Id="rId10" Type="http://schemas.openxmlformats.org/officeDocument/2006/relationships/oleObject" Target="../embeddings/oleObject44.bin"/><Relationship Id="rId4" Type="http://schemas.openxmlformats.org/officeDocument/2006/relationships/oleObject" Target="../embeddings/oleObject40.bin"/><Relationship Id="rId9" Type="http://schemas.openxmlformats.org/officeDocument/2006/relationships/oleObject" Target="../embeddings/oleObject43.bin"/><Relationship Id="rId14" Type="http://schemas.openxmlformats.org/officeDocument/2006/relationships/oleObject" Target="../embeddings/oleObject47.bin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46.png"/><Relationship Id="rId7" Type="http://schemas.openxmlformats.org/officeDocument/2006/relationships/image" Target="../media/image60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52.bin"/><Relationship Id="rId11" Type="http://schemas.openxmlformats.org/officeDocument/2006/relationships/oleObject" Target="../embeddings/oleObject55.bin"/><Relationship Id="rId5" Type="http://schemas.openxmlformats.org/officeDocument/2006/relationships/image" Target="../media/image5.wmf"/><Relationship Id="rId10" Type="http://schemas.openxmlformats.org/officeDocument/2006/relationships/oleObject" Target="../embeddings/oleObject54.bin"/><Relationship Id="rId4" Type="http://schemas.openxmlformats.org/officeDocument/2006/relationships/oleObject" Target="../embeddings/oleObject51.bin"/><Relationship Id="rId9" Type="http://schemas.openxmlformats.org/officeDocument/2006/relationships/oleObject" Target="../embeddings/oleObject53.bin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____Microsoft_Word.docx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3.vml"/><Relationship Id="rId4" Type="http://schemas.openxmlformats.org/officeDocument/2006/relationships/image" Target="../media/image62.emf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2.png"/><Relationship Id="rId7" Type="http://schemas.openxmlformats.org/officeDocument/2006/relationships/image" Target="../media/image36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png"/><Relationship Id="rId11" Type="http://schemas.openxmlformats.org/officeDocument/2006/relationships/image" Target="../media/image40.png"/><Relationship Id="rId5" Type="http://schemas.openxmlformats.org/officeDocument/2006/relationships/image" Target="../media/image34.png"/><Relationship Id="rId10" Type="http://schemas.openxmlformats.org/officeDocument/2006/relationships/image" Target="../media/image39.png"/><Relationship Id="rId4" Type="http://schemas.openxmlformats.org/officeDocument/2006/relationships/image" Target="../media/image33.png"/><Relationship Id="rId9" Type="http://schemas.openxmlformats.org/officeDocument/2006/relationships/image" Target="../media/image3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41.jpeg"/><Relationship Id="rId5" Type="http://schemas.openxmlformats.org/officeDocument/2006/relationships/oleObject" Target="../embeddings/oleObject14.bin"/><Relationship Id="rId4" Type="http://schemas.openxmlformats.org/officeDocument/2006/relationships/image" Target="../media/image1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41.jpeg"/><Relationship Id="rId5" Type="http://schemas.openxmlformats.org/officeDocument/2006/relationships/oleObject" Target="../embeddings/oleObject16.bin"/><Relationship Id="rId4" Type="http://schemas.openxmlformats.org/officeDocument/2006/relationships/image" Target="../media/image1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.jpeg"/><Relationship Id="rId5" Type="http://schemas.openxmlformats.org/officeDocument/2006/relationships/oleObject" Target="../embeddings/oleObject4.bin"/><Relationship Id="rId4" Type="http://schemas.openxmlformats.org/officeDocument/2006/relationships/image" Target="../media/image1.w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2.jpeg"/><Relationship Id="rId5" Type="http://schemas.openxmlformats.org/officeDocument/2006/relationships/oleObject" Target="../embeddings/oleObject6.bin"/><Relationship Id="rId4" Type="http://schemas.openxmlformats.org/officeDocument/2006/relationships/image" Target="../media/image1.wmf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41.jpeg"/><Relationship Id="rId5" Type="http://schemas.openxmlformats.org/officeDocument/2006/relationships/oleObject" Target="../embeddings/oleObject18.bin"/><Relationship Id="rId4" Type="http://schemas.openxmlformats.org/officeDocument/2006/relationships/image" Target="../media/image1.wmf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9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slideLayout" Target="../slideLayouts/slideLayout19.xml"/><Relationship Id="rId1" Type="http://schemas.openxmlformats.org/officeDocument/2006/relationships/themeOverride" Target="../theme/themeOverride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9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2.jpeg"/><Relationship Id="rId5" Type="http://schemas.openxmlformats.org/officeDocument/2006/relationships/oleObject" Target="../embeddings/oleObject8.bin"/><Relationship Id="rId4" Type="http://schemas.openxmlformats.org/officeDocument/2006/relationships/image" Target="../media/image1.wmf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19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41.jpeg"/><Relationship Id="rId5" Type="http://schemas.openxmlformats.org/officeDocument/2006/relationships/oleObject" Target="../embeddings/oleObject20.bin"/><Relationship Id="rId4" Type="http://schemas.openxmlformats.org/officeDocument/2006/relationships/image" Target="../media/image1.wmf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41.jpeg"/><Relationship Id="rId5" Type="http://schemas.openxmlformats.org/officeDocument/2006/relationships/oleObject" Target="../embeddings/oleObject22.bin"/><Relationship Id="rId4" Type="http://schemas.openxmlformats.org/officeDocument/2006/relationships/image" Target="../media/image1.wmf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wmf"/><Relationship Id="rId13" Type="http://schemas.openxmlformats.org/officeDocument/2006/relationships/image" Target="../media/image11.gif"/><Relationship Id="rId18" Type="http://schemas.openxmlformats.org/officeDocument/2006/relationships/image" Target="../media/image16.png"/><Relationship Id="rId3" Type="http://schemas.openxmlformats.org/officeDocument/2006/relationships/slide" Target="slide36.xml"/><Relationship Id="rId7" Type="http://schemas.openxmlformats.org/officeDocument/2006/relationships/oleObject" Target="../embeddings/oleObject9.bin"/><Relationship Id="rId12" Type="http://schemas.openxmlformats.org/officeDocument/2006/relationships/image" Target="../media/image10.jpeg"/><Relationship Id="rId17" Type="http://schemas.openxmlformats.org/officeDocument/2006/relationships/image" Target="../media/image15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vmlDrawing" Target="../drawings/vmlDrawing5.vml"/><Relationship Id="rId6" Type="http://schemas.openxmlformats.org/officeDocument/2006/relationships/image" Target="../media/image8.png"/><Relationship Id="rId11" Type="http://schemas.openxmlformats.org/officeDocument/2006/relationships/image" Target="../media/image5.wmf"/><Relationship Id="rId5" Type="http://schemas.openxmlformats.org/officeDocument/2006/relationships/image" Target="../media/image7.png"/><Relationship Id="rId15" Type="http://schemas.openxmlformats.org/officeDocument/2006/relationships/image" Target="../media/image13.png"/><Relationship Id="rId10" Type="http://schemas.openxmlformats.org/officeDocument/2006/relationships/oleObject" Target="../embeddings/oleObject10.bin"/><Relationship Id="rId19" Type="http://schemas.openxmlformats.org/officeDocument/2006/relationships/image" Target="../media/image17.png"/><Relationship Id="rId4" Type="http://schemas.openxmlformats.org/officeDocument/2006/relationships/image" Target="../media/image6.png"/><Relationship Id="rId9" Type="http://schemas.openxmlformats.org/officeDocument/2006/relationships/image" Target="../media/image9.jpeg"/><Relationship Id="rId14" Type="http://schemas.openxmlformats.org/officeDocument/2006/relationships/image" Target="../media/image12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41.jpeg"/><Relationship Id="rId5" Type="http://schemas.openxmlformats.org/officeDocument/2006/relationships/oleObject" Target="../embeddings/oleObject24.bin"/><Relationship Id="rId4" Type="http://schemas.openxmlformats.org/officeDocument/2006/relationships/image" Target="../media/image1.wmf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44.jpeg"/><Relationship Id="rId5" Type="http://schemas.openxmlformats.org/officeDocument/2006/relationships/oleObject" Target="../embeddings/oleObject26.bin"/><Relationship Id="rId4" Type="http://schemas.openxmlformats.org/officeDocument/2006/relationships/image" Target="../media/image1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2.jpeg"/><Relationship Id="rId5" Type="http://schemas.openxmlformats.org/officeDocument/2006/relationships/oleObject" Target="../embeddings/oleObject12.bin"/><Relationship Id="rId4" Type="http://schemas.openxmlformats.org/officeDocument/2006/relationships/image" Target="../media/image1.wm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44.jpeg"/><Relationship Id="rId5" Type="http://schemas.openxmlformats.org/officeDocument/2006/relationships/oleObject" Target="../embeddings/oleObject28.bin"/><Relationship Id="rId4" Type="http://schemas.openxmlformats.org/officeDocument/2006/relationships/image" Target="../media/image1.wmf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44.jpeg"/><Relationship Id="rId5" Type="http://schemas.openxmlformats.org/officeDocument/2006/relationships/oleObject" Target="../embeddings/oleObject30.bin"/><Relationship Id="rId4" Type="http://schemas.openxmlformats.org/officeDocument/2006/relationships/image" Target="../media/image1.wmf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slide" Target="slide36.xml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44.jpeg"/><Relationship Id="rId5" Type="http://schemas.openxmlformats.org/officeDocument/2006/relationships/oleObject" Target="../embeddings/oleObject32.bin"/><Relationship Id="rId4" Type="http://schemas.openxmlformats.org/officeDocument/2006/relationships/image" Target="../media/image1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02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037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38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39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40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41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42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43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44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45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46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47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48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49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50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51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52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53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54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55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56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03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034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35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36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4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5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31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329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36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СТРУКТУРА И СОДЕРЖАНИЕ</a:t>
            </a:r>
          </a:p>
          <a:p>
            <a:pPr algn="ctr" defTabSz="1277938">
              <a:defRPr/>
            </a:pPr>
            <a:endParaRPr lang="ru-RU" sz="4300" dirty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ЭЛЕКТРОННОГО ПАСПОРТА </a:t>
            </a: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ТЕРРИТОРИИ</a:t>
            </a:r>
          </a:p>
          <a:p>
            <a:pPr algn="ctr" defTabSz="1277938">
              <a:defRPr/>
            </a:pP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НАСЕЛЕННОГО ПУНКТА</a:t>
            </a:r>
          </a:p>
        </p:txBody>
      </p:sp>
      <p:sp>
        <p:nvSpPr>
          <p:cNvPr id="1033" name="TextBox 31"/>
          <p:cNvSpPr txBox="1">
            <a:spLocks noChangeArrowheads="1"/>
          </p:cNvSpPr>
          <p:nvPr/>
        </p:nvSpPr>
        <p:spPr bwMode="auto">
          <a:xfrm>
            <a:off x="3900488" y="1157288"/>
            <a:ext cx="5971891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dirty="0">
                <a:solidFill>
                  <a:srgbClr val="FFFF00"/>
                </a:solidFill>
              </a:rPr>
              <a:t>Приложение </a:t>
            </a:r>
            <a:r>
              <a:rPr lang="ru-RU" dirty="0" smtClean="0">
                <a:solidFill>
                  <a:srgbClr val="FFFF00"/>
                </a:solidFill>
              </a:rPr>
              <a:t>№ 14</a:t>
            </a:r>
            <a:endParaRPr lang="ru-RU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72" name="Group 60"/>
          <p:cNvGraphicFramePr>
            <a:graphicFrameLocks noGrp="1"/>
          </p:cNvGraphicFramePr>
          <p:nvPr/>
        </p:nvGraphicFramePr>
        <p:xfrm>
          <a:off x="0" y="1322388"/>
          <a:ext cx="12801600" cy="8158165"/>
        </p:xfrm>
        <a:graphic>
          <a:graphicData uri="http://schemas.openxmlformats.org/drawingml/2006/table">
            <a:tbl>
              <a:tblPr/>
              <a:tblGrid>
                <a:gridCol w="855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131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11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4468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161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607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957263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п/п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Объекты социального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культурного назначения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человек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 руководителя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 и телефон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58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дневном режиме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Круглосуточно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096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Детский сад №23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Иванова Н.П.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 Центральная, дом 8.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(87271)2-00-55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8-903-654-27-19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160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Дом культуры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Петрова Е.В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 Центральная, дом 2.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(87271)2-05-23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8-903-567-27-19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319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Дом престарелых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186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135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Сидорова Д.В.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 Садовая, дом 5.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(87271)2-12-12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8-903-567-27-19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303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(9 классов)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118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Максимова Т.Ю.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 Мира, дом 3.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(87271)2-12-12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8-915-001-27-19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271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Почта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Никулина М.И.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Центральная, дом 7.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(87271)2-05-23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8-903-783-20-00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3367" name="Прямоугольник 54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(Информация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по объектам социального и культурного назначения) </a:t>
            </a:r>
          </a:p>
        </p:txBody>
      </p:sp>
      <p:sp>
        <p:nvSpPr>
          <p:cNvPr id="32824" name="Text Box 58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638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639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39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41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639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639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391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</a:t>
            </a: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СИЛАМ </a:t>
            </a: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 СРЕДСТВАМ</a:t>
            </a:r>
          </a:p>
        </p:txBody>
      </p:sp>
      <p:sp>
        <p:nvSpPr>
          <p:cNvPr id="32" name="Text Box 33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6.1.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Группа 66"/>
          <p:cNvGrpSpPr>
            <a:grpSpLocks/>
          </p:cNvGrpSpPr>
          <p:nvPr/>
        </p:nvGrpSpPr>
        <p:grpSpPr bwMode="auto">
          <a:xfrm>
            <a:off x="0" y="654050"/>
            <a:ext cx="12801600" cy="8947150"/>
            <a:chOff x="-11112" y="654052"/>
            <a:chExt cx="12801601" cy="8947149"/>
          </a:xfrm>
        </p:grpSpPr>
        <p:pic>
          <p:nvPicPr>
            <p:cNvPr id="103482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103483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103484" name="Прямая соединительная линия 69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485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486" name="Прямая соединительная линия 71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487" name="Прямая соединительная линия 72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488" name="Прямая соединительная линия 73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3489" name="Прямая соединительная линия 74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02" name="Полилиния 101"/>
          <p:cNvSpPr/>
          <p:nvPr/>
        </p:nvSpPr>
        <p:spPr>
          <a:xfrm>
            <a:off x="2211388" y="1798638"/>
            <a:ext cx="8456612" cy="6630987"/>
          </a:xfrm>
          <a:custGeom>
            <a:avLst/>
            <a:gdLst>
              <a:gd name="connsiteX0" fmla="*/ 1062182 w 6040582"/>
              <a:gd name="connsiteY0" fmla="*/ 4682836 h 4738254"/>
              <a:gd name="connsiteX1" fmla="*/ 5818909 w 6040582"/>
              <a:gd name="connsiteY1" fmla="*/ 4618181 h 4738254"/>
              <a:gd name="connsiteX2" fmla="*/ 6040582 w 6040582"/>
              <a:gd name="connsiteY2" fmla="*/ 3241963 h 4738254"/>
              <a:gd name="connsiteX3" fmla="*/ 4442691 w 6040582"/>
              <a:gd name="connsiteY3" fmla="*/ 138545 h 4738254"/>
              <a:gd name="connsiteX4" fmla="*/ 2503055 w 6040582"/>
              <a:gd name="connsiteY4" fmla="*/ 0 h 4738254"/>
              <a:gd name="connsiteX5" fmla="*/ 0 w 6040582"/>
              <a:gd name="connsiteY5" fmla="*/ 369454 h 4738254"/>
              <a:gd name="connsiteX6" fmla="*/ 332509 w 6040582"/>
              <a:gd name="connsiteY6" fmla="*/ 4738254 h 4738254"/>
              <a:gd name="connsiteX7" fmla="*/ 1062182 w 6040582"/>
              <a:gd name="connsiteY7" fmla="*/ 4682836 h 473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40582" h="4738254">
                <a:moveTo>
                  <a:pt x="1062182" y="4682836"/>
                </a:moveTo>
                <a:lnTo>
                  <a:pt x="5818909" y="4618181"/>
                </a:lnTo>
                <a:lnTo>
                  <a:pt x="6040582" y="3241963"/>
                </a:lnTo>
                <a:cubicBezTo>
                  <a:pt x="5505435" y="2208790"/>
                  <a:pt x="4442691" y="1302086"/>
                  <a:pt x="4442691" y="138545"/>
                </a:cubicBezTo>
                <a:lnTo>
                  <a:pt x="2503055" y="0"/>
                </a:lnTo>
                <a:lnTo>
                  <a:pt x="0" y="369454"/>
                </a:lnTo>
                <a:lnTo>
                  <a:pt x="332509" y="4738254"/>
                </a:lnTo>
                <a:lnTo>
                  <a:pt x="1062182" y="4682836"/>
                </a:lnTo>
                <a:close/>
              </a:path>
            </a:pathLst>
          </a:custGeom>
          <a:noFill/>
          <a:ln>
            <a:solidFill>
              <a:srgbClr val="FF0000">
                <a:alpha val="61000"/>
              </a:srgb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03428" name="Text Box 1181"/>
          <p:cNvSpPr txBox="1">
            <a:spLocks noChangeArrowheads="1"/>
          </p:cNvSpPr>
          <p:nvPr/>
        </p:nvSpPr>
        <p:spPr bwMode="auto">
          <a:xfrm rot="856414">
            <a:off x="2665413" y="3944938"/>
            <a:ext cx="133667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103429" name="Text Box 1182"/>
          <p:cNvSpPr txBox="1">
            <a:spLocks noChangeArrowheads="1"/>
          </p:cNvSpPr>
          <p:nvPr/>
        </p:nvSpPr>
        <p:spPr bwMode="auto">
          <a:xfrm rot="-1377291">
            <a:off x="3990975" y="2606675"/>
            <a:ext cx="1022350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103430" name="Text Box 1184"/>
          <p:cNvSpPr txBox="1">
            <a:spLocks noChangeArrowheads="1"/>
          </p:cNvSpPr>
          <p:nvPr/>
        </p:nvSpPr>
        <p:spPr bwMode="auto">
          <a:xfrm rot="-1615988">
            <a:off x="5000625" y="4649788"/>
            <a:ext cx="136842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sp>
        <p:nvSpPr>
          <p:cNvPr id="103431" name="Text Box 1185"/>
          <p:cNvSpPr txBox="1">
            <a:spLocks noChangeArrowheads="1"/>
          </p:cNvSpPr>
          <p:nvPr/>
        </p:nvSpPr>
        <p:spPr bwMode="auto">
          <a:xfrm rot="-2040690">
            <a:off x="6516688" y="4824413"/>
            <a:ext cx="1841500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103432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89063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103433" name="Text Box 1191"/>
          <p:cNvSpPr txBox="1">
            <a:spLocks noChangeArrowheads="1"/>
          </p:cNvSpPr>
          <p:nvPr/>
        </p:nvSpPr>
        <p:spPr bwMode="auto">
          <a:xfrm rot="3513373">
            <a:off x="7614444" y="3280569"/>
            <a:ext cx="11826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35" name="Полилиния 34"/>
          <p:cNvSpPr/>
          <p:nvPr/>
        </p:nvSpPr>
        <p:spPr>
          <a:xfrm>
            <a:off x="10001250" y="1600200"/>
            <a:ext cx="2455863" cy="993775"/>
          </a:xfrm>
          <a:custGeom>
            <a:avLst/>
            <a:gdLst>
              <a:gd name="connsiteX0" fmla="*/ 299896 w 1753534"/>
              <a:gd name="connsiteY0" fmla="*/ 46653 h 709127"/>
              <a:gd name="connsiteX1" fmla="*/ 271904 w 1753534"/>
              <a:gd name="connsiteY1" fmla="*/ 18662 h 709127"/>
              <a:gd name="connsiteX2" fmla="*/ 215920 w 1753534"/>
              <a:gd name="connsiteY2" fmla="*/ 0 h 709127"/>
              <a:gd name="connsiteX3" fmla="*/ 85292 w 1753534"/>
              <a:gd name="connsiteY3" fmla="*/ 9331 h 709127"/>
              <a:gd name="connsiteX4" fmla="*/ 66630 w 1753534"/>
              <a:gd name="connsiteY4" fmla="*/ 27992 h 709127"/>
              <a:gd name="connsiteX5" fmla="*/ 29308 w 1753534"/>
              <a:gd name="connsiteY5" fmla="*/ 111968 h 709127"/>
              <a:gd name="connsiteX6" fmla="*/ 57300 w 1753534"/>
              <a:gd name="connsiteY6" fmla="*/ 242596 h 709127"/>
              <a:gd name="connsiteX7" fmla="*/ 85292 w 1753534"/>
              <a:gd name="connsiteY7" fmla="*/ 251927 h 709127"/>
              <a:gd name="connsiteX8" fmla="*/ 103953 w 1753534"/>
              <a:gd name="connsiteY8" fmla="*/ 559837 h 709127"/>
              <a:gd name="connsiteX9" fmla="*/ 150606 w 1753534"/>
              <a:gd name="connsiteY9" fmla="*/ 615821 h 709127"/>
              <a:gd name="connsiteX10" fmla="*/ 234581 w 1753534"/>
              <a:gd name="connsiteY10" fmla="*/ 653143 h 709127"/>
              <a:gd name="connsiteX11" fmla="*/ 262573 w 1753534"/>
              <a:gd name="connsiteY11" fmla="*/ 662474 h 709127"/>
              <a:gd name="connsiteX12" fmla="*/ 318557 w 1753534"/>
              <a:gd name="connsiteY12" fmla="*/ 690466 h 709127"/>
              <a:gd name="connsiteX13" fmla="*/ 430524 w 1753534"/>
              <a:gd name="connsiteY13" fmla="*/ 681135 h 709127"/>
              <a:gd name="connsiteX14" fmla="*/ 486508 w 1753534"/>
              <a:gd name="connsiteY14" fmla="*/ 671804 h 709127"/>
              <a:gd name="connsiteX15" fmla="*/ 803749 w 1753534"/>
              <a:gd name="connsiteY15" fmla="*/ 681135 h 709127"/>
              <a:gd name="connsiteX16" fmla="*/ 831740 w 1753534"/>
              <a:gd name="connsiteY16" fmla="*/ 690466 h 709127"/>
              <a:gd name="connsiteX17" fmla="*/ 906385 w 1753534"/>
              <a:gd name="connsiteY17" fmla="*/ 709127 h 709127"/>
              <a:gd name="connsiteX18" fmla="*/ 1037014 w 1753534"/>
              <a:gd name="connsiteY18" fmla="*/ 699796 h 709127"/>
              <a:gd name="connsiteX19" fmla="*/ 1065006 w 1753534"/>
              <a:gd name="connsiteY19" fmla="*/ 681135 h 709127"/>
              <a:gd name="connsiteX20" fmla="*/ 1120989 w 1753534"/>
              <a:gd name="connsiteY20" fmla="*/ 662474 h 709127"/>
              <a:gd name="connsiteX21" fmla="*/ 1195634 w 1753534"/>
              <a:gd name="connsiteY21" fmla="*/ 634482 h 709127"/>
              <a:gd name="connsiteX22" fmla="*/ 1270279 w 1753534"/>
              <a:gd name="connsiteY22" fmla="*/ 578498 h 709127"/>
              <a:gd name="connsiteX23" fmla="*/ 1307602 w 1753534"/>
              <a:gd name="connsiteY23" fmla="*/ 569168 h 709127"/>
              <a:gd name="connsiteX24" fmla="*/ 1335594 w 1753534"/>
              <a:gd name="connsiteY24" fmla="*/ 550507 h 709127"/>
              <a:gd name="connsiteX25" fmla="*/ 1372916 w 1753534"/>
              <a:gd name="connsiteY25" fmla="*/ 541176 h 709127"/>
              <a:gd name="connsiteX26" fmla="*/ 1643504 w 1753534"/>
              <a:gd name="connsiteY26" fmla="*/ 522515 h 709127"/>
              <a:gd name="connsiteX27" fmla="*/ 1671496 w 1753534"/>
              <a:gd name="connsiteY27" fmla="*/ 513184 h 709127"/>
              <a:gd name="connsiteX28" fmla="*/ 1736810 w 1753534"/>
              <a:gd name="connsiteY28" fmla="*/ 494523 h 709127"/>
              <a:gd name="connsiteX29" fmla="*/ 1736810 w 1753534"/>
              <a:gd name="connsiteY29" fmla="*/ 419878 h 709127"/>
              <a:gd name="connsiteX30" fmla="*/ 1718149 w 1753534"/>
              <a:gd name="connsiteY30" fmla="*/ 363894 h 709127"/>
              <a:gd name="connsiteX31" fmla="*/ 1671496 w 1753534"/>
              <a:gd name="connsiteY31" fmla="*/ 326572 h 709127"/>
              <a:gd name="connsiteX32" fmla="*/ 1634173 w 1753534"/>
              <a:gd name="connsiteY32" fmla="*/ 317241 h 709127"/>
              <a:gd name="connsiteX33" fmla="*/ 1596851 w 1753534"/>
              <a:gd name="connsiteY33" fmla="*/ 298580 h 709127"/>
              <a:gd name="connsiteX34" fmla="*/ 1484883 w 1753534"/>
              <a:gd name="connsiteY34" fmla="*/ 289249 h 709127"/>
              <a:gd name="connsiteX35" fmla="*/ 1456892 w 1753534"/>
              <a:gd name="connsiteY35" fmla="*/ 279919 h 709127"/>
              <a:gd name="connsiteX36" fmla="*/ 1391577 w 1753534"/>
              <a:gd name="connsiteY36" fmla="*/ 261258 h 709127"/>
              <a:gd name="connsiteX37" fmla="*/ 1354255 w 1753534"/>
              <a:gd name="connsiteY37" fmla="*/ 242596 h 709127"/>
              <a:gd name="connsiteX38" fmla="*/ 1298271 w 1753534"/>
              <a:gd name="connsiteY38" fmla="*/ 205274 h 709127"/>
              <a:gd name="connsiteX39" fmla="*/ 1242287 w 1753534"/>
              <a:gd name="connsiteY39" fmla="*/ 177282 h 709127"/>
              <a:gd name="connsiteX40" fmla="*/ 1223626 w 1753534"/>
              <a:gd name="connsiteY40" fmla="*/ 149290 h 709127"/>
              <a:gd name="connsiteX41" fmla="*/ 1167643 w 1753534"/>
              <a:gd name="connsiteY41" fmla="*/ 111968 h 709127"/>
              <a:gd name="connsiteX42" fmla="*/ 1139651 w 1753534"/>
              <a:gd name="connsiteY42" fmla="*/ 93307 h 709127"/>
              <a:gd name="connsiteX43" fmla="*/ 1102328 w 1753534"/>
              <a:gd name="connsiteY43" fmla="*/ 83976 h 709127"/>
              <a:gd name="connsiteX44" fmla="*/ 869063 w 1753534"/>
              <a:gd name="connsiteY44" fmla="*/ 93307 h 709127"/>
              <a:gd name="connsiteX45" fmla="*/ 841071 w 1753534"/>
              <a:gd name="connsiteY45" fmla="*/ 102637 h 709127"/>
              <a:gd name="connsiteX46" fmla="*/ 775757 w 1753534"/>
              <a:gd name="connsiteY46" fmla="*/ 121298 h 709127"/>
              <a:gd name="connsiteX47" fmla="*/ 645128 w 1753534"/>
              <a:gd name="connsiteY47" fmla="*/ 111968 h 709127"/>
              <a:gd name="connsiteX48" fmla="*/ 617136 w 1753534"/>
              <a:gd name="connsiteY48" fmla="*/ 102637 h 709127"/>
              <a:gd name="connsiteX49" fmla="*/ 579814 w 1753534"/>
              <a:gd name="connsiteY49" fmla="*/ 93307 h 709127"/>
              <a:gd name="connsiteX50" fmla="*/ 551822 w 1753534"/>
              <a:gd name="connsiteY50" fmla="*/ 74645 h 709127"/>
              <a:gd name="connsiteX51" fmla="*/ 523830 w 1753534"/>
              <a:gd name="connsiteY51" fmla="*/ 65315 h 709127"/>
              <a:gd name="connsiteX52" fmla="*/ 449185 w 1753534"/>
              <a:gd name="connsiteY52" fmla="*/ 9331 h 709127"/>
              <a:gd name="connsiteX53" fmla="*/ 365210 w 1753534"/>
              <a:gd name="connsiteY53" fmla="*/ 18662 h 709127"/>
              <a:gd name="connsiteX54" fmla="*/ 299896 w 1753534"/>
              <a:gd name="connsiteY54" fmla="*/ 46653 h 709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0" name="Полилиния 39"/>
          <p:cNvSpPr/>
          <p:nvPr/>
        </p:nvSpPr>
        <p:spPr>
          <a:xfrm>
            <a:off x="4662488" y="7512050"/>
            <a:ext cx="4271962" cy="1801813"/>
          </a:xfrm>
          <a:custGeom>
            <a:avLst/>
            <a:gdLst>
              <a:gd name="connsiteX0" fmla="*/ 2360644 w 3051110"/>
              <a:gd name="connsiteY0" fmla="*/ 1202428 h 1286404"/>
              <a:gd name="connsiteX1" fmla="*/ 2388636 w 3051110"/>
              <a:gd name="connsiteY1" fmla="*/ 1183767 h 1286404"/>
              <a:gd name="connsiteX2" fmla="*/ 2491273 w 3051110"/>
              <a:gd name="connsiteY2" fmla="*/ 1165106 h 1286404"/>
              <a:gd name="connsiteX3" fmla="*/ 2603240 w 3051110"/>
              <a:gd name="connsiteY3" fmla="*/ 1137114 h 1286404"/>
              <a:gd name="connsiteX4" fmla="*/ 2659224 w 3051110"/>
              <a:gd name="connsiteY4" fmla="*/ 1109122 h 1286404"/>
              <a:gd name="connsiteX5" fmla="*/ 2752530 w 3051110"/>
              <a:gd name="connsiteY5" fmla="*/ 1090461 h 1286404"/>
              <a:gd name="connsiteX6" fmla="*/ 2799183 w 3051110"/>
              <a:gd name="connsiteY6" fmla="*/ 1071799 h 1286404"/>
              <a:gd name="connsiteX7" fmla="*/ 2836506 w 3051110"/>
              <a:gd name="connsiteY7" fmla="*/ 1062469 h 1286404"/>
              <a:gd name="connsiteX8" fmla="*/ 2892489 w 3051110"/>
              <a:gd name="connsiteY8" fmla="*/ 1015816 h 1286404"/>
              <a:gd name="connsiteX9" fmla="*/ 2911151 w 3051110"/>
              <a:gd name="connsiteY9" fmla="*/ 997155 h 1286404"/>
              <a:gd name="connsiteX10" fmla="*/ 2939142 w 3051110"/>
              <a:gd name="connsiteY10" fmla="*/ 978493 h 1286404"/>
              <a:gd name="connsiteX11" fmla="*/ 2976465 w 3051110"/>
              <a:gd name="connsiteY11" fmla="*/ 922510 h 1286404"/>
              <a:gd name="connsiteX12" fmla="*/ 2995126 w 3051110"/>
              <a:gd name="connsiteY12" fmla="*/ 847865 h 1286404"/>
              <a:gd name="connsiteX13" fmla="*/ 3023118 w 3051110"/>
              <a:gd name="connsiteY13" fmla="*/ 782550 h 1286404"/>
              <a:gd name="connsiteX14" fmla="*/ 3051110 w 3051110"/>
              <a:gd name="connsiteY14" fmla="*/ 717236 h 1286404"/>
              <a:gd name="connsiteX15" fmla="*/ 3041779 w 3051110"/>
              <a:gd name="connsiteY15" fmla="*/ 642591 h 1286404"/>
              <a:gd name="connsiteX16" fmla="*/ 3013787 w 3051110"/>
              <a:gd name="connsiteY16" fmla="*/ 614599 h 1286404"/>
              <a:gd name="connsiteX17" fmla="*/ 2967134 w 3051110"/>
              <a:gd name="connsiteY17" fmla="*/ 558616 h 1286404"/>
              <a:gd name="connsiteX18" fmla="*/ 2957804 w 3051110"/>
              <a:gd name="connsiteY18" fmla="*/ 530624 h 1286404"/>
              <a:gd name="connsiteX19" fmla="*/ 2920481 w 3051110"/>
              <a:gd name="connsiteY19" fmla="*/ 493301 h 1286404"/>
              <a:gd name="connsiteX20" fmla="*/ 2939142 w 3051110"/>
              <a:gd name="connsiteY20" fmla="*/ 399995 h 1286404"/>
              <a:gd name="connsiteX21" fmla="*/ 2948473 w 3051110"/>
              <a:gd name="connsiteY21" fmla="*/ 362673 h 1286404"/>
              <a:gd name="connsiteX22" fmla="*/ 2939142 w 3051110"/>
              <a:gd name="connsiteY22" fmla="*/ 288028 h 1286404"/>
              <a:gd name="connsiteX23" fmla="*/ 2864498 w 3051110"/>
              <a:gd name="connsiteY23" fmla="*/ 204053 h 1286404"/>
              <a:gd name="connsiteX24" fmla="*/ 2808514 w 3051110"/>
              <a:gd name="connsiteY24" fmla="*/ 166730 h 1286404"/>
              <a:gd name="connsiteX25" fmla="*/ 2780522 w 3051110"/>
              <a:gd name="connsiteY25" fmla="*/ 148069 h 1286404"/>
              <a:gd name="connsiteX26" fmla="*/ 2743200 w 3051110"/>
              <a:gd name="connsiteY26" fmla="*/ 129408 h 1286404"/>
              <a:gd name="connsiteX27" fmla="*/ 2715208 w 3051110"/>
              <a:gd name="connsiteY27" fmla="*/ 110746 h 1286404"/>
              <a:gd name="connsiteX28" fmla="*/ 2687216 w 3051110"/>
              <a:gd name="connsiteY28" fmla="*/ 101416 h 1286404"/>
              <a:gd name="connsiteX29" fmla="*/ 2612571 w 3051110"/>
              <a:gd name="connsiteY29" fmla="*/ 73424 h 1286404"/>
              <a:gd name="connsiteX30" fmla="*/ 2584579 w 3051110"/>
              <a:gd name="connsiteY30" fmla="*/ 54763 h 1286404"/>
              <a:gd name="connsiteX31" fmla="*/ 2491273 w 3051110"/>
              <a:gd name="connsiteY31" fmla="*/ 26771 h 1286404"/>
              <a:gd name="connsiteX32" fmla="*/ 2425959 w 3051110"/>
              <a:gd name="connsiteY32" fmla="*/ 8110 h 1286404"/>
              <a:gd name="connsiteX33" fmla="*/ 2108718 w 3051110"/>
              <a:gd name="connsiteY33" fmla="*/ 17440 h 1286404"/>
              <a:gd name="connsiteX34" fmla="*/ 2006081 w 3051110"/>
              <a:gd name="connsiteY34" fmla="*/ 45432 h 1286404"/>
              <a:gd name="connsiteX35" fmla="*/ 1950098 w 3051110"/>
              <a:gd name="connsiteY35" fmla="*/ 92085 h 1286404"/>
              <a:gd name="connsiteX36" fmla="*/ 1912775 w 3051110"/>
              <a:gd name="connsiteY36" fmla="*/ 138738 h 1286404"/>
              <a:gd name="connsiteX37" fmla="*/ 1866122 w 3051110"/>
              <a:gd name="connsiteY37" fmla="*/ 204053 h 1286404"/>
              <a:gd name="connsiteX38" fmla="*/ 1847461 w 3051110"/>
              <a:gd name="connsiteY38" fmla="*/ 241375 h 1286404"/>
              <a:gd name="connsiteX39" fmla="*/ 1828800 w 3051110"/>
              <a:gd name="connsiteY39" fmla="*/ 269367 h 1286404"/>
              <a:gd name="connsiteX40" fmla="*/ 1791477 w 3051110"/>
              <a:gd name="connsiteY40" fmla="*/ 344012 h 1286404"/>
              <a:gd name="connsiteX41" fmla="*/ 1744824 w 3051110"/>
              <a:gd name="connsiteY41" fmla="*/ 409326 h 1286404"/>
              <a:gd name="connsiteX42" fmla="*/ 1726163 w 3051110"/>
              <a:gd name="connsiteY42" fmla="*/ 437318 h 1286404"/>
              <a:gd name="connsiteX43" fmla="*/ 1698171 w 3051110"/>
              <a:gd name="connsiteY43" fmla="*/ 465310 h 1286404"/>
              <a:gd name="connsiteX44" fmla="*/ 1660849 w 3051110"/>
              <a:gd name="connsiteY44" fmla="*/ 511963 h 1286404"/>
              <a:gd name="connsiteX45" fmla="*/ 1623526 w 3051110"/>
              <a:gd name="connsiteY45" fmla="*/ 530624 h 1286404"/>
              <a:gd name="connsiteX46" fmla="*/ 1595534 w 3051110"/>
              <a:gd name="connsiteY46" fmla="*/ 558616 h 1286404"/>
              <a:gd name="connsiteX47" fmla="*/ 1558212 w 3051110"/>
              <a:gd name="connsiteY47" fmla="*/ 567946 h 1286404"/>
              <a:gd name="connsiteX48" fmla="*/ 1520889 w 3051110"/>
              <a:gd name="connsiteY48" fmla="*/ 586608 h 1286404"/>
              <a:gd name="connsiteX49" fmla="*/ 1455575 w 3051110"/>
              <a:gd name="connsiteY49" fmla="*/ 605269 h 1286404"/>
              <a:gd name="connsiteX50" fmla="*/ 1418253 w 3051110"/>
              <a:gd name="connsiteY50" fmla="*/ 623930 h 1286404"/>
              <a:gd name="connsiteX51" fmla="*/ 1390261 w 3051110"/>
              <a:gd name="connsiteY51" fmla="*/ 633261 h 1286404"/>
              <a:gd name="connsiteX52" fmla="*/ 1362269 w 3051110"/>
              <a:gd name="connsiteY52" fmla="*/ 651922 h 1286404"/>
              <a:gd name="connsiteX53" fmla="*/ 1315616 w 3051110"/>
              <a:gd name="connsiteY53" fmla="*/ 661253 h 1286404"/>
              <a:gd name="connsiteX54" fmla="*/ 1287624 w 3051110"/>
              <a:gd name="connsiteY54" fmla="*/ 679914 h 1286404"/>
              <a:gd name="connsiteX55" fmla="*/ 1212979 w 3051110"/>
              <a:gd name="connsiteY55" fmla="*/ 698575 h 1286404"/>
              <a:gd name="connsiteX56" fmla="*/ 1175657 w 3051110"/>
              <a:gd name="connsiteY56" fmla="*/ 707906 h 1286404"/>
              <a:gd name="connsiteX57" fmla="*/ 1110342 w 3051110"/>
              <a:gd name="connsiteY57" fmla="*/ 745228 h 1286404"/>
              <a:gd name="connsiteX58" fmla="*/ 1054359 w 3051110"/>
              <a:gd name="connsiteY58" fmla="*/ 782550 h 1286404"/>
              <a:gd name="connsiteX59" fmla="*/ 1026367 w 3051110"/>
              <a:gd name="connsiteY59" fmla="*/ 801212 h 1286404"/>
              <a:gd name="connsiteX60" fmla="*/ 998375 w 3051110"/>
              <a:gd name="connsiteY60" fmla="*/ 819873 h 1286404"/>
              <a:gd name="connsiteX61" fmla="*/ 970383 w 3051110"/>
              <a:gd name="connsiteY61" fmla="*/ 847865 h 1286404"/>
              <a:gd name="connsiteX62" fmla="*/ 942391 w 3051110"/>
              <a:gd name="connsiteY62" fmla="*/ 866526 h 1286404"/>
              <a:gd name="connsiteX63" fmla="*/ 914400 w 3051110"/>
              <a:gd name="connsiteY63" fmla="*/ 894518 h 1286404"/>
              <a:gd name="connsiteX64" fmla="*/ 849085 w 3051110"/>
              <a:gd name="connsiteY64" fmla="*/ 931840 h 1286404"/>
              <a:gd name="connsiteX65" fmla="*/ 821093 w 3051110"/>
              <a:gd name="connsiteY65" fmla="*/ 950501 h 1286404"/>
              <a:gd name="connsiteX66" fmla="*/ 802432 w 3051110"/>
              <a:gd name="connsiteY66" fmla="*/ 969163 h 1286404"/>
              <a:gd name="connsiteX67" fmla="*/ 737118 w 3051110"/>
              <a:gd name="connsiteY67" fmla="*/ 987824 h 1286404"/>
              <a:gd name="connsiteX68" fmla="*/ 279918 w 3051110"/>
              <a:gd name="connsiteY68" fmla="*/ 997155 h 1286404"/>
              <a:gd name="connsiteX69" fmla="*/ 251926 w 3051110"/>
              <a:gd name="connsiteY69" fmla="*/ 1006485 h 1286404"/>
              <a:gd name="connsiteX70" fmla="*/ 195942 w 3051110"/>
              <a:gd name="connsiteY70" fmla="*/ 1053138 h 1286404"/>
              <a:gd name="connsiteX71" fmla="*/ 158620 w 3051110"/>
              <a:gd name="connsiteY71" fmla="*/ 1062469 h 1286404"/>
              <a:gd name="connsiteX72" fmla="*/ 93306 w 3051110"/>
              <a:gd name="connsiteY72" fmla="*/ 1081130 h 1286404"/>
              <a:gd name="connsiteX73" fmla="*/ 74644 w 3051110"/>
              <a:gd name="connsiteY73" fmla="*/ 1099791 h 1286404"/>
              <a:gd name="connsiteX74" fmla="*/ 46653 w 3051110"/>
              <a:gd name="connsiteY74" fmla="*/ 1109122 h 1286404"/>
              <a:gd name="connsiteX75" fmla="*/ 27991 w 3051110"/>
              <a:gd name="connsiteY75" fmla="*/ 1137114 h 1286404"/>
              <a:gd name="connsiteX76" fmla="*/ 9330 w 3051110"/>
              <a:gd name="connsiteY76" fmla="*/ 1193097 h 1286404"/>
              <a:gd name="connsiteX77" fmla="*/ 0 w 3051110"/>
              <a:gd name="connsiteY77" fmla="*/ 1221089 h 1286404"/>
              <a:gd name="connsiteX78" fmla="*/ 9330 w 3051110"/>
              <a:gd name="connsiteY78" fmla="*/ 1249081 h 1286404"/>
              <a:gd name="connsiteX79" fmla="*/ 65314 w 3051110"/>
              <a:gd name="connsiteY79" fmla="*/ 1286404 h 1286404"/>
              <a:gd name="connsiteX80" fmla="*/ 597159 w 3051110"/>
              <a:gd name="connsiteY80" fmla="*/ 1277073 h 1286404"/>
              <a:gd name="connsiteX81" fmla="*/ 653142 w 3051110"/>
              <a:gd name="connsiteY81" fmla="*/ 1267742 h 1286404"/>
              <a:gd name="connsiteX82" fmla="*/ 802432 w 3051110"/>
              <a:gd name="connsiteY82" fmla="*/ 1258412 h 1286404"/>
              <a:gd name="connsiteX83" fmla="*/ 867747 w 3051110"/>
              <a:gd name="connsiteY83" fmla="*/ 1239750 h 1286404"/>
              <a:gd name="connsiteX84" fmla="*/ 923730 w 3051110"/>
              <a:gd name="connsiteY84" fmla="*/ 1230420 h 1286404"/>
              <a:gd name="connsiteX85" fmla="*/ 961053 w 3051110"/>
              <a:gd name="connsiteY85" fmla="*/ 1221089 h 1286404"/>
              <a:gd name="connsiteX86" fmla="*/ 989044 w 3051110"/>
              <a:gd name="connsiteY86" fmla="*/ 1211759 h 1286404"/>
              <a:gd name="connsiteX87" fmla="*/ 1082351 w 3051110"/>
              <a:gd name="connsiteY87" fmla="*/ 1193097 h 1286404"/>
              <a:gd name="connsiteX88" fmla="*/ 1110342 w 3051110"/>
              <a:gd name="connsiteY88" fmla="*/ 1183767 h 1286404"/>
              <a:gd name="connsiteX89" fmla="*/ 1175657 w 3051110"/>
              <a:gd name="connsiteY89" fmla="*/ 1165106 h 1286404"/>
              <a:gd name="connsiteX90" fmla="*/ 1278293 w 3051110"/>
              <a:gd name="connsiteY90" fmla="*/ 1109122 h 1286404"/>
              <a:gd name="connsiteX91" fmla="*/ 1306285 w 3051110"/>
              <a:gd name="connsiteY91" fmla="*/ 1099791 h 1286404"/>
              <a:gd name="connsiteX92" fmla="*/ 1614195 w 3051110"/>
              <a:gd name="connsiteY92" fmla="*/ 1109122 h 1286404"/>
              <a:gd name="connsiteX93" fmla="*/ 1651518 w 3051110"/>
              <a:gd name="connsiteY93" fmla="*/ 1127783 h 1286404"/>
              <a:gd name="connsiteX94" fmla="*/ 1698171 w 3051110"/>
              <a:gd name="connsiteY94" fmla="*/ 1137114 h 1286404"/>
              <a:gd name="connsiteX95" fmla="*/ 1754155 w 3051110"/>
              <a:gd name="connsiteY95" fmla="*/ 1155775 h 1286404"/>
              <a:gd name="connsiteX96" fmla="*/ 1810138 w 3051110"/>
              <a:gd name="connsiteY96" fmla="*/ 1174436 h 1286404"/>
              <a:gd name="connsiteX97" fmla="*/ 1866122 w 3051110"/>
              <a:gd name="connsiteY97" fmla="*/ 1202428 h 1286404"/>
              <a:gd name="connsiteX98" fmla="*/ 1903444 w 3051110"/>
              <a:gd name="connsiteY98" fmla="*/ 1211759 h 1286404"/>
              <a:gd name="connsiteX99" fmla="*/ 2360644 w 3051110"/>
              <a:gd name="connsiteY99" fmla="*/ 1202428 h 128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2" name="Прямоугольник 41"/>
          <p:cNvSpPr/>
          <p:nvPr/>
        </p:nvSpPr>
        <p:spPr>
          <a:xfrm rot="21380923">
            <a:off x="6602413" y="7261225"/>
            <a:ext cx="300037" cy="123825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3" name="Прямоугольник 42"/>
          <p:cNvSpPr/>
          <p:nvPr/>
        </p:nvSpPr>
        <p:spPr>
          <a:xfrm rot="21380923">
            <a:off x="8867775" y="6035675"/>
            <a:ext cx="300038" cy="125413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 rot="21380923">
            <a:off x="5403850" y="8043863"/>
            <a:ext cx="300038" cy="176212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6" name="Прямоугольник 45"/>
          <p:cNvSpPr/>
          <p:nvPr/>
        </p:nvSpPr>
        <p:spPr>
          <a:xfrm rot="21380923">
            <a:off x="5853113" y="8002588"/>
            <a:ext cx="300037" cy="217487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 rot="21012193">
            <a:off x="11601450" y="5446713"/>
            <a:ext cx="300038" cy="187325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8" name="Прямоугольник 47"/>
          <p:cNvSpPr/>
          <p:nvPr/>
        </p:nvSpPr>
        <p:spPr>
          <a:xfrm rot="5118626">
            <a:off x="11897519" y="5245894"/>
            <a:ext cx="300037" cy="200025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 rot="4561998">
            <a:off x="11567319" y="5206206"/>
            <a:ext cx="300038" cy="123825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03443" name="TextBox 59"/>
          <p:cNvSpPr txBox="1">
            <a:spLocks noChangeArrowheads="1"/>
          </p:cNvSpPr>
          <p:nvPr/>
        </p:nvSpPr>
        <p:spPr bwMode="auto">
          <a:xfrm rot="4494814">
            <a:off x="300038" y="3957637"/>
            <a:ext cx="1500188" cy="40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ru-RU" sz="2000">
                <a:cs typeface="Times New Roman" pitchFamily="18" charset="0"/>
              </a:rPr>
              <a:t>р.Оса</a:t>
            </a:r>
            <a:endParaRPr lang="ru-RU">
              <a:cs typeface="Times New Roman" pitchFamily="18" charset="0"/>
            </a:endParaRPr>
          </a:p>
        </p:txBody>
      </p:sp>
      <p:sp>
        <p:nvSpPr>
          <p:cNvPr id="2" name="Прямоугольник 41"/>
          <p:cNvSpPr/>
          <p:nvPr/>
        </p:nvSpPr>
        <p:spPr>
          <a:xfrm rot="21380923">
            <a:off x="7712075" y="4195763"/>
            <a:ext cx="300038" cy="125412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cxnSp>
        <p:nvCxnSpPr>
          <p:cNvPr id="103445" name="Прямая соединительная линия 77"/>
          <p:cNvCxnSpPr>
            <a:cxnSpLocks noChangeShapeType="1"/>
          </p:cNvCxnSpPr>
          <p:nvPr/>
        </p:nvCxnSpPr>
        <p:spPr bwMode="auto">
          <a:xfrm rot="16200000" flipH="1">
            <a:off x="7449344" y="3093244"/>
            <a:ext cx="1262062" cy="8064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3446" name="Прямая соединительная линия 81"/>
          <p:cNvCxnSpPr>
            <a:cxnSpLocks noChangeShapeType="1"/>
          </p:cNvCxnSpPr>
          <p:nvPr/>
        </p:nvCxnSpPr>
        <p:spPr bwMode="auto">
          <a:xfrm rot="16200000" flipH="1">
            <a:off x="5971382" y="2513806"/>
            <a:ext cx="5359400" cy="3357563"/>
          </a:xfrm>
          <a:prstGeom prst="line">
            <a:avLst/>
          </a:prstGeom>
          <a:noFill/>
          <a:ln w="117475" algn="ctr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3447" name="Прямая соединительная линия 84"/>
          <p:cNvCxnSpPr>
            <a:cxnSpLocks noChangeShapeType="1"/>
          </p:cNvCxnSpPr>
          <p:nvPr/>
        </p:nvCxnSpPr>
        <p:spPr bwMode="auto">
          <a:xfrm rot="5400000">
            <a:off x="8607426" y="7878762"/>
            <a:ext cx="2728912" cy="715963"/>
          </a:xfrm>
          <a:prstGeom prst="line">
            <a:avLst/>
          </a:prstGeom>
          <a:noFill/>
          <a:ln w="117475" algn="ctr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3448" name="Rectangle 243"/>
          <p:cNvSpPr>
            <a:spLocks noChangeArrowheads="1"/>
          </p:cNvSpPr>
          <p:nvPr/>
        </p:nvSpPr>
        <p:spPr bwMode="auto">
          <a:xfrm rot="3647599">
            <a:off x="7509669" y="2813844"/>
            <a:ext cx="719137" cy="3397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70" tIns="63987" rIns="127970" bIns="63987" anchor="ctr"/>
          <a:lstStyle/>
          <a:p>
            <a:pPr defTabSz="1274763"/>
            <a:r>
              <a:rPr lang="ru-RU" sz="2000">
                <a:latin typeface="Calibri" pitchFamily="34" charset="0"/>
              </a:rPr>
              <a:t>М-4</a:t>
            </a:r>
          </a:p>
        </p:txBody>
      </p:sp>
      <p:grpSp>
        <p:nvGrpSpPr>
          <p:cNvPr id="103449" name="Группа 62"/>
          <p:cNvGrpSpPr>
            <a:grpSpLocks/>
          </p:cNvGrpSpPr>
          <p:nvPr/>
        </p:nvGrpSpPr>
        <p:grpSpPr bwMode="auto">
          <a:xfrm>
            <a:off x="7762875" y="3489325"/>
            <a:ext cx="722313" cy="706438"/>
            <a:chOff x="7762875" y="3489325"/>
            <a:chExt cx="722313" cy="706438"/>
          </a:xfrm>
        </p:grpSpPr>
        <p:grpSp>
          <p:nvGrpSpPr>
            <p:cNvPr id="103474" name="Group 61"/>
            <p:cNvGrpSpPr>
              <a:grpSpLocks/>
            </p:cNvGrpSpPr>
            <p:nvPr/>
          </p:nvGrpSpPr>
          <p:grpSpPr bwMode="auto">
            <a:xfrm>
              <a:off x="7829550" y="3489325"/>
              <a:ext cx="614363" cy="706438"/>
              <a:chOff x="500" y="5636"/>
              <a:chExt cx="317" cy="318"/>
            </a:xfrm>
          </p:grpSpPr>
          <p:grpSp>
            <p:nvGrpSpPr>
              <p:cNvPr id="103476" name="Group 62"/>
              <p:cNvGrpSpPr>
                <a:grpSpLocks/>
              </p:cNvGrpSpPr>
              <p:nvPr/>
            </p:nvGrpSpPr>
            <p:grpSpPr bwMode="auto">
              <a:xfrm>
                <a:off x="500" y="5636"/>
                <a:ext cx="317" cy="318"/>
                <a:chOff x="3168" y="192"/>
                <a:chExt cx="528" cy="672"/>
              </a:xfrm>
            </p:grpSpPr>
            <p:sp>
              <p:nvSpPr>
                <p:cNvPr id="103478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03479" name="Line 64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03480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03481" name="Line 66"/>
                <p:cNvSpPr>
                  <a:spLocks noChangeShapeType="1"/>
                </p:cNvSpPr>
                <p:nvPr/>
              </p:nvSpPr>
              <p:spPr bwMode="auto">
                <a:xfrm>
                  <a:off x="3696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03477" name="Freeform 67"/>
              <p:cNvSpPr>
                <a:spLocks/>
              </p:cNvSpPr>
              <p:nvPr/>
            </p:nvSpPr>
            <p:spPr bwMode="auto">
              <a:xfrm>
                <a:off x="510" y="5649"/>
                <a:ext cx="291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91 w 291"/>
                  <a:gd name="T5" fmla="*/ 114 h 159"/>
                  <a:gd name="T6" fmla="*/ 291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03475" name="Text Box 68"/>
            <p:cNvSpPr txBox="1">
              <a:spLocks noChangeArrowheads="1"/>
            </p:cNvSpPr>
            <p:nvPr/>
          </p:nvSpPr>
          <p:spPr bwMode="auto">
            <a:xfrm>
              <a:off x="7762875" y="3533775"/>
              <a:ext cx="722313" cy="334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19477" tIns="59745" rIns="119477" bIns="59745">
              <a:spAutoFit/>
            </a:bodyPr>
            <a:lstStyle>
              <a:lvl1pPr defTabSz="119221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19221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19221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19221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19221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19221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19221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19221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19221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1400">
                  <a:cs typeface="Times New Roman" pitchFamily="18" charset="0"/>
                </a:rPr>
                <a:t>88ПЧ</a:t>
              </a:r>
            </a:p>
          </p:txBody>
        </p:sp>
      </p:grpSp>
      <p:cxnSp>
        <p:nvCxnSpPr>
          <p:cNvPr id="103450" name="Прямая со стрелкой 86"/>
          <p:cNvCxnSpPr>
            <a:cxnSpLocks noChangeShapeType="1"/>
          </p:cNvCxnSpPr>
          <p:nvPr/>
        </p:nvCxnSpPr>
        <p:spPr bwMode="auto">
          <a:xfrm rot="16200000" flipV="1">
            <a:off x="7007225" y="1906588"/>
            <a:ext cx="1787525" cy="1000125"/>
          </a:xfrm>
          <a:prstGeom prst="straightConnector1">
            <a:avLst/>
          </a:prstGeom>
          <a:noFill/>
          <a:ln w="381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4117" name="TextBox 88"/>
          <p:cNvSpPr txBox="1">
            <a:spLocks noChangeArrowheads="1"/>
          </p:cNvSpPr>
          <p:nvPr/>
        </p:nvSpPr>
        <p:spPr bwMode="auto">
          <a:xfrm>
            <a:off x="5900738" y="1871663"/>
            <a:ext cx="1827212" cy="692150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300"/>
              <a:t>ПЧ-3</a:t>
            </a:r>
          </a:p>
          <a:p>
            <a:pPr algn="ctr">
              <a:defRPr/>
            </a:pPr>
            <a:r>
              <a:rPr lang="ru-RU" sz="1300"/>
              <a:t> Расстояние - 30 км,</a:t>
            </a:r>
          </a:p>
          <a:p>
            <a:pPr algn="ctr">
              <a:defRPr/>
            </a:pPr>
            <a:r>
              <a:rPr lang="ru-RU" sz="1300"/>
              <a:t> село Ростовка</a:t>
            </a:r>
          </a:p>
        </p:txBody>
      </p:sp>
      <p:cxnSp>
        <p:nvCxnSpPr>
          <p:cNvPr id="103452" name="Прямая со стрелкой 91"/>
          <p:cNvCxnSpPr>
            <a:cxnSpLocks noChangeShapeType="1"/>
          </p:cNvCxnSpPr>
          <p:nvPr/>
        </p:nvCxnSpPr>
        <p:spPr bwMode="auto">
          <a:xfrm rot="16200000" flipH="1">
            <a:off x="9436101" y="5335587"/>
            <a:ext cx="1587500" cy="942975"/>
          </a:xfrm>
          <a:prstGeom prst="straightConnector1">
            <a:avLst/>
          </a:prstGeom>
          <a:noFill/>
          <a:ln w="381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4120" name="TextBox 94"/>
          <p:cNvSpPr txBox="1">
            <a:spLocks noChangeArrowheads="1"/>
          </p:cNvSpPr>
          <p:nvPr/>
        </p:nvSpPr>
        <p:spPr bwMode="auto">
          <a:xfrm>
            <a:off x="8147050" y="5478463"/>
            <a:ext cx="1900238" cy="692150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300"/>
              <a:t>ПЧ-5</a:t>
            </a:r>
          </a:p>
          <a:p>
            <a:pPr algn="ctr">
              <a:defRPr/>
            </a:pPr>
            <a:r>
              <a:rPr lang="ru-RU" sz="1300" i="1"/>
              <a:t> Расстояние - 30 км,</a:t>
            </a:r>
          </a:p>
          <a:p>
            <a:pPr algn="ctr">
              <a:defRPr/>
            </a:pPr>
            <a:r>
              <a:rPr lang="ru-RU" sz="1300" i="1"/>
              <a:t> село Расторгуевка</a:t>
            </a:r>
          </a:p>
        </p:txBody>
      </p:sp>
      <p:sp>
        <p:nvSpPr>
          <p:cNvPr id="88" name="AutoShape 820"/>
          <p:cNvSpPr>
            <a:spLocks noChangeArrowheads="1"/>
          </p:cNvSpPr>
          <p:nvPr/>
        </p:nvSpPr>
        <p:spPr bwMode="auto">
          <a:xfrm>
            <a:off x="9083842" y="2900350"/>
            <a:ext cx="3464433" cy="1260175"/>
          </a:xfrm>
          <a:prstGeom prst="wedgeRectCallout">
            <a:avLst>
              <a:gd name="adj1" fmla="val 29370"/>
              <a:gd name="adj2" fmla="val 124787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lIns="257386" tIns="128694" rIns="257386" bIns="128694">
            <a:spAutoFit/>
          </a:bodyPr>
          <a:lstStyle/>
          <a:p>
            <a:pPr algn="ctr" defTabSz="2928938">
              <a:defRPr/>
            </a:pPr>
            <a:r>
              <a:rPr lang="ru-RU" sz="1300" u="sng">
                <a:cs typeface="Times New Roman" pitchFamily="18" charset="0"/>
              </a:rPr>
              <a:t>ООО Белинскмолоко</a:t>
            </a:r>
          </a:p>
          <a:p>
            <a:pPr defTabSz="2928938">
              <a:defRPr/>
            </a:pPr>
            <a:r>
              <a:rPr lang="ru-RU" sz="1300" i="1"/>
              <a:t>л\с – 120 чел.</a:t>
            </a:r>
          </a:p>
          <a:p>
            <a:pPr defTabSz="2928938">
              <a:defRPr/>
            </a:pPr>
            <a:r>
              <a:rPr lang="ru-RU" sz="1300" i="1"/>
              <a:t>Трактора (Т-130) – 2 ед.</a:t>
            </a:r>
          </a:p>
          <a:p>
            <a:pPr defTabSz="2928938">
              <a:defRPr/>
            </a:pPr>
            <a:r>
              <a:rPr lang="ru-RU" sz="1300" i="1"/>
              <a:t>Автогрейдер – 1 ед. </a:t>
            </a:r>
          </a:p>
          <a:p>
            <a:pPr defTabSz="2928938">
              <a:defRPr/>
            </a:pPr>
            <a:r>
              <a:rPr lang="ru-RU" sz="1300" i="1"/>
              <a:t>Грузовой транспорт – 2 ед. </a:t>
            </a:r>
          </a:p>
        </p:txBody>
      </p:sp>
      <p:grpSp>
        <p:nvGrpSpPr>
          <p:cNvPr id="103457" name="Group 35"/>
          <p:cNvGrpSpPr>
            <a:grpSpLocks/>
          </p:cNvGrpSpPr>
          <p:nvPr/>
        </p:nvGrpSpPr>
        <p:grpSpPr bwMode="auto">
          <a:xfrm>
            <a:off x="4500563" y="6659563"/>
            <a:ext cx="685800" cy="542925"/>
            <a:chOff x="476" y="3294"/>
            <a:chExt cx="312" cy="342"/>
          </a:xfrm>
        </p:grpSpPr>
        <p:sp>
          <p:nvSpPr>
            <p:cNvPr id="103472" name="Freeform 36"/>
            <p:cNvSpPr>
              <a:spLocks/>
            </p:cNvSpPr>
            <p:nvPr/>
          </p:nvSpPr>
          <p:spPr bwMode="auto">
            <a:xfrm>
              <a:off x="476" y="3294"/>
              <a:ext cx="312" cy="136"/>
            </a:xfrm>
            <a:custGeom>
              <a:avLst/>
              <a:gdLst>
                <a:gd name="T0" fmla="*/ 0 w 432"/>
                <a:gd name="T1" fmla="*/ 0 h 288"/>
                <a:gd name="T2" fmla="*/ 1 w 432"/>
                <a:gd name="T3" fmla="*/ 0 h 288"/>
                <a:gd name="T4" fmla="*/ 1 w 432"/>
                <a:gd name="T5" fmla="*/ 0 h 288"/>
                <a:gd name="T6" fmla="*/ 0 w 432"/>
                <a:gd name="T7" fmla="*/ 0 h 288"/>
                <a:gd name="T8" fmla="*/ 0 w 432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2"/>
                <a:gd name="T16" fmla="*/ 0 h 288"/>
                <a:gd name="T17" fmla="*/ 432 w 432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2" h="288">
                  <a:moveTo>
                    <a:pt x="0" y="0"/>
                  </a:moveTo>
                  <a:lnTo>
                    <a:pt x="429" y="66"/>
                  </a:lnTo>
                  <a:lnTo>
                    <a:pt x="432" y="213"/>
                  </a:lnTo>
                  <a:lnTo>
                    <a:pt x="0" y="2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3473" name="Line 37"/>
            <p:cNvSpPr>
              <a:spLocks noChangeShapeType="1"/>
            </p:cNvSpPr>
            <p:nvPr/>
          </p:nvSpPr>
          <p:spPr bwMode="auto">
            <a:xfrm>
              <a:off x="476" y="3430"/>
              <a:ext cx="0" cy="206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3458" name="Text Box 68"/>
          <p:cNvSpPr txBox="1">
            <a:spLocks noChangeArrowheads="1"/>
          </p:cNvSpPr>
          <p:nvPr/>
        </p:nvSpPr>
        <p:spPr bwMode="auto">
          <a:xfrm>
            <a:off x="4338638" y="6584950"/>
            <a:ext cx="10620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9477" tIns="59745" rIns="119477" bIns="59745">
            <a:spAutoFit/>
          </a:bodyPr>
          <a:lstStyle>
            <a:lvl1pPr defTabSz="11922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1922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1922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1922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1922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1922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1922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1922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1922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ru-RU" sz="1400">
                <a:cs typeface="Times New Roman" pitchFamily="18" charset="0"/>
              </a:rPr>
              <a:t>15 ПЧ</a:t>
            </a:r>
          </a:p>
        </p:txBody>
      </p:sp>
      <p:sp>
        <p:nvSpPr>
          <p:cNvPr id="103459" name="Равнобедренный треугольник 74"/>
          <p:cNvSpPr>
            <a:spLocks noChangeArrowheads="1"/>
          </p:cNvSpPr>
          <p:nvPr/>
        </p:nvSpPr>
        <p:spPr bwMode="auto">
          <a:xfrm>
            <a:off x="6165850" y="5430838"/>
            <a:ext cx="371475" cy="371475"/>
          </a:xfrm>
          <a:prstGeom prst="triangle">
            <a:avLst>
              <a:gd name="adj" fmla="val 50000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91428" tIns="45714" rIns="91428" bIns="45714"/>
          <a:lstStyle/>
          <a:p>
            <a:endParaRPr lang="ru-RU" sz="110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103460" name="Text Box 68"/>
          <p:cNvSpPr txBox="1">
            <a:spLocks noChangeArrowheads="1"/>
          </p:cNvSpPr>
          <p:nvPr/>
        </p:nvSpPr>
        <p:spPr bwMode="auto">
          <a:xfrm>
            <a:off x="5997575" y="5514975"/>
            <a:ext cx="722313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9477" tIns="59745" rIns="119477" bIns="59745">
            <a:spAutoFit/>
          </a:bodyPr>
          <a:lstStyle>
            <a:lvl1pPr defTabSz="11922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1922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1922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1922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1922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1922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1922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1922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1922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/>
            <a:r>
              <a:rPr lang="ru-RU" sz="1400">
                <a:cs typeface="Times New Roman" pitchFamily="18" charset="0"/>
              </a:rPr>
              <a:t>3</a:t>
            </a:r>
          </a:p>
        </p:txBody>
      </p:sp>
      <p:sp>
        <p:nvSpPr>
          <p:cNvPr id="99" name="AutoShape 820"/>
          <p:cNvSpPr>
            <a:spLocks noChangeArrowheads="1"/>
          </p:cNvSpPr>
          <p:nvPr/>
        </p:nvSpPr>
        <p:spPr bwMode="auto">
          <a:xfrm>
            <a:off x="5696901" y="4500560"/>
            <a:ext cx="2847039" cy="660011"/>
          </a:xfrm>
          <a:prstGeom prst="wedgeRectCallout">
            <a:avLst>
              <a:gd name="adj1" fmla="val -81237"/>
              <a:gd name="adj2" fmla="val -73595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lIns="257386" tIns="128694" rIns="257386" bIns="128694">
            <a:spAutoFit/>
          </a:bodyPr>
          <a:lstStyle/>
          <a:p>
            <a:pPr algn="ctr" defTabSz="2928938">
              <a:defRPr/>
            </a:pPr>
            <a:r>
              <a:rPr lang="ru-RU" sz="1300">
                <a:cs typeface="Times New Roman" pitchFamily="18" charset="0"/>
              </a:rPr>
              <a:t>Администрация </a:t>
            </a:r>
          </a:p>
          <a:p>
            <a:pPr defTabSz="2928938">
              <a:defRPr/>
            </a:pPr>
            <a:r>
              <a:rPr lang="ru-RU" sz="1300" i="1"/>
              <a:t>Автобус « ПАЗ» – 1 ед.</a:t>
            </a:r>
          </a:p>
        </p:txBody>
      </p:sp>
      <p:sp>
        <p:nvSpPr>
          <p:cNvPr id="100" name="AutoShape 820"/>
          <p:cNvSpPr>
            <a:spLocks noChangeArrowheads="1"/>
          </p:cNvSpPr>
          <p:nvPr/>
        </p:nvSpPr>
        <p:spPr bwMode="auto">
          <a:xfrm>
            <a:off x="6409075" y="6500824"/>
            <a:ext cx="2989916" cy="1660285"/>
          </a:xfrm>
          <a:prstGeom prst="wedgeRectCallout">
            <a:avLst>
              <a:gd name="adj1" fmla="val -63336"/>
              <a:gd name="adj2" fmla="val 47077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lIns="257386" tIns="128694" rIns="257386" bIns="128694">
            <a:spAutoFit/>
          </a:bodyPr>
          <a:lstStyle/>
          <a:p>
            <a:pPr algn="ctr" defTabSz="2928938">
              <a:defRPr/>
            </a:pPr>
            <a:r>
              <a:rPr lang="ru-RU" sz="1300" u="sng">
                <a:cs typeface="Times New Roman" pitchFamily="18" charset="0"/>
              </a:rPr>
              <a:t>Администрация Лесничества </a:t>
            </a:r>
          </a:p>
          <a:p>
            <a:pPr defTabSz="2928938">
              <a:defRPr/>
            </a:pPr>
            <a:r>
              <a:rPr lang="ru-RU" sz="1300" i="1"/>
              <a:t>Личного состава -34 чел.</a:t>
            </a:r>
          </a:p>
          <a:p>
            <a:pPr defTabSz="2928938">
              <a:defRPr/>
            </a:pPr>
            <a:r>
              <a:rPr lang="ru-RU" sz="1300" i="1"/>
              <a:t>Трактора (Т-130) – 4 ед.</a:t>
            </a:r>
          </a:p>
          <a:p>
            <a:pPr defTabSz="2928938">
              <a:defRPr/>
            </a:pPr>
            <a:r>
              <a:rPr lang="ru-RU" sz="1300" i="1"/>
              <a:t>Автогрейдер – 1 ед. </a:t>
            </a:r>
          </a:p>
          <a:p>
            <a:pPr defTabSz="2928938">
              <a:defRPr/>
            </a:pPr>
            <a:r>
              <a:rPr lang="ru-RU" sz="1300" i="1"/>
              <a:t>Грузовой транспорт – 2 ед. </a:t>
            </a:r>
          </a:p>
          <a:p>
            <a:pPr defTabSz="2928938">
              <a:defRPr/>
            </a:pPr>
            <a:r>
              <a:rPr lang="ru-RU" sz="1300" i="1"/>
              <a:t>Автобус « ПАЗ» – 1 ед.</a:t>
            </a:r>
          </a:p>
          <a:p>
            <a:pPr defTabSz="2928938">
              <a:defRPr/>
            </a:pPr>
            <a:endParaRPr lang="ru-RU" sz="1300" i="1"/>
          </a:p>
        </p:txBody>
      </p:sp>
      <p:sp>
        <p:nvSpPr>
          <p:cNvPr id="101" name="AutoShape 820"/>
          <p:cNvSpPr>
            <a:spLocks noChangeArrowheads="1"/>
          </p:cNvSpPr>
          <p:nvPr/>
        </p:nvSpPr>
        <p:spPr bwMode="auto">
          <a:xfrm>
            <a:off x="9401197" y="8001025"/>
            <a:ext cx="3247092" cy="1060121"/>
          </a:xfrm>
          <a:prstGeom prst="wedgeRectCallout">
            <a:avLst>
              <a:gd name="adj1" fmla="val -34396"/>
              <a:gd name="adj2" fmla="val -99631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lIns="257386" tIns="128694" rIns="257386" bIns="128694">
            <a:spAutoFit/>
          </a:bodyPr>
          <a:lstStyle/>
          <a:p>
            <a:pPr algn="ctr" defTabSz="2928938">
              <a:defRPr/>
            </a:pPr>
            <a:r>
              <a:rPr lang="ru-RU" sz="1300" u="sng">
                <a:cs typeface="Times New Roman" pitchFamily="18" charset="0"/>
              </a:rPr>
              <a:t>Фермерское хозяйство </a:t>
            </a:r>
          </a:p>
          <a:p>
            <a:pPr algn="ctr" defTabSz="2928938">
              <a:defRPr/>
            </a:pPr>
            <a:r>
              <a:rPr lang="ru-RU" sz="1300">
                <a:cs typeface="Times New Roman" pitchFamily="18" charset="0"/>
              </a:rPr>
              <a:t>Личного состава - 5 чел.</a:t>
            </a:r>
          </a:p>
          <a:p>
            <a:pPr defTabSz="2928938">
              <a:defRPr/>
            </a:pPr>
            <a:r>
              <a:rPr lang="ru-RU" sz="1300" i="1"/>
              <a:t>Трактора (Т-130) – 2 ед.</a:t>
            </a:r>
          </a:p>
          <a:p>
            <a:pPr defTabSz="2928938">
              <a:defRPr/>
            </a:pPr>
            <a:r>
              <a:rPr lang="ru-RU" sz="1300" i="1"/>
              <a:t>Грузовой транспорт – 2 ед. 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материалы по силам и средствам) </a:t>
            </a:r>
          </a:p>
        </p:txBody>
      </p:sp>
      <p:sp>
        <p:nvSpPr>
          <p:cNvPr id="103471" name="Text Box 20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6.1.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00"/>
                </a:solidFill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00"/>
                </a:solidFill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(Места дислокации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сил и средств) </a:t>
            </a:r>
          </a:p>
        </p:txBody>
      </p:sp>
      <p:sp>
        <p:nvSpPr>
          <p:cNvPr id="104452" name="Text Box 210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>
                <a:solidFill>
                  <a:srgbClr val="000000"/>
                </a:solidFill>
              </a:rPr>
              <a:t>п. 6.1.1.</a:t>
            </a:r>
          </a:p>
        </p:txBody>
      </p:sp>
      <p:graphicFrame>
        <p:nvGraphicFramePr>
          <p:cNvPr id="5" name="Group 353"/>
          <p:cNvGraphicFramePr>
            <a:graphicFrameLocks noGrp="1"/>
          </p:cNvGraphicFramePr>
          <p:nvPr/>
        </p:nvGraphicFramePr>
        <p:xfrm>
          <a:off x="257131" y="1871642"/>
          <a:ext cx="12215899" cy="5929354"/>
        </p:xfrm>
        <a:graphic>
          <a:graphicData uri="http://schemas.openxmlformats.org/drawingml/2006/table">
            <a:tbl>
              <a:tblPr/>
              <a:tblGrid>
                <a:gridCol w="25420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2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66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603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695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075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075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587288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75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штату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35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2462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 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2 ОФПС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659318, п. Пригородный, ул. Яминская, 40-а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(900)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48696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ОП</a:t>
                      </a: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15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ПЧ 2 ОФПС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659370 с. Малоенисейское</a:t>
                      </a:r>
                    </a:p>
                    <a:p>
                      <a:pPr marL="0" marR="0" lvl="0" indent="0" algn="ctr" defTabSz="12763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Новая 50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(900)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33-33-41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562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ДПК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659371 с.Светлоозерское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Центральная  1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(900)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33-41-56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2139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659371 </a:t>
                      </a: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с.Светлоозерское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Центральная  26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35241" marR="35241" marT="35241" marB="3524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(900)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41-41-99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46667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741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742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2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3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741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741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415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РЕЗЕРВАМ ФИНАНСОВЫХ И МАТЕРИАЛЬНЫХ СРЕДСТВ</a:t>
            </a:r>
          </a:p>
        </p:txBody>
      </p: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11585378" y="0"/>
            <a:ext cx="9286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206" tIns="45602" rIns="91206" bIns="45602">
            <a:spAutoFit/>
          </a:bodyPr>
          <a:lstStyle/>
          <a:p>
            <a:pPr algn="r" defTabSz="1276396">
              <a:spcBef>
                <a:spcPct val="50000"/>
              </a:spcBef>
            </a:pPr>
            <a:r>
              <a:rPr lang="ru-RU" sz="1400" dirty="0">
                <a:solidFill>
                  <a:prstClr val="black"/>
                </a:solidFill>
                <a:cs typeface="Times New Roman" pitchFamily="18" charset="0"/>
              </a:rPr>
              <a:t>п. </a:t>
            </a:r>
            <a:r>
              <a:rPr lang="ru-RU" sz="1400" dirty="0" smtClean="0">
                <a:solidFill>
                  <a:prstClr val="black"/>
                </a:solidFill>
                <a:cs typeface="Times New Roman" pitchFamily="18" charset="0"/>
              </a:rPr>
              <a:t>6.2.</a:t>
            </a:r>
            <a:endParaRPr lang="ru-RU" sz="1400" dirty="0">
              <a:solidFill>
                <a:prstClr val="black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4" name="Группа 46"/>
          <p:cNvGrpSpPr>
            <a:grpSpLocks/>
          </p:cNvGrpSpPr>
          <p:nvPr/>
        </p:nvGrpSpPr>
        <p:grpSpPr bwMode="auto">
          <a:xfrm>
            <a:off x="-11113" y="654050"/>
            <a:ext cx="12801601" cy="8947150"/>
            <a:chOff x="-11112" y="654052"/>
            <a:chExt cx="12801601" cy="8947149"/>
          </a:xfrm>
        </p:grpSpPr>
        <p:pic>
          <p:nvPicPr>
            <p:cNvPr id="105510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105511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105512" name="Прямая соединительная линия 49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5513" name="Прямая соединительная линия 50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5514" name="Прямая соединительная линия 51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5515" name="Прямая соединительная линия 52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5516" name="Прямая соединительная линия 53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5517" name="Прямая соединительная линия 54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05475" name="Text Box 1181"/>
          <p:cNvSpPr txBox="1">
            <a:spLocks noChangeArrowheads="1"/>
          </p:cNvSpPr>
          <p:nvPr/>
        </p:nvSpPr>
        <p:spPr bwMode="auto">
          <a:xfrm rot="413470">
            <a:off x="2665413" y="4268788"/>
            <a:ext cx="133667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105476" name="Text Box 1182"/>
          <p:cNvSpPr txBox="1">
            <a:spLocks noChangeArrowheads="1"/>
          </p:cNvSpPr>
          <p:nvPr/>
        </p:nvSpPr>
        <p:spPr bwMode="auto">
          <a:xfrm rot="-1377291">
            <a:off x="3990975" y="2606675"/>
            <a:ext cx="1022350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105477" name="Text Box 1184"/>
          <p:cNvSpPr txBox="1">
            <a:spLocks noChangeArrowheads="1"/>
          </p:cNvSpPr>
          <p:nvPr/>
        </p:nvSpPr>
        <p:spPr bwMode="auto">
          <a:xfrm rot="-1615988">
            <a:off x="5000625" y="4587875"/>
            <a:ext cx="13684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sp>
        <p:nvSpPr>
          <p:cNvPr id="105478" name="Text Box 1185"/>
          <p:cNvSpPr txBox="1">
            <a:spLocks noChangeArrowheads="1"/>
          </p:cNvSpPr>
          <p:nvPr/>
        </p:nvSpPr>
        <p:spPr bwMode="auto">
          <a:xfrm rot="-2040690">
            <a:off x="6516688" y="4824413"/>
            <a:ext cx="1841500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105479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89063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105480" name="Text Box 1191"/>
          <p:cNvSpPr txBox="1">
            <a:spLocks noChangeArrowheads="1"/>
          </p:cNvSpPr>
          <p:nvPr/>
        </p:nvSpPr>
        <p:spPr bwMode="auto">
          <a:xfrm rot="3513373">
            <a:off x="7614444" y="3280569"/>
            <a:ext cx="11826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35" name="Полилиния 34"/>
          <p:cNvSpPr/>
          <p:nvPr/>
        </p:nvSpPr>
        <p:spPr>
          <a:xfrm>
            <a:off x="10001250" y="1600200"/>
            <a:ext cx="2455863" cy="993775"/>
          </a:xfrm>
          <a:custGeom>
            <a:avLst/>
            <a:gdLst>
              <a:gd name="connsiteX0" fmla="*/ 299896 w 1753534"/>
              <a:gd name="connsiteY0" fmla="*/ 46653 h 709127"/>
              <a:gd name="connsiteX1" fmla="*/ 271904 w 1753534"/>
              <a:gd name="connsiteY1" fmla="*/ 18662 h 709127"/>
              <a:gd name="connsiteX2" fmla="*/ 215920 w 1753534"/>
              <a:gd name="connsiteY2" fmla="*/ 0 h 709127"/>
              <a:gd name="connsiteX3" fmla="*/ 85292 w 1753534"/>
              <a:gd name="connsiteY3" fmla="*/ 9331 h 709127"/>
              <a:gd name="connsiteX4" fmla="*/ 66630 w 1753534"/>
              <a:gd name="connsiteY4" fmla="*/ 27992 h 709127"/>
              <a:gd name="connsiteX5" fmla="*/ 29308 w 1753534"/>
              <a:gd name="connsiteY5" fmla="*/ 111968 h 709127"/>
              <a:gd name="connsiteX6" fmla="*/ 57300 w 1753534"/>
              <a:gd name="connsiteY6" fmla="*/ 242596 h 709127"/>
              <a:gd name="connsiteX7" fmla="*/ 85292 w 1753534"/>
              <a:gd name="connsiteY7" fmla="*/ 251927 h 709127"/>
              <a:gd name="connsiteX8" fmla="*/ 103953 w 1753534"/>
              <a:gd name="connsiteY8" fmla="*/ 559837 h 709127"/>
              <a:gd name="connsiteX9" fmla="*/ 150606 w 1753534"/>
              <a:gd name="connsiteY9" fmla="*/ 615821 h 709127"/>
              <a:gd name="connsiteX10" fmla="*/ 234581 w 1753534"/>
              <a:gd name="connsiteY10" fmla="*/ 653143 h 709127"/>
              <a:gd name="connsiteX11" fmla="*/ 262573 w 1753534"/>
              <a:gd name="connsiteY11" fmla="*/ 662474 h 709127"/>
              <a:gd name="connsiteX12" fmla="*/ 318557 w 1753534"/>
              <a:gd name="connsiteY12" fmla="*/ 690466 h 709127"/>
              <a:gd name="connsiteX13" fmla="*/ 430524 w 1753534"/>
              <a:gd name="connsiteY13" fmla="*/ 681135 h 709127"/>
              <a:gd name="connsiteX14" fmla="*/ 486508 w 1753534"/>
              <a:gd name="connsiteY14" fmla="*/ 671804 h 709127"/>
              <a:gd name="connsiteX15" fmla="*/ 803749 w 1753534"/>
              <a:gd name="connsiteY15" fmla="*/ 681135 h 709127"/>
              <a:gd name="connsiteX16" fmla="*/ 831740 w 1753534"/>
              <a:gd name="connsiteY16" fmla="*/ 690466 h 709127"/>
              <a:gd name="connsiteX17" fmla="*/ 906385 w 1753534"/>
              <a:gd name="connsiteY17" fmla="*/ 709127 h 709127"/>
              <a:gd name="connsiteX18" fmla="*/ 1037014 w 1753534"/>
              <a:gd name="connsiteY18" fmla="*/ 699796 h 709127"/>
              <a:gd name="connsiteX19" fmla="*/ 1065006 w 1753534"/>
              <a:gd name="connsiteY19" fmla="*/ 681135 h 709127"/>
              <a:gd name="connsiteX20" fmla="*/ 1120989 w 1753534"/>
              <a:gd name="connsiteY20" fmla="*/ 662474 h 709127"/>
              <a:gd name="connsiteX21" fmla="*/ 1195634 w 1753534"/>
              <a:gd name="connsiteY21" fmla="*/ 634482 h 709127"/>
              <a:gd name="connsiteX22" fmla="*/ 1270279 w 1753534"/>
              <a:gd name="connsiteY22" fmla="*/ 578498 h 709127"/>
              <a:gd name="connsiteX23" fmla="*/ 1307602 w 1753534"/>
              <a:gd name="connsiteY23" fmla="*/ 569168 h 709127"/>
              <a:gd name="connsiteX24" fmla="*/ 1335594 w 1753534"/>
              <a:gd name="connsiteY24" fmla="*/ 550507 h 709127"/>
              <a:gd name="connsiteX25" fmla="*/ 1372916 w 1753534"/>
              <a:gd name="connsiteY25" fmla="*/ 541176 h 709127"/>
              <a:gd name="connsiteX26" fmla="*/ 1643504 w 1753534"/>
              <a:gd name="connsiteY26" fmla="*/ 522515 h 709127"/>
              <a:gd name="connsiteX27" fmla="*/ 1671496 w 1753534"/>
              <a:gd name="connsiteY27" fmla="*/ 513184 h 709127"/>
              <a:gd name="connsiteX28" fmla="*/ 1736810 w 1753534"/>
              <a:gd name="connsiteY28" fmla="*/ 494523 h 709127"/>
              <a:gd name="connsiteX29" fmla="*/ 1736810 w 1753534"/>
              <a:gd name="connsiteY29" fmla="*/ 419878 h 709127"/>
              <a:gd name="connsiteX30" fmla="*/ 1718149 w 1753534"/>
              <a:gd name="connsiteY30" fmla="*/ 363894 h 709127"/>
              <a:gd name="connsiteX31" fmla="*/ 1671496 w 1753534"/>
              <a:gd name="connsiteY31" fmla="*/ 326572 h 709127"/>
              <a:gd name="connsiteX32" fmla="*/ 1634173 w 1753534"/>
              <a:gd name="connsiteY32" fmla="*/ 317241 h 709127"/>
              <a:gd name="connsiteX33" fmla="*/ 1596851 w 1753534"/>
              <a:gd name="connsiteY33" fmla="*/ 298580 h 709127"/>
              <a:gd name="connsiteX34" fmla="*/ 1484883 w 1753534"/>
              <a:gd name="connsiteY34" fmla="*/ 289249 h 709127"/>
              <a:gd name="connsiteX35" fmla="*/ 1456892 w 1753534"/>
              <a:gd name="connsiteY35" fmla="*/ 279919 h 709127"/>
              <a:gd name="connsiteX36" fmla="*/ 1391577 w 1753534"/>
              <a:gd name="connsiteY36" fmla="*/ 261258 h 709127"/>
              <a:gd name="connsiteX37" fmla="*/ 1354255 w 1753534"/>
              <a:gd name="connsiteY37" fmla="*/ 242596 h 709127"/>
              <a:gd name="connsiteX38" fmla="*/ 1298271 w 1753534"/>
              <a:gd name="connsiteY38" fmla="*/ 205274 h 709127"/>
              <a:gd name="connsiteX39" fmla="*/ 1242287 w 1753534"/>
              <a:gd name="connsiteY39" fmla="*/ 177282 h 709127"/>
              <a:gd name="connsiteX40" fmla="*/ 1223626 w 1753534"/>
              <a:gd name="connsiteY40" fmla="*/ 149290 h 709127"/>
              <a:gd name="connsiteX41" fmla="*/ 1167643 w 1753534"/>
              <a:gd name="connsiteY41" fmla="*/ 111968 h 709127"/>
              <a:gd name="connsiteX42" fmla="*/ 1139651 w 1753534"/>
              <a:gd name="connsiteY42" fmla="*/ 93307 h 709127"/>
              <a:gd name="connsiteX43" fmla="*/ 1102328 w 1753534"/>
              <a:gd name="connsiteY43" fmla="*/ 83976 h 709127"/>
              <a:gd name="connsiteX44" fmla="*/ 869063 w 1753534"/>
              <a:gd name="connsiteY44" fmla="*/ 93307 h 709127"/>
              <a:gd name="connsiteX45" fmla="*/ 841071 w 1753534"/>
              <a:gd name="connsiteY45" fmla="*/ 102637 h 709127"/>
              <a:gd name="connsiteX46" fmla="*/ 775757 w 1753534"/>
              <a:gd name="connsiteY46" fmla="*/ 121298 h 709127"/>
              <a:gd name="connsiteX47" fmla="*/ 645128 w 1753534"/>
              <a:gd name="connsiteY47" fmla="*/ 111968 h 709127"/>
              <a:gd name="connsiteX48" fmla="*/ 617136 w 1753534"/>
              <a:gd name="connsiteY48" fmla="*/ 102637 h 709127"/>
              <a:gd name="connsiteX49" fmla="*/ 579814 w 1753534"/>
              <a:gd name="connsiteY49" fmla="*/ 93307 h 709127"/>
              <a:gd name="connsiteX50" fmla="*/ 551822 w 1753534"/>
              <a:gd name="connsiteY50" fmla="*/ 74645 h 709127"/>
              <a:gd name="connsiteX51" fmla="*/ 523830 w 1753534"/>
              <a:gd name="connsiteY51" fmla="*/ 65315 h 709127"/>
              <a:gd name="connsiteX52" fmla="*/ 449185 w 1753534"/>
              <a:gd name="connsiteY52" fmla="*/ 9331 h 709127"/>
              <a:gd name="connsiteX53" fmla="*/ 365210 w 1753534"/>
              <a:gd name="connsiteY53" fmla="*/ 18662 h 709127"/>
              <a:gd name="connsiteX54" fmla="*/ 299896 w 1753534"/>
              <a:gd name="connsiteY54" fmla="*/ 46653 h 709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0" name="Полилиния 39"/>
          <p:cNvSpPr/>
          <p:nvPr/>
        </p:nvSpPr>
        <p:spPr>
          <a:xfrm>
            <a:off x="4662488" y="7512050"/>
            <a:ext cx="4271962" cy="1801813"/>
          </a:xfrm>
          <a:custGeom>
            <a:avLst/>
            <a:gdLst>
              <a:gd name="connsiteX0" fmla="*/ 2360644 w 3051110"/>
              <a:gd name="connsiteY0" fmla="*/ 1202428 h 1286404"/>
              <a:gd name="connsiteX1" fmla="*/ 2388636 w 3051110"/>
              <a:gd name="connsiteY1" fmla="*/ 1183767 h 1286404"/>
              <a:gd name="connsiteX2" fmla="*/ 2491273 w 3051110"/>
              <a:gd name="connsiteY2" fmla="*/ 1165106 h 1286404"/>
              <a:gd name="connsiteX3" fmla="*/ 2603240 w 3051110"/>
              <a:gd name="connsiteY3" fmla="*/ 1137114 h 1286404"/>
              <a:gd name="connsiteX4" fmla="*/ 2659224 w 3051110"/>
              <a:gd name="connsiteY4" fmla="*/ 1109122 h 1286404"/>
              <a:gd name="connsiteX5" fmla="*/ 2752530 w 3051110"/>
              <a:gd name="connsiteY5" fmla="*/ 1090461 h 1286404"/>
              <a:gd name="connsiteX6" fmla="*/ 2799183 w 3051110"/>
              <a:gd name="connsiteY6" fmla="*/ 1071799 h 1286404"/>
              <a:gd name="connsiteX7" fmla="*/ 2836506 w 3051110"/>
              <a:gd name="connsiteY7" fmla="*/ 1062469 h 1286404"/>
              <a:gd name="connsiteX8" fmla="*/ 2892489 w 3051110"/>
              <a:gd name="connsiteY8" fmla="*/ 1015816 h 1286404"/>
              <a:gd name="connsiteX9" fmla="*/ 2911151 w 3051110"/>
              <a:gd name="connsiteY9" fmla="*/ 997155 h 1286404"/>
              <a:gd name="connsiteX10" fmla="*/ 2939142 w 3051110"/>
              <a:gd name="connsiteY10" fmla="*/ 978493 h 1286404"/>
              <a:gd name="connsiteX11" fmla="*/ 2976465 w 3051110"/>
              <a:gd name="connsiteY11" fmla="*/ 922510 h 1286404"/>
              <a:gd name="connsiteX12" fmla="*/ 2995126 w 3051110"/>
              <a:gd name="connsiteY12" fmla="*/ 847865 h 1286404"/>
              <a:gd name="connsiteX13" fmla="*/ 3023118 w 3051110"/>
              <a:gd name="connsiteY13" fmla="*/ 782550 h 1286404"/>
              <a:gd name="connsiteX14" fmla="*/ 3051110 w 3051110"/>
              <a:gd name="connsiteY14" fmla="*/ 717236 h 1286404"/>
              <a:gd name="connsiteX15" fmla="*/ 3041779 w 3051110"/>
              <a:gd name="connsiteY15" fmla="*/ 642591 h 1286404"/>
              <a:gd name="connsiteX16" fmla="*/ 3013787 w 3051110"/>
              <a:gd name="connsiteY16" fmla="*/ 614599 h 1286404"/>
              <a:gd name="connsiteX17" fmla="*/ 2967134 w 3051110"/>
              <a:gd name="connsiteY17" fmla="*/ 558616 h 1286404"/>
              <a:gd name="connsiteX18" fmla="*/ 2957804 w 3051110"/>
              <a:gd name="connsiteY18" fmla="*/ 530624 h 1286404"/>
              <a:gd name="connsiteX19" fmla="*/ 2920481 w 3051110"/>
              <a:gd name="connsiteY19" fmla="*/ 493301 h 1286404"/>
              <a:gd name="connsiteX20" fmla="*/ 2939142 w 3051110"/>
              <a:gd name="connsiteY20" fmla="*/ 399995 h 1286404"/>
              <a:gd name="connsiteX21" fmla="*/ 2948473 w 3051110"/>
              <a:gd name="connsiteY21" fmla="*/ 362673 h 1286404"/>
              <a:gd name="connsiteX22" fmla="*/ 2939142 w 3051110"/>
              <a:gd name="connsiteY22" fmla="*/ 288028 h 1286404"/>
              <a:gd name="connsiteX23" fmla="*/ 2864498 w 3051110"/>
              <a:gd name="connsiteY23" fmla="*/ 204053 h 1286404"/>
              <a:gd name="connsiteX24" fmla="*/ 2808514 w 3051110"/>
              <a:gd name="connsiteY24" fmla="*/ 166730 h 1286404"/>
              <a:gd name="connsiteX25" fmla="*/ 2780522 w 3051110"/>
              <a:gd name="connsiteY25" fmla="*/ 148069 h 1286404"/>
              <a:gd name="connsiteX26" fmla="*/ 2743200 w 3051110"/>
              <a:gd name="connsiteY26" fmla="*/ 129408 h 1286404"/>
              <a:gd name="connsiteX27" fmla="*/ 2715208 w 3051110"/>
              <a:gd name="connsiteY27" fmla="*/ 110746 h 1286404"/>
              <a:gd name="connsiteX28" fmla="*/ 2687216 w 3051110"/>
              <a:gd name="connsiteY28" fmla="*/ 101416 h 1286404"/>
              <a:gd name="connsiteX29" fmla="*/ 2612571 w 3051110"/>
              <a:gd name="connsiteY29" fmla="*/ 73424 h 1286404"/>
              <a:gd name="connsiteX30" fmla="*/ 2584579 w 3051110"/>
              <a:gd name="connsiteY30" fmla="*/ 54763 h 1286404"/>
              <a:gd name="connsiteX31" fmla="*/ 2491273 w 3051110"/>
              <a:gd name="connsiteY31" fmla="*/ 26771 h 1286404"/>
              <a:gd name="connsiteX32" fmla="*/ 2425959 w 3051110"/>
              <a:gd name="connsiteY32" fmla="*/ 8110 h 1286404"/>
              <a:gd name="connsiteX33" fmla="*/ 2108718 w 3051110"/>
              <a:gd name="connsiteY33" fmla="*/ 17440 h 1286404"/>
              <a:gd name="connsiteX34" fmla="*/ 2006081 w 3051110"/>
              <a:gd name="connsiteY34" fmla="*/ 45432 h 1286404"/>
              <a:gd name="connsiteX35" fmla="*/ 1950098 w 3051110"/>
              <a:gd name="connsiteY35" fmla="*/ 92085 h 1286404"/>
              <a:gd name="connsiteX36" fmla="*/ 1912775 w 3051110"/>
              <a:gd name="connsiteY36" fmla="*/ 138738 h 1286404"/>
              <a:gd name="connsiteX37" fmla="*/ 1866122 w 3051110"/>
              <a:gd name="connsiteY37" fmla="*/ 204053 h 1286404"/>
              <a:gd name="connsiteX38" fmla="*/ 1847461 w 3051110"/>
              <a:gd name="connsiteY38" fmla="*/ 241375 h 1286404"/>
              <a:gd name="connsiteX39" fmla="*/ 1828800 w 3051110"/>
              <a:gd name="connsiteY39" fmla="*/ 269367 h 1286404"/>
              <a:gd name="connsiteX40" fmla="*/ 1791477 w 3051110"/>
              <a:gd name="connsiteY40" fmla="*/ 344012 h 1286404"/>
              <a:gd name="connsiteX41" fmla="*/ 1744824 w 3051110"/>
              <a:gd name="connsiteY41" fmla="*/ 409326 h 1286404"/>
              <a:gd name="connsiteX42" fmla="*/ 1726163 w 3051110"/>
              <a:gd name="connsiteY42" fmla="*/ 437318 h 1286404"/>
              <a:gd name="connsiteX43" fmla="*/ 1698171 w 3051110"/>
              <a:gd name="connsiteY43" fmla="*/ 465310 h 1286404"/>
              <a:gd name="connsiteX44" fmla="*/ 1660849 w 3051110"/>
              <a:gd name="connsiteY44" fmla="*/ 511963 h 1286404"/>
              <a:gd name="connsiteX45" fmla="*/ 1623526 w 3051110"/>
              <a:gd name="connsiteY45" fmla="*/ 530624 h 1286404"/>
              <a:gd name="connsiteX46" fmla="*/ 1595534 w 3051110"/>
              <a:gd name="connsiteY46" fmla="*/ 558616 h 1286404"/>
              <a:gd name="connsiteX47" fmla="*/ 1558212 w 3051110"/>
              <a:gd name="connsiteY47" fmla="*/ 567946 h 1286404"/>
              <a:gd name="connsiteX48" fmla="*/ 1520889 w 3051110"/>
              <a:gd name="connsiteY48" fmla="*/ 586608 h 1286404"/>
              <a:gd name="connsiteX49" fmla="*/ 1455575 w 3051110"/>
              <a:gd name="connsiteY49" fmla="*/ 605269 h 1286404"/>
              <a:gd name="connsiteX50" fmla="*/ 1418253 w 3051110"/>
              <a:gd name="connsiteY50" fmla="*/ 623930 h 1286404"/>
              <a:gd name="connsiteX51" fmla="*/ 1390261 w 3051110"/>
              <a:gd name="connsiteY51" fmla="*/ 633261 h 1286404"/>
              <a:gd name="connsiteX52" fmla="*/ 1362269 w 3051110"/>
              <a:gd name="connsiteY52" fmla="*/ 651922 h 1286404"/>
              <a:gd name="connsiteX53" fmla="*/ 1315616 w 3051110"/>
              <a:gd name="connsiteY53" fmla="*/ 661253 h 1286404"/>
              <a:gd name="connsiteX54" fmla="*/ 1287624 w 3051110"/>
              <a:gd name="connsiteY54" fmla="*/ 679914 h 1286404"/>
              <a:gd name="connsiteX55" fmla="*/ 1212979 w 3051110"/>
              <a:gd name="connsiteY55" fmla="*/ 698575 h 1286404"/>
              <a:gd name="connsiteX56" fmla="*/ 1175657 w 3051110"/>
              <a:gd name="connsiteY56" fmla="*/ 707906 h 1286404"/>
              <a:gd name="connsiteX57" fmla="*/ 1110342 w 3051110"/>
              <a:gd name="connsiteY57" fmla="*/ 745228 h 1286404"/>
              <a:gd name="connsiteX58" fmla="*/ 1054359 w 3051110"/>
              <a:gd name="connsiteY58" fmla="*/ 782550 h 1286404"/>
              <a:gd name="connsiteX59" fmla="*/ 1026367 w 3051110"/>
              <a:gd name="connsiteY59" fmla="*/ 801212 h 1286404"/>
              <a:gd name="connsiteX60" fmla="*/ 998375 w 3051110"/>
              <a:gd name="connsiteY60" fmla="*/ 819873 h 1286404"/>
              <a:gd name="connsiteX61" fmla="*/ 970383 w 3051110"/>
              <a:gd name="connsiteY61" fmla="*/ 847865 h 1286404"/>
              <a:gd name="connsiteX62" fmla="*/ 942391 w 3051110"/>
              <a:gd name="connsiteY62" fmla="*/ 866526 h 1286404"/>
              <a:gd name="connsiteX63" fmla="*/ 914400 w 3051110"/>
              <a:gd name="connsiteY63" fmla="*/ 894518 h 1286404"/>
              <a:gd name="connsiteX64" fmla="*/ 849085 w 3051110"/>
              <a:gd name="connsiteY64" fmla="*/ 931840 h 1286404"/>
              <a:gd name="connsiteX65" fmla="*/ 821093 w 3051110"/>
              <a:gd name="connsiteY65" fmla="*/ 950501 h 1286404"/>
              <a:gd name="connsiteX66" fmla="*/ 802432 w 3051110"/>
              <a:gd name="connsiteY66" fmla="*/ 969163 h 1286404"/>
              <a:gd name="connsiteX67" fmla="*/ 737118 w 3051110"/>
              <a:gd name="connsiteY67" fmla="*/ 987824 h 1286404"/>
              <a:gd name="connsiteX68" fmla="*/ 279918 w 3051110"/>
              <a:gd name="connsiteY68" fmla="*/ 997155 h 1286404"/>
              <a:gd name="connsiteX69" fmla="*/ 251926 w 3051110"/>
              <a:gd name="connsiteY69" fmla="*/ 1006485 h 1286404"/>
              <a:gd name="connsiteX70" fmla="*/ 195942 w 3051110"/>
              <a:gd name="connsiteY70" fmla="*/ 1053138 h 1286404"/>
              <a:gd name="connsiteX71" fmla="*/ 158620 w 3051110"/>
              <a:gd name="connsiteY71" fmla="*/ 1062469 h 1286404"/>
              <a:gd name="connsiteX72" fmla="*/ 93306 w 3051110"/>
              <a:gd name="connsiteY72" fmla="*/ 1081130 h 1286404"/>
              <a:gd name="connsiteX73" fmla="*/ 74644 w 3051110"/>
              <a:gd name="connsiteY73" fmla="*/ 1099791 h 1286404"/>
              <a:gd name="connsiteX74" fmla="*/ 46653 w 3051110"/>
              <a:gd name="connsiteY74" fmla="*/ 1109122 h 1286404"/>
              <a:gd name="connsiteX75" fmla="*/ 27991 w 3051110"/>
              <a:gd name="connsiteY75" fmla="*/ 1137114 h 1286404"/>
              <a:gd name="connsiteX76" fmla="*/ 9330 w 3051110"/>
              <a:gd name="connsiteY76" fmla="*/ 1193097 h 1286404"/>
              <a:gd name="connsiteX77" fmla="*/ 0 w 3051110"/>
              <a:gd name="connsiteY77" fmla="*/ 1221089 h 1286404"/>
              <a:gd name="connsiteX78" fmla="*/ 9330 w 3051110"/>
              <a:gd name="connsiteY78" fmla="*/ 1249081 h 1286404"/>
              <a:gd name="connsiteX79" fmla="*/ 65314 w 3051110"/>
              <a:gd name="connsiteY79" fmla="*/ 1286404 h 1286404"/>
              <a:gd name="connsiteX80" fmla="*/ 597159 w 3051110"/>
              <a:gd name="connsiteY80" fmla="*/ 1277073 h 1286404"/>
              <a:gd name="connsiteX81" fmla="*/ 653142 w 3051110"/>
              <a:gd name="connsiteY81" fmla="*/ 1267742 h 1286404"/>
              <a:gd name="connsiteX82" fmla="*/ 802432 w 3051110"/>
              <a:gd name="connsiteY82" fmla="*/ 1258412 h 1286404"/>
              <a:gd name="connsiteX83" fmla="*/ 867747 w 3051110"/>
              <a:gd name="connsiteY83" fmla="*/ 1239750 h 1286404"/>
              <a:gd name="connsiteX84" fmla="*/ 923730 w 3051110"/>
              <a:gd name="connsiteY84" fmla="*/ 1230420 h 1286404"/>
              <a:gd name="connsiteX85" fmla="*/ 961053 w 3051110"/>
              <a:gd name="connsiteY85" fmla="*/ 1221089 h 1286404"/>
              <a:gd name="connsiteX86" fmla="*/ 989044 w 3051110"/>
              <a:gd name="connsiteY86" fmla="*/ 1211759 h 1286404"/>
              <a:gd name="connsiteX87" fmla="*/ 1082351 w 3051110"/>
              <a:gd name="connsiteY87" fmla="*/ 1193097 h 1286404"/>
              <a:gd name="connsiteX88" fmla="*/ 1110342 w 3051110"/>
              <a:gd name="connsiteY88" fmla="*/ 1183767 h 1286404"/>
              <a:gd name="connsiteX89" fmla="*/ 1175657 w 3051110"/>
              <a:gd name="connsiteY89" fmla="*/ 1165106 h 1286404"/>
              <a:gd name="connsiteX90" fmla="*/ 1278293 w 3051110"/>
              <a:gd name="connsiteY90" fmla="*/ 1109122 h 1286404"/>
              <a:gd name="connsiteX91" fmla="*/ 1306285 w 3051110"/>
              <a:gd name="connsiteY91" fmla="*/ 1099791 h 1286404"/>
              <a:gd name="connsiteX92" fmla="*/ 1614195 w 3051110"/>
              <a:gd name="connsiteY92" fmla="*/ 1109122 h 1286404"/>
              <a:gd name="connsiteX93" fmla="*/ 1651518 w 3051110"/>
              <a:gd name="connsiteY93" fmla="*/ 1127783 h 1286404"/>
              <a:gd name="connsiteX94" fmla="*/ 1698171 w 3051110"/>
              <a:gd name="connsiteY94" fmla="*/ 1137114 h 1286404"/>
              <a:gd name="connsiteX95" fmla="*/ 1754155 w 3051110"/>
              <a:gd name="connsiteY95" fmla="*/ 1155775 h 1286404"/>
              <a:gd name="connsiteX96" fmla="*/ 1810138 w 3051110"/>
              <a:gd name="connsiteY96" fmla="*/ 1174436 h 1286404"/>
              <a:gd name="connsiteX97" fmla="*/ 1866122 w 3051110"/>
              <a:gd name="connsiteY97" fmla="*/ 1202428 h 1286404"/>
              <a:gd name="connsiteX98" fmla="*/ 1903444 w 3051110"/>
              <a:gd name="connsiteY98" fmla="*/ 1211759 h 1286404"/>
              <a:gd name="connsiteX99" fmla="*/ 2360644 w 3051110"/>
              <a:gd name="connsiteY99" fmla="*/ 1202428 h 128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2" name="Прямоугольник 41"/>
          <p:cNvSpPr/>
          <p:nvPr/>
        </p:nvSpPr>
        <p:spPr>
          <a:xfrm rot="21380923">
            <a:off x="6600825" y="7242175"/>
            <a:ext cx="300038" cy="155575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 rot="21380923">
            <a:off x="5403850" y="8026400"/>
            <a:ext cx="300038" cy="182563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6" name="Прямоугольник 45"/>
          <p:cNvSpPr/>
          <p:nvPr/>
        </p:nvSpPr>
        <p:spPr>
          <a:xfrm rot="21380923">
            <a:off x="5848350" y="7970838"/>
            <a:ext cx="300038" cy="225425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2" name="Прямоугольник 41"/>
          <p:cNvSpPr/>
          <p:nvPr/>
        </p:nvSpPr>
        <p:spPr>
          <a:xfrm rot="21380923">
            <a:off x="7712075" y="4195763"/>
            <a:ext cx="300038" cy="125412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05487" name="Rectangle 54"/>
          <p:cNvSpPr>
            <a:spLocks noChangeArrowheads="1"/>
          </p:cNvSpPr>
          <p:nvPr/>
        </p:nvSpPr>
        <p:spPr bwMode="auto">
          <a:xfrm>
            <a:off x="-7467600" y="12161838"/>
            <a:ext cx="639762" cy="31908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05488" name="Text Box 37"/>
          <p:cNvSpPr txBox="1">
            <a:spLocks noChangeArrowheads="1"/>
          </p:cNvSpPr>
          <p:nvPr/>
        </p:nvSpPr>
        <p:spPr bwMode="auto">
          <a:xfrm>
            <a:off x="5546725" y="2879725"/>
            <a:ext cx="533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55" tIns="89393" rIns="178755" bIns="89393">
            <a:spAutoFit/>
          </a:bodyPr>
          <a:lstStyle>
            <a:lvl1pPr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latin typeface="Calibri" pitchFamily="34" charset="0"/>
              </a:rPr>
              <a:t>12</a:t>
            </a:r>
          </a:p>
        </p:txBody>
      </p:sp>
      <p:sp>
        <p:nvSpPr>
          <p:cNvPr id="105489" name="Rectangle 71"/>
          <p:cNvSpPr>
            <a:spLocks noChangeArrowheads="1"/>
          </p:cNvSpPr>
          <p:nvPr/>
        </p:nvSpPr>
        <p:spPr bwMode="auto">
          <a:xfrm>
            <a:off x="5013325" y="2879725"/>
            <a:ext cx="641350" cy="320675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pPr algn="ctr"/>
            <a:r>
              <a:rPr lang="ru-RU" sz="2000">
                <a:latin typeface="Calibri" pitchFamily="34" charset="0"/>
              </a:rPr>
              <a:t>вещ</a:t>
            </a:r>
          </a:p>
        </p:txBody>
      </p:sp>
      <p:sp>
        <p:nvSpPr>
          <p:cNvPr id="105490" name="Rectangle 72"/>
          <p:cNvSpPr>
            <a:spLocks noChangeArrowheads="1"/>
          </p:cNvSpPr>
          <p:nvPr/>
        </p:nvSpPr>
        <p:spPr bwMode="auto">
          <a:xfrm>
            <a:off x="4587875" y="3413125"/>
            <a:ext cx="639763" cy="320675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pPr algn="ctr"/>
            <a:r>
              <a:rPr lang="ru-RU" sz="2000">
                <a:latin typeface="Calibri" pitchFamily="34" charset="0"/>
              </a:rPr>
              <a:t>вещ</a:t>
            </a:r>
          </a:p>
        </p:txBody>
      </p:sp>
      <p:sp>
        <p:nvSpPr>
          <p:cNvPr id="105491" name="Text Box 37"/>
          <p:cNvSpPr txBox="1">
            <a:spLocks noChangeArrowheads="1"/>
          </p:cNvSpPr>
          <p:nvPr/>
        </p:nvSpPr>
        <p:spPr bwMode="auto">
          <a:xfrm>
            <a:off x="5121275" y="3413125"/>
            <a:ext cx="533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55" tIns="89393" rIns="178755" bIns="89393">
            <a:spAutoFit/>
          </a:bodyPr>
          <a:lstStyle>
            <a:lvl1pPr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latin typeface="Calibri" pitchFamily="34" charset="0"/>
              </a:rPr>
              <a:t>9</a:t>
            </a:r>
          </a:p>
        </p:txBody>
      </p:sp>
      <p:sp>
        <p:nvSpPr>
          <p:cNvPr id="105492" name="Rectangle 75"/>
          <p:cNvSpPr>
            <a:spLocks noChangeArrowheads="1"/>
          </p:cNvSpPr>
          <p:nvPr/>
        </p:nvSpPr>
        <p:spPr bwMode="auto">
          <a:xfrm>
            <a:off x="3413125" y="2239963"/>
            <a:ext cx="641350" cy="320675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pPr algn="ctr"/>
            <a:r>
              <a:rPr lang="ru-RU" sz="2000">
                <a:latin typeface="Calibri" pitchFamily="34" charset="0"/>
              </a:rPr>
              <a:t>стр</a:t>
            </a:r>
          </a:p>
        </p:txBody>
      </p:sp>
      <p:sp>
        <p:nvSpPr>
          <p:cNvPr id="105493" name="Text Box 37"/>
          <p:cNvSpPr txBox="1">
            <a:spLocks noChangeArrowheads="1"/>
          </p:cNvSpPr>
          <p:nvPr/>
        </p:nvSpPr>
        <p:spPr bwMode="auto">
          <a:xfrm>
            <a:off x="3946525" y="2239963"/>
            <a:ext cx="747713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55" tIns="89393" rIns="178755" bIns="89393">
            <a:spAutoFit/>
          </a:bodyPr>
          <a:lstStyle>
            <a:lvl1pPr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latin typeface="Calibri" pitchFamily="34" charset="0"/>
              </a:rPr>
              <a:t>560</a:t>
            </a:r>
          </a:p>
        </p:txBody>
      </p:sp>
      <p:sp>
        <p:nvSpPr>
          <p:cNvPr id="105494" name="Rectangle 77"/>
          <p:cNvSpPr>
            <a:spLocks noChangeArrowheads="1"/>
          </p:cNvSpPr>
          <p:nvPr/>
        </p:nvSpPr>
        <p:spPr bwMode="auto">
          <a:xfrm>
            <a:off x="4113213" y="7158038"/>
            <a:ext cx="715962" cy="320675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pPr algn="ctr"/>
            <a:r>
              <a:rPr lang="ru-RU" sz="2000">
                <a:latin typeface="Calibri" pitchFamily="34" charset="0"/>
              </a:rPr>
              <a:t>прод</a:t>
            </a:r>
          </a:p>
        </p:txBody>
      </p:sp>
      <p:sp>
        <p:nvSpPr>
          <p:cNvPr id="105495" name="Text Box 37"/>
          <p:cNvSpPr txBox="1">
            <a:spLocks noChangeArrowheads="1"/>
          </p:cNvSpPr>
          <p:nvPr/>
        </p:nvSpPr>
        <p:spPr bwMode="auto">
          <a:xfrm>
            <a:off x="4757738" y="7158038"/>
            <a:ext cx="533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55" tIns="89393" rIns="178755" bIns="89393">
            <a:spAutoFit/>
          </a:bodyPr>
          <a:lstStyle>
            <a:lvl1pPr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latin typeface="Calibri" pitchFamily="34" charset="0"/>
              </a:rPr>
              <a:t>25</a:t>
            </a:r>
          </a:p>
        </p:txBody>
      </p:sp>
      <p:sp>
        <p:nvSpPr>
          <p:cNvPr id="105496" name="Rectangle 79"/>
          <p:cNvSpPr>
            <a:spLocks noChangeArrowheads="1"/>
          </p:cNvSpPr>
          <p:nvPr/>
        </p:nvSpPr>
        <p:spPr bwMode="auto">
          <a:xfrm>
            <a:off x="7472363" y="4087813"/>
            <a:ext cx="639762" cy="319087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pPr algn="ctr"/>
            <a:r>
              <a:rPr lang="ru-RU" sz="2000">
                <a:latin typeface="Calibri" pitchFamily="34" charset="0"/>
              </a:rPr>
              <a:t>прод</a:t>
            </a:r>
          </a:p>
        </p:txBody>
      </p:sp>
      <p:sp>
        <p:nvSpPr>
          <p:cNvPr id="105497" name="Text Box 37"/>
          <p:cNvSpPr txBox="1">
            <a:spLocks noChangeArrowheads="1"/>
          </p:cNvSpPr>
          <p:nvPr/>
        </p:nvSpPr>
        <p:spPr bwMode="auto">
          <a:xfrm>
            <a:off x="8113713" y="4087813"/>
            <a:ext cx="53340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55" tIns="89393" rIns="178755" bIns="89393">
            <a:spAutoFit/>
          </a:bodyPr>
          <a:lstStyle>
            <a:lvl1pPr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latin typeface="Calibri" pitchFamily="34" charset="0"/>
              </a:rPr>
              <a:t>28</a:t>
            </a:r>
          </a:p>
        </p:txBody>
      </p:sp>
      <p:sp>
        <p:nvSpPr>
          <p:cNvPr id="105498" name="Rectangle 81"/>
          <p:cNvSpPr>
            <a:spLocks noChangeArrowheads="1"/>
          </p:cNvSpPr>
          <p:nvPr/>
        </p:nvSpPr>
        <p:spPr bwMode="auto">
          <a:xfrm>
            <a:off x="6688138" y="2587625"/>
            <a:ext cx="636587" cy="319088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pPr algn="ctr"/>
            <a:r>
              <a:rPr lang="ru-RU" sz="2000">
                <a:latin typeface="Calibri" pitchFamily="34" charset="0"/>
              </a:rPr>
              <a:t>мед</a:t>
            </a:r>
          </a:p>
        </p:txBody>
      </p:sp>
      <p:sp>
        <p:nvSpPr>
          <p:cNvPr id="105499" name="Text Box 37"/>
          <p:cNvSpPr txBox="1">
            <a:spLocks noChangeArrowheads="1"/>
          </p:cNvSpPr>
          <p:nvPr/>
        </p:nvSpPr>
        <p:spPr bwMode="auto">
          <a:xfrm>
            <a:off x="7329488" y="2587625"/>
            <a:ext cx="427037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55" tIns="89393" rIns="178755" bIns="89393">
            <a:spAutoFit/>
          </a:bodyPr>
          <a:lstStyle>
            <a:lvl1pPr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latin typeface="Calibri" pitchFamily="34" charset="0"/>
              </a:rPr>
              <a:t>7</a:t>
            </a:r>
          </a:p>
        </p:txBody>
      </p:sp>
      <p:grpSp>
        <p:nvGrpSpPr>
          <p:cNvPr id="105500" name="Group 53"/>
          <p:cNvGrpSpPr>
            <a:grpSpLocks/>
          </p:cNvGrpSpPr>
          <p:nvPr/>
        </p:nvGrpSpPr>
        <p:grpSpPr bwMode="auto">
          <a:xfrm>
            <a:off x="7613650" y="5588000"/>
            <a:ext cx="430213" cy="425450"/>
            <a:chOff x="0" y="417"/>
            <a:chExt cx="4864" cy="17088"/>
          </a:xfrm>
        </p:grpSpPr>
        <p:sp>
          <p:nvSpPr>
            <p:cNvPr id="105508" name="Freeform 54"/>
            <p:cNvSpPr>
              <a:spLocks/>
            </p:cNvSpPr>
            <p:nvPr/>
          </p:nvSpPr>
          <p:spPr bwMode="auto">
            <a:xfrm>
              <a:off x="0" y="8732"/>
              <a:ext cx="4864" cy="8773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000"/>
                <a:gd name="T52" fmla="*/ 0 h 20000"/>
                <a:gd name="T53" fmla="*/ 20000 w 20000"/>
                <a:gd name="T54" fmla="*/ 20000 h 2000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000" h="20000">
                  <a:moveTo>
                    <a:pt x="0" y="0"/>
                  </a:moveTo>
                  <a:lnTo>
                    <a:pt x="475" y="0"/>
                  </a:lnTo>
                  <a:lnTo>
                    <a:pt x="475" y="948"/>
                  </a:lnTo>
                  <a:lnTo>
                    <a:pt x="19952" y="948"/>
                  </a:lnTo>
                  <a:lnTo>
                    <a:pt x="19952" y="6635"/>
                  </a:lnTo>
                  <a:lnTo>
                    <a:pt x="19002" y="7583"/>
                  </a:lnTo>
                  <a:lnTo>
                    <a:pt x="19002" y="10427"/>
                  </a:lnTo>
                  <a:lnTo>
                    <a:pt x="17577" y="12322"/>
                  </a:lnTo>
                  <a:lnTo>
                    <a:pt x="15677" y="15166"/>
                  </a:lnTo>
                  <a:lnTo>
                    <a:pt x="14252" y="18957"/>
                  </a:lnTo>
                  <a:lnTo>
                    <a:pt x="13777" y="18957"/>
                  </a:lnTo>
                  <a:lnTo>
                    <a:pt x="10926" y="19905"/>
                  </a:lnTo>
                  <a:lnTo>
                    <a:pt x="8076" y="19905"/>
                  </a:lnTo>
                  <a:lnTo>
                    <a:pt x="4751" y="18009"/>
                  </a:lnTo>
                  <a:lnTo>
                    <a:pt x="3325" y="15166"/>
                  </a:lnTo>
                  <a:lnTo>
                    <a:pt x="2375" y="12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333333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5509" name="Oval 60"/>
            <p:cNvSpPr>
              <a:spLocks noChangeArrowheads="1"/>
            </p:cNvSpPr>
            <p:nvPr/>
          </p:nvSpPr>
          <p:spPr bwMode="auto">
            <a:xfrm>
              <a:off x="116" y="417"/>
              <a:ext cx="4748" cy="17088"/>
            </a:xfrm>
            <a:prstGeom prst="ellipse">
              <a:avLst/>
            </a:prstGeom>
            <a:noFill/>
            <a:ln w="2540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105501" name="Text Box 37"/>
          <p:cNvSpPr txBox="1">
            <a:spLocks noChangeArrowheads="1"/>
          </p:cNvSpPr>
          <p:nvPr/>
        </p:nvSpPr>
        <p:spPr bwMode="auto">
          <a:xfrm>
            <a:off x="7934325" y="5646738"/>
            <a:ext cx="427038" cy="35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55" tIns="89393" rIns="178755" bIns="89393">
            <a:spAutoFit/>
          </a:bodyPr>
          <a:lstStyle>
            <a:lvl1pPr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latin typeface="Calibri" pitchFamily="34" charset="0"/>
              </a:rPr>
              <a:t>7</a:t>
            </a:r>
          </a:p>
        </p:txBody>
      </p:sp>
      <p:sp>
        <p:nvSpPr>
          <p:cNvPr id="105502" name="TextBox 59"/>
          <p:cNvSpPr txBox="1">
            <a:spLocks noChangeArrowheads="1"/>
          </p:cNvSpPr>
          <p:nvPr/>
        </p:nvSpPr>
        <p:spPr bwMode="auto">
          <a:xfrm rot="4494814">
            <a:off x="300038" y="3900487"/>
            <a:ext cx="15001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grpSp>
        <p:nvGrpSpPr>
          <p:cNvPr id="105503" name="Группа 47"/>
          <p:cNvGrpSpPr>
            <a:grpSpLocks/>
          </p:cNvGrpSpPr>
          <p:nvPr/>
        </p:nvGrpSpPr>
        <p:grpSpPr bwMode="auto">
          <a:xfrm>
            <a:off x="8266113" y="5014913"/>
            <a:ext cx="430212" cy="431800"/>
            <a:chOff x="-1100190" y="5086352"/>
            <a:chExt cx="292058" cy="301198"/>
          </a:xfrm>
        </p:grpSpPr>
        <p:sp>
          <p:nvSpPr>
            <p:cNvPr id="105506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36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105507" name="Oval 41"/>
            <p:cNvSpPr>
              <a:spLocks noChangeArrowheads="1"/>
            </p:cNvSpPr>
            <p:nvPr/>
          </p:nvSpPr>
          <p:spPr bwMode="auto">
            <a:xfrm>
              <a:off x="-1096132" y="5099550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40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материалы по резервам финансовых и материальных средств) </a:t>
            </a:r>
          </a:p>
        </p:txBody>
      </p:sp>
      <p:sp>
        <p:nvSpPr>
          <p:cNvPr id="10550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6.2.</a:t>
            </a:r>
            <a:endParaRPr lang="ru-RU" sz="1400" dirty="0"/>
          </a:p>
        </p:txBody>
      </p:sp>
      <p:graphicFrame>
        <p:nvGraphicFramePr>
          <p:cNvPr id="47" name="Group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808330"/>
              </p:ext>
            </p:extLst>
          </p:nvPr>
        </p:nvGraphicFramePr>
        <p:xfrm>
          <a:off x="0" y="8328992"/>
          <a:ext cx="7115175" cy="1049655"/>
        </p:xfrm>
        <a:graphic>
          <a:graphicData uri="http://schemas.openxmlformats.org/drawingml/2006/table">
            <a:tbl>
              <a:tblPr/>
              <a:tblGrid>
                <a:gridCol w="3032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2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286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7156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0002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7825">
                <a:tc grid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резервов материальных ресурсов для ликвидации чрезвычайных ситуаций природного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техногенного характера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Иваново Ботлихского района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10160" marR="10160" marT="1016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1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№        п/п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 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Финансовые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ГСМ, строй. материалы 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25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Иваново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1,5 тыс </a:t>
                      </a: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1,5 тыс </a:t>
                      </a: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 тыс</a:t>
                      </a: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тыс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160" marR="10160" marT="1016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4" name="Object 83"/>
          <p:cNvGraphicFramePr>
            <a:graphicFrameLocks noChangeAspect="1"/>
          </p:cNvGraphicFramePr>
          <p:nvPr/>
        </p:nvGraphicFramePr>
        <p:xfrm>
          <a:off x="279400" y="1524000"/>
          <a:ext cx="12242800" cy="3822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77" name="Worksheet" r:id="rId3" imgW="7010549" imgH="2190676" progId="Excel.Sheet.8">
                  <p:embed/>
                </p:oleObj>
              </mc:Choice>
              <mc:Fallback>
                <p:oleObj name="Worksheet" r:id="rId3" imgW="7010549" imgH="2190676" progId="Excel.Sheet.8">
                  <p:embed/>
                  <p:pic>
                    <p:nvPicPr>
                      <p:cNvPr id="0" name="Picture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9400" y="1524000"/>
                        <a:ext cx="12242800" cy="3822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5" name="Rectangle 54"/>
          <p:cNvSpPr>
            <a:spLocks noChangeArrowheads="1"/>
          </p:cNvSpPr>
          <p:nvPr/>
        </p:nvSpPr>
        <p:spPr bwMode="auto">
          <a:xfrm>
            <a:off x="-7467600" y="12161838"/>
            <a:ext cx="639762" cy="31908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материалы по резервам финансовых и материальных средств) </a:t>
            </a:r>
          </a:p>
        </p:txBody>
      </p:sp>
      <p:sp>
        <p:nvSpPr>
          <p:cNvPr id="18437" name="Text Box 8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6.2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54"/>
          <p:cNvSpPr>
            <a:spLocks noChangeArrowheads="1"/>
          </p:cNvSpPr>
          <p:nvPr/>
        </p:nvSpPr>
        <p:spPr bwMode="auto">
          <a:xfrm>
            <a:off x="-7467600" y="12161838"/>
            <a:ext cx="639762" cy="31908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endParaRPr lang="ru-RU">
              <a:latin typeface="Calibri" pitchFamily="34" charset="0"/>
            </a:endParaRPr>
          </a:p>
        </p:txBody>
      </p:sp>
      <p:graphicFrame>
        <p:nvGraphicFramePr>
          <p:cNvPr id="242772" name="Group 84"/>
          <p:cNvGraphicFramePr>
            <a:graphicFrameLocks noGrp="1"/>
          </p:cNvGraphicFramePr>
          <p:nvPr/>
        </p:nvGraphicFramePr>
        <p:xfrm>
          <a:off x="407988" y="1560513"/>
          <a:ext cx="12114212" cy="1978044"/>
        </p:xfrm>
        <a:graphic>
          <a:graphicData uri="http://schemas.openxmlformats.org/drawingml/2006/table">
            <a:tbl>
              <a:tblPr/>
              <a:tblGrid>
                <a:gridCol w="3749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54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099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369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и адрес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5722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Склад строительных материалов  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Шатарный Д.А.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5722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Склад вещевого имущества №1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Локтев Г.Г.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33-33-41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22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Склад вещевого имущества №2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Коленкин В.В.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33-41-56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5722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Склад медицинского имущества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Головкин А.А.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41-41-99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722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Продовольственный склад №1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Хомяков Б.Б.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67-89-11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5722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Продовольственный склад №1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Барсуков А.С.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63-82-12</a:t>
                      </a:r>
                    </a:p>
                  </a:txBody>
                  <a:tcPr marL="25178" marR="25178" marT="25176" marB="2517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(Информация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по хранилищам)</a:t>
            </a:r>
          </a:p>
        </p:txBody>
      </p:sp>
      <p:sp>
        <p:nvSpPr>
          <p:cNvPr id="106534" name="Text Box 83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048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049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49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50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048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048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8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8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487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 dirty="0" smtClean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ИНФОРМАЦИОННО-СПРАВОЧНЫЕ МАТЕРИАЛЫ ПО ОРГАНИЗАЦИИ ОПОВЕЩЕНИЯ И ИНФОРМИРОВАНИЯ</a:t>
            </a:r>
            <a:endParaRPr lang="ru-RU" sz="480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2" name="Text Box 45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>
                <a:solidFill>
                  <a:srgbClr val="000000"/>
                </a:solidFill>
              </a:rPr>
              <a:t>п. </a:t>
            </a:r>
            <a:r>
              <a:rPr lang="ru-RU" sz="1400" dirty="0" smtClean="0">
                <a:solidFill>
                  <a:srgbClr val="000000"/>
                </a:solidFill>
              </a:rPr>
              <a:t>6.3.</a:t>
            </a:r>
            <a:endParaRPr lang="ru-RU" sz="14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70" name="Группа 74"/>
          <p:cNvGrpSpPr>
            <a:grpSpLocks/>
          </p:cNvGrpSpPr>
          <p:nvPr/>
        </p:nvGrpSpPr>
        <p:grpSpPr bwMode="auto">
          <a:xfrm>
            <a:off x="-11113" y="654050"/>
            <a:ext cx="12801601" cy="8947150"/>
            <a:chOff x="-11112" y="654052"/>
            <a:chExt cx="12801601" cy="8947149"/>
          </a:xfrm>
        </p:grpSpPr>
        <p:pic>
          <p:nvPicPr>
            <p:cNvPr id="109765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109766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109767" name="Прямая соединительная линия 55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768" name="Прямая соединительная линия 58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769" name="Прямая соединительная линия 60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770" name="Прямая соединительная линия 64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771" name="Прямая соединительная линия 67"/>
              <p:cNvCxnSpPr>
                <a:cxnSpLocks noChangeShapeType="1"/>
              </p:cNvCxnSpPr>
              <p:nvPr/>
            </p:nvCxnSpPr>
            <p:spPr bwMode="auto">
              <a:xfrm flipV="1">
                <a:off x="6313715" y="8374088"/>
                <a:ext cx="4301927" cy="656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9772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09571" name="Text Box 157"/>
          <p:cNvSpPr txBox="1">
            <a:spLocks noChangeArrowheads="1"/>
          </p:cNvSpPr>
          <p:nvPr/>
        </p:nvSpPr>
        <p:spPr bwMode="auto">
          <a:xfrm>
            <a:off x="9455150" y="3005138"/>
            <a:ext cx="19478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400"/>
              <a:t>Пастбище</a:t>
            </a:r>
          </a:p>
        </p:txBody>
      </p:sp>
      <p:sp>
        <p:nvSpPr>
          <p:cNvPr id="132" name="AutoShape 820"/>
          <p:cNvSpPr>
            <a:spLocks noChangeArrowheads="1"/>
          </p:cNvSpPr>
          <p:nvPr/>
        </p:nvSpPr>
        <p:spPr bwMode="auto">
          <a:xfrm>
            <a:off x="2461068" y="4586515"/>
            <a:ext cx="1770835" cy="431865"/>
          </a:xfrm>
          <a:prstGeom prst="wedgeRectCallout">
            <a:avLst>
              <a:gd name="adj1" fmla="val 51019"/>
              <a:gd name="adj2" fmla="val -135434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600" dirty="0">
                <a:cs typeface="Times New Roman" pitchFamily="18" charset="0"/>
              </a:rPr>
              <a:t>Интернет кафе</a:t>
            </a:r>
          </a:p>
        </p:txBody>
      </p:sp>
      <p:sp>
        <p:nvSpPr>
          <p:cNvPr id="109575" name="Text Box 1181"/>
          <p:cNvSpPr txBox="1">
            <a:spLocks noChangeArrowheads="1"/>
          </p:cNvSpPr>
          <p:nvPr/>
        </p:nvSpPr>
        <p:spPr bwMode="auto">
          <a:xfrm rot="856414">
            <a:off x="2538413" y="4194175"/>
            <a:ext cx="130492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109576" name="Text Box 1182"/>
          <p:cNvSpPr txBox="1">
            <a:spLocks noChangeArrowheads="1"/>
          </p:cNvSpPr>
          <p:nvPr/>
        </p:nvSpPr>
        <p:spPr bwMode="auto">
          <a:xfrm rot="-1377291">
            <a:off x="2746375" y="3136900"/>
            <a:ext cx="10017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109577" name="Text Box 1184"/>
          <p:cNvSpPr txBox="1">
            <a:spLocks noChangeArrowheads="1"/>
          </p:cNvSpPr>
          <p:nvPr/>
        </p:nvSpPr>
        <p:spPr bwMode="auto">
          <a:xfrm rot="-1260567">
            <a:off x="4905375" y="4689475"/>
            <a:ext cx="13414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sp>
        <p:nvSpPr>
          <p:cNvPr id="109578" name="Text Box 1185"/>
          <p:cNvSpPr txBox="1">
            <a:spLocks noChangeArrowheads="1"/>
          </p:cNvSpPr>
          <p:nvPr/>
        </p:nvSpPr>
        <p:spPr bwMode="auto">
          <a:xfrm rot="-2040690">
            <a:off x="6518275" y="4838700"/>
            <a:ext cx="179705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109579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63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109580" name="Text Box 1191"/>
          <p:cNvSpPr txBox="1">
            <a:spLocks noChangeArrowheads="1"/>
          </p:cNvSpPr>
          <p:nvPr/>
        </p:nvSpPr>
        <p:spPr bwMode="auto">
          <a:xfrm rot="3513373">
            <a:off x="7624763" y="3270250"/>
            <a:ext cx="115570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109581" name="Полилиния 34"/>
          <p:cNvSpPr>
            <a:spLocks noChangeArrowheads="1"/>
          </p:cNvSpPr>
          <p:nvPr/>
        </p:nvSpPr>
        <p:spPr bwMode="auto">
          <a:xfrm>
            <a:off x="10001250" y="1600200"/>
            <a:ext cx="2455863" cy="993775"/>
          </a:xfrm>
          <a:custGeom>
            <a:avLst/>
            <a:gdLst>
              <a:gd name="T0" fmla="*/ 2147483647 w 1753534"/>
              <a:gd name="T1" fmla="*/ 2147483647 h 709127"/>
              <a:gd name="T2" fmla="*/ 2147483647 w 1753534"/>
              <a:gd name="T3" fmla="*/ 2147483647 h 709127"/>
              <a:gd name="T4" fmla="*/ 2147483647 w 1753534"/>
              <a:gd name="T5" fmla="*/ 0 h 709127"/>
              <a:gd name="T6" fmla="*/ 2147483647 w 1753534"/>
              <a:gd name="T7" fmla="*/ 2147483647 h 709127"/>
              <a:gd name="T8" fmla="*/ 2147483647 w 1753534"/>
              <a:gd name="T9" fmla="*/ 2147483647 h 709127"/>
              <a:gd name="T10" fmla="*/ 2147483647 w 1753534"/>
              <a:gd name="T11" fmla="*/ 2147483647 h 709127"/>
              <a:gd name="T12" fmla="*/ 2147483647 w 1753534"/>
              <a:gd name="T13" fmla="*/ 2147483647 h 709127"/>
              <a:gd name="T14" fmla="*/ 2147483647 w 1753534"/>
              <a:gd name="T15" fmla="*/ 2147483647 h 709127"/>
              <a:gd name="T16" fmla="*/ 2147483647 w 1753534"/>
              <a:gd name="T17" fmla="*/ 2147483647 h 709127"/>
              <a:gd name="T18" fmla="*/ 2147483647 w 1753534"/>
              <a:gd name="T19" fmla="*/ 2147483647 h 709127"/>
              <a:gd name="T20" fmla="*/ 2147483647 w 1753534"/>
              <a:gd name="T21" fmla="*/ 2147483647 h 709127"/>
              <a:gd name="T22" fmla="*/ 2147483647 w 1753534"/>
              <a:gd name="T23" fmla="*/ 2147483647 h 709127"/>
              <a:gd name="T24" fmla="*/ 2147483647 w 1753534"/>
              <a:gd name="T25" fmla="*/ 2147483647 h 709127"/>
              <a:gd name="T26" fmla="*/ 2147483647 w 1753534"/>
              <a:gd name="T27" fmla="*/ 2147483647 h 709127"/>
              <a:gd name="T28" fmla="*/ 2147483647 w 1753534"/>
              <a:gd name="T29" fmla="*/ 2147483647 h 709127"/>
              <a:gd name="T30" fmla="*/ 2147483647 w 1753534"/>
              <a:gd name="T31" fmla="*/ 2147483647 h 709127"/>
              <a:gd name="T32" fmla="*/ 2147483647 w 1753534"/>
              <a:gd name="T33" fmla="*/ 2147483647 h 709127"/>
              <a:gd name="T34" fmla="*/ 2147483647 w 1753534"/>
              <a:gd name="T35" fmla="*/ 2147483647 h 709127"/>
              <a:gd name="T36" fmla="*/ 2147483647 w 1753534"/>
              <a:gd name="T37" fmla="*/ 2147483647 h 709127"/>
              <a:gd name="T38" fmla="*/ 2147483647 w 1753534"/>
              <a:gd name="T39" fmla="*/ 2147483647 h 709127"/>
              <a:gd name="T40" fmla="*/ 2147483647 w 1753534"/>
              <a:gd name="T41" fmla="*/ 2147483647 h 709127"/>
              <a:gd name="T42" fmla="*/ 2147483647 w 1753534"/>
              <a:gd name="T43" fmla="*/ 2147483647 h 709127"/>
              <a:gd name="T44" fmla="*/ 2147483647 w 1753534"/>
              <a:gd name="T45" fmla="*/ 2147483647 h 709127"/>
              <a:gd name="T46" fmla="*/ 2147483647 w 1753534"/>
              <a:gd name="T47" fmla="*/ 2147483647 h 709127"/>
              <a:gd name="T48" fmla="*/ 2147483647 w 1753534"/>
              <a:gd name="T49" fmla="*/ 2147483647 h 709127"/>
              <a:gd name="T50" fmla="*/ 2147483647 w 1753534"/>
              <a:gd name="T51" fmla="*/ 2147483647 h 709127"/>
              <a:gd name="T52" fmla="*/ 2147483647 w 1753534"/>
              <a:gd name="T53" fmla="*/ 2147483647 h 709127"/>
              <a:gd name="T54" fmla="*/ 2147483647 w 1753534"/>
              <a:gd name="T55" fmla="*/ 2147483647 h 709127"/>
              <a:gd name="T56" fmla="*/ 2147483647 w 1753534"/>
              <a:gd name="T57" fmla="*/ 2147483647 h 709127"/>
              <a:gd name="T58" fmla="*/ 2147483647 w 1753534"/>
              <a:gd name="T59" fmla="*/ 2147483647 h 709127"/>
              <a:gd name="T60" fmla="*/ 2147483647 w 1753534"/>
              <a:gd name="T61" fmla="*/ 2147483647 h 709127"/>
              <a:gd name="T62" fmla="*/ 2147483647 w 1753534"/>
              <a:gd name="T63" fmla="*/ 2147483647 h 709127"/>
              <a:gd name="T64" fmla="*/ 2147483647 w 1753534"/>
              <a:gd name="T65" fmla="*/ 2147483647 h 709127"/>
              <a:gd name="T66" fmla="*/ 2147483647 w 1753534"/>
              <a:gd name="T67" fmla="*/ 2147483647 h 709127"/>
              <a:gd name="T68" fmla="*/ 2147483647 w 1753534"/>
              <a:gd name="T69" fmla="*/ 2147483647 h 709127"/>
              <a:gd name="T70" fmla="*/ 2147483647 w 1753534"/>
              <a:gd name="T71" fmla="*/ 2147483647 h 709127"/>
              <a:gd name="T72" fmla="*/ 2147483647 w 1753534"/>
              <a:gd name="T73" fmla="*/ 2147483647 h 709127"/>
              <a:gd name="T74" fmla="*/ 2147483647 w 1753534"/>
              <a:gd name="T75" fmla="*/ 2147483647 h 709127"/>
              <a:gd name="T76" fmla="*/ 2147483647 w 1753534"/>
              <a:gd name="T77" fmla="*/ 2147483647 h 709127"/>
              <a:gd name="T78" fmla="*/ 2147483647 w 1753534"/>
              <a:gd name="T79" fmla="*/ 2147483647 h 709127"/>
              <a:gd name="T80" fmla="*/ 2147483647 w 1753534"/>
              <a:gd name="T81" fmla="*/ 2147483647 h 709127"/>
              <a:gd name="T82" fmla="*/ 2147483647 w 1753534"/>
              <a:gd name="T83" fmla="*/ 2147483647 h 709127"/>
              <a:gd name="T84" fmla="*/ 2147483647 w 1753534"/>
              <a:gd name="T85" fmla="*/ 2147483647 h 709127"/>
              <a:gd name="T86" fmla="*/ 2147483647 w 1753534"/>
              <a:gd name="T87" fmla="*/ 2147483647 h 709127"/>
              <a:gd name="T88" fmla="*/ 2147483647 w 1753534"/>
              <a:gd name="T89" fmla="*/ 2147483647 h 709127"/>
              <a:gd name="T90" fmla="*/ 2147483647 w 1753534"/>
              <a:gd name="T91" fmla="*/ 2147483647 h 709127"/>
              <a:gd name="T92" fmla="*/ 2147483647 w 1753534"/>
              <a:gd name="T93" fmla="*/ 2147483647 h 709127"/>
              <a:gd name="T94" fmla="*/ 2147483647 w 1753534"/>
              <a:gd name="T95" fmla="*/ 2147483647 h 709127"/>
              <a:gd name="T96" fmla="*/ 2147483647 w 1753534"/>
              <a:gd name="T97" fmla="*/ 2147483647 h 709127"/>
              <a:gd name="T98" fmla="*/ 2147483647 w 1753534"/>
              <a:gd name="T99" fmla="*/ 2147483647 h 709127"/>
              <a:gd name="T100" fmla="*/ 2147483647 w 1753534"/>
              <a:gd name="T101" fmla="*/ 2147483647 h 709127"/>
              <a:gd name="T102" fmla="*/ 2147483647 w 1753534"/>
              <a:gd name="T103" fmla="*/ 2147483647 h 709127"/>
              <a:gd name="T104" fmla="*/ 2147483647 w 1753534"/>
              <a:gd name="T105" fmla="*/ 2147483647 h 709127"/>
              <a:gd name="T106" fmla="*/ 2147483647 w 1753534"/>
              <a:gd name="T107" fmla="*/ 2147483647 h 709127"/>
              <a:gd name="T108" fmla="*/ 2147483647 w 1753534"/>
              <a:gd name="T109" fmla="*/ 2147483647 h 70912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53534"/>
              <a:gd name="T166" fmla="*/ 0 h 709127"/>
              <a:gd name="T167" fmla="*/ 1753534 w 1753534"/>
              <a:gd name="T168" fmla="*/ 709127 h 70912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109582" name="Полилиния 37"/>
          <p:cNvSpPr>
            <a:spLocks noChangeArrowheads="1"/>
          </p:cNvSpPr>
          <p:nvPr/>
        </p:nvSpPr>
        <p:spPr bwMode="auto">
          <a:xfrm>
            <a:off x="11041063" y="5616575"/>
            <a:ext cx="1422400" cy="3568700"/>
          </a:xfrm>
          <a:custGeom>
            <a:avLst/>
            <a:gdLst>
              <a:gd name="T0" fmla="*/ 12821776 w 1015549"/>
              <a:gd name="T1" fmla="*/ 36452331 h 2548200"/>
              <a:gd name="T2" fmla="*/ 11578071 w 1015549"/>
              <a:gd name="T3" fmla="*/ 36728505 h 2548200"/>
              <a:gd name="T4" fmla="*/ 7846939 w 1015549"/>
              <a:gd name="T5" fmla="*/ 37695014 h 2548200"/>
              <a:gd name="T6" fmla="*/ 5774088 w 1015549"/>
              <a:gd name="T7" fmla="*/ 37280809 h 2548200"/>
              <a:gd name="T8" fmla="*/ 4115809 w 1015549"/>
              <a:gd name="T9" fmla="*/ 35485799 h 2548200"/>
              <a:gd name="T10" fmla="*/ 3286658 w 1015549"/>
              <a:gd name="T11" fmla="*/ 33966963 h 2548200"/>
              <a:gd name="T12" fmla="*/ 2595712 w 1015549"/>
              <a:gd name="T13" fmla="*/ 32724213 h 2548200"/>
              <a:gd name="T14" fmla="*/ 3010284 w 1015549"/>
              <a:gd name="T15" fmla="*/ 30791194 h 2548200"/>
              <a:gd name="T16" fmla="*/ 3148472 w 1015549"/>
              <a:gd name="T17" fmla="*/ 22782705 h 2548200"/>
              <a:gd name="T18" fmla="*/ 2733906 w 1015549"/>
              <a:gd name="T19" fmla="*/ 21263892 h 2548200"/>
              <a:gd name="T20" fmla="*/ 2457523 w 1015549"/>
              <a:gd name="T21" fmla="*/ 20297327 h 2548200"/>
              <a:gd name="T22" fmla="*/ 1904773 w 1015549"/>
              <a:gd name="T23" fmla="*/ 19330795 h 2548200"/>
              <a:gd name="T24" fmla="*/ 2319336 w 1015549"/>
              <a:gd name="T25" fmla="*/ 16983493 h 2548200"/>
              <a:gd name="T26" fmla="*/ 1904773 w 1015549"/>
              <a:gd name="T27" fmla="*/ 14912331 h 2548200"/>
              <a:gd name="T28" fmla="*/ 1490202 w 1015549"/>
              <a:gd name="T29" fmla="*/ 14083876 h 2548200"/>
              <a:gd name="T30" fmla="*/ 661040 w 1015549"/>
              <a:gd name="T31" fmla="*/ 12979257 h 2548200"/>
              <a:gd name="T32" fmla="*/ 522870 w 1015549"/>
              <a:gd name="T33" fmla="*/ 9389257 h 2548200"/>
              <a:gd name="T34" fmla="*/ 1490202 w 1015549"/>
              <a:gd name="T35" fmla="*/ 8284633 h 2548200"/>
              <a:gd name="T36" fmla="*/ 2733906 w 1015549"/>
              <a:gd name="T37" fmla="*/ 7041932 h 2548200"/>
              <a:gd name="T38" fmla="*/ 5912283 w 1015549"/>
              <a:gd name="T39" fmla="*/ 6489628 h 2548200"/>
              <a:gd name="T40" fmla="*/ 7708754 w 1015549"/>
              <a:gd name="T41" fmla="*/ 5385014 h 2548200"/>
              <a:gd name="T42" fmla="*/ 9643427 w 1015549"/>
              <a:gd name="T43" fmla="*/ 3175773 h 2548200"/>
              <a:gd name="T44" fmla="*/ 10610729 w 1015549"/>
              <a:gd name="T45" fmla="*/ 2347318 h 2548200"/>
              <a:gd name="T46" fmla="*/ 12130821 w 1015549"/>
              <a:gd name="T47" fmla="*/ 1656943 h 2548200"/>
              <a:gd name="T48" fmla="*/ 12959978 w 1015549"/>
              <a:gd name="T49" fmla="*/ 414234 h 2548200"/>
              <a:gd name="T50" fmla="*/ 13927303 w 1015549"/>
              <a:gd name="T51" fmla="*/ 138080 h 2548200"/>
              <a:gd name="T52" fmla="*/ 14480044 w 1015549"/>
              <a:gd name="T53" fmla="*/ 690393 h 2548200"/>
              <a:gd name="T54" fmla="*/ 15032808 w 1015549"/>
              <a:gd name="T55" fmla="*/ 1794998 h 2548200"/>
              <a:gd name="T56" fmla="*/ 14480044 w 1015549"/>
              <a:gd name="T57" fmla="*/ 8836942 h 2548200"/>
              <a:gd name="T58" fmla="*/ 14756437 w 1015549"/>
              <a:gd name="T59" fmla="*/ 14774255 h 2548200"/>
              <a:gd name="T60" fmla="*/ 14480044 w 1015549"/>
              <a:gd name="T61" fmla="*/ 31067346 h 2548200"/>
              <a:gd name="T62" fmla="*/ 14065494 w 1015549"/>
              <a:gd name="T63" fmla="*/ 32586137 h 2548200"/>
              <a:gd name="T64" fmla="*/ 13650921 w 1015549"/>
              <a:gd name="T65" fmla="*/ 35623897 h 2548200"/>
              <a:gd name="T66" fmla="*/ 13236348 w 1015549"/>
              <a:gd name="T67" fmla="*/ 36314232 h 254820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15549"/>
              <a:gd name="T103" fmla="*/ 0 h 2548200"/>
              <a:gd name="T104" fmla="*/ 1015549 w 1015549"/>
              <a:gd name="T105" fmla="*/ 2548200 h 254820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109583" name="Полилиния 39"/>
          <p:cNvSpPr>
            <a:spLocks noChangeArrowheads="1"/>
          </p:cNvSpPr>
          <p:nvPr/>
        </p:nvSpPr>
        <p:spPr bwMode="auto">
          <a:xfrm>
            <a:off x="4662488" y="7512050"/>
            <a:ext cx="4271962" cy="1801813"/>
          </a:xfrm>
          <a:custGeom>
            <a:avLst/>
            <a:gdLst>
              <a:gd name="T0" fmla="*/ 35278105 w 3051110"/>
              <a:gd name="T1" fmla="*/ 17535753 h 1286404"/>
              <a:gd name="T2" fmla="*/ 38447648 w 3051110"/>
              <a:gd name="T3" fmla="*/ 16844657 h 1286404"/>
              <a:gd name="T4" fmla="*/ 40652511 w 3051110"/>
              <a:gd name="T5" fmla="*/ 16153561 h 1286404"/>
              <a:gd name="T6" fmla="*/ 41892783 w 3051110"/>
              <a:gd name="T7" fmla="*/ 15738910 h 1286404"/>
              <a:gd name="T8" fmla="*/ 42995169 w 3051110"/>
              <a:gd name="T9" fmla="*/ 14771381 h 1286404"/>
              <a:gd name="T10" fmla="*/ 43959827 w 3051110"/>
              <a:gd name="T11" fmla="*/ 13665622 h 1286404"/>
              <a:gd name="T12" fmla="*/ 44648872 w 3051110"/>
              <a:gd name="T13" fmla="*/ 11592309 h 1286404"/>
              <a:gd name="T14" fmla="*/ 44924485 w 3051110"/>
              <a:gd name="T15" fmla="*/ 9519033 h 1286404"/>
              <a:gd name="T16" fmla="*/ 43822032 w 3051110"/>
              <a:gd name="T17" fmla="*/ 8275058 h 1286404"/>
              <a:gd name="T18" fmla="*/ 43132987 w 3051110"/>
              <a:gd name="T19" fmla="*/ 7307522 h 1286404"/>
              <a:gd name="T20" fmla="*/ 43546373 w 3051110"/>
              <a:gd name="T21" fmla="*/ 5372464 h 1286404"/>
              <a:gd name="T22" fmla="*/ 42306191 w 3051110"/>
              <a:gd name="T23" fmla="*/ 3022751 h 1286404"/>
              <a:gd name="T24" fmla="*/ 41065920 w 3051110"/>
              <a:gd name="T25" fmla="*/ 2193424 h 1286404"/>
              <a:gd name="T26" fmla="*/ 40101306 w 3051110"/>
              <a:gd name="T27" fmla="*/ 1640531 h 1286404"/>
              <a:gd name="T28" fmla="*/ 38585466 w 3051110"/>
              <a:gd name="T29" fmla="*/ 1087672 h 1286404"/>
              <a:gd name="T30" fmla="*/ 36793968 w 3051110"/>
              <a:gd name="T31" fmla="*/ 396576 h 1286404"/>
              <a:gd name="T32" fmla="*/ 31143971 w 3051110"/>
              <a:gd name="T33" fmla="*/ 258342 h 1286404"/>
              <a:gd name="T34" fmla="*/ 28801290 w 3051110"/>
              <a:gd name="T35" fmla="*/ 1364108 h 1286404"/>
              <a:gd name="T36" fmla="*/ 27561018 w 3051110"/>
              <a:gd name="T37" fmla="*/ 3022751 h 1286404"/>
              <a:gd name="T38" fmla="*/ 27009836 w 3051110"/>
              <a:gd name="T39" fmla="*/ 3990272 h 1286404"/>
              <a:gd name="T40" fmla="*/ 25769542 w 3051110"/>
              <a:gd name="T41" fmla="*/ 6063564 h 1286404"/>
              <a:gd name="T42" fmla="*/ 25080520 w 3051110"/>
              <a:gd name="T43" fmla="*/ 6892871 h 1286404"/>
              <a:gd name="T44" fmla="*/ 23978089 w 3051110"/>
              <a:gd name="T45" fmla="*/ 7860407 h 1286404"/>
              <a:gd name="T46" fmla="*/ 23013458 w 3051110"/>
              <a:gd name="T47" fmla="*/ 8413286 h 1286404"/>
              <a:gd name="T48" fmla="*/ 21497618 w 3051110"/>
              <a:gd name="T49" fmla="*/ 8966154 h 1286404"/>
              <a:gd name="T50" fmla="*/ 20532971 w 3051110"/>
              <a:gd name="T51" fmla="*/ 9380827 h 1286404"/>
              <a:gd name="T52" fmla="*/ 19430517 w 3051110"/>
              <a:gd name="T53" fmla="*/ 9795489 h 1286404"/>
              <a:gd name="T54" fmla="*/ 17914666 w 3051110"/>
              <a:gd name="T55" fmla="*/ 10348346 h 1286404"/>
              <a:gd name="T56" fmla="*/ 16398814 w 3051110"/>
              <a:gd name="T57" fmla="*/ 11039436 h 1286404"/>
              <a:gd name="T58" fmla="*/ 15158588 w 3051110"/>
              <a:gd name="T59" fmla="*/ 11868769 h 1286404"/>
              <a:gd name="T60" fmla="*/ 14331747 w 3051110"/>
              <a:gd name="T61" fmla="*/ 12559853 h 1286404"/>
              <a:gd name="T62" fmla="*/ 13504918 w 3051110"/>
              <a:gd name="T63" fmla="*/ 13250949 h 1286404"/>
              <a:gd name="T64" fmla="*/ 12126851 w 3051110"/>
              <a:gd name="T65" fmla="*/ 14080251 h 1286404"/>
              <a:gd name="T66" fmla="*/ 10886616 w 3051110"/>
              <a:gd name="T67" fmla="*/ 14633141 h 1286404"/>
              <a:gd name="T68" fmla="*/ 3720738 w 3051110"/>
              <a:gd name="T69" fmla="*/ 14909575 h 1286404"/>
              <a:gd name="T70" fmla="*/ 2342681 w 3051110"/>
              <a:gd name="T71" fmla="*/ 15738910 h 1286404"/>
              <a:gd name="T72" fmla="*/ 1102439 w 3051110"/>
              <a:gd name="T73" fmla="*/ 16291756 h 1286404"/>
              <a:gd name="T74" fmla="*/ 413406 w 3051110"/>
              <a:gd name="T75" fmla="*/ 16844657 h 1286404"/>
              <a:gd name="T76" fmla="*/ 0 w 3051110"/>
              <a:gd name="T77" fmla="*/ 18088599 h 1286404"/>
              <a:gd name="T78" fmla="*/ 964629 w 3051110"/>
              <a:gd name="T79" fmla="*/ 19056151 h 1286404"/>
              <a:gd name="T80" fmla="*/ 9646367 w 3051110"/>
              <a:gd name="T81" fmla="*/ 18779694 h 1286404"/>
              <a:gd name="T82" fmla="*/ 12815896 w 3051110"/>
              <a:gd name="T83" fmla="*/ 18365032 h 1286404"/>
              <a:gd name="T84" fmla="*/ 14193941 w 3051110"/>
              <a:gd name="T85" fmla="*/ 18088599 h 1286404"/>
              <a:gd name="T86" fmla="*/ 15985394 w 3051110"/>
              <a:gd name="T87" fmla="*/ 17673936 h 1286404"/>
              <a:gd name="T88" fmla="*/ 17363461 w 3051110"/>
              <a:gd name="T89" fmla="*/ 17259297 h 1286404"/>
              <a:gd name="T90" fmla="*/ 19292733 w 3051110"/>
              <a:gd name="T91" fmla="*/ 16291756 h 1286404"/>
              <a:gd name="T92" fmla="*/ 24391520 w 3051110"/>
              <a:gd name="T93" fmla="*/ 16706407 h 1286404"/>
              <a:gd name="T94" fmla="*/ 25907360 w 3051110"/>
              <a:gd name="T95" fmla="*/ 17121080 h 1286404"/>
              <a:gd name="T96" fmla="*/ 27561018 w 3051110"/>
              <a:gd name="T97" fmla="*/ 17812176 h 1286404"/>
              <a:gd name="T98" fmla="*/ 34864696 w 3051110"/>
              <a:gd name="T99" fmla="*/ 17812176 h 12864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051110"/>
              <a:gd name="T151" fmla="*/ 0 h 1286404"/>
              <a:gd name="T152" fmla="*/ 3051110 w 3051110"/>
              <a:gd name="T153" fmla="*/ 1286404 h 128640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109584" name="Прямоугольник 41"/>
          <p:cNvSpPr>
            <a:spLocks noChangeArrowheads="1"/>
          </p:cNvSpPr>
          <p:nvPr/>
        </p:nvSpPr>
        <p:spPr bwMode="auto">
          <a:xfrm rot="-219077">
            <a:off x="6597650" y="7235825"/>
            <a:ext cx="300038" cy="161925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585" name="Прямоугольник 42"/>
          <p:cNvSpPr>
            <a:spLocks noChangeArrowheads="1"/>
          </p:cNvSpPr>
          <p:nvPr/>
        </p:nvSpPr>
        <p:spPr bwMode="auto">
          <a:xfrm rot="-219077">
            <a:off x="8867775" y="6035675"/>
            <a:ext cx="300038" cy="125413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586" name="Прямоугольник 44"/>
          <p:cNvSpPr>
            <a:spLocks noChangeArrowheads="1"/>
          </p:cNvSpPr>
          <p:nvPr/>
        </p:nvSpPr>
        <p:spPr bwMode="auto">
          <a:xfrm rot="-219077">
            <a:off x="5391150" y="8037513"/>
            <a:ext cx="300038" cy="182562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587" name="Прямоугольник 45"/>
          <p:cNvSpPr>
            <a:spLocks noChangeArrowheads="1"/>
          </p:cNvSpPr>
          <p:nvPr/>
        </p:nvSpPr>
        <p:spPr bwMode="auto">
          <a:xfrm rot="-219077">
            <a:off x="5849938" y="8029575"/>
            <a:ext cx="300037" cy="153988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588" name="Прямоугольник 46"/>
          <p:cNvSpPr>
            <a:spLocks noChangeArrowheads="1"/>
          </p:cNvSpPr>
          <p:nvPr/>
        </p:nvSpPr>
        <p:spPr bwMode="auto">
          <a:xfrm rot="-655524">
            <a:off x="11614150" y="5461000"/>
            <a:ext cx="300038" cy="207963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589" name="Прямоугольник 47"/>
          <p:cNvSpPr>
            <a:spLocks noChangeArrowheads="1"/>
          </p:cNvSpPr>
          <p:nvPr/>
        </p:nvSpPr>
        <p:spPr bwMode="auto">
          <a:xfrm rot="5118626">
            <a:off x="11897519" y="5245894"/>
            <a:ext cx="300037" cy="2000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590" name="Прямоугольник 48"/>
          <p:cNvSpPr>
            <a:spLocks noChangeArrowheads="1"/>
          </p:cNvSpPr>
          <p:nvPr/>
        </p:nvSpPr>
        <p:spPr bwMode="auto">
          <a:xfrm rot="4561998">
            <a:off x="11567319" y="5206206"/>
            <a:ext cx="300038" cy="1238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591" name="TextBox 59"/>
          <p:cNvSpPr txBox="1">
            <a:spLocks noChangeArrowheads="1"/>
          </p:cNvSpPr>
          <p:nvPr/>
        </p:nvSpPr>
        <p:spPr bwMode="auto">
          <a:xfrm rot="4494814">
            <a:off x="305594" y="3904457"/>
            <a:ext cx="150018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sp>
        <p:nvSpPr>
          <p:cNvPr id="109592" name="Овал 127"/>
          <p:cNvSpPr>
            <a:spLocks noChangeArrowheads="1"/>
          </p:cNvSpPr>
          <p:nvPr/>
        </p:nvSpPr>
        <p:spPr bwMode="auto">
          <a:xfrm>
            <a:off x="9615488" y="2800350"/>
            <a:ext cx="2036762" cy="708025"/>
          </a:xfrm>
          <a:prstGeom prst="ellipse">
            <a:avLst/>
          </a:prstGeom>
          <a:solidFill>
            <a:srgbClr val="C3D69B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79179" tIns="89589" rIns="179179" bIns="89589" anchor="ctr"/>
          <a:lstStyle/>
          <a:p>
            <a:pPr algn="ctr" defTabSz="1781175"/>
            <a:endParaRPr lang="ru-RU" sz="1400" b="0">
              <a:solidFill>
                <a:srgbClr val="FFFFFF"/>
              </a:solidFill>
            </a:endParaRPr>
          </a:p>
        </p:txBody>
      </p:sp>
      <p:sp>
        <p:nvSpPr>
          <p:cNvPr id="109593" name="Text Box 157"/>
          <p:cNvSpPr txBox="1">
            <a:spLocks noChangeArrowheads="1"/>
          </p:cNvSpPr>
          <p:nvPr/>
        </p:nvSpPr>
        <p:spPr bwMode="auto">
          <a:xfrm>
            <a:off x="9659938" y="2935288"/>
            <a:ext cx="19478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2000"/>
              <a:t>Пастбище</a:t>
            </a:r>
          </a:p>
        </p:txBody>
      </p:sp>
      <p:sp>
        <p:nvSpPr>
          <p:cNvPr id="109594" name="Text Box 1187"/>
          <p:cNvSpPr txBox="1">
            <a:spLocks noChangeArrowheads="1"/>
          </p:cNvSpPr>
          <p:nvPr/>
        </p:nvSpPr>
        <p:spPr bwMode="auto">
          <a:xfrm>
            <a:off x="7743825" y="6196013"/>
            <a:ext cx="19764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Академика Мухоморова</a:t>
            </a:r>
          </a:p>
        </p:txBody>
      </p:sp>
      <p:sp>
        <p:nvSpPr>
          <p:cNvPr id="109595" name="Text Box 1184"/>
          <p:cNvSpPr txBox="1">
            <a:spLocks noChangeArrowheads="1"/>
          </p:cNvSpPr>
          <p:nvPr/>
        </p:nvSpPr>
        <p:spPr bwMode="auto">
          <a:xfrm rot="-4494019">
            <a:off x="9560720" y="7285831"/>
            <a:ext cx="12112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Снежинская</a:t>
            </a:r>
          </a:p>
        </p:txBody>
      </p:sp>
      <p:sp>
        <p:nvSpPr>
          <p:cNvPr id="109596" name="Text Box 1184"/>
          <p:cNvSpPr txBox="1">
            <a:spLocks noChangeArrowheads="1"/>
          </p:cNvSpPr>
          <p:nvPr/>
        </p:nvSpPr>
        <p:spPr bwMode="auto">
          <a:xfrm rot="233757">
            <a:off x="9569450" y="5081588"/>
            <a:ext cx="10239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Хмуров пр-д</a:t>
            </a:r>
          </a:p>
        </p:txBody>
      </p:sp>
      <p:sp>
        <p:nvSpPr>
          <p:cNvPr id="109597" name="Прямоугольник 51"/>
          <p:cNvSpPr>
            <a:spLocks noChangeArrowheads="1"/>
          </p:cNvSpPr>
          <p:nvPr/>
        </p:nvSpPr>
        <p:spPr bwMode="auto">
          <a:xfrm>
            <a:off x="3675063" y="5526088"/>
            <a:ext cx="760412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598" name="Прямоугольник 51"/>
          <p:cNvSpPr>
            <a:spLocks noChangeArrowheads="1"/>
          </p:cNvSpPr>
          <p:nvPr/>
        </p:nvSpPr>
        <p:spPr bwMode="auto">
          <a:xfrm>
            <a:off x="4471988" y="5514975"/>
            <a:ext cx="534987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599" name="Прямоугольник 51"/>
          <p:cNvSpPr>
            <a:spLocks noChangeArrowheads="1"/>
          </p:cNvSpPr>
          <p:nvPr/>
        </p:nvSpPr>
        <p:spPr bwMode="auto">
          <a:xfrm>
            <a:off x="4532313" y="5741988"/>
            <a:ext cx="182562" cy="1508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00" name="Прямоугольник 51"/>
          <p:cNvSpPr>
            <a:spLocks noChangeArrowheads="1"/>
          </p:cNvSpPr>
          <p:nvPr/>
        </p:nvSpPr>
        <p:spPr bwMode="auto">
          <a:xfrm rot="1173127">
            <a:off x="9348788" y="7693025"/>
            <a:ext cx="2857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01" name="Прямоугольник 51"/>
          <p:cNvSpPr>
            <a:spLocks noChangeArrowheads="1"/>
          </p:cNvSpPr>
          <p:nvPr/>
        </p:nvSpPr>
        <p:spPr bwMode="auto">
          <a:xfrm rot="-1860584">
            <a:off x="6723063" y="2462213"/>
            <a:ext cx="520700" cy="3016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02" name="Прямоугольник 51"/>
          <p:cNvSpPr>
            <a:spLocks noChangeArrowheads="1"/>
          </p:cNvSpPr>
          <p:nvPr/>
        </p:nvSpPr>
        <p:spPr bwMode="auto">
          <a:xfrm>
            <a:off x="3659188" y="5748338"/>
            <a:ext cx="779462" cy="176212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03" name="Прямоугольник 51"/>
          <p:cNvSpPr>
            <a:spLocks noChangeArrowheads="1"/>
          </p:cNvSpPr>
          <p:nvPr/>
        </p:nvSpPr>
        <p:spPr bwMode="auto">
          <a:xfrm>
            <a:off x="2419350" y="5529263"/>
            <a:ext cx="546100" cy="217487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04" name="Прямоугольник 51"/>
          <p:cNvSpPr>
            <a:spLocks noChangeArrowheads="1"/>
          </p:cNvSpPr>
          <p:nvPr/>
        </p:nvSpPr>
        <p:spPr bwMode="auto">
          <a:xfrm>
            <a:off x="2528888" y="6091238"/>
            <a:ext cx="468312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05" name="Прямоугольник 51"/>
          <p:cNvSpPr>
            <a:spLocks noChangeArrowheads="1"/>
          </p:cNvSpPr>
          <p:nvPr/>
        </p:nvSpPr>
        <p:spPr bwMode="auto">
          <a:xfrm rot="-307595">
            <a:off x="3097213" y="5799138"/>
            <a:ext cx="182562" cy="3667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06" name="Прямоугольник 51"/>
          <p:cNvSpPr>
            <a:spLocks noChangeArrowheads="1"/>
          </p:cNvSpPr>
          <p:nvPr/>
        </p:nvSpPr>
        <p:spPr bwMode="auto">
          <a:xfrm>
            <a:off x="3903663" y="6827838"/>
            <a:ext cx="760412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07" name="Прямоугольник 51"/>
          <p:cNvSpPr>
            <a:spLocks noChangeArrowheads="1"/>
          </p:cNvSpPr>
          <p:nvPr/>
        </p:nvSpPr>
        <p:spPr bwMode="auto">
          <a:xfrm>
            <a:off x="4117975" y="6604000"/>
            <a:ext cx="215900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08" name="Прямоугольник 51"/>
          <p:cNvSpPr>
            <a:spLocks noChangeArrowheads="1"/>
          </p:cNvSpPr>
          <p:nvPr/>
        </p:nvSpPr>
        <p:spPr bwMode="auto">
          <a:xfrm>
            <a:off x="4400550" y="6516688"/>
            <a:ext cx="182563" cy="1889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09" name="Прямоугольник 51"/>
          <p:cNvSpPr>
            <a:spLocks noChangeArrowheads="1"/>
          </p:cNvSpPr>
          <p:nvPr/>
        </p:nvSpPr>
        <p:spPr bwMode="auto">
          <a:xfrm rot="-277431">
            <a:off x="2157413" y="7215188"/>
            <a:ext cx="346075" cy="279400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10" name="Прямоугольник 51"/>
          <p:cNvSpPr>
            <a:spLocks noChangeArrowheads="1"/>
          </p:cNvSpPr>
          <p:nvPr/>
        </p:nvSpPr>
        <p:spPr bwMode="auto">
          <a:xfrm rot="-277431">
            <a:off x="3352800" y="4143375"/>
            <a:ext cx="298450" cy="188913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11" name="Прямоугольник 51"/>
          <p:cNvSpPr>
            <a:spLocks noChangeArrowheads="1"/>
          </p:cNvSpPr>
          <p:nvPr/>
        </p:nvSpPr>
        <p:spPr bwMode="auto">
          <a:xfrm rot="-277431">
            <a:off x="4411663" y="4106863"/>
            <a:ext cx="550862" cy="300037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12" name="Прямоугольник 51"/>
          <p:cNvSpPr>
            <a:spLocks noChangeArrowheads="1"/>
          </p:cNvSpPr>
          <p:nvPr/>
        </p:nvSpPr>
        <p:spPr bwMode="auto">
          <a:xfrm rot="-2032792">
            <a:off x="5268913" y="3683000"/>
            <a:ext cx="550862" cy="446088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13" name="Прямоугольник 51"/>
          <p:cNvSpPr>
            <a:spLocks noChangeArrowheads="1"/>
          </p:cNvSpPr>
          <p:nvPr/>
        </p:nvSpPr>
        <p:spPr bwMode="auto">
          <a:xfrm rot="-1057632">
            <a:off x="4919663" y="4359275"/>
            <a:ext cx="608012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14" name="Прямоугольник 51"/>
          <p:cNvSpPr>
            <a:spLocks noChangeArrowheads="1"/>
          </p:cNvSpPr>
          <p:nvPr/>
        </p:nvSpPr>
        <p:spPr bwMode="auto">
          <a:xfrm rot="-1780082">
            <a:off x="5638800" y="4427538"/>
            <a:ext cx="182563" cy="1889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15" name="Прямоугольник 51"/>
          <p:cNvSpPr>
            <a:spLocks noChangeArrowheads="1"/>
          </p:cNvSpPr>
          <p:nvPr/>
        </p:nvSpPr>
        <p:spPr bwMode="auto">
          <a:xfrm rot="-1156450">
            <a:off x="5191125" y="5203825"/>
            <a:ext cx="173038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16" name="Прямоугольник 51"/>
          <p:cNvSpPr>
            <a:spLocks noChangeArrowheads="1"/>
          </p:cNvSpPr>
          <p:nvPr/>
        </p:nvSpPr>
        <p:spPr bwMode="auto">
          <a:xfrm rot="-2358745">
            <a:off x="5629275" y="4968875"/>
            <a:ext cx="173038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17" name="Прямоугольник 51"/>
          <p:cNvSpPr>
            <a:spLocks noChangeArrowheads="1"/>
          </p:cNvSpPr>
          <p:nvPr/>
        </p:nvSpPr>
        <p:spPr bwMode="auto">
          <a:xfrm rot="-1156450">
            <a:off x="5386388" y="5099050"/>
            <a:ext cx="173037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18" name="Прямоугольник 51"/>
          <p:cNvSpPr>
            <a:spLocks noChangeArrowheads="1"/>
          </p:cNvSpPr>
          <p:nvPr/>
        </p:nvSpPr>
        <p:spPr bwMode="auto">
          <a:xfrm rot="4039955">
            <a:off x="5350669" y="5398294"/>
            <a:ext cx="130175" cy="19208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19" name="Прямоугольник 51"/>
          <p:cNvSpPr>
            <a:spLocks noChangeArrowheads="1"/>
          </p:cNvSpPr>
          <p:nvPr/>
        </p:nvSpPr>
        <p:spPr bwMode="auto">
          <a:xfrm rot="4634306">
            <a:off x="5602288" y="5257800"/>
            <a:ext cx="128588" cy="17303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20" name="Прямоугольник 51"/>
          <p:cNvSpPr>
            <a:spLocks noChangeArrowheads="1"/>
          </p:cNvSpPr>
          <p:nvPr/>
        </p:nvSpPr>
        <p:spPr bwMode="auto">
          <a:xfrm rot="3745050">
            <a:off x="5918994" y="4755357"/>
            <a:ext cx="149225" cy="18573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21" name="Прямоугольник 51"/>
          <p:cNvSpPr>
            <a:spLocks noChangeArrowheads="1"/>
          </p:cNvSpPr>
          <p:nvPr/>
        </p:nvSpPr>
        <p:spPr bwMode="auto">
          <a:xfrm rot="2806213">
            <a:off x="6149182" y="4579144"/>
            <a:ext cx="171450" cy="20478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22" name="Прямоугольник 51"/>
          <p:cNvSpPr>
            <a:spLocks noChangeArrowheads="1"/>
          </p:cNvSpPr>
          <p:nvPr/>
        </p:nvSpPr>
        <p:spPr bwMode="auto">
          <a:xfrm rot="-1444927">
            <a:off x="4583113" y="2801938"/>
            <a:ext cx="414337" cy="192087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23" name="Прямоугольник 51"/>
          <p:cNvSpPr>
            <a:spLocks noChangeArrowheads="1"/>
          </p:cNvSpPr>
          <p:nvPr/>
        </p:nvSpPr>
        <p:spPr bwMode="auto">
          <a:xfrm rot="-1983046">
            <a:off x="5815013" y="4951413"/>
            <a:ext cx="2249487" cy="21590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24" name="Прямоугольник 51"/>
          <p:cNvSpPr>
            <a:spLocks noChangeArrowheads="1"/>
          </p:cNvSpPr>
          <p:nvPr/>
        </p:nvSpPr>
        <p:spPr bwMode="auto">
          <a:xfrm rot="-1983046">
            <a:off x="6381750" y="5162550"/>
            <a:ext cx="1898650" cy="20320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25" name="Прямоугольник 51"/>
          <p:cNvSpPr>
            <a:spLocks noChangeArrowheads="1"/>
          </p:cNvSpPr>
          <p:nvPr/>
        </p:nvSpPr>
        <p:spPr bwMode="auto">
          <a:xfrm>
            <a:off x="2600325" y="7223125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26" name="Прямоугольник 51"/>
          <p:cNvSpPr>
            <a:spLocks noChangeArrowheads="1"/>
          </p:cNvSpPr>
          <p:nvPr/>
        </p:nvSpPr>
        <p:spPr bwMode="auto">
          <a:xfrm rot="-4597635">
            <a:off x="9548812" y="7866063"/>
            <a:ext cx="454025" cy="21590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27" name="Прямоугольник 51"/>
          <p:cNvSpPr>
            <a:spLocks noChangeArrowheads="1"/>
          </p:cNvSpPr>
          <p:nvPr/>
        </p:nvSpPr>
        <p:spPr bwMode="auto">
          <a:xfrm rot="1154243">
            <a:off x="9366250" y="6735763"/>
            <a:ext cx="717550" cy="661987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28" name="Прямоугольник 51"/>
          <p:cNvSpPr>
            <a:spLocks noChangeArrowheads="1"/>
          </p:cNvSpPr>
          <p:nvPr/>
        </p:nvSpPr>
        <p:spPr bwMode="auto">
          <a:xfrm>
            <a:off x="9242425" y="6022975"/>
            <a:ext cx="244475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29" name="Прямоугольник 51"/>
          <p:cNvSpPr>
            <a:spLocks noChangeArrowheads="1"/>
          </p:cNvSpPr>
          <p:nvPr/>
        </p:nvSpPr>
        <p:spPr bwMode="auto">
          <a:xfrm>
            <a:off x="9909175" y="5362575"/>
            <a:ext cx="561975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30" name="Прямоугольник 51"/>
          <p:cNvSpPr>
            <a:spLocks noChangeArrowheads="1"/>
          </p:cNvSpPr>
          <p:nvPr/>
        </p:nvSpPr>
        <p:spPr bwMode="auto">
          <a:xfrm rot="3524620">
            <a:off x="9516269" y="5439569"/>
            <a:ext cx="306387" cy="1492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31" name="Прямоугольник 51"/>
          <p:cNvSpPr>
            <a:spLocks noChangeArrowheads="1"/>
          </p:cNvSpPr>
          <p:nvPr/>
        </p:nvSpPr>
        <p:spPr bwMode="auto">
          <a:xfrm rot="666442">
            <a:off x="10453688" y="6983413"/>
            <a:ext cx="144462" cy="17145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32" name="Прямоугольник 51"/>
          <p:cNvSpPr>
            <a:spLocks noChangeArrowheads="1"/>
          </p:cNvSpPr>
          <p:nvPr/>
        </p:nvSpPr>
        <p:spPr bwMode="auto">
          <a:xfrm rot="1103683">
            <a:off x="10402888" y="7370763"/>
            <a:ext cx="144462" cy="17145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33" name="Прямоугольник 51"/>
          <p:cNvSpPr>
            <a:spLocks noChangeArrowheads="1"/>
          </p:cNvSpPr>
          <p:nvPr/>
        </p:nvSpPr>
        <p:spPr bwMode="auto">
          <a:xfrm rot="1224566">
            <a:off x="10294938" y="7902575"/>
            <a:ext cx="147637" cy="16986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34" name="Прямоугольник 51"/>
          <p:cNvSpPr>
            <a:spLocks noChangeArrowheads="1"/>
          </p:cNvSpPr>
          <p:nvPr/>
        </p:nvSpPr>
        <p:spPr bwMode="auto">
          <a:xfrm rot="-1939072">
            <a:off x="7078663" y="2732088"/>
            <a:ext cx="268287" cy="246062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35" name="Прямоугольник 51"/>
          <p:cNvSpPr>
            <a:spLocks noChangeArrowheads="1"/>
          </p:cNvSpPr>
          <p:nvPr/>
        </p:nvSpPr>
        <p:spPr bwMode="auto">
          <a:xfrm rot="3722926">
            <a:off x="9898063" y="6113463"/>
            <a:ext cx="563562" cy="195262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36" name="Прямоугольник 51"/>
          <p:cNvSpPr>
            <a:spLocks noChangeArrowheads="1"/>
          </p:cNvSpPr>
          <p:nvPr/>
        </p:nvSpPr>
        <p:spPr bwMode="auto">
          <a:xfrm>
            <a:off x="4422775" y="7207250"/>
            <a:ext cx="309563" cy="192088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37" name="Прямоугольник 51"/>
          <p:cNvSpPr>
            <a:spLocks noChangeArrowheads="1"/>
          </p:cNvSpPr>
          <p:nvPr/>
        </p:nvSpPr>
        <p:spPr bwMode="auto">
          <a:xfrm>
            <a:off x="2359025" y="3379788"/>
            <a:ext cx="185738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38" name="Прямоугольник 51"/>
          <p:cNvSpPr>
            <a:spLocks noChangeArrowheads="1"/>
          </p:cNvSpPr>
          <p:nvPr/>
        </p:nvSpPr>
        <p:spPr bwMode="auto">
          <a:xfrm>
            <a:off x="2328863" y="3629025"/>
            <a:ext cx="17780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39" name="Прямоугольник 51"/>
          <p:cNvSpPr>
            <a:spLocks noChangeArrowheads="1"/>
          </p:cNvSpPr>
          <p:nvPr/>
        </p:nvSpPr>
        <p:spPr bwMode="auto">
          <a:xfrm rot="-932597">
            <a:off x="2374900" y="3929063"/>
            <a:ext cx="176213" cy="3905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40" name="Прямоугольник 51"/>
          <p:cNvSpPr>
            <a:spLocks noChangeArrowheads="1"/>
          </p:cNvSpPr>
          <p:nvPr/>
        </p:nvSpPr>
        <p:spPr bwMode="auto">
          <a:xfrm rot="-1477618">
            <a:off x="2070100" y="2479675"/>
            <a:ext cx="185738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41" name="Прямоугольник 51"/>
          <p:cNvSpPr>
            <a:spLocks noChangeArrowheads="1"/>
          </p:cNvSpPr>
          <p:nvPr/>
        </p:nvSpPr>
        <p:spPr bwMode="auto">
          <a:xfrm rot="-160431">
            <a:off x="2366963" y="2405063"/>
            <a:ext cx="165100" cy="160337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42" name="Прямоугольник 51"/>
          <p:cNvSpPr>
            <a:spLocks noChangeArrowheads="1"/>
          </p:cNvSpPr>
          <p:nvPr/>
        </p:nvSpPr>
        <p:spPr bwMode="auto">
          <a:xfrm rot="-835813">
            <a:off x="3133725" y="237013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43" name="Прямоугольник 51"/>
          <p:cNvSpPr>
            <a:spLocks noChangeArrowheads="1"/>
          </p:cNvSpPr>
          <p:nvPr/>
        </p:nvSpPr>
        <p:spPr bwMode="auto">
          <a:xfrm rot="-204976">
            <a:off x="2632075" y="2368550"/>
            <a:ext cx="231775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44" name="Прямоугольник 51"/>
          <p:cNvSpPr>
            <a:spLocks noChangeArrowheads="1"/>
          </p:cNvSpPr>
          <p:nvPr/>
        </p:nvSpPr>
        <p:spPr bwMode="auto">
          <a:xfrm rot="-1288774">
            <a:off x="3478213" y="2641600"/>
            <a:ext cx="1536700" cy="18256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45" name="Прямоугольник 51"/>
          <p:cNvSpPr>
            <a:spLocks noChangeArrowheads="1"/>
          </p:cNvSpPr>
          <p:nvPr/>
        </p:nvSpPr>
        <p:spPr bwMode="auto">
          <a:xfrm rot="-1288774">
            <a:off x="2711450" y="3067050"/>
            <a:ext cx="547688" cy="18256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46" name="Прямоугольник 51"/>
          <p:cNvSpPr>
            <a:spLocks noChangeArrowheads="1"/>
          </p:cNvSpPr>
          <p:nvPr/>
        </p:nvSpPr>
        <p:spPr bwMode="auto">
          <a:xfrm rot="-2397893">
            <a:off x="2708275" y="363378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47" name="Прямоугольник 51"/>
          <p:cNvSpPr>
            <a:spLocks noChangeArrowheads="1"/>
          </p:cNvSpPr>
          <p:nvPr/>
        </p:nvSpPr>
        <p:spPr bwMode="auto">
          <a:xfrm rot="-2008108">
            <a:off x="2892425" y="348138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48" name="Прямоугольник 51"/>
          <p:cNvSpPr>
            <a:spLocks noChangeArrowheads="1"/>
          </p:cNvSpPr>
          <p:nvPr/>
        </p:nvSpPr>
        <p:spPr bwMode="auto">
          <a:xfrm rot="275181">
            <a:off x="3395663" y="3508375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49" name="Прямоугольник 51"/>
          <p:cNvSpPr>
            <a:spLocks noChangeArrowheads="1"/>
          </p:cNvSpPr>
          <p:nvPr/>
        </p:nvSpPr>
        <p:spPr bwMode="auto">
          <a:xfrm>
            <a:off x="2178050" y="2957513"/>
            <a:ext cx="403225" cy="182562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50" name="Прямоугольник 51"/>
          <p:cNvSpPr>
            <a:spLocks noChangeArrowheads="1"/>
          </p:cNvSpPr>
          <p:nvPr/>
        </p:nvSpPr>
        <p:spPr bwMode="auto">
          <a:xfrm rot="4173559">
            <a:off x="3433763" y="3295650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51" name="Прямоугольник 51"/>
          <p:cNvSpPr>
            <a:spLocks noChangeArrowheads="1"/>
          </p:cNvSpPr>
          <p:nvPr/>
        </p:nvSpPr>
        <p:spPr bwMode="auto">
          <a:xfrm rot="-1375532">
            <a:off x="3671888" y="3248025"/>
            <a:ext cx="215900" cy="15240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52" name="Прямоугольник 51"/>
          <p:cNvSpPr>
            <a:spLocks noChangeArrowheads="1"/>
          </p:cNvSpPr>
          <p:nvPr/>
        </p:nvSpPr>
        <p:spPr bwMode="auto">
          <a:xfrm rot="-1375532">
            <a:off x="3983038" y="3089275"/>
            <a:ext cx="215900" cy="15240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53" name="Прямоугольник 51"/>
          <p:cNvSpPr>
            <a:spLocks noChangeArrowheads="1"/>
          </p:cNvSpPr>
          <p:nvPr/>
        </p:nvSpPr>
        <p:spPr bwMode="auto">
          <a:xfrm>
            <a:off x="3602038" y="3473450"/>
            <a:ext cx="188912" cy="14287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54" name="Прямоугольник 51"/>
          <p:cNvSpPr>
            <a:spLocks noChangeArrowheads="1"/>
          </p:cNvSpPr>
          <p:nvPr/>
        </p:nvSpPr>
        <p:spPr bwMode="auto">
          <a:xfrm rot="-1375532">
            <a:off x="4278313" y="2947988"/>
            <a:ext cx="215900" cy="150812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55" name="Text Box 1187"/>
          <p:cNvSpPr txBox="1">
            <a:spLocks noChangeArrowheads="1"/>
          </p:cNvSpPr>
          <p:nvPr/>
        </p:nvSpPr>
        <p:spPr bwMode="auto">
          <a:xfrm>
            <a:off x="2238375" y="7372350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</a:t>
            </a:r>
          </a:p>
        </p:txBody>
      </p:sp>
      <p:sp>
        <p:nvSpPr>
          <p:cNvPr id="109656" name="Text Box 1187"/>
          <p:cNvSpPr txBox="1">
            <a:spLocks noChangeArrowheads="1"/>
          </p:cNvSpPr>
          <p:nvPr/>
        </p:nvSpPr>
        <p:spPr bwMode="auto">
          <a:xfrm>
            <a:off x="4357688" y="7343775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7</a:t>
            </a:r>
          </a:p>
        </p:txBody>
      </p:sp>
      <p:sp>
        <p:nvSpPr>
          <p:cNvPr id="109657" name="Text Box 1187"/>
          <p:cNvSpPr txBox="1">
            <a:spLocks noChangeArrowheads="1"/>
          </p:cNvSpPr>
          <p:nvPr/>
        </p:nvSpPr>
        <p:spPr bwMode="auto">
          <a:xfrm rot="1014882">
            <a:off x="9031288" y="7834313"/>
            <a:ext cx="757237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11,13</a:t>
            </a:r>
          </a:p>
        </p:txBody>
      </p:sp>
      <p:sp>
        <p:nvSpPr>
          <p:cNvPr id="109658" name="Text Box 1187"/>
          <p:cNvSpPr txBox="1">
            <a:spLocks noChangeArrowheads="1"/>
          </p:cNvSpPr>
          <p:nvPr/>
        </p:nvSpPr>
        <p:spPr bwMode="auto">
          <a:xfrm>
            <a:off x="3729038" y="6353175"/>
            <a:ext cx="758825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2,4,6,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8,10</a:t>
            </a:r>
          </a:p>
        </p:txBody>
      </p:sp>
      <p:sp>
        <p:nvSpPr>
          <p:cNvPr id="109659" name="Text Box 1187"/>
          <p:cNvSpPr txBox="1">
            <a:spLocks noChangeArrowheads="1"/>
          </p:cNvSpPr>
          <p:nvPr/>
        </p:nvSpPr>
        <p:spPr bwMode="auto">
          <a:xfrm>
            <a:off x="6519863" y="7343775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9</a:t>
            </a:r>
          </a:p>
        </p:txBody>
      </p:sp>
      <p:sp>
        <p:nvSpPr>
          <p:cNvPr id="109660" name="Text Box 1187"/>
          <p:cNvSpPr txBox="1">
            <a:spLocks noChangeArrowheads="1"/>
          </p:cNvSpPr>
          <p:nvPr/>
        </p:nvSpPr>
        <p:spPr bwMode="auto">
          <a:xfrm rot="-962252">
            <a:off x="2028825" y="2162175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</a:t>
            </a:r>
          </a:p>
        </p:txBody>
      </p:sp>
      <p:sp>
        <p:nvSpPr>
          <p:cNvPr id="109661" name="Text Box 1187"/>
          <p:cNvSpPr txBox="1">
            <a:spLocks noChangeArrowheads="1"/>
          </p:cNvSpPr>
          <p:nvPr/>
        </p:nvSpPr>
        <p:spPr bwMode="auto">
          <a:xfrm rot="-5400000">
            <a:off x="1758157" y="3701256"/>
            <a:ext cx="9731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13,11,9,7</a:t>
            </a:r>
          </a:p>
        </p:txBody>
      </p:sp>
      <p:sp>
        <p:nvSpPr>
          <p:cNvPr id="109662" name="Прямоугольник 51"/>
          <p:cNvSpPr>
            <a:spLocks noChangeArrowheads="1"/>
          </p:cNvSpPr>
          <p:nvPr/>
        </p:nvSpPr>
        <p:spPr bwMode="auto">
          <a:xfrm rot="-673586">
            <a:off x="3101975" y="340518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63" name="Text Box 1187"/>
          <p:cNvSpPr txBox="1">
            <a:spLocks noChangeArrowheads="1"/>
          </p:cNvSpPr>
          <p:nvPr/>
        </p:nvSpPr>
        <p:spPr bwMode="auto">
          <a:xfrm rot="-962252">
            <a:off x="3063875" y="2098675"/>
            <a:ext cx="5064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</a:t>
            </a:r>
          </a:p>
        </p:txBody>
      </p:sp>
      <p:sp>
        <p:nvSpPr>
          <p:cNvPr id="109664" name="Text Box 1187"/>
          <p:cNvSpPr txBox="1">
            <a:spLocks noChangeArrowheads="1"/>
          </p:cNvSpPr>
          <p:nvPr/>
        </p:nvSpPr>
        <p:spPr bwMode="auto">
          <a:xfrm>
            <a:off x="2178050" y="2727325"/>
            <a:ext cx="6143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4,6</a:t>
            </a:r>
          </a:p>
        </p:txBody>
      </p:sp>
      <p:sp>
        <p:nvSpPr>
          <p:cNvPr id="109665" name="Text Box 1187"/>
          <p:cNvSpPr txBox="1">
            <a:spLocks noChangeArrowheads="1"/>
          </p:cNvSpPr>
          <p:nvPr/>
        </p:nvSpPr>
        <p:spPr bwMode="auto">
          <a:xfrm>
            <a:off x="3598863" y="3638550"/>
            <a:ext cx="57785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10</a:t>
            </a:r>
          </a:p>
        </p:txBody>
      </p:sp>
      <p:sp>
        <p:nvSpPr>
          <p:cNvPr id="109666" name="Text Box 1187"/>
          <p:cNvSpPr txBox="1">
            <a:spLocks noChangeArrowheads="1"/>
          </p:cNvSpPr>
          <p:nvPr/>
        </p:nvSpPr>
        <p:spPr bwMode="auto">
          <a:xfrm rot="-962252">
            <a:off x="2547938" y="2900363"/>
            <a:ext cx="6143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</a:t>
            </a:r>
          </a:p>
        </p:txBody>
      </p:sp>
      <p:sp>
        <p:nvSpPr>
          <p:cNvPr id="109667" name="Text Box 1187"/>
          <p:cNvSpPr txBox="1">
            <a:spLocks noChangeArrowheads="1"/>
          </p:cNvSpPr>
          <p:nvPr/>
        </p:nvSpPr>
        <p:spPr bwMode="auto">
          <a:xfrm rot="-1451569">
            <a:off x="2714625" y="3568700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2,4,6</a:t>
            </a:r>
          </a:p>
        </p:txBody>
      </p:sp>
      <p:sp>
        <p:nvSpPr>
          <p:cNvPr id="109668" name="Text Box 1187"/>
          <p:cNvSpPr txBox="1">
            <a:spLocks noChangeArrowheads="1"/>
          </p:cNvSpPr>
          <p:nvPr/>
        </p:nvSpPr>
        <p:spPr bwMode="auto">
          <a:xfrm rot="-1451569">
            <a:off x="3732213" y="3078163"/>
            <a:ext cx="1403350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8,10,16,18,20,22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    12,14</a:t>
            </a:r>
          </a:p>
        </p:txBody>
      </p:sp>
      <p:sp>
        <p:nvSpPr>
          <p:cNvPr id="109669" name="Text Box 1187"/>
          <p:cNvSpPr txBox="1">
            <a:spLocks noChangeArrowheads="1"/>
          </p:cNvSpPr>
          <p:nvPr/>
        </p:nvSpPr>
        <p:spPr bwMode="auto">
          <a:xfrm>
            <a:off x="2938463" y="5589588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8</a:t>
            </a:r>
          </a:p>
        </p:txBody>
      </p:sp>
      <p:sp>
        <p:nvSpPr>
          <p:cNvPr id="109670" name="Text Box 1187"/>
          <p:cNvSpPr txBox="1">
            <a:spLocks noChangeArrowheads="1"/>
          </p:cNvSpPr>
          <p:nvPr/>
        </p:nvSpPr>
        <p:spPr bwMode="auto">
          <a:xfrm>
            <a:off x="3683000" y="3944938"/>
            <a:ext cx="7572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12,14</a:t>
            </a:r>
          </a:p>
        </p:txBody>
      </p:sp>
      <p:sp>
        <p:nvSpPr>
          <p:cNvPr id="109671" name="Text Box 1187"/>
          <p:cNvSpPr txBox="1">
            <a:spLocks noChangeArrowheads="1"/>
          </p:cNvSpPr>
          <p:nvPr/>
        </p:nvSpPr>
        <p:spPr bwMode="auto">
          <a:xfrm>
            <a:off x="4329113" y="3871913"/>
            <a:ext cx="6143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1,2</a:t>
            </a:r>
          </a:p>
        </p:txBody>
      </p:sp>
      <p:sp>
        <p:nvSpPr>
          <p:cNvPr id="109672" name="Text Box 1187"/>
          <p:cNvSpPr txBox="1">
            <a:spLocks noChangeArrowheads="1"/>
          </p:cNvSpPr>
          <p:nvPr/>
        </p:nvSpPr>
        <p:spPr bwMode="auto">
          <a:xfrm>
            <a:off x="4398963" y="3506788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3</a:t>
            </a:r>
          </a:p>
        </p:txBody>
      </p:sp>
      <p:sp>
        <p:nvSpPr>
          <p:cNvPr id="109673" name="Text Box 1187"/>
          <p:cNvSpPr txBox="1">
            <a:spLocks noChangeArrowheads="1"/>
          </p:cNvSpPr>
          <p:nvPr/>
        </p:nvSpPr>
        <p:spPr bwMode="auto">
          <a:xfrm rot="-1354994">
            <a:off x="4940300" y="4464050"/>
            <a:ext cx="6905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№4,6,8</a:t>
            </a:r>
          </a:p>
        </p:txBody>
      </p:sp>
      <p:sp>
        <p:nvSpPr>
          <p:cNvPr id="109674" name="Text Box 1187"/>
          <p:cNvSpPr txBox="1">
            <a:spLocks noChangeArrowheads="1"/>
          </p:cNvSpPr>
          <p:nvPr/>
        </p:nvSpPr>
        <p:spPr bwMode="auto">
          <a:xfrm rot="-1354994">
            <a:off x="5181600" y="3692525"/>
            <a:ext cx="474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№9</a:t>
            </a:r>
          </a:p>
        </p:txBody>
      </p:sp>
      <p:sp>
        <p:nvSpPr>
          <p:cNvPr id="109675" name="Text Box 1187"/>
          <p:cNvSpPr txBox="1">
            <a:spLocks noChangeArrowheads="1"/>
          </p:cNvSpPr>
          <p:nvPr/>
        </p:nvSpPr>
        <p:spPr bwMode="auto">
          <a:xfrm rot="-1354994">
            <a:off x="5568950" y="4505325"/>
            <a:ext cx="474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№5</a:t>
            </a:r>
          </a:p>
        </p:txBody>
      </p:sp>
      <p:sp>
        <p:nvSpPr>
          <p:cNvPr id="109676" name="Text Box 1187"/>
          <p:cNvSpPr txBox="1">
            <a:spLocks noChangeArrowheads="1"/>
          </p:cNvSpPr>
          <p:nvPr/>
        </p:nvSpPr>
        <p:spPr bwMode="auto">
          <a:xfrm rot="-1782717">
            <a:off x="6461125" y="2300288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</a:t>
            </a:r>
          </a:p>
        </p:txBody>
      </p:sp>
      <p:sp>
        <p:nvSpPr>
          <p:cNvPr id="109677" name="Text Box 1187"/>
          <p:cNvSpPr txBox="1">
            <a:spLocks noChangeArrowheads="1"/>
          </p:cNvSpPr>
          <p:nvPr/>
        </p:nvSpPr>
        <p:spPr bwMode="auto">
          <a:xfrm rot="-1354994">
            <a:off x="7235825" y="2595563"/>
            <a:ext cx="474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№7</a:t>
            </a:r>
          </a:p>
        </p:txBody>
      </p:sp>
      <p:sp>
        <p:nvSpPr>
          <p:cNvPr id="109678" name="Прямоугольник 51"/>
          <p:cNvSpPr>
            <a:spLocks noChangeArrowheads="1"/>
          </p:cNvSpPr>
          <p:nvPr/>
        </p:nvSpPr>
        <p:spPr bwMode="auto">
          <a:xfrm rot="200893">
            <a:off x="9967913" y="5622925"/>
            <a:ext cx="436562" cy="20161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9679" name="Text Box 1187"/>
          <p:cNvSpPr txBox="1">
            <a:spLocks noChangeArrowheads="1"/>
          </p:cNvSpPr>
          <p:nvPr/>
        </p:nvSpPr>
        <p:spPr bwMode="auto">
          <a:xfrm>
            <a:off x="3841750" y="5276850"/>
            <a:ext cx="9382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1,3,5,7,9</a:t>
            </a:r>
          </a:p>
        </p:txBody>
      </p:sp>
      <p:sp>
        <p:nvSpPr>
          <p:cNvPr id="109680" name="Text Box 1187"/>
          <p:cNvSpPr txBox="1">
            <a:spLocks noChangeArrowheads="1"/>
          </p:cNvSpPr>
          <p:nvPr/>
        </p:nvSpPr>
        <p:spPr bwMode="auto">
          <a:xfrm>
            <a:off x="3829050" y="5800725"/>
            <a:ext cx="8302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2,4,6,8</a:t>
            </a:r>
          </a:p>
        </p:txBody>
      </p:sp>
      <p:sp>
        <p:nvSpPr>
          <p:cNvPr id="109681" name="Text Box 1187"/>
          <p:cNvSpPr txBox="1">
            <a:spLocks noChangeArrowheads="1"/>
          </p:cNvSpPr>
          <p:nvPr/>
        </p:nvSpPr>
        <p:spPr bwMode="auto">
          <a:xfrm>
            <a:off x="2328863" y="5300663"/>
            <a:ext cx="757237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12,14</a:t>
            </a:r>
          </a:p>
        </p:txBody>
      </p:sp>
      <p:sp>
        <p:nvSpPr>
          <p:cNvPr id="109682" name="Text Box 1187"/>
          <p:cNvSpPr txBox="1">
            <a:spLocks noChangeArrowheads="1"/>
          </p:cNvSpPr>
          <p:nvPr/>
        </p:nvSpPr>
        <p:spPr bwMode="auto">
          <a:xfrm>
            <a:off x="2509838" y="5919788"/>
            <a:ext cx="6143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7,9</a:t>
            </a:r>
          </a:p>
        </p:txBody>
      </p:sp>
      <p:sp>
        <p:nvSpPr>
          <p:cNvPr id="109683" name="Text Box 1187"/>
          <p:cNvSpPr txBox="1">
            <a:spLocks noChangeArrowheads="1"/>
          </p:cNvSpPr>
          <p:nvPr/>
        </p:nvSpPr>
        <p:spPr bwMode="auto">
          <a:xfrm rot="-1582725">
            <a:off x="5372100" y="4967288"/>
            <a:ext cx="9382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1,3,5,7,9</a:t>
            </a:r>
          </a:p>
        </p:txBody>
      </p:sp>
      <p:sp>
        <p:nvSpPr>
          <p:cNvPr id="109684" name="Text Box 1187"/>
          <p:cNvSpPr txBox="1">
            <a:spLocks noChangeArrowheads="1"/>
          </p:cNvSpPr>
          <p:nvPr/>
        </p:nvSpPr>
        <p:spPr bwMode="auto">
          <a:xfrm rot="-1320009">
            <a:off x="5286375" y="5405438"/>
            <a:ext cx="6143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</a:t>
            </a:r>
          </a:p>
        </p:txBody>
      </p:sp>
      <p:sp>
        <p:nvSpPr>
          <p:cNvPr id="109685" name="Text Box 1187"/>
          <p:cNvSpPr txBox="1">
            <a:spLocks noChangeArrowheads="1"/>
          </p:cNvSpPr>
          <p:nvPr/>
        </p:nvSpPr>
        <p:spPr bwMode="auto">
          <a:xfrm rot="-2097899">
            <a:off x="5683250" y="4821238"/>
            <a:ext cx="22812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      3,      5,      7,     9,    11,    13</a:t>
            </a:r>
          </a:p>
        </p:txBody>
      </p:sp>
      <p:sp>
        <p:nvSpPr>
          <p:cNvPr id="109686" name="Text Box 1187"/>
          <p:cNvSpPr txBox="1">
            <a:spLocks noChangeArrowheads="1"/>
          </p:cNvSpPr>
          <p:nvPr/>
        </p:nvSpPr>
        <p:spPr bwMode="auto">
          <a:xfrm rot="-2097899">
            <a:off x="6388100" y="5222875"/>
            <a:ext cx="216217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   4,   6,   8,  10,      12,       14 </a:t>
            </a:r>
          </a:p>
        </p:txBody>
      </p:sp>
      <p:sp>
        <p:nvSpPr>
          <p:cNvPr id="109687" name="Text Box 1187"/>
          <p:cNvSpPr txBox="1">
            <a:spLocks noChangeArrowheads="1"/>
          </p:cNvSpPr>
          <p:nvPr/>
        </p:nvSpPr>
        <p:spPr bwMode="auto">
          <a:xfrm rot="-1354994">
            <a:off x="5832475" y="3881438"/>
            <a:ext cx="54610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№11</a:t>
            </a:r>
          </a:p>
        </p:txBody>
      </p:sp>
      <p:sp>
        <p:nvSpPr>
          <p:cNvPr id="109688" name="Text Box 1187"/>
          <p:cNvSpPr txBox="1">
            <a:spLocks noChangeArrowheads="1"/>
          </p:cNvSpPr>
          <p:nvPr/>
        </p:nvSpPr>
        <p:spPr bwMode="auto">
          <a:xfrm rot="940714">
            <a:off x="8829675" y="6657975"/>
            <a:ext cx="650875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6,8,10</a:t>
            </a:r>
          </a:p>
        </p:txBody>
      </p:sp>
      <p:sp>
        <p:nvSpPr>
          <p:cNvPr id="109689" name="Text Box 1187"/>
          <p:cNvSpPr txBox="1">
            <a:spLocks noChangeArrowheads="1"/>
          </p:cNvSpPr>
          <p:nvPr/>
        </p:nvSpPr>
        <p:spPr bwMode="auto">
          <a:xfrm rot="940714">
            <a:off x="10287000" y="7086600"/>
            <a:ext cx="5508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       2</a:t>
            </a:r>
          </a:p>
        </p:txBody>
      </p:sp>
      <p:sp>
        <p:nvSpPr>
          <p:cNvPr id="109690" name="Text Box 1187"/>
          <p:cNvSpPr txBox="1">
            <a:spLocks noChangeArrowheads="1"/>
          </p:cNvSpPr>
          <p:nvPr/>
        </p:nvSpPr>
        <p:spPr bwMode="auto">
          <a:xfrm rot="1141171">
            <a:off x="10067925" y="7948613"/>
            <a:ext cx="5064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3</a:t>
            </a:r>
          </a:p>
        </p:txBody>
      </p:sp>
      <p:sp>
        <p:nvSpPr>
          <p:cNvPr id="109691" name="Text Box 1187"/>
          <p:cNvSpPr txBox="1">
            <a:spLocks noChangeArrowheads="1"/>
          </p:cNvSpPr>
          <p:nvPr/>
        </p:nvSpPr>
        <p:spPr bwMode="auto">
          <a:xfrm rot="940714">
            <a:off x="9991725" y="5857875"/>
            <a:ext cx="5508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       2</a:t>
            </a:r>
          </a:p>
        </p:txBody>
      </p:sp>
      <p:sp>
        <p:nvSpPr>
          <p:cNvPr id="109692" name="Text Box 1187"/>
          <p:cNvSpPr txBox="1">
            <a:spLocks noChangeArrowheads="1"/>
          </p:cNvSpPr>
          <p:nvPr/>
        </p:nvSpPr>
        <p:spPr bwMode="auto">
          <a:xfrm>
            <a:off x="9453563" y="5219700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3</a:t>
            </a:r>
          </a:p>
        </p:txBody>
      </p:sp>
      <p:sp>
        <p:nvSpPr>
          <p:cNvPr id="109693" name="Text Box 1187"/>
          <p:cNvSpPr txBox="1">
            <a:spLocks noChangeArrowheads="1"/>
          </p:cNvSpPr>
          <p:nvPr/>
        </p:nvSpPr>
        <p:spPr bwMode="auto">
          <a:xfrm>
            <a:off x="9791700" y="5395913"/>
            <a:ext cx="698500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4,6</a:t>
            </a:r>
          </a:p>
          <a:p>
            <a:pPr eaLnBrk="1" hangingPunct="1"/>
            <a:endParaRPr lang="ru-RU" sz="1100">
              <a:latin typeface="Calibri" pitchFamily="34" charset="0"/>
            </a:endParaRPr>
          </a:p>
          <a:p>
            <a:pPr eaLnBrk="1" hangingPunct="1"/>
            <a:r>
              <a:rPr lang="ru-RU" sz="1100">
                <a:latin typeface="Calibri" pitchFamily="34" charset="0"/>
              </a:rPr>
              <a:t>      8,10</a:t>
            </a:r>
          </a:p>
        </p:txBody>
      </p:sp>
      <p:sp>
        <p:nvSpPr>
          <p:cNvPr id="109694" name="Text Box 1187"/>
          <p:cNvSpPr txBox="1">
            <a:spLocks noChangeArrowheads="1"/>
          </p:cNvSpPr>
          <p:nvPr/>
        </p:nvSpPr>
        <p:spPr bwMode="auto">
          <a:xfrm>
            <a:off x="9082088" y="5791200"/>
            <a:ext cx="57785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13</a:t>
            </a:r>
          </a:p>
        </p:txBody>
      </p:sp>
      <p:sp>
        <p:nvSpPr>
          <p:cNvPr id="280" name="AutoShape 820"/>
          <p:cNvSpPr>
            <a:spLocks noChangeArrowheads="1"/>
          </p:cNvSpPr>
          <p:nvPr/>
        </p:nvSpPr>
        <p:spPr bwMode="auto">
          <a:xfrm>
            <a:off x="4900602" y="3086088"/>
            <a:ext cx="950354" cy="431865"/>
          </a:xfrm>
          <a:prstGeom prst="wedgeRectCallout">
            <a:avLst>
              <a:gd name="adj1" fmla="val -154709"/>
              <a:gd name="adj2" fmla="val 207372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600" dirty="0">
                <a:cs typeface="Times New Roman" pitchFamily="18" charset="0"/>
              </a:rPr>
              <a:t>Почта</a:t>
            </a:r>
          </a:p>
        </p:txBody>
      </p:sp>
      <p:sp>
        <p:nvSpPr>
          <p:cNvPr id="109698" name="AutoShape 252"/>
          <p:cNvSpPr>
            <a:spLocks noChangeArrowheads="1"/>
          </p:cNvSpPr>
          <p:nvPr/>
        </p:nvSpPr>
        <p:spPr bwMode="auto">
          <a:xfrm>
            <a:off x="900113" y="3157538"/>
            <a:ext cx="2500312" cy="560387"/>
          </a:xfrm>
          <a:prstGeom prst="wedgeRectCallout">
            <a:avLst>
              <a:gd name="adj1" fmla="val 50083"/>
              <a:gd name="adj2" fmla="val 2316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19" tIns="63910" rIns="127819" bIns="63910">
            <a:spAutoFit/>
          </a:bodyPr>
          <a:lstStyle/>
          <a:p>
            <a:pPr algn="ctr" defTabSz="1789113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Общественные пункты выхода в интернет</a:t>
            </a:r>
            <a:endParaRPr lang="ru-RU" sz="1100">
              <a:solidFill>
                <a:srgbClr val="000000"/>
              </a:solidFill>
              <a:cs typeface="Times New Roman" pitchFamily="18" charset="0"/>
            </a:endParaRPr>
          </a:p>
        </p:txBody>
      </p:sp>
      <p:cxnSp>
        <p:nvCxnSpPr>
          <p:cNvPr id="109699" name="Прямая со стрелкой 282"/>
          <p:cNvCxnSpPr>
            <a:cxnSpLocks noChangeShapeType="1"/>
            <a:stCxn id="109698" idx="3"/>
          </p:cNvCxnSpPr>
          <p:nvPr/>
        </p:nvCxnSpPr>
        <p:spPr bwMode="auto">
          <a:xfrm flipV="1">
            <a:off x="3400425" y="3302000"/>
            <a:ext cx="1500188" cy="134938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9700" name="Прямая со стрелкой 284"/>
          <p:cNvCxnSpPr>
            <a:cxnSpLocks noChangeShapeType="1"/>
            <a:stCxn id="109698" idx="2"/>
          </p:cNvCxnSpPr>
          <p:nvPr/>
        </p:nvCxnSpPr>
        <p:spPr bwMode="auto">
          <a:xfrm rot="16200000" flipH="1">
            <a:off x="2313781" y="3553619"/>
            <a:ext cx="868363" cy="1196975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по системе оповещения и информирования, в том числе с использованием технических средств ОКСИОН) </a:t>
            </a:r>
          </a:p>
        </p:txBody>
      </p:sp>
      <p:grpSp>
        <p:nvGrpSpPr>
          <p:cNvPr id="109702" name="Группа 126"/>
          <p:cNvGrpSpPr>
            <a:grpSpLocks noChangeAspect="1"/>
          </p:cNvGrpSpPr>
          <p:nvPr/>
        </p:nvGrpSpPr>
        <p:grpSpPr bwMode="auto">
          <a:xfrm>
            <a:off x="6184900" y="3505200"/>
            <a:ext cx="420688" cy="417513"/>
            <a:chOff x="6429388" y="3929066"/>
            <a:chExt cx="356835" cy="1074566"/>
          </a:xfrm>
        </p:grpSpPr>
        <p:grpSp>
          <p:nvGrpSpPr>
            <p:cNvPr id="109759" name="Группа 125"/>
            <p:cNvGrpSpPr>
              <a:grpSpLocks noChangeAspect="1"/>
            </p:cNvGrpSpPr>
            <p:nvPr/>
          </p:nvGrpSpPr>
          <p:grpSpPr bwMode="auto">
            <a:xfrm>
              <a:off x="6429388" y="3929066"/>
              <a:ext cx="356835" cy="534571"/>
              <a:chOff x="6429388" y="3929066"/>
              <a:chExt cx="356835" cy="534571"/>
            </a:xfrm>
          </p:grpSpPr>
          <p:cxnSp>
            <p:nvCxnSpPr>
              <p:cNvPr id="109761" name="AutoShape 17"/>
              <p:cNvCxnSpPr>
                <a:cxnSpLocks noChangeAspect="1" noChangeShapeType="1"/>
              </p:cNvCxnSpPr>
              <p:nvPr/>
            </p:nvCxnSpPr>
            <p:spPr bwMode="auto">
              <a:xfrm rot="16200000" flipH="1">
                <a:off x="6372755" y="4271907"/>
                <a:ext cx="257907" cy="736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9762" name="Группа 124"/>
              <p:cNvGrpSpPr>
                <a:grpSpLocks noChangeAspect="1"/>
              </p:cNvGrpSpPr>
              <p:nvPr/>
            </p:nvGrpSpPr>
            <p:grpSpPr bwMode="auto">
              <a:xfrm>
                <a:off x="6429388" y="3929066"/>
                <a:ext cx="356835" cy="534571"/>
                <a:chOff x="6429388" y="4000504"/>
                <a:chExt cx="356835" cy="534571"/>
              </a:xfrm>
            </p:grpSpPr>
            <p:sp>
              <p:nvSpPr>
                <p:cNvPr id="109763" name="Овал 101"/>
                <p:cNvSpPr>
                  <a:spLocks noChangeAspect="1" noChangeArrowheads="1"/>
                </p:cNvSpPr>
                <p:nvPr/>
              </p:nvSpPr>
              <p:spPr bwMode="auto">
                <a:xfrm>
                  <a:off x="6429388" y="4392333"/>
                  <a:ext cx="143296" cy="142121"/>
                </a:xfrm>
                <a:prstGeom prst="ellipse">
                  <a:avLst/>
                </a:prstGeom>
                <a:solidFill>
                  <a:srgbClr val="00FF00"/>
                </a:solidFill>
                <a:ln w="12700" algn="ctr">
                  <a:solidFill>
                    <a:srgbClr val="161616"/>
                  </a:solidFill>
                  <a:round/>
                  <a:headEnd/>
                  <a:tailEnd/>
                </a:ln>
              </p:spPr>
              <p:txBody>
                <a:bodyPr lIns="128011" tIns="64006" rIns="128011" bIns="64006" anchor="ctr"/>
                <a:lstStyle/>
                <a:p>
                  <a:pPr algn="ctr" defTabSz="1279525"/>
                  <a:endParaRPr lang="ru-RU" sz="2900" b="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109764" name="AutoShape 1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6536363" y="3964967"/>
                  <a:ext cx="214324" cy="2853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00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vert="eaVert" lIns="128011" tIns="64006" rIns="128011" bIns="64006"/>
                <a:lstStyle/>
                <a:p>
                  <a:pPr defTabSz="1279525"/>
                  <a:endParaRPr lang="ru-RU" sz="2900" b="0"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109760" name="TextBox 123"/>
            <p:cNvSpPr txBox="1">
              <a:spLocks noChangeAspect="1" noChangeArrowheads="1"/>
            </p:cNvSpPr>
            <p:nvPr/>
          </p:nvSpPr>
          <p:spPr bwMode="auto">
            <a:xfrm>
              <a:off x="6432081" y="4313131"/>
              <a:ext cx="144081" cy="690501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700" b="0">
                <a:solidFill>
                  <a:srgbClr val="161616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109703" name="Группа 126"/>
          <p:cNvGrpSpPr>
            <a:grpSpLocks noChangeAspect="1"/>
          </p:cNvGrpSpPr>
          <p:nvPr/>
        </p:nvGrpSpPr>
        <p:grpSpPr bwMode="auto">
          <a:xfrm>
            <a:off x="8848725" y="6888163"/>
            <a:ext cx="420688" cy="417512"/>
            <a:chOff x="6429388" y="3929066"/>
            <a:chExt cx="356835" cy="1074566"/>
          </a:xfrm>
        </p:grpSpPr>
        <p:grpSp>
          <p:nvGrpSpPr>
            <p:cNvPr id="109753" name="Группа 125"/>
            <p:cNvGrpSpPr>
              <a:grpSpLocks noChangeAspect="1"/>
            </p:cNvGrpSpPr>
            <p:nvPr/>
          </p:nvGrpSpPr>
          <p:grpSpPr bwMode="auto">
            <a:xfrm>
              <a:off x="6429388" y="3929066"/>
              <a:ext cx="356835" cy="534571"/>
              <a:chOff x="6429388" y="3929066"/>
              <a:chExt cx="356835" cy="534571"/>
            </a:xfrm>
          </p:grpSpPr>
          <p:cxnSp>
            <p:nvCxnSpPr>
              <p:cNvPr id="109755" name="AutoShape 17"/>
              <p:cNvCxnSpPr>
                <a:cxnSpLocks noChangeAspect="1" noChangeShapeType="1"/>
              </p:cNvCxnSpPr>
              <p:nvPr/>
            </p:nvCxnSpPr>
            <p:spPr bwMode="auto">
              <a:xfrm rot="16200000" flipH="1">
                <a:off x="6372755" y="4271907"/>
                <a:ext cx="257907" cy="736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9756" name="Группа 124"/>
              <p:cNvGrpSpPr>
                <a:grpSpLocks noChangeAspect="1"/>
              </p:cNvGrpSpPr>
              <p:nvPr/>
            </p:nvGrpSpPr>
            <p:grpSpPr bwMode="auto">
              <a:xfrm>
                <a:off x="6429388" y="3929066"/>
                <a:ext cx="356835" cy="534571"/>
                <a:chOff x="6429388" y="4000504"/>
                <a:chExt cx="356835" cy="534571"/>
              </a:xfrm>
            </p:grpSpPr>
            <p:sp>
              <p:nvSpPr>
                <p:cNvPr id="109757" name="Овал 101"/>
                <p:cNvSpPr>
                  <a:spLocks noChangeAspect="1" noChangeArrowheads="1"/>
                </p:cNvSpPr>
                <p:nvPr/>
              </p:nvSpPr>
              <p:spPr bwMode="auto">
                <a:xfrm>
                  <a:off x="6429388" y="4392333"/>
                  <a:ext cx="143296" cy="142121"/>
                </a:xfrm>
                <a:prstGeom prst="ellipse">
                  <a:avLst/>
                </a:prstGeom>
                <a:solidFill>
                  <a:srgbClr val="00FF00"/>
                </a:solidFill>
                <a:ln w="12700" algn="ctr">
                  <a:solidFill>
                    <a:srgbClr val="161616"/>
                  </a:solidFill>
                  <a:round/>
                  <a:headEnd/>
                  <a:tailEnd/>
                </a:ln>
              </p:spPr>
              <p:txBody>
                <a:bodyPr lIns="128011" tIns="64006" rIns="128011" bIns="64006" anchor="ctr"/>
                <a:lstStyle/>
                <a:p>
                  <a:pPr algn="ctr" defTabSz="1279525"/>
                  <a:endParaRPr lang="ru-RU" sz="2900" b="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109758" name="AutoShape 1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6536363" y="3964967"/>
                  <a:ext cx="214324" cy="2853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00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vert="eaVert" lIns="128011" tIns="64006" rIns="128011" bIns="64006"/>
                <a:lstStyle/>
                <a:p>
                  <a:pPr defTabSz="1279525"/>
                  <a:endParaRPr lang="ru-RU" sz="2900" b="0"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109754" name="TextBox 123"/>
            <p:cNvSpPr txBox="1">
              <a:spLocks noChangeAspect="1" noChangeArrowheads="1"/>
            </p:cNvSpPr>
            <p:nvPr/>
          </p:nvSpPr>
          <p:spPr bwMode="auto">
            <a:xfrm>
              <a:off x="6432081" y="4313131"/>
              <a:ext cx="144081" cy="690501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700" b="0">
                <a:solidFill>
                  <a:srgbClr val="161616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109704" name="Группа 126"/>
          <p:cNvGrpSpPr>
            <a:grpSpLocks noChangeAspect="1"/>
          </p:cNvGrpSpPr>
          <p:nvPr/>
        </p:nvGrpSpPr>
        <p:grpSpPr bwMode="auto">
          <a:xfrm>
            <a:off x="3305175" y="3721100"/>
            <a:ext cx="420688" cy="417513"/>
            <a:chOff x="6429388" y="3929066"/>
            <a:chExt cx="356835" cy="1074566"/>
          </a:xfrm>
        </p:grpSpPr>
        <p:grpSp>
          <p:nvGrpSpPr>
            <p:cNvPr id="109747" name="Группа 125"/>
            <p:cNvGrpSpPr>
              <a:grpSpLocks noChangeAspect="1"/>
            </p:cNvGrpSpPr>
            <p:nvPr/>
          </p:nvGrpSpPr>
          <p:grpSpPr bwMode="auto">
            <a:xfrm>
              <a:off x="6429388" y="3929066"/>
              <a:ext cx="356835" cy="534571"/>
              <a:chOff x="6429388" y="3929066"/>
              <a:chExt cx="356835" cy="534571"/>
            </a:xfrm>
          </p:grpSpPr>
          <p:cxnSp>
            <p:nvCxnSpPr>
              <p:cNvPr id="109749" name="AutoShape 17"/>
              <p:cNvCxnSpPr>
                <a:cxnSpLocks noChangeAspect="1" noChangeShapeType="1"/>
              </p:cNvCxnSpPr>
              <p:nvPr/>
            </p:nvCxnSpPr>
            <p:spPr bwMode="auto">
              <a:xfrm rot="16200000" flipH="1">
                <a:off x="6372755" y="4271907"/>
                <a:ext cx="257907" cy="736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9750" name="Группа 124"/>
              <p:cNvGrpSpPr>
                <a:grpSpLocks noChangeAspect="1"/>
              </p:cNvGrpSpPr>
              <p:nvPr/>
            </p:nvGrpSpPr>
            <p:grpSpPr bwMode="auto">
              <a:xfrm>
                <a:off x="6429388" y="3929066"/>
                <a:ext cx="356835" cy="534571"/>
                <a:chOff x="6429388" y="4000504"/>
                <a:chExt cx="356835" cy="534571"/>
              </a:xfrm>
            </p:grpSpPr>
            <p:sp>
              <p:nvSpPr>
                <p:cNvPr id="109751" name="Овал 101"/>
                <p:cNvSpPr>
                  <a:spLocks noChangeAspect="1" noChangeArrowheads="1"/>
                </p:cNvSpPr>
                <p:nvPr/>
              </p:nvSpPr>
              <p:spPr bwMode="auto">
                <a:xfrm>
                  <a:off x="6429388" y="4392333"/>
                  <a:ext cx="143296" cy="142121"/>
                </a:xfrm>
                <a:prstGeom prst="ellipse">
                  <a:avLst/>
                </a:prstGeom>
                <a:solidFill>
                  <a:srgbClr val="00FF00"/>
                </a:solidFill>
                <a:ln w="12700" algn="ctr">
                  <a:solidFill>
                    <a:srgbClr val="161616"/>
                  </a:solidFill>
                  <a:round/>
                  <a:headEnd/>
                  <a:tailEnd/>
                </a:ln>
              </p:spPr>
              <p:txBody>
                <a:bodyPr lIns="128011" tIns="64006" rIns="128011" bIns="64006" anchor="ctr"/>
                <a:lstStyle/>
                <a:p>
                  <a:pPr algn="ctr" defTabSz="1279525"/>
                  <a:endParaRPr lang="ru-RU" sz="2900" b="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109752" name="AutoShape 1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6536363" y="3964967"/>
                  <a:ext cx="214324" cy="2853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00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vert="eaVert" lIns="128011" tIns="64006" rIns="128011" bIns="64006"/>
                <a:lstStyle/>
                <a:p>
                  <a:pPr defTabSz="1279525"/>
                  <a:endParaRPr lang="ru-RU" sz="2900" b="0"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109748" name="TextBox 123"/>
            <p:cNvSpPr txBox="1">
              <a:spLocks noChangeAspect="1" noChangeArrowheads="1"/>
            </p:cNvSpPr>
            <p:nvPr/>
          </p:nvSpPr>
          <p:spPr bwMode="auto">
            <a:xfrm>
              <a:off x="6432081" y="4313131"/>
              <a:ext cx="144081" cy="690501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700" b="0">
                <a:solidFill>
                  <a:srgbClr val="161616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109705" name="Группа 126"/>
          <p:cNvGrpSpPr>
            <a:grpSpLocks noChangeAspect="1"/>
          </p:cNvGrpSpPr>
          <p:nvPr/>
        </p:nvGrpSpPr>
        <p:grpSpPr bwMode="auto">
          <a:xfrm>
            <a:off x="4529138" y="3071813"/>
            <a:ext cx="420687" cy="417512"/>
            <a:chOff x="6429388" y="3929066"/>
            <a:chExt cx="356835" cy="1074566"/>
          </a:xfrm>
        </p:grpSpPr>
        <p:grpSp>
          <p:nvGrpSpPr>
            <p:cNvPr id="109741" name="Группа 125"/>
            <p:cNvGrpSpPr>
              <a:grpSpLocks noChangeAspect="1"/>
            </p:cNvGrpSpPr>
            <p:nvPr/>
          </p:nvGrpSpPr>
          <p:grpSpPr bwMode="auto">
            <a:xfrm>
              <a:off x="6429388" y="3929066"/>
              <a:ext cx="356835" cy="534571"/>
              <a:chOff x="6429388" y="3929066"/>
              <a:chExt cx="356835" cy="534571"/>
            </a:xfrm>
          </p:grpSpPr>
          <p:cxnSp>
            <p:nvCxnSpPr>
              <p:cNvPr id="109743" name="AutoShape 17"/>
              <p:cNvCxnSpPr>
                <a:cxnSpLocks noChangeAspect="1" noChangeShapeType="1"/>
              </p:cNvCxnSpPr>
              <p:nvPr/>
            </p:nvCxnSpPr>
            <p:spPr bwMode="auto">
              <a:xfrm rot="16200000" flipH="1">
                <a:off x="6372755" y="4271907"/>
                <a:ext cx="257907" cy="736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9744" name="Группа 124"/>
              <p:cNvGrpSpPr>
                <a:grpSpLocks noChangeAspect="1"/>
              </p:cNvGrpSpPr>
              <p:nvPr/>
            </p:nvGrpSpPr>
            <p:grpSpPr bwMode="auto">
              <a:xfrm>
                <a:off x="6429388" y="3929066"/>
                <a:ext cx="356835" cy="534571"/>
                <a:chOff x="6429388" y="4000504"/>
                <a:chExt cx="356835" cy="534571"/>
              </a:xfrm>
            </p:grpSpPr>
            <p:sp>
              <p:nvSpPr>
                <p:cNvPr id="109745" name="Овал 101"/>
                <p:cNvSpPr>
                  <a:spLocks noChangeAspect="1" noChangeArrowheads="1"/>
                </p:cNvSpPr>
                <p:nvPr/>
              </p:nvSpPr>
              <p:spPr bwMode="auto">
                <a:xfrm>
                  <a:off x="6429388" y="4392333"/>
                  <a:ext cx="143296" cy="142121"/>
                </a:xfrm>
                <a:prstGeom prst="ellipse">
                  <a:avLst/>
                </a:prstGeom>
                <a:solidFill>
                  <a:srgbClr val="00FF00"/>
                </a:solidFill>
                <a:ln w="12700" algn="ctr">
                  <a:solidFill>
                    <a:srgbClr val="161616"/>
                  </a:solidFill>
                  <a:round/>
                  <a:headEnd/>
                  <a:tailEnd/>
                </a:ln>
              </p:spPr>
              <p:txBody>
                <a:bodyPr lIns="128011" tIns="64006" rIns="128011" bIns="64006" anchor="ctr"/>
                <a:lstStyle/>
                <a:p>
                  <a:pPr algn="ctr" defTabSz="1279525"/>
                  <a:endParaRPr lang="ru-RU" sz="2900" b="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109746" name="AutoShape 1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6536363" y="3964967"/>
                  <a:ext cx="214324" cy="2853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00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vert="eaVert" lIns="128011" tIns="64006" rIns="128011" bIns="64006"/>
                <a:lstStyle/>
                <a:p>
                  <a:pPr defTabSz="1279525"/>
                  <a:endParaRPr lang="ru-RU" sz="2900" b="0"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109742" name="TextBox 123"/>
            <p:cNvSpPr txBox="1">
              <a:spLocks noChangeAspect="1" noChangeArrowheads="1"/>
            </p:cNvSpPr>
            <p:nvPr/>
          </p:nvSpPr>
          <p:spPr bwMode="auto">
            <a:xfrm>
              <a:off x="6432081" y="4313131"/>
              <a:ext cx="144081" cy="690501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700" b="0">
                <a:solidFill>
                  <a:srgbClr val="161616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109706" name="Группа 126"/>
          <p:cNvGrpSpPr>
            <a:grpSpLocks noChangeAspect="1"/>
          </p:cNvGrpSpPr>
          <p:nvPr/>
        </p:nvGrpSpPr>
        <p:grpSpPr bwMode="auto">
          <a:xfrm>
            <a:off x="4456113" y="6024563"/>
            <a:ext cx="420687" cy="417512"/>
            <a:chOff x="6429388" y="3929066"/>
            <a:chExt cx="356835" cy="1074566"/>
          </a:xfrm>
        </p:grpSpPr>
        <p:grpSp>
          <p:nvGrpSpPr>
            <p:cNvPr id="109735" name="Группа 125"/>
            <p:cNvGrpSpPr>
              <a:grpSpLocks noChangeAspect="1"/>
            </p:cNvGrpSpPr>
            <p:nvPr/>
          </p:nvGrpSpPr>
          <p:grpSpPr bwMode="auto">
            <a:xfrm>
              <a:off x="6429388" y="3929066"/>
              <a:ext cx="356835" cy="534571"/>
              <a:chOff x="6429388" y="3929066"/>
              <a:chExt cx="356835" cy="534571"/>
            </a:xfrm>
          </p:grpSpPr>
          <p:cxnSp>
            <p:nvCxnSpPr>
              <p:cNvPr id="109737" name="AutoShape 17"/>
              <p:cNvCxnSpPr>
                <a:cxnSpLocks noChangeAspect="1" noChangeShapeType="1"/>
              </p:cNvCxnSpPr>
              <p:nvPr/>
            </p:nvCxnSpPr>
            <p:spPr bwMode="auto">
              <a:xfrm rot="16200000" flipH="1">
                <a:off x="6372755" y="4271907"/>
                <a:ext cx="257907" cy="736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9738" name="Группа 124"/>
              <p:cNvGrpSpPr>
                <a:grpSpLocks noChangeAspect="1"/>
              </p:cNvGrpSpPr>
              <p:nvPr/>
            </p:nvGrpSpPr>
            <p:grpSpPr bwMode="auto">
              <a:xfrm>
                <a:off x="6429388" y="3929066"/>
                <a:ext cx="356835" cy="534571"/>
                <a:chOff x="6429388" y="4000504"/>
                <a:chExt cx="356835" cy="534571"/>
              </a:xfrm>
            </p:grpSpPr>
            <p:sp>
              <p:nvSpPr>
                <p:cNvPr id="109739" name="Овал 101"/>
                <p:cNvSpPr>
                  <a:spLocks noChangeAspect="1" noChangeArrowheads="1"/>
                </p:cNvSpPr>
                <p:nvPr/>
              </p:nvSpPr>
              <p:spPr bwMode="auto">
                <a:xfrm>
                  <a:off x="6429388" y="4392333"/>
                  <a:ext cx="143296" cy="142121"/>
                </a:xfrm>
                <a:prstGeom prst="ellipse">
                  <a:avLst/>
                </a:prstGeom>
                <a:solidFill>
                  <a:srgbClr val="00FF00"/>
                </a:solidFill>
                <a:ln w="12700" algn="ctr">
                  <a:solidFill>
                    <a:srgbClr val="161616"/>
                  </a:solidFill>
                  <a:round/>
                  <a:headEnd/>
                  <a:tailEnd/>
                </a:ln>
              </p:spPr>
              <p:txBody>
                <a:bodyPr lIns="128011" tIns="64006" rIns="128011" bIns="64006" anchor="ctr"/>
                <a:lstStyle/>
                <a:p>
                  <a:pPr algn="ctr" defTabSz="1279525"/>
                  <a:endParaRPr lang="ru-RU" sz="2900" b="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109740" name="AutoShape 1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6536363" y="3964967"/>
                  <a:ext cx="214324" cy="2853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00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vert="eaVert" lIns="128011" tIns="64006" rIns="128011" bIns="64006"/>
                <a:lstStyle/>
                <a:p>
                  <a:pPr defTabSz="1279525"/>
                  <a:endParaRPr lang="ru-RU" sz="2900" b="0"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109736" name="TextBox 123"/>
            <p:cNvSpPr txBox="1">
              <a:spLocks noChangeAspect="1" noChangeArrowheads="1"/>
            </p:cNvSpPr>
            <p:nvPr/>
          </p:nvSpPr>
          <p:spPr bwMode="auto">
            <a:xfrm>
              <a:off x="6432081" y="4313131"/>
              <a:ext cx="144081" cy="690501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700" b="0">
                <a:solidFill>
                  <a:srgbClr val="161616"/>
                </a:solidFill>
                <a:cs typeface="Times New Roman" pitchFamily="18" charset="0"/>
              </a:endParaRPr>
            </a:p>
          </p:txBody>
        </p:sp>
      </p:grpSp>
      <p:sp>
        <p:nvSpPr>
          <p:cNvPr id="109707" name="AutoShape 144"/>
          <p:cNvSpPr>
            <a:spLocks noChangeArrowheads="1"/>
          </p:cNvSpPr>
          <p:nvPr/>
        </p:nvSpPr>
        <p:spPr bwMode="auto">
          <a:xfrm>
            <a:off x="-7938" y="6313488"/>
            <a:ext cx="4314826" cy="3241675"/>
          </a:xfrm>
          <a:prstGeom prst="wedgeRectCallout">
            <a:avLst>
              <a:gd name="adj1" fmla="val 39148"/>
              <a:gd name="adj2" fmla="val -24144"/>
            </a:avLst>
          </a:prstGeom>
          <a:solidFill>
            <a:srgbClr val="FFFF99">
              <a:alpha val="78038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1109128" tIns="55239" rIns="110478" bIns="55239"/>
          <a:lstStyle/>
          <a:p>
            <a:pPr algn="ctr" defTabSz="1104900"/>
            <a:r>
              <a:rPr lang="ru-RU" sz="1400"/>
              <a:t>Для оповещения населения были задействованы:</a:t>
            </a:r>
          </a:p>
          <a:p>
            <a:pPr algn="ctr" defTabSz="1104900"/>
            <a:endParaRPr lang="ru-RU" sz="1400"/>
          </a:p>
          <a:p>
            <a:pPr defTabSz="1104900"/>
            <a:r>
              <a:rPr lang="ru-RU" sz="1400"/>
              <a:t>терминальные комплексы ОКСИОН – 5 ТК;</a:t>
            </a:r>
          </a:p>
          <a:p>
            <a:pPr defTabSz="1104900"/>
            <a:endParaRPr lang="ru-RU" sz="1400"/>
          </a:p>
          <a:p>
            <a:pPr defTabSz="1104900"/>
            <a:r>
              <a:rPr lang="ru-RU" sz="1400"/>
              <a:t>Федеральные и региональные телеканалы – 8 ТВ каналов;</a:t>
            </a:r>
          </a:p>
          <a:p>
            <a:pPr defTabSz="1104900"/>
            <a:endParaRPr lang="ru-RU" sz="1400"/>
          </a:p>
          <a:p>
            <a:pPr defTabSz="1104900"/>
            <a:r>
              <a:rPr lang="ru-RU" sz="1400"/>
              <a:t>Федеральные и региональные радиоканалы – 9 каналов;</a:t>
            </a:r>
          </a:p>
          <a:p>
            <a:pPr defTabSz="1104900"/>
            <a:endParaRPr lang="ru-RU" sz="1400"/>
          </a:p>
          <a:p>
            <a:pPr defTabSz="1104900"/>
            <a:endParaRPr lang="ru-RU" sz="1400"/>
          </a:p>
          <a:p>
            <a:pPr defTabSz="1104900"/>
            <a:r>
              <a:rPr lang="ru-RU" sz="1400"/>
              <a:t>оператор сотовой связи «Мегафон» .</a:t>
            </a:r>
          </a:p>
        </p:txBody>
      </p:sp>
      <p:pic>
        <p:nvPicPr>
          <p:cNvPr id="109708" name="Picture 127" descr="tumblr_krz129yhIb1qa4vs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8394700"/>
            <a:ext cx="414337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709" name="Picture 128" descr="fs_avangard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824" t="14294" r="23824" b="26205"/>
          <a:stretch>
            <a:fillRect/>
          </a:stretch>
        </p:blipFill>
        <p:spPr bwMode="auto">
          <a:xfrm>
            <a:off x="77788" y="7624763"/>
            <a:ext cx="5080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9710" name="Группа 126"/>
          <p:cNvGrpSpPr>
            <a:grpSpLocks noChangeAspect="1"/>
          </p:cNvGrpSpPr>
          <p:nvPr/>
        </p:nvGrpSpPr>
        <p:grpSpPr bwMode="auto">
          <a:xfrm>
            <a:off x="165100" y="7058025"/>
            <a:ext cx="420688" cy="417513"/>
            <a:chOff x="6429388" y="3929066"/>
            <a:chExt cx="356835" cy="1074566"/>
          </a:xfrm>
        </p:grpSpPr>
        <p:grpSp>
          <p:nvGrpSpPr>
            <p:cNvPr id="109729" name="Группа 125"/>
            <p:cNvGrpSpPr>
              <a:grpSpLocks noChangeAspect="1"/>
            </p:cNvGrpSpPr>
            <p:nvPr/>
          </p:nvGrpSpPr>
          <p:grpSpPr bwMode="auto">
            <a:xfrm>
              <a:off x="6429388" y="3929066"/>
              <a:ext cx="356835" cy="534571"/>
              <a:chOff x="6429388" y="3929066"/>
              <a:chExt cx="356835" cy="534571"/>
            </a:xfrm>
          </p:grpSpPr>
          <p:cxnSp>
            <p:nvCxnSpPr>
              <p:cNvPr id="109731" name="AutoShape 17"/>
              <p:cNvCxnSpPr>
                <a:cxnSpLocks noChangeAspect="1" noChangeShapeType="1"/>
              </p:cNvCxnSpPr>
              <p:nvPr/>
            </p:nvCxnSpPr>
            <p:spPr bwMode="auto">
              <a:xfrm rot="16200000" flipH="1">
                <a:off x="6372755" y="4271907"/>
                <a:ext cx="257907" cy="736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09732" name="Группа 124"/>
              <p:cNvGrpSpPr>
                <a:grpSpLocks noChangeAspect="1"/>
              </p:cNvGrpSpPr>
              <p:nvPr/>
            </p:nvGrpSpPr>
            <p:grpSpPr bwMode="auto">
              <a:xfrm>
                <a:off x="6429388" y="3929066"/>
                <a:ext cx="356835" cy="534571"/>
                <a:chOff x="6429388" y="4000504"/>
                <a:chExt cx="356835" cy="534571"/>
              </a:xfrm>
            </p:grpSpPr>
            <p:sp>
              <p:nvSpPr>
                <p:cNvPr id="109733" name="Овал 101"/>
                <p:cNvSpPr>
                  <a:spLocks noChangeAspect="1" noChangeArrowheads="1"/>
                </p:cNvSpPr>
                <p:nvPr/>
              </p:nvSpPr>
              <p:spPr bwMode="auto">
                <a:xfrm>
                  <a:off x="6429388" y="4392333"/>
                  <a:ext cx="143296" cy="142121"/>
                </a:xfrm>
                <a:prstGeom prst="ellipse">
                  <a:avLst/>
                </a:prstGeom>
                <a:solidFill>
                  <a:srgbClr val="00FF00"/>
                </a:solidFill>
                <a:ln w="12700" algn="ctr">
                  <a:solidFill>
                    <a:srgbClr val="161616"/>
                  </a:solidFill>
                  <a:round/>
                  <a:headEnd/>
                  <a:tailEnd/>
                </a:ln>
              </p:spPr>
              <p:txBody>
                <a:bodyPr lIns="128011" tIns="64006" rIns="128011" bIns="64006" anchor="ctr"/>
                <a:lstStyle/>
                <a:p>
                  <a:pPr algn="ctr" defTabSz="1279525"/>
                  <a:endParaRPr lang="ru-RU" sz="2900" b="0">
                    <a:solidFill>
                      <a:srgbClr val="FFFFFF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109734" name="AutoShape 1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6536363" y="3964967"/>
                  <a:ext cx="214324" cy="285397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00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vert="eaVert" lIns="128011" tIns="64006" rIns="128011" bIns="64006"/>
                <a:lstStyle/>
                <a:p>
                  <a:pPr defTabSz="1279525"/>
                  <a:endParaRPr lang="ru-RU" sz="2900" b="0"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109730" name="TextBox 123"/>
            <p:cNvSpPr txBox="1">
              <a:spLocks noChangeAspect="1" noChangeArrowheads="1"/>
            </p:cNvSpPr>
            <p:nvPr/>
          </p:nvSpPr>
          <p:spPr bwMode="auto">
            <a:xfrm>
              <a:off x="6432081" y="4313131"/>
              <a:ext cx="144081" cy="690501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279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700" b="0">
                <a:solidFill>
                  <a:srgbClr val="161616"/>
                </a:solidFill>
                <a:cs typeface="Times New Roman" pitchFamily="18" charset="0"/>
              </a:endParaRPr>
            </a:p>
          </p:txBody>
        </p:sp>
      </p:grpSp>
      <p:pic>
        <p:nvPicPr>
          <p:cNvPr id="109711" name="Picture 445" descr="i (2) копия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" y="9017000"/>
            <a:ext cx="701675" cy="68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05787" name="Group 315"/>
          <p:cNvGraphicFramePr>
            <a:graphicFrameLocks noGrp="1"/>
          </p:cNvGraphicFramePr>
          <p:nvPr/>
        </p:nvGraphicFramePr>
        <p:xfrm>
          <a:off x="7924800" y="1454150"/>
          <a:ext cx="4733925" cy="1323975"/>
        </p:xfrm>
        <a:graphic>
          <a:graphicData uri="http://schemas.openxmlformats.org/drawingml/2006/table">
            <a:tbl>
              <a:tblPr/>
              <a:tblGrid>
                <a:gridCol w="23161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177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407">
                <a:tc gridSpan="2"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Охват населения, чел.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73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ТК ОКСИОН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580 000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6822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Федеральные и региональные теле- и радиоканалы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3 500 000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73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«Мегафон»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350 000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9728" name="Text Box 33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6.3.</a:t>
            </a:r>
            <a:endParaRPr lang="ru-RU" sz="1400" dirty="0"/>
          </a:p>
        </p:txBody>
      </p:sp>
    </p:spTree>
    <p:extLst>
      <p:ext uri="{BB962C8B-B14F-4D97-AF65-F5344CB8AC3E}">
        <p14:creationId xmlns:p14="http://schemas.microsoft.com/office/powerpoint/2010/main" val="41709938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7535" name="Picture 72"/>
          <p:cNvPicPr>
            <a:picLocks noChangeAspect="1" noChangeArrowheads="1"/>
          </p:cNvPicPr>
          <p:nvPr/>
        </p:nvPicPr>
        <p:blipFill>
          <a:blip r:embed="rId3"/>
          <a:srcRect l="3543" t="21779" b="1477"/>
          <a:stretch>
            <a:fillRect/>
          </a:stretch>
        </p:blipFill>
        <p:spPr bwMode="auto">
          <a:xfrm>
            <a:off x="0" y="768350"/>
            <a:ext cx="12801600" cy="882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2277" name="Rectangle 5"/>
          <p:cNvSpPr>
            <a:spLocks noChangeArrowheads="1"/>
          </p:cNvSpPr>
          <p:nvPr/>
        </p:nvSpPr>
        <p:spPr bwMode="auto">
          <a:xfrm>
            <a:off x="9807575" y="8121650"/>
            <a:ext cx="2362200" cy="711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31882" tIns="66068" rIns="131882" bIns="66068"/>
          <a:lstStyle/>
          <a:p>
            <a:pPr defTabSz="1336675">
              <a:defRPr/>
            </a:pPr>
            <a:r>
              <a:rPr lang="ru-RU" sz="1400">
                <a:effectLst>
                  <a:outerShdw blurRad="38100" dist="38100" dir="2700000" algn="tl">
                    <a:srgbClr val="C0C0C0"/>
                  </a:outerShdw>
                </a:effectLst>
              </a:rPr>
              <a:t>ПУОН</a:t>
            </a:r>
          </a:p>
        </p:txBody>
      </p:sp>
      <p:sp>
        <p:nvSpPr>
          <p:cNvPr id="617537" name="Rectangle 6"/>
          <p:cNvSpPr>
            <a:spLocks noChangeArrowheads="1"/>
          </p:cNvSpPr>
          <p:nvPr/>
        </p:nvSpPr>
        <p:spPr bwMode="auto">
          <a:xfrm>
            <a:off x="8988425" y="8121650"/>
            <a:ext cx="819150" cy="711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31882" tIns="66068" rIns="131882" bIns="66068"/>
          <a:lstStyle/>
          <a:p>
            <a:pPr defTabSz="1336675"/>
            <a:endParaRPr lang="ru-RU" sz="1300"/>
          </a:p>
        </p:txBody>
      </p:sp>
      <p:sp>
        <p:nvSpPr>
          <p:cNvPr id="182279" name="Rectangle 7"/>
          <p:cNvSpPr>
            <a:spLocks noChangeArrowheads="1"/>
          </p:cNvSpPr>
          <p:nvPr/>
        </p:nvSpPr>
        <p:spPr bwMode="auto">
          <a:xfrm>
            <a:off x="8988425" y="7015163"/>
            <a:ext cx="3181350" cy="40798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31882" tIns="66068" rIns="131882" bIns="66068"/>
          <a:lstStyle/>
          <a:p>
            <a:pPr defTabSz="1336675">
              <a:defRPr/>
            </a:pPr>
            <a:r>
              <a:rPr lang="ru-RU" sz="1400">
                <a:effectLst>
                  <a:outerShdw blurRad="38100" dist="38100" dir="2700000" algn="tl">
                    <a:srgbClr val="C0C0C0"/>
                  </a:outerShdw>
                </a:effectLst>
              </a:rPr>
              <a:t>УСЛОВНЫЕ ОБОЗНАЧЕНИЯ</a:t>
            </a:r>
          </a:p>
        </p:txBody>
      </p:sp>
      <p:sp>
        <p:nvSpPr>
          <p:cNvPr id="617539" name="Rectangle 8"/>
          <p:cNvSpPr>
            <a:spLocks noChangeArrowheads="1"/>
          </p:cNvSpPr>
          <p:nvPr/>
        </p:nvSpPr>
        <p:spPr bwMode="auto">
          <a:xfrm>
            <a:off x="8988425" y="7423150"/>
            <a:ext cx="819150" cy="6985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31882" tIns="66068" rIns="131882" bIns="66068"/>
          <a:lstStyle/>
          <a:p>
            <a:pPr defTabSz="1336675"/>
            <a:endParaRPr lang="ru-RU" sz="1300"/>
          </a:p>
        </p:txBody>
      </p:sp>
      <p:sp>
        <p:nvSpPr>
          <p:cNvPr id="182281" name="Rectangle 9"/>
          <p:cNvSpPr>
            <a:spLocks noChangeArrowheads="1"/>
          </p:cNvSpPr>
          <p:nvPr/>
        </p:nvSpPr>
        <p:spPr bwMode="auto">
          <a:xfrm>
            <a:off x="9807575" y="7423150"/>
            <a:ext cx="2362200" cy="6985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31882" tIns="66068" rIns="131882" bIns="66068"/>
          <a:lstStyle/>
          <a:p>
            <a:pPr defTabSz="1336675">
              <a:defRPr/>
            </a:pPr>
            <a:r>
              <a:rPr lang="ru-RU" sz="1400">
                <a:effectLst>
                  <a:outerShdw blurRad="38100" dist="38100" dir="2700000" algn="tl">
                    <a:srgbClr val="C0C0C0"/>
                  </a:outerShdw>
                </a:effectLst>
              </a:rPr>
              <a:t>РИЦ</a:t>
            </a:r>
          </a:p>
        </p:txBody>
      </p:sp>
      <p:sp>
        <p:nvSpPr>
          <p:cNvPr id="617541" name="Rectangle 10"/>
          <p:cNvSpPr>
            <a:spLocks noChangeArrowheads="1"/>
          </p:cNvSpPr>
          <p:nvPr/>
        </p:nvSpPr>
        <p:spPr bwMode="auto">
          <a:xfrm>
            <a:off x="8988425" y="8832850"/>
            <a:ext cx="819150" cy="7048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31882" tIns="66068" rIns="131882" bIns="66068"/>
          <a:lstStyle/>
          <a:p>
            <a:pPr defTabSz="1336675"/>
            <a:endParaRPr lang="ru-RU" sz="1300"/>
          </a:p>
        </p:txBody>
      </p:sp>
      <p:sp>
        <p:nvSpPr>
          <p:cNvPr id="182283" name="Rectangle 11"/>
          <p:cNvSpPr>
            <a:spLocks noChangeArrowheads="1"/>
          </p:cNvSpPr>
          <p:nvPr/>
        </p:nvSpPr>
        <p:spPr bwMode="auto">
          <a:xfrm>
            <a:off x="9807575" y="8832850"/>
            <a:ext cx="2362200" cy="7048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31882" tIns="66068" rIns="131882" bIns="66068"/>
          <a:lstStyle/>
          <a:p>
            <a:pPr defTabSz="1336675">
              <a:defRPr/>
            </a:pPr>
            <a:r>
              <a:rPr lang="ru-RU" sz="1400">
                <a:effectLst>
                  <a:outerShdw blurRad="38100" dist="38100" dir="2700000" algn="tl">
                    <a:srgbClr val="C0C0C0"/>
                  </a:outerShdw>
                </a:effectLst>
              </a:rPr>
              <a:t>ПИОН</a:t>
            </a:r>
          </a:p>
        </p:txBody>
      </p:sp>
      <p:sp>
        <p:nvSpPr>
          <p:cNvPr id="617543" name="Line 12"/>
          <p:cNvSpPr>
            <a:spLocks noChangeShapeType="1"/>
          </p:cNvSpPr>
          <p:nvPr/>
        </p:nvSpPr>
        <p:spPr bwMode="auto">
          <a:xfrm>
            <a:off x="9807575" y="7423150"/>
            <a:ext cx="0" cy="211455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617544" name="Line 13"/>
          <p:cNvSpPr>
            <a:spLocks noChangeShapeType="1"/>
          </p:cNvSpPr>
          <p:nvPr/>
        </p:nvSpPr>
        <p:spPr bwMode="auto">
          <a:xfrm>
            <a:off x="8988425" y="7423150"/>
            <a:ext cx="3181350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617545" name="Line 14"/>
          <p:cNvSpPr>
            <a:spLocks noChangeShapeType="1"/>
          </p:cNvSpPr>
          <p:nvPr/>
        </p:nvSpPr>
        <p:spPr bwMode="auto">
          <a:xfrm>
            <a:off x="8988425" y="8121650"/>
            <a:ext cx="3181350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617546" name="Line 15"/>
          <p:cNvSpPr>
            <a:spLocks noChangeShapeType="1"/>
          </p:cNvSpPr>
          <p:nvPr/>
        </p:nvSpPr>
        <p:spPr bwMode="auto">
          <a:xfrm>
            <a:off x="8988425" y="7015163"/>
            <a:ext cx="0" cy="2522537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617547" name="Line 16"/>
          <p:cNvSpPr>
            <a:spLocks noChangeShapeType="1"/>
          </p:cNvSpPr>
          <p:nvPr/>
        </p:nvSpPr>
        <p:spPr bwMode="auto">
          <a:xfrm>
            <a:off x="12169775" y="7015163"/>
            <a:ext cx="0" cy="2522537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617548" name="Line 17"/>
          <p:cNvSpPr>
            <a:spLocks noChangeShapeType="1"/>
          </p:cNvSpPr>
          <p:nvPr/>
        </p:nvSpPr>
        <p:spPr bwMode="auto">
          <a:xfrm>
            <a:off x="8988425" y="7015163"/>
            <a:ext cx="3181350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617549" name="Line 18"/>
          <p:cNvSpPr>
            <a:spLocks noChangeShapeType="1"/>
          </p:cNvSpPr>
          <p:nvPr/>
        </p:nvSpPr>
        <p:spPr bwMode="auto">
          <a:xfrm>
            <a:off x="8988425" y="9537700"/>
            <a:ext cx="3181350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617550" name="Line 19"/>
          <p:cNvSpPr>
            <a:spLocks noChangeShapeType="1"/>
          </p:cNvSpPr>
          <p:nvPr/>
        </p:nvSpPr>
        <p:spPr bwMode="auto">
          <a:xfrm>
            <a:off x="8988425" y="8832850"/>
            <a:ext cx="3181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graphicFrame>
        <p:nvGraphicFramePr>
          <p:cNvPr id="617490" name="Object 2"/>
          <p:cNvGraphicFramePr>
            <a:graphicFrameLocks noChangeAspect="1"/>
          </p:cNvGraphicFramePr>
          <p:nvPr/>
        </p:nvGraphicFramePr>
        <p:xfrm>
          <a:off x="4818063" y="1676400"/>
          <a:ext cx="425450" cy="293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716" name="Visio" r:id="rId4" imgW="459069" imgH="291633" progId="Visio.Drawing.11">
                  <p:embed/>
                </p:oleObj>
              </mc:Choice>
              <mc:Fallback>
                <p:oleObj name="Visio" r:id="rId4" imgW="459069" imgH="291633" progId="Visio.Drawing.11">
                  <p:embed/>
                  <p:pic>
                    <p:nvPicPr>
                      <p:cNvPr id="61749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18063" y="1676400"/>
                        <a:ext cx="425450" cy="293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551" name="AutoShape 36"/>
          <p:cNvSpPr>
            <a:spLocks noChangeArrowheads="1"/>
          </p:cNvSpPr>
          <p:nvPr/>
        </p:nvSpPr>
        <p:spPr bwMode="auto">
          <a:xfrm>
            <a:off x="2947988" y="1457325"/>
            <a:ext cx="1654175" cy="363538"/>
          </a:xfrm>
          <a:prstGeom prst="wedgeRectCallout">
            <a:avLst>
              <a:gd name="adj1" fmla="val 63296"/>
              <a:gd name="adj2" fmla="val 4930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89963" tIns="44958" rIns="89963" bIns="44958"/>
          <a:lstStyle/>
          <a:p>
            <a:pPr defTabSz="911225"/>
            <a:r>
              <a:rPr lang="ru-RU" sz="800"/>
              <a:t>Метро Гагаринская</a:t>
            </a:r>
          </a:p>
          <a:p>
            <a:pPr defTabSz="911225"/>
            <a:r>
              <a:rPr lang="ru-RU" sz="800"/>
              <a:t>ПИОН</a:t>
            </a:r>
          </a:p>
        </p:txBody>
      </p:sp>
      <p:sp>
        <p:nvSpPr>
          <p:cNvPr id="617552" name="AutoShape 37"/>
          <p:cNvSpPr>
            <a:spLocks noChangeArrowheads="1"/>
          </p:cNvSpPr>
          <p:nvPr/>
        </p:nvSpPr>
        <p:spPr bwMode="auto">
          <a:xfrm>
            <a:off x="9750425" y="2682875"/>
            <a:ext cx="1800225" cy="361950"/>
          </a:xfrm>
          <a:prstGeom prst="wedgeRectCallout">
            <a:avLst>
              <a:gd name="adj1" fmla="val -161403"/>
              <a:gd name="adj2" fmla="val 236505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89963" tIns="44958" rIns="89963" bIns="44958"/>
          <a:lstStyle/>
          <a:p>
            <a:pPr defTabSz="911225"/>
            <a:r>
              <a:rPr lang="ru-RU" sz="800"/>
              <a:t>Метро Площадь Ленина</a:t>
            </a:r>
          </a:p>
          <a:p>
            <a:pPr defTabSz="911225"/>
            <a:r>
              <a:rPr lang="ru-RU" sz="800"/>
              <a:t>ПИОН</a:t>
            </a:r>
          </a:p>
        </p:txBody>
      </p:sp>
      <p:sp>
        <p:nvSpPr>
          <p:cNvPr id="617553" name="AutoShape 38"/>
          <p:cNvSpPr>
            <a:spLocks noChangeArrowheads="1"/>
          </p:cNvSpPr>
          <p:nvPr/>
        </p:nvSpPr>
        <p:spPr bwMode="auto">
          <a:xfrm>
            <a:off x="8632825" y="1774825"/>
            <a:ext cx="1798638" cy="363538"/>
          </a:xfrm>
          <a:prstGeom prst="wedgeRectCallout">
            <a:avLst>
              <a:gd name="adj1" fmla="val -173148"/>
              <a:gd name="adj2" fmla="val 49785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89963" tIns="44958" rIns="89963" bIns="44958"/>
          <a:lstStyle/>
          <a:p>
            <a:pPr defTabSz="911225"/>
            <a:r>
              <a:rPr lang="ru-RU" sz="800"/>
              <a:t>Метро Сибирская</a:t>
            </a:r>
          </a:p>
          <a:p>
            <a:pPr defTabSz="911225"/>
            <a:r>
              <a:rPr lang="ru-RU" sz="800"/>
              <a:t>ПИОН</a:t>
            </a:r>
          </a:p>
        </p:txBody>
      </p:sp>
      <p:sp>
        <p:nvSpPr>
          <p:cNvPr id="617554" name="AutoShape 39"/>
          <p:cNvSpPr>
            <a:spLocks noChangeArrowheads="1"/>
          </p:cNvSpPr>
          <p:nvPr/>
        </p:nvSpPr>
        <p:spPr bwMode="auto">
          <a:xfrm>
            <a:off x="1792288" y="2279650"/>
            <a:ext cx="1797050" cy="361950"/>
          </a:xfrm>
          <a:prstGeom prst="wedgeRectCallout">
            <a:avLst>
              <a:gd name="adj1" fmla="val 131185"/>
              <a:gd name="adj2" fmla="val 6104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89963" tIns="44958" rIns="89963" bIns="44958"/>
          <a:lstStyle/>
          <a:p>
            <a:pPr defTabSz="911225"/>
            <a:r>
              <a:rPr lang="ru-RU" sz="800"/>
              <a:t>Красный Проспект, 28</a:t>
            </a:r>
          </a:p>
          <a:p>
            <a:pPr defTabSz="911225"/>
            <a:r>
              <a:rPr lang="ru-RU" sz="800"/>
              <a:t>ПИОН</a:t>
            </a:r>
          </a:p>
        </p:txBody>
      </p:sp>
      <p:sp>
        <p:nvSpPr>
          <p:cNvPr id="617555" name="AutoShape 40"/>
          <p:cNvSpPr>
            <a:spLocks noChangeArrowheads="1"/>
          </p:cNvSpPr>
          <p:nvPr/>
        </p:nvSpPr>
        <p:spPr bwMode="auto">
          <a:xfrm>
            <a:off x="6958013" y="5507038"/>
            <a:ext cx="1800225" cy="361950"/>
          </a:xfrm>
          <a:prstGeom prst="wedgeRectCallout">
            <a:avLst>
              <a:gd name="adj1" fmla="val -61972"/>
              <a:gd name="adj2" fmla="val 230981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89963" tIns="44958" rIns="89963" bIns="44958"/>
          <a:lstStyle/>
          <a:p>
            <a:pPr defTabSz="911225"/>
            <a:r>
              <a:rPr lang="ru-RU" sz="800"/>
              <a:t>Метро Октябрьская</a:t>
            </a:r>
          </a:p>
          <a:p>
            <a:pPr defTabSz="911225"/>
            <a:r>
              <a:rPr lang="ru-RU" sz="800"/>
              <a:t>ПИОН</a:t>
            </a:r>
          </a:p>
        </p:txBody>
      </p:sp>
      <p:graphicFrame>
        <p:nvGraphicFramePr>
          <p:cNvPr id="617496" name="Object 3"/>
          <p:cNvGraphicFramePr>
            <a:graphicFrameLocks noChangeAspect="1"/>
          </p:cNvGraphicFramePr>
          <p:nvPr/>
        </p:nvGraphicFramePr>
        <p:xfrm>
          <a:off x="5003800" y="2482850"/>
          <a:ext cx="422275" cy="290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717" name="Visio" r:id="rId6" imgW="459069" imgH="291633" progId="Visio.Drawing.11">
                  <p:embed/>
                </p:oleObj>
              </mc:Choice>
              <mc:Fallback>
                <p:oleObj name="Visio" r:id="rId6" imgW="459069" imgH="291633" progId="Visio.Drawing.11">
                  <p:embed/>
                  <p:pic>
                    <p:nvPicPr>
                      <p:cNvPr id="617496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3800" y="2482850"/>
                        <a:ext cx="422275" cy="2905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7497" name="Object 4"/>
          <p:cNvGraphicFramePr>
            <a:graphicFrameLocks noChangeAspect="1"/>
          </p:cNvGraphicFramePr>
          <p:nvPr/>
        </p:nvGraphicFramePr>
        <p:xfrm>
          <a:off x="6215063" y="3590925"/>
          <a:ext cx="420687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718" name="Visio" r:id="rId8" imgW="459069" imgH="291633" progId="Visio.Drawing.11">
                  <p:embed/>
                </p:oleObj>
              </mc:Choice>
              <mc:Fallback>
                <p:oleObj name="Visio" r:id="rId8" imgW="459069" imgH="291633" progId="Visio.Drawing.11">
                  <p:embed/>
                  <p:pic>
                    <p:nvPicPr>
                      <p:cNvPr id="617497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15063" y="3590925"/>
                        <a:ext cx="420687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7498" name="Object 5"/>
          <p:cNvGraphicFramePr>
            <a:graphicFrameLocks noChangeAspect="1"/>
          </p:cNvGraphicFramePr>
          <p:nvPr/>
        </p:nvGraphicFramePr>
        <p:xfrm>
          <a:off x="7516813" y="3489325"/>
          <a:ext cx="42545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719" name="Visio" r:id="rId9" imgW="459069" imgH="291633" progId="Visio.Drawing.11">
                  <p:embed/>
                </p:oleObj>
              </mc:Choice>
              <mc:Fallback>
                <p:oleObj name="Visio" r:id="rId9" imgW="459069" imgH="291633" progId="Visio.Drawing.11">
                  <p:embed/>
                  <p:pic>
                    <p:nvPicPr>
                      <p:cNvPr id="617498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6813" y="3489325"/>
                        <a:ext cx="42545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7499" name="Object 6"/>
          <p:cNvGraphicFramePr>
            <a:graphicFrameLocks noChangeAspect="1"/>
          </p:cNvGraphicFramePr>
          <p:nvPr/>
        </p:nvGraphicFramePr>
        <p:xfrm>
          <a:off x="6586538" y="6415088"/>
          <a:ext cx="422275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720" name="Visio" r:id="rId10" imgW="459069" imgH="291633" progId="Visio.Drawing.11">
                  <p:embed/>
                </p:oleObj>
              </mc:Choice>
              <mc:Fallback>
                <p:oleObj name="Visio" r:id="rId10" imgW="459069" imgH="291633" progId="Visio.Drawing.11">
                  <p:embed/>
                  <p:pic>
                    <p:nvPicPr>
                      <p:cNvPr id="617499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86538" y="6415088"/>
                        <a:ext cx="422275" cy="288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7500" name="Object 7"/>
          <p:cNvGraphicFramePr>
            <a:graphicFrameLocks noChangeAspect="1"/>
          </p:cNvGraphicFramePr>
          <p:nvPr/>
        </p:nvGraphicFramePr>
        <p:xfrm>
          <a:off x="7145338" y="4008438"/>
          <a:ext cx="420687" cy="360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721" name="Visio" r:id="rId11" imgW="456468" imgH="361533" progId="Visio.Drawing.11">
                  <p:embed/>
                </p:oleObj>
              </mc:Choice>
              <mc:Fallback>
                <p:oleObj name="Visio" r:id="rId11" imgW="456468" imgH="361533" progId="Visio.Drawing.11">
                  <p:embed/>
                  <p:pic>
                    <p:nvPicPr>
                      <p:cNvPr id="61750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5338" y="4008438"/>
                        <a:ext cx="420687" cy="3603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556" name="AutoShape 46"/>
          <p:cNvSpPr>
            <a:spLocks noChangeArrowheads="1"/>
          </p:cNvSpPr>
          <p:nvPr/>
        </p:nvSpPr>
        <p:spPr bwMode="auto">
          <a:xfrm>
            <a:off x="4262438" y="5002213"/>
            <a:ext cx="1798637" cy="360362"/>
          </a:xfrm>
          <a:prstGeom prst="wedgeRectCallout">
            <a:avLst>
              <a:gd name="adj1" fmla="val 122667"/>
              <a:gd name="adj2" fmla="val -259259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89963" tIns="44958" rIns="89963" bIns="44958"/>
          <a:lstStyle/>
          <a:p>
            <a:pPr defTabSz="911225"/>
            <a:r>
              <a:rPr lang="ru-RU" sz="800"/>
              <a:t>Красный проспект 25</a:t>
            </a:r>
          </a:p>
          <a:p>
            <a:pPr defTabSz="911225"/>
            <a:r>
              <a:rPr lang="ru-RU" sz="800"/>
              <a:t>ПУОН</a:t>
            </a:r>
          </a:p>
        </p:txBody>
      </p:sp>
      <p:sp>
        <p:nvSpPr>
          <p:cNvPr id="617557" name="AutoShape 48"/>
          <p:cNvSpPr>
            <a:spLocks noChangeArrowheads="1"/>
          </p:cNvSpPr>
          <p:nvPr/>
        </p:nvSpPr>
        <p:spPr bwMode="auto">
          <a:xfrm>
            <a:off x="9378950" y="3489325"/>
            <a:ext cx="1801813" cy="361950"/>
          </a:xfrm>
          <a:prstGeom prst="wedgeRectCallout">
            <a:avLst>
              <a:gd name="adj1" fmla="val -90889"/>
              <a:gd name="adj2" fmla="val 14877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89963" tIns="44958" rIns="89963" bIns="44958"/>
          <a:lstStyle/>
          <a:p>
            <a:pPr defTabSz="911225"/>
            <a:r>
              <a:rPr lang="ru-RU" sz="800"/>
              <a:t>Октябрьская 86</a:t>
            </a:r>
          </a:p>
          <a:p>
            <a:pPr defTabSz="911225"/>
            <a:r>
              <a:rPr lang="ru-RU" sz="800"/>
              <a:t>РИЦ</a:t>
            </a:r>
          </a:p>
        </p:txBody>
      </p:sp>
      <p:graphicFrame>
        <p:nvGraphicFramePr>
          <p:cNvPr id="617503" name="Object 9"/>
          <p:cNvGraphicFramePr>
            <a:graphicFrameLocks noChangeAspect="1"/>
          </p:cNvGraphicFramePr>
          <p:nvPr/>
        </p:nvGraphicFramePr>
        <p:xfrm>
          <a:off x="5099050" y="3690938"/>
          <a:ext cx="425450" cy="293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722" name="Visio" r:id="rId13" imgW="459069" imgH="291633" progId="Visio.Drawing.11">
                  <p:embed/>
                </p:oleObj>
              </mc:Choice>
              <mc:Fallback>
                <p:oleObj name="Visio" r:id="rId13" imgW="459069" imgH="291633" progId="Visio.Drawing.11">
                  <p:embed/>
                  <p:pic>
                    <p:nvPicPr>
                      <p:cNvPr id="61750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99050" y="3690938"/>
                        <a:ext cx="425450" cy="2936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558" name="AutoShape 50"/>
          <p:cNvSpPr>
            <a:spLocks noChangeArrowheads="1"/>
          </p:cNvSpPr>
          <p:nvPr/>
        </p:nvSpPr>
        <p:spPr bwMode="auto">
          <a:xfrm>
            <a:off x="1792288" y="3430588"/>
            <a:ext cx="1797050" cy="506412"/>
          </a:xfrm>
          <a:prstGeom prst="wedgeRectCallout">
            <a:avLst>
              <a:gd name="adj1" fmla="val 134153"/>
              <a:gd name="adj2" fmla="val 3502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89963" tIns="44958" rIns="89963" bIns="44958"/>
          <a:lstStyle/>
          <a:p>
            <a:pPr defTabSz="911225"/>
            <a:r>
              <a:rPr lang="ru-RU" sz="800"/>
              <a:t>Метро Площадь Гарина-Михайловского</a:t>
            </a:r>
          </a:p>
          <a:p>
            <a:pPr defTabSz="911225"/>
            <a:r>
              <a:rPr lang="ru-RU" sz="800"/>
              <a:t>ПИОН</a:t>
            </a:r>
          </a:p>
        </p:txBody>
      </p:sp>
      <p:sp>
        <p:nvSpPr>
          <p:cNvPr id="617559" name="Rectangle 52"/>
          <p:cNvSpPr>
            <a:spLocks noChangeArrowheads="1"/>
          </p:cNvSpPr>
          <p:nvPr/>
        </p:nvSpPr>
        <p:spPr bwMode="auto">
          <a:xfrm>
            <a:off x="0" y="2343150"/>
            <a:ext cx="1889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293" tIns="45647" rIns="91293" bIns="45647" anchor="ctr">
            <a:spAutoFit/>
          </a:bodyPr>
          <a:lstStyle/>
          <a:p>
            <a:pPr defTabSz="912813"/>
            <a:endParaRPr lang="ru-RU" sz="1400"/>
          </a:p>
        </p:txBody>
      </p:sp>
      <p:sp>
        <p:nvSpPr>
          <p:cNvPr id="617560" name="Rectangle 53"/>
          <p:cNvSpPr>
            <a:spLocks noChangeArrowheads="1"/>
          </p:cNvSpPr>
          <p:nvPr/>
        </p:nvSpPr>
        <p:spPr bwMode="auto">
          <a:xfrm>
            <a:off x="0" y="2343150"/>
            <a:ext cx="1889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293" tIns="45647" rIns="91293" bIns="45647" anchor="ctr">
            <a:spAutoFit/>
          </a:bodyPr>
          <a:lstStyle/>
          <a:p>
            <a:pPr defTabSz="912813"/>
            <a:endParaRPr lang="ru-RU" sz="1400"/>
          </a:p>
        </p:txBody>
      </p:sp>
      <p:sp>
        <p:nvSpPr>
          <p:cNvPr id="617561" name="Rectangle 54"/>
          <p:cNvSpPr>
            <a:spLocks noChangeArrowheads="1"/>
          </p:cNvSpPr>
          <p:nvPr/>
        </p:nvSpPr>
        <p:spPr bwMode="auto">
          <a:xfrm>
            <a:off x="0" y="2343150"/>
            <a:ext cx="1889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293" tIns="45647" rIns="91293" bIns="45647" anchor="ctr">
            <a:spAutoFit/>
          </a:bodyPr>
          <a:lstStyle/>
          <a:p>
            <a:pPr defTabSz="912813"/>
            <a:endParaRPr lang="ru-RU" sz="1400"/>
          </a:p>
        </p:txBody>
      </p:sp>
      <p:sp>
        <p:nvSpPr>
          <p:cNvPr id="617562" name="Rectangle 55"/>
          <p:cNvSpPr>
            <a:spLocks noChangeArrowheads="1"/>
          </p:cNvSpPr>
          <p:nvPr/>
        </p:nvSpPr>
        <p:spPr bwMode="auto">
          <a:xfrm>
            <a:off x="0" y="2343150"/>
            <a:ext cx="188913" cy="3048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1293" tIns="45647" rIns="91293" bIns="45647" anchor="ctr">
            <a:spAutoFit/>
          </a:bodyPr>
          <a:lstStyle/>
          <a:p>
            <a:pPr defTabSz="912813"/>
            <a:endParaRPr lang="ru-RU" sz="1400"/>
          </a:p>
        </p:txBody>
      </p:sp>
      <p:sp>
        <p:nvSpPr>
          <p:cNvPr id="617563" name="Rectangle 56"/>
          <p:cNvSpPr>
            <a:spLocks noChangeArrowheads="1"/>
          </p:cNvSpPr>
          <p:nvPr/>
        </p:nvSpPr>
        <p:spPr bwMode="auto">
          <a:xfrm>
            <a:off x="0" y="2343150"/>
            <a:ext cx="188913" cy="3048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1293" tIns="45647" rIns="91293" bIns="45647" anchor="ctr">
            <a:spAutoFit/>
          </a:bodyPr>
          <a:lstStyle/>
          <a:p>
            <a:pPr defTabSz="912813"/>
            <a:endParaRPr lang="ru-RU" sz="1400"/>
          </a:p>
        </p:txBody>
      </p:sp>
      <p:sp>
        <p:nvSpPr>
          <p:cNvPr id="617564" name="Rectangle 57"/>
          <p:cNvSpPr>
            <a:spLocks noChangeArrowheads="1"/>
          </p:cNvSpPr>
          <p:nvPr/>
        </p:nvSpPr>
        <p:spPr bwMode="auto">
          <a:xfrm>
            <a:off x="0" y="2343150"/>
            <a:ext cx="188913" cy="3048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1293" tIns="45647" rIns="91293" bIns="45647" anchor="ctr">
            <a:spAutoFit/>
          </a:bodyPr>
          <a:lstStyle/>
          <a:p>
            <a:pPr defTabSz="912813"/>
            <a:endParaRPr lang="ru-RU" sz="1400"/>
          </a:p>
        </p:txBody>
      </p:sp>
      <p:sp>
        <p:nvSpPr>
          <p:cNvPr id="617565" name="Rectangle 58"/>
          <p:cNvSpPr>
            <a:spLocks noChangeArrowheads="1"/>
          </p:cNvSpPr>
          <p:nvPr/>
        </p:nvSpPr>
        <p:spPr bwMode="auto">
          <a:xfrm>
            <a:off x="0" y="2343150"/>
            <a:ext cx="188913" cy="30480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91293" tIns="45647" rIns="91293" bIns="45647" anchor="ctr">
            <a:spAutoFit/>
          </a:bodyPr>
          <a:lstStyle/>
          <a:p>
            <a:pPr defTabSz="912813"/>
            <a:endParaRPr lang="ru-RU" sz="1400"/>
          </a:p>
        </p:txBody>
      </p:sp>
      <p:sp>
        <p:nvSpPr>
          <p:cNvPr id="617566" name="Rectangle 59"/>
          <p:cNvSpPr>
            <a:spLocks noChangeArrowheads="1"/>
          </p:cNvSpPr>
          <p:nvPr/>
        </p:nvSpPr>
        <p:spPr bwMode="auto">
          <a:xfrm>
            <a:off x="-1588" y="4468813"/>
            <a:ext cx="185738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9963" tIns="44958" rIns="89963" bIns="44958" anchor="ctr">
            <a:spAutoFit/>
          </a:bodyPr>
          <a:lstStyle/>
          <a:p>
            <a:pPr defTabSz="911225"/>
            <a:endParaRPr lang="ru-RU" sz="1700">
              <a:latin typeface="Arial" charset="0"/>
            </a:endParaRPr>
          </a:p>
        </p:txBody>
      </p:sp>
      <p:sp>
        <p:nvSpPr>
          <p:cNvPr id="617567" name="AutoShape 60"/>
          <p:cNvSpPr>
            <a:spLocks noChangeArrowheads="1"/>
          </p:cNvSpPr>
          <p:nvPr/>
        </p:nvSpPr>
        <p:spPr bwMode="auto">
          <a:xfrm>
            <a:off x="4075113" y="6310313"/>
            <a:ext cx="1800225" cy="360362"/>
          </a:xfrm>
          <a:prstGeom prst="wedgeRectCallout">
            <a:avLst>
              <a:gd name="adj1" fmla="val 93509"/>
              <a:gd name="adj2" fmla="val 31728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89963" tIns="44958" rIns="89963" bIns="44958"/>
          <a:lstStyle/>
          <a:p>
            <a:pPr defTabSz="911225"/>
            <a:r>
              <a:rPr lang="ru-RU" sz="800"/>
              <a:t>Метро Студенческая</a:t>
            </a:r>
          </a:p>
          <a:p>
            <a:pPr defTabSz="911225"/>
            <a:r>
              <a:rPr lang="ru-RU" sz="800"/>
              <a:t>ПИОН</a:t>
            </a:r>
          </a:p>
        </p:txBody>
      </p:sp>
      <p:sp>
        <p:nvSpPr>
          <p:cNvPr id="617568" name="AutoShape 61"/>
          <p:cNvSpPr>
            <a:spLocks noChangeArrowheads="1"/>
          </p:cNvSpPr>
          <p:nvPr/>
        </p:nvSpPr>
        <p:spPr bwMode="auto">
          <a:xfrm>
            <a:off x="3143250" y="8126413"/>
            <a:ext cx="1798638" cy="365125"/>
          </a:xfrm>
          <a:prstGeom prst="wedgeRectCallout">
            <a:avLst>
              <a:gd name="adj1" fmla="val 66991"/>
              <a:gd name="adj2" fmla="val 24754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89963" tIns="44958" rIns="89963" bIns="44958"/>
          <a:lstStyle/>
          <a:p>
            <a:pPr defTabSz="911225"/>
            <a:r>
              <a:rPr lang="ru-RU" sz="800"/>
              <a:t>Площадь Маркса, 22</a:t>
            </a:r>
          </a:p>
          <a:p>
            <a:pPr defTabSz="911225"/>
            <a:r>
              <a:rPr lang="ru-RU" sz="800"/>
              <a:t>ПИОН</a:t>
            </a:r>
          </a:p>
        </p:txBody>
      </p:sp>
      <p:graphicFrame>
        <p:nvGraphicFramePr>
          <p:cNvPr id="617515" name="Object 11"/>
          <p:cNvGraphicFramePr>
            <a:graphicFrameLocks noChangeAspect="1"/>
          </p:cNvGraphicFramePr>
          <p:nvPr/>
        </p:nvGraphicFramePr>
        <p:xfrm>
          <a:off x="6678613" y="7421563"/>
          <a:ext cx="423862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723" name="Visio" r:id="rId14" imgW="459069" imgH="291633" progId="Visio.Drawing.11">
                  <p:embed/>
                </p:oleObj>
              </mc:Choice>
              <mc:Fallback>
                <p:oleObj name="Visio" r:id="rId14" imgW="459069" imgH="291633" progId="Visio.Drawing.11">
                  <p:embed/>
                  <p:pic>
                    <p:nvPicPr>
                      <p:cNvPr id="617515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78613" y="7421563"/>
                        <a:ext cx="423862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7516" name="Object 12"/>
          <p:cNvGraphicFramePr>
            <a:graphicFrameLocks noChangeAspect="1"/>
          </p:cNvGraphicFramePr>
          <p:nvPr/>
        </p:nvGraphicFramePr>
        <p:xfrm>
          <a:off x="5210175" y="9043988"/>
          <a:ext cx="423863" cy="293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724" name="Visio" r:id="rId15" imgW="459069" imgH="291633" progId="Visio.Drawing.11">
                  <p:embed/>
                </p:oleObj>
              </mc:Choice>
              <mc:Fallback>
                <p:oleObj name="Visio" r:id="rId15" imgW="459069" imgH="291633" progId="Visio.Drawing.11">
                  <p:embed/>
                  <p:pic>
                    <p:nvPicPr>
                      <p:cNvPr id="617516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0175" y="9043988"/>
                        <a:ext cx="423863" cy="2936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20" name="Group 72"/>
          <p:cNvGraphicFramePr>
            <a:graphicFrameLocks noGrp="1"/>
          </p:cNvGraphicFramePr>
          <p:nvPr/>
        </p:nvGraphicFramePr>
        <p:xfrm>
          <a:off x="0" y="7924800"/>
          <a:ext cx="1862928" cy="1379563"/>
        </p:xfrm>
        <a:graphic>
          <a:graphicData uri="http://schemas.openxmlformats.org/drawingml/2006/table">
            <a:tbl>
              <a:tblPr/>
              <a:tblGrid>
                <a:gridCol w="9322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06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57954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Всего ТК - 10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73055" marR="73055" marT="38690" marB="386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985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ПУОН</a:t>
                      </a:r>
                    </a:p>
                  </a:txBody>
                  <a:tcPr marL="73055" marR="73055" marT="38690" marB="386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ПИОН</a:t>
                      </a:r>
                    </a:p>
                  </a:txBody>
                  <a:tcPr marL="73055" marR="73055" marT="38690" marB="386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175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73055" marR="73055" marT="38690" marB="386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marL="73055" marR="73055" marT="38690" marB="386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17582" name="Group 80"/>
          <p:cNvGrpSpPr>
            <a:grpSpLocks/>
          </p:cNvGrpSpPr>
          <p:nvPr/>
        </p:nvGrpSpPr>
        <p:grpSpPr bwMode="auto">
          <a:xfrm>
            <a:off x="8634413" y="3790950"/>
            <a:ext cx="558800" cy="403225"/>
            <a:chOff x="4118" y="3249"/>
            <a:chExt cx="338" cy="228"/>
          </a:xfrm>
        </p:grpSpPr>
        <p:sp>
          <p:nvSpPr>
            <p:cNvPr id="617588" name="Rectangle 2"/>
            <p:cNvSpPr>
              <a:spLocks noChangeArrowheads="1"/>
            </p:cNvSpPr>
            <p:nvPr/>
          </p:nvSpPr>
          <p:spPr bwMode="auto">
            <a:xfrm>
              <a:off x="4118" y="3249"/>
              <a:ext cx="338" cy="144"/>
            </a:xfrm>
            <a:prstGeom prst="rect">
              <a:avLst/>
            </a:prstGeom>
            <a:solidFill>
              <a:srgbClr val="FFFFFF">
                <a:alpha val="59999"/>
              </a:srgbClr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19242" tIns="59736" rIns="119242" bIns="59736"/>
            <a:lstStyle/>
            <a:p>
              <a:pPr defTabSz="1336675"/>
              <a:r>
                <a:rPr lang="ru-RU" sz="1100">
                  <a:solidFill>
                    <a:srgbClr val="000000"/>
                  </a:solidFill>
                  <a:latin typeface="Arial Narrow" pitchFamily="34" charset="0"/>
                  <a:cs typeface="Arial" charset="0"/>
                </a:rPr>
                <a:t>РИЦ</a:t>
              </a:r>
              <a:endParaRPr lang="ru-RU" sz="1100">
                <a:latin typeface="Arial" charset="0"/>
                <a:cs typeface="Arial" charset="0"/>
              </a:endParaRPr>
            </a:p>
          </p:txBody>
        </p:sp>
        <p:sp>
          <p:nvSpPr>
            <p:cNvPr id="617589" name="Line 3"/>
            <p:cNvSpPr>
              <a:spLocks noChangeAspect="1" noChangeShapeType="1"/>
            </p:cNvSpPr>
            <p:nvPr/>
          </p:nvSpPr>
          <p:spPr bwMode="auto">
            <a:xfrm>
              <a:off x="4118" y="3317"/>
              <a:ext cx="0" cy="160"/>
            </a:xfrm>
            <a:prstGeom prst="line">
              <a:avLst/>
            </a:prstGeom>
            <a:noFill/>
            <a:ln w="19050">
              <a:solidFill>
                <a:srgbClr val="FF0033"/>
              </a:solidFill>
              <a:round/>
              <a:headEnd type="none" w="sm" len="sm"/>
              <a:tailEnd type="none" w="sm" len="sm"/>
            </a:ln>
          </p:spPr>
          <p:txBody>
            <a:bodyPr tIns="0" anchor="ctr"/>
            <a:lstStyle/>
            <a:p>
              <a:endParaRPr lang="ru-RU"/>
            </a:p>
          </p:txBody>
        </p:sp>
      </p:grpSp>
      <p:graphicFrame>
        <p:nvGraphicFramePr>
          <p:cNvPr id="617533" name="Object 83"/>
          <p:cNvGraphicFramePr>
            <a:graphicFrameLocks noChangeAspect="1"/>
          </p:cNvGraphicFramePr>
          <p:nvPr/>
        </p:nvGraphicFramePr>
        <p:xfrm>
          <a:off x="9170988" y="9023350"/>
          <a:ext cx="422275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725" name="Visio" r:id="rId16" imgW="459069" imgH="291633" progId="Visio.Drawing.11">
                  <p:embed/>
                </p:oleObj>
              </mc:Choice>
              <mc:Fallback>
                <p:oleObj name="Visio" r:id="rId16" imgW="459069" imgH="291633" progId="Visio.Drawing.11">
                  <p:embed/>
                  <p:pic>
                    <p:nvPicPr>
                      <p:cNvPr id="617533" name="Object 8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70988" y="9023350"/>
                        <a:ext cx="422275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7534" name="Object 84"/>
          <p:cNvGraphicFramePr>
            <a:graphicFrameLocks noChangeAspect="1"/>
          </p:cNvGraphicFramePr>
          <p:nvPr/>
        </p:nvGraphicFramePr>
        <p:xfrm>
          <a:off x="9174163" y="8316913"/>
          <a:ext cx="422275" cy="360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726" name="Visio" r:id="rId17" imgW="456468" imgH="361533" progId="Visio.Drawing.11">
                  <p:embed/>
                </p:oleObj>
              </mc:Choice>
              <mc:Fallback>
                <p:oleObj name="Visio" r:id="rId17" imgW="456468" imgH="361533" progId="Visio.Drawing.11">
                  <p:embed/>
                  <p:pic>
                    <p:nvPicPr>
                      <p:cNvPr id="617534" name="Object 8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74163" y="8316913"/>
                        <a:ext cx="422275" cy="3603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17583" name="Group 85"/>
          <p:cNvGrpSpPr>
            <a:grpSpLocks/>
          </p:cNvGrpSpPr>
          <p:nvPr/>
        </p:nvGrpSpPr>
        <p:grpSpPr bwMode="auto">
          <a:xfrm>
            <a:off x="9078913" y="7612063"/>
            <a:ext cx="555625" cy="401637"/>
            <a:chOff x="4118" y="3249"/>
            <a:chExt cx="338" cy="228"/>
          </a:xfrm>
        </p:grpSpPr>
        <p:sp>
          <p:nvSpPr>
            <p:cNvPr id="617586" name="Rectangle 2"/>
            <p:cNvSpPr>
              <a:spLocks noChangeArrowheads="1"/>
            </p:cNvSpPr>
            <p:nvPr/>
          </p:nvSpPr>
          <p:spPr bwMode="auto">
            <a:xfrm>
              <a:off x="4118" y="3249"/>
              <a:ext cx="338" cy="14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19242" tIns="59736" rIns="119242" bIns="59736"/>
            <a:lstStyle/>
            <a:p>
              <a:pPr defTabSz="1336675"/>
              <a:r>
                <a:rPr lang="ru-RU" sz="1100">
                  <a:solidFill>
                    <a:srgbClr val="000000"/>
                  </a:solidFill>
                  <a:latin typeface="Arial Narrow" pitchFamily="34" charset="0"/>
                  <a:cs typeface="Arial" charset="0"/>
                </a:rPr>
                <a:t>РИЦ</a:t>
              </a:r>
              <a:endParaRPr lang="ru-RU" sz="1100">
                <a:latin typeface="Arial" charset="0"/>
                <a:cs typeface="Arial" charset="0"/>
              </a:endParaRPr>
            </a:p>
          </p:txBody>
        </p:sp>
        <p:sp>
          <p:nvSpPr>
            <p:cNvPr id="617587" name="Line 3"/>
            <p:cNvSpPr>
              <a:spLocks noChangeAspect="1" noChangeShapeType="1"/>
            </p:cNvSpPr>
            <p:nvPr/>
          </p:nvSpPr>
          <p:spPr bwMode="auto">
            <a:xfrm>
              <a:off x="4118" y="3317"/>
              <a:ext cx="0" cy="160"/>
            </a:xfrm>
            <a:prstGeom prst="line">
              <a:avLst/>
            </a:prstGeom>
            <a:noFill/>
            <a:ln w="19050">
              <a:solidFill>
                <a:srgbClr val="FF0033"/>
              </a:solidFill>
              <a:round/>
              <a:headEnd type="none" w="sm" len="sm"/>
              <a:tailEnd type="none" w="sm" len="sm"/>
            </a:ln>
          </p:spPr>
          <p:txBody>
            <a:bodyPr tIns="0" anchor="ctr"/>
            <a:lstStyle/>
            <a:p>
              <a:endParaRPr lang="ru-RU"/>
            </a:p>
          </p:txBody>
        </p:sp>
      </p:grpSp>
      <p:sp>
        <p:nvSpPr>
          <p:cNvPr id="58" name="Rectangle 3"/>
          <p:cNvSpPr>
            <a:spLocks noChangeArrowheads="1"/>
          </p:cNvSpPr>
          <p:nvPr/>
        </p:nvSpPr>
        <p:spPr bwMode="auto">
          <a:xfrm>
            <a:off x="0" y="-1588"/>
            <a:ext cx="12801600" cy="126206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10478" tIns="55239" rIns="110478" bIns="55239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b="1" dirty="0"/>
              <a:t>ПАСПОРТ ТЕРРИТОРИИ ГОРОДСКОГО ОКРУГА  ИВАНОВСК ПЕТРОВСКИЙ РАЙОН </a:t>
            </a:r>
          </a:p>
          <a:p>
            <a:pPr algn="ctr" defTabSz="1546225">
              <a:lnSpc>
                <a:spcPct val="80000"/>
              </a:lnSpc>
              <a:defRPr/>
            </a:pPr>
            <a:r>
              <a:rPr lang="ru-RU" sz="2100" b="1" dirty="0" smtClean="0">
                <a:solidFill>
                  <a:srgbClr val="0000FF"/>
                </a:solidFill>
              </a:rPr>
              <a:t> (Организация </a:t>
            </a:r>
            <a:r>
              <a:rPr lang="ru-RU" sz="2100" b="1" dirty="0">
                <a:solidFill>
                  <a:srgbClr val="0000FF"/>
                </a:solidFill>
              </a:rPr>
              <a:t>информирования населения с использованием терминальных комплексов ОКСИОН)</a:t>
            </a:r>
          </a:p>
        </p:txBody>
      </p:sp>
      <p:sp>
        <p:nvSpPr>
          <p:cNvPr id="617585" name="Text Box 335"/>
          <p:cNvSpPr txBox="1">
            <a:spLocks noChangeArrowheads="1"/>
          </p:cNvSpPr>
          <p:nvPr/>
        </p:nvSpPr>
        <p:spPr bwMode="auto">
          <a:xfrm>
            <a:off x="11534775" y="-33338"/>
            <a:ext cx="1239838" cy="325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0478" tIns="55239" rIns="110478" bIns="55239">
            <a:spAutoFit/>
          </a:bodyPr>
          <a:lstStyle/>
          <a:p>
            <a:pPr algn="r" defTabSz="1546225">
              <a:spcBef>
                <a:spcPct val="50000"/>
              </a:spcBef>
            </a:pPr>
            <a:r>
              <a:rPr lang="ru-RU" sz="1400" b="1" dirty="0"/>
              <a:t>п. </a:t>
            </a:r>
            <a:r>
              <a:rPr lang="ru-RU" sz="1400" dirty="0" smtClean="0"/>
              <a:t>6</a:t>
            </a:r>
            <a:r>
              <a:rPr lang="ru-RU" sz="1400" b="1" dirty="0" smtClean="0"/>
              <a:t>.3.1.</a:t>
            </a:r>
            <a:endParaRPr lang="ru-RU" sz="1400" b="1" dirty="0"/>
          </a:p>
        </p:txBody>
      </p:sp>
    </p:spTree>
    <p:extLst>
      <p:ext uri="{BB962C8B-B14F-4D97-AF65-F5344CB8AC3E}">
        <p14:creationId xmlns:p14="http://schemas.microsoft.com/office/powerpoint/2010/main" val="3680283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5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rgbClr val="FFCC66"/>
              </a:gs>
            </a:gsLst>
            <a:lin ang="5400000" scaled="1"/>
          </a:gradFill>
          <a:ln w="47625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78904" tIns="39451" rIns="78904" bIns="39451" anchor="ctr"/>
          <a:lstStyle/>
          <a:p>
            <a:pPr defTabSz="787400"/>
            <a:endParaRPr lang="ru-RU" sz="800"/>
          </a:p>
        </p:txBody>
      </p:sp>
      <p:sp>
        <p:nvSpPr>
          <p:cNvPr id="86" name="Line 59"/>
          <p:cNvSpPr>
            <a:spLocks noChangeShapeType="1"/>
          </p:cNvSpPr>
          <p:nvPr/>
        </p:nvSpPr>
        <p:spPr bwMode="auto">
          <a:xfrm>
            <a:off x="6337300" y="1462088"/>
            <a:ext cx="0" cy="466725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</p:spPr>
        <p:txBody>
          <a:bodyPr wrap="none" lIns="91428" tIns="45714" rIns="91428" bIns="45714" anchor="ctr"/>
          <a:lstStyle/>
          <a:p>
            <a:pPr algn="ctr" eaLnBrk="0" hangingPunct="0">
              <a:defRPr/>
            </a:pPr>
            <a:endParaRPr lang="ru-RU" sz="3600" u="sng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Arial" charset="0"/>
            </a:endParaRPr>
          </a:p>
        </p:txBody>
      </p:sp>
      <p:sp>
        <p:nvSpPr>
          <p:cNvPr id="33796" name="Freeform 61"/>
          <p:cNvSpPr>
            <a:spLocks/>
          </p:cNvSpPr>
          <p:nvPr/>
        </p:nvSpPr>
        <p:spPr bwMode="auto">
          <a:xfrm>
            <a:off x="6480175" y="1589088"/>
            <a:ext cx="390525" cy="61912"/>
          </a:xfrm>
          <a:custGeom>
            <a:avLst/>
            <a:gdLst>
              <a:gd name="T0" fmla="*/ 0 w 136"/>
              <a:gd name="T1" fmla="*/ 2147483647 h 36"/>
              <a:gd name="T2" fmla="*/ 2147483647 w 136"/>
              <a:gd name="T3" fmla="*/ 0 h 36"/>
              <a:gd name="T4" fmla="*/ 2147483647 w 136"/>
              <a:gd name="T5" fmla="*/ 0 h 36"/>
              <a:gd name="T6" fmla="*/ 2147483647 w 136"/>
              <a:gd name="T7" fmla="*/ 0 h 36"/>
              <a:gd name="T8" fmla="*/ 2147483647 w 136"/>
              <a:gd name="T9" fmla="*/ 0 h 36"/>
              <a:gd name="T10" fmla="*/ 2147483647 w 136"/>
              <a:gd name="T11" fmla="*/ 2147483647 h 36"/>
              <a:gd name="T12" fmla="*/ 2147483647 w 136"/>
              <a:gd name="T13" fmla="*/ 2147483647 h 36"/>
              <a:gd name="T14" fmla="*/ 2147483647 w 136"/>
              <a:gd name="T15" fmla="*/ 2147483647 h 36"/>
              <a:gd name="T16" fmla="*/ 2147483647 w 136"/>
              <a:gd name="T17" fmla="*/ 2147483647 h 36"/>
              <a:gd name="T18" fmla="*/ 2147483647 w 136"/>
              <a:gd name="T19" fmla="*/ 2147483647 h 36"/>
              <a:gd name="T20" fmla="*/ 2147483647 w 136"/>
              <a:gd name="T21" fmla="*/ 2147483647 h 36"/>
              <a:gd name="T22" fmla="*/ 2147483647 w 136"/>
              <a:gd name="T23" fmla="*/ 2147483647 h 36"/>
              <a:gd name="T24" fmla="*/ 2147483647 w 136"/>
              <a:gd name="T25" fmla="*/ 2147483647 h 36"/>
              <a:gd name="T26" fmla="*/ 2147483647 w 136"/>
              <a:gd name="T27" fmla="*/ 2147483647 h 36"/>
              <a:gd name="T28" fmla="*/ 2147483647 w 136"/>
              <a:gd name="T29" fmla="*/ 2147483647 h 36"/>
              <a:gd name="T30" fmla="*/ 2147483647 w 136"/>
              <a:gd name="T31" fmla="*/ 2147483647 h 36"/>
              <a:gd name="T32" fmla="*/ 2147483647 w 136"/>
              <a:gd name="T33" fmla="*/ 2147483647 h 36"/>
              <a:gd name="T34" fmla="*/ 2147483647 w 136"/>
              <a:gd name="T35" fmla="*/ 2147483647 h 36"/>
              <a:gd name="T36" fmla="*/ 2147483647 w 136"/>
              <a:gd name="T37" fmla="*/ 2147483647 h 36"/>
              <a:gd name="T38" fmla="*/ 2147483647 w 136"/>
              <a:gd name="T39" fmla="*/ 2147483647 h 36"/>
              <a:gd name="T40" fmla="*/ 2147483647 w 136"/>
              <a:gd name="T41" fmla="*/ 2147483647 h 36"/>
              <a:gd name="T42" fmla="*/ 2147483647 w 136"/>
              <a:gd name="T43" fmla="*/ 2147483647 h 36"/>
              <a:gd name="T44" fmla="*/ 2147483647 w 136"/>
              <a:gd name="T45" fmla="*/ 2147483647 h 36"/>
              <a:gd name="T46" fmla="*/ 0 w 136"/>
              <a:gd name="T47" fmla="*/ 2147483647 h 36"/>
              <a:gd name="T48" fmla="*/ 0 w 136"/>
              <a:gd name="T49" fmla="*/ 2147483647 h 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36"/>
              <a:gd name="T76" fmla="*/ 0 h 36"/>
              <a:gd name="T77" fmla="*/ 136 w 136"/>
              <a:gd name="T78" fmla="*/ 36 h 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36" h="36">
                <a:moveTo>
                  <a:pt x="0" y="5"/>
                </a:moveTo>
                <a:lnTo>
                  <a:pt x="13" y="0"/>
                </a:lnTo>
                <a:lnTo>
                  <a:pt x="31" y="0"/>
                </a:lnTo>
                <a:lnTo>
                  <a:pt x="47" y="0"/>
                </a:lnTo>
                <a:lnTo>
                  <a:pt x="62" y="0"/>
                </a:lnTo>
                <a:lnTo>
                  <a:pt x="81" y="5"/>
                </a:lnTo>
                <a:lnTo>
                  <a:pt x="99" y="10"/>
                </a:lnTo>
                <a:lnTo>
                  <a:pt x="107" y="12"/>
                </a:lnTo>
                <a:lnTo>
                  <a:pt x="112" y="15"/>
                </a:lnTo>
                <a:lnTo>
                  <a:pt x="122" y="20"/>
                </a:lnTo>
                <a:lnTo>
                  <a:pt x="135" y="35"/>
                </a:lnTo>
                <a:lnTo>
                  <a:pt x="128" y="27"/>
                </a:lnTo>
                <a:lnTo>
                  <a:pt x="112" y="22"/>
                </a:lnTo>
                <a:lnTo>
                  <a:pt x="99" y="17"/>
                </a:lnTo>
                <a:lnTo>
                  <a:pt x="89" y="15"/>
                </a:lnTo>
                <a:lnTo>
                  <a:pt x="81" y="15"/>
                </a:lnTo>
                <a:lnTo>
                  <a:pt x="68" y="12"/>
                </a:lnTo>
                <a:lnTo>
                  <a:pt x="57" y="10"/>
                </a:lnTo>
                <a:lnTo>
                  <a:pt x="49" y="10"/>
                </a:lnTo>
                <a:lnTo>
                  <a:pt x="39" y="10"/>
                </a:lnTo>
                <a:lnTo>
                  <a:pt x="31" y="10"/>
                </a:lnTo>
                <a:lnTo>
                  <a:pt x="18" y="12"/>
                </a:lnTo>
                <a:lnTo>
                  <a:pt x="3" y="12"/>
                </a:lnTo>
                <a:lnTo>
                  <a:pt x="0" y="15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797" name="Freeform 62"/>
          <p:cNvSpPr>
            <a:spLocks/>
          </p:cNvSpPr>
          <p:nvPr/>
        </p:nvSpPr>
        <p:spPr bwMode="auto">
          <a:xfrm>
            <a:off x="6470650" y="1671638"/>
            <a:ext cx="465138" cy="73025"/>
          </a:xfrm>
          <a:custGeom>
            <a:avLst/>
            <a:gdLst>
              <a:gd name="T0" fmla="*/ 0 w 162"/>
              <a:gd name="T1" fmla="*/ 2147483647 h 42"/>
              <a:gd name="T2" fmla="*/ 2147483647 w 162"/>
              <a:gd name="T3" fmla="*/ 0 h 42"/>
              <a:gd name="T4" fmla="*/ 2147483647 w 162"/>
              <a:gd name="T5" fmla="*/ 0 h 42"/>
              <a:gd name="T6" fmla="*/ 2147483647 w 162"/>
              <a:gd name="T7" fmla="*/ 0 h 42"/>
              <a:gd name="T8" fmla="*/ 2147483647 w 162"/>
              <a:gd name="T9" fmla="*/ 0 h 42"/>
              <a:gd name="T10" fmla="*/ 2147483647 w 162"/>
              <a:gd name="T11" fmla="*/ 2147483647 h 42"/>
              <a:gd name="T12" fmla="*/ 2147483647 w 162"/>
              <a:gd name="T13" fmla="*/ 2147483647 h 42"/>
              <a:gd name="T14" fmla="*/ 2147483647 w 162"/>
              <a:gd name="T15" fmla="*/ 2147483647 h 42"/>
              <a:gd name="T16" fmla="*/ 2147483647 w 162"/>
              <a:gd name="T17" fmla="*/ 2147483647 h 42"/>
              <a:gd name="T18" fmla="*/ 2147483647 w 162"/>
              <a:gd name="T19" fmla="*/ 2147483647 h 42"/>
              <a:gd name="T20" fmla="*/ 2147483647 w 162"/>
              <a:gd name="T21" fmla="*/ 2147483647 h 42"/>
              <a:gd name="T22" fmla="*/ 2147483647 w 162"/>
              <a:gd name="T23" fmla="*/ 2147483647 h 42"/>
              <a:gd name="T24" fmla="*/ 2147483647 w 162"/>
              <a:gd name="T25" fmla="*/ 2147483647 h 42"/>
              <a:gd name="T26" fmla="*/ 2147483647 w 162"/>
              <a:gd name="T27" fmla="*/ 2147483647 h 42"/>
              <a:gd name="T28" fmla="*/ 2147483647 w 162"/>
              <a:gd name="T29" fmla="*/ 2147483647 h 42"/>
              <a:gd name="T30" fmla="*/ 2147483647 w 162"/>
              <a:gd name="T31" fmla="*/ 2147483647 h 42"/>
              <a:gd name="T32" fmla="*/ 2147483647 w 162"/>
              <a:gd name="T33" fmla="*/ 2147483647 h 42"/>
              <a:gd name="T34" fmla="*/ 2147483647 w 162"/>
              <a:gd name="T35" fmla="*/ 2147483647 h 42"/>
              <a:gd name="T36" fmla="*/ 2147483647 w 162"/>
              <a:gd name="T37" fmla="*/ 2147483647 h 42"/>
              <a:gd name="T38" fmla="*/ 2147483647 w 162"/>
              <a:gd name="T39" fmla="*/ 2147483647 h 42"/>
              <a:gd name="T40" fmla="*/ 2147483647 w 162"/>
              <a:gd name="T41" fmla="*/ 2147483647 h 42"/>
              <a:gd name="T42" fmla="*/ 0 w 162"/>
              <a:gd name="T43" fmla="*/ 2147483647 h 42"/>
              <a:gd name="T44" fmla="*/ 0 w 162"/>
              <a:gd name="T45" fmla="*/ 2147483647 h 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62"/>
              <a:gd name="T70" fmla="*/ 0 h 42"/>
              <a:gd name="T71" fmla="*/ 162 w 162"/>
              <a:gd name="T72" fmla="*/ 42 h 4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62" h="42">
                <a:moveTo>
                  <a:pt x="0" y="3"/>
                </a:moveTo>
                <a:lnTo>
                  <a:pt x="18" y="0"/>
                </a:lnTo>
                <a:lnTo>
                  <a:pt x="31" y="0"/>
                </a:lnTo>
                <a:lnTo>
                  <a:pt x="47" y="0"/>
                </a:lnTo>
                <a:lnTo>
                  <a:pt x="62" y="0"/>
                </a:lnTo>
                <a:lnTo>
                  <a:pt x="86" y="3"/>
                </a:lnTo>
                <a:lnTo>
                  <a:pt x="107" y="8"/>
                </a:lnTo>
                <a:lnTo>
                  <a:pt x="125" y="13"/>
                </a:lnTo>
                <a:lnTo>
                  <a:pt x="143" y="20"/>
                </a:lnTo>
                <a:lnTo>
                  <a:pt x="154" y="23"/>
                </a:lnTo>
                <a:lnTo>
                  <a:pt x="161" y="41"/>
                </a:lnTo>
                <a:lnTo>
                  <a:pt x="148" y="33"/>
                </a:lnTo>
                <a:lnTo>
                  <a:pt x="138" y="28"/>
                </a:lnTo>
                <a:lnTo>
                  <a:pt x="130" y="28"/>
                </a:lnTo>
                <a:lnTo>
                  <a:pt x="117" y="21"/>
                </a:lnTo>
                <a:lnTo>
                  <a:pt x="104" y="21"/>
                </a:lnTo>
                <a:lnTo>
                  <a:pt x="86" y="17"/>
                </a:lnTo>
                <a:lnTo>
                  <a:pt x="62" y="13"/>
                </a:lnTo>
                <a:lnTo>
                  <a:pt x="47" y="10"/>
                </a:lnTo>
                <a:lnTo>
                  <a:pt x="31" y="13"/>
                </a:lnTo>
                <a:lnTo>
                  <a:pt x="13" y="13"/>
                </a:lnTo>
                <a:lnTo>
                  <a:pt x="0" y="17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798" name="Freeform 63"/>
          <p:cNvSpPr>
            <a:spLocks/>
          </p:cNvSpPr>
          <p:nvPr/>
        </p:nvSpPr>
        <p:spPr bwMode="auto">
          <a:xfrm>
            <a:off x="7024688" y="1624013"/>
            <a:ext cx="120650" cy="80962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2147483647 w 42"/>
              <a:gd name="T13" fmla="*/ 2147483647 h 46"/>
              <a:gd name="T14" fmla="*/ 0 w 42"/>
              <a:gd name="T15" fmla="*/ 0 h 46"/>
              <a:gd name="T16" fmla="*/ 0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2"/>
              <a:gd name="T34" fmla="*/ 0 h 46"/>
              <a:gd name="T35" fmla="*/ 42 w 42"/>
              <a:gd name="T36" fmla="*/ 46 h 4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2" h="46">
                <a:moveTo>
                  <a:pt x="36" y="45"/>
                </a:moveTo>
                <a:lnTo>
                  <a:pt x="41" y="40"/>
                </a:lnTo>
                <a:lnTo>
                  <a:pt x="41" y="30"/>
                </a:lnTo>
                <a:lnTo>
                  <a:pt x="41" y="23"/>
                </a:lnTo>
                <a:lnTo>
                  <a:pt x="36" y="13"/>
                </a:lnTo>
                <a:lnTo>
                  <a:pt x="36" y="7"/>
                </a:lnTo>
                <a:lnTo>
                  <a:pt x="8" y="3"/>
                </a:lnTo>
                <a:lnTo>
                  <a:pt x="0" y="0"/>
                </a:lnTo>
                <a:lnTo>
                  <a:pt x="0" y="8"/>
                </a:lnTo>
                <a:lnTo>
                  <a:pt x="13" y="29"/>
                </a:lnTo>
                <a:lnTo>
                  <a:pt x="36" y="45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799" name="Freeform 64"/>
          <p:cNvSpPr>
            <a:spLocks/>
          </p:cNvSpPr>
          <p:nvPr/>
        </p:nvSpPr>
        <p:spPr bwMode="auto">
          <a:xfrm>
            <a:off x="6978650" y="1531938"/>
            <a:ext cx="120650" cy="107950"/>
          </a:xfrm>
          <a:custGeom>
            <a:avLst/>
            <a:gdLst>
              <a:gd name="T0" fmla="*/ 2147483647 w 42"/>
              <a:gd name="T1" fmla="*/ 2147483647 h 61"/>
              <a:gd name="T2" fmla="*/ 2147483647 w 42"/>
              <a:gd name="T3" fmla="*/ 2147483647 h 61"/>
              <a:gd name="T4" fmla="*/ 2147483647 w 42"/>
              <a:gd name="T5" fmla="*/ 2147483647 h 61"/>
              <a:gd name="T6" fmla="*/ 2147483647 w 42"/>
              <a:gd name="T7" fmla="*/ 2147483647 h 61"/>
              <a:gd name="T8" fmla="*/ 2147483647 w 42"/>
              <a:gd name="T9" fmla="*/ 0 h 61"/>
              <a:gd name="T10" fmla="*/ 0 w 42"/>
              <a:gd name="T11" fmla="*/ 0 h 61"/>
              <a:gd name="T12" fmla="*/ 0 w 42"/>
              <a:gd name="T13" fmla="*/ 2147483647 h 61"/>
              <a:gd name="T14" fmla="*/ 0 w 42"/>
              <a:gd name="T15" fmla="*/ 2147483647 h 61"/>
              <a:gd name="T16" fmla="*/ 2147483647 w 42"/>
              <a:gd name="T17" fmla="*/ 2147483647 h 61"/>
              <a:gd name="T18" fmla="*/ 2147483647 w 42"/>
              <a:gd name="T19" fmla="*/ 2147483647 h 61"/>
              <a:gd name="T20" fmla="*/ 2147483647 w 42"/>
              <a:gd name="T21" fmla="*/ 2147483647 h 61"/>
              <a:gd name="T22" fmla="*/ 2147483647 w 42"/>
              <a:gd name="T23" fmla="*/ 2147483647 h 61"/>
              <a:gd name="T24" fmla="*/ 2147483647 w 42"/>
              <a:gd name="T25" fmla="*/ 2147483647 h 61"/>
              <a:gd name="T26" fmla="*/ 2147483647 w 42"/>
              <a:gd name="T27" fmla="*/ 2147483647 h 61"/>
              <a:gd name="T28" fmla="*/ 2147483647 w 42"/>
              <a:gd name="T29" fmla="*/ 2147483647 h 61"/>
              <a:gd name="T30" fmla="*/ 2147483647 w 42"/>
              <a:gd name="T31" fmla="*/ 2147483647 h 61"/>
              <a:gd name="T32" fmla="*/ 2147483647 w 42"/>
              <a:gd name="T33" fmla="*/ 2147483647 h 61"/>
              <a:gd name="T34" fmla="*/ 2147483647 w 42"/>
              <a:gd name="T35" fmla="*/ 2147483647 h 61"/>
              <a:gd name="T36" fmla="*/ 2147483647 w 42"/>
              <a:gd name="T37" fmla="*/ 2147483647 h 6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2"/>
              <a:gd name="T58" fmla="*/ 0 h 61"/>
              <a:gd name="T59" fmla="*/ 42 w 42"/>
              <a:gd name="T60" fmla="*/ 61 h 6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2" h="61">
                <a:moveTo>
                  <a:pt x="28" y="8"/>
                </a:moveTo>
                <a:lnTo>
                  <a:pt x="28" y="5"/>
                </a:lnTo>
                <a:lnTo>
                  <a:pt x="21" y="5"/>
                </a:lnTo>
                <a:lnTo>
                  <a:pt x="13" y="5"/>
                </a:lnTo>
                <a:lnTo>
                  <a:pt x="5" y="0"/>
                </a:lnTo>
                <a:lnTo>
                  <a:pt x="0" y="0"/>
                </a:lnTo>
                <a:lnTo>
                  <a:pt x="0" y="8"/>
                </a:lnTo>
                <a:lnTo>
                  <a:pt x="0" y="17"/>
                </a:lnTo>
                <a:lnTo>
                  <a:pt x="3" y="22"/>
                </a:lnTo>
                <a:lnTo>
                  <a:pt x="5" y="30"/>
                </a:lnTo>
                <a:lnTo>
                  <a:pt x="8" y="39"/>
                </a:lnTo>
                <a:lnTo>
                  <a:pt x="13" y="44"/>
                </a:lnTo>
                <a:lnTo>
                  <a:pt x="13" y="49"/>
                </a:lnTo>
                <a:lnTo>
                  <a:pt x="26" y="52"/>
                </a:lnTo>
                <a:lnTo>
                  <a:pt x="41" y="60"/>
                </a:lnTo>
                <a:lnTo>
                  <a:pt x="34" y="35"/>
                </a:lnTo>
                <a:lnTo>
                  <a:pt x="34" y="30"/>
                </a:lnTo>
                <a:lnTo>
                  <a:pt x="28" y="17"/>
                </a:lnTo>
                <a:lnTo>
                  <a:pt x="28" y="8"/>
                </a:lnTo>
              </a:path>
            </a:pathLst>
          </a:custGeom>
          <a:solidFill>
            <a:srgbClr val="F9F9F9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00" name="Freeform 65"/>
          <p:cNvSpPr>
            <a:spLocks/>
          </p:cNvSpPr>
          <p:nvPr/>
        </p:nvSpPr>
        <p:spPr bwMode="auto">
          <a:xfrm>
            <a:off x="6742113" y="1479550"/>
            <a:ext cx="254000" cy="146050"/>
          </a:xfrm>
          <a:custGeom>
            <a:avLst/>
            <a:gdLst>
              <a:gd name="T0" fmla="*/ 2147483647 w 89"/>
              <a:gd name="T1" fmla="*/ 2147483647 h 83"/>
              <a:gd name="T2" fmla="*/ 0 w 89"/>
              <a:gd name="T3" fmla="*/ 2147483647 h 83"/>
              <a:gd name="T4" fmla="*/ 0 w 89"/>
              <a:gd name="T5" fmla="*/ 2147483647 h 83"/>
              <a:gd name="T6" fmla="*/ 0 w 89"/>
              <a:gd name="T7" fmla="*/ 2147483647 h 83"/>
              <a:gd name="T8" fmla="*/ 0 w 89"/>
              <a:gd name="T9" fmla="*/ 2147483647 h 83"/>
              <a:gd name="T10" fmla="*/ 2147483647 w 89"/>
              <a:gd name="T11" fmla="*/ 0 h 83"/>
              <a:gd name="T12" fmla="*/ 2147483647 w 89"/>
              <a:gd name="T13" fmla="*/ 0 h 83"/>
              <a:gd name="T14" fmla="*/ 2147483647 w 89"/>
              <a:gd name="T15" fmla="*/ 0 h 83"/>
              <a:gd name="T16" fmla="*/ 2147483647 w 89"/>
              <a:gd name="T17" fmla="*/ 2147483647 h 83"/>
              <a:gd name="T18" fmla="*/ 2147483647 w 89"/>
              <a:gd name="T19" fmla="*/ 2147483647 h 83"/>
              <a:gd name="T20" fmla="*/ 2147483647 w 89"/>
              <a:gd name="T21" fmla="*/ 2147483647 h 83"/>
              <a:gd name="T22" fmla="*/ 2147483647 w 89"/>
              <a:gd name="T23" fmla="*/ 2147483647 h 83"/>
              <a:gd name="T24" fmla="*/ 2147483647 w 89"/>
              <a:gd name="T25" fmla="*/ 2147483647 h 83"/>
              <a:gd name="T26" fmla="*/ 2147483647 w 89"/>
              <a:gd name="T27" fmla="*/ 2147483647 h 83"/>
              <a:gd name="T28" fmla="*/ 2147483647 w 89"/>
              <a:gd name="T29" fmla="*/ 2147483647 h 83"/>
              <a:gd name="T30" fmla="*/ 2147483647 w 89"/>
              <a:gd name="T31" fmla="*/ 2147483647 h 83"/>
              <a:gd name="T32" fmla="*/ 2147483647 w 89"/>
              <a:gd name="T33" fmla="*/ 2147483647 h 83"/>
              <a:gd name="T34" fmla="*/ 2147483647 w 89"/>
              <a:gd name="T35" fmla="*/ 2147483647 h 83"/>
              <a:gd name="T36" fmla="*/ 2147483647 w 89"/>
              <a:gd name="T37" fmla="*/ 2147483647 h 83"/>
              <a:gd name="T38" fmla="*/ 2147483647 w 89"/>
              <a:gd name="T39" fmla="*/ 2147483647 h 83"/>
              <a:gd name="T40" fmla="*/ 2147483647 w 89"/>
              <a:gd name="T41" fmla="*/ 2147483647 h 8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83"/>
              <a:gd name="T65" fmla="*/ 89 w 89"/>
              <a:gd name="T66" fmla="*/ 83 h 8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83">
                <a:moveTo>
                  <a:pt x="8" y="69"/>
                </a:moveTo>
                <a:lnTo>
                  <a:pt x="0" y="54"/>
                </a:lnTo>
                <a:lnTo>
                  <a:pt x="0" y="49"/>
                </a:lnTo>
                <a:lnTo>
                  <a:pt x="0" y="37"/>
                </a:lnTo>
                <a:lnTo>
                  <a:pt x="0" y="8"/>
                </a:lnTo>
                <a:lnTo>
                  <a:pt x="3" y="0"/>
                </a:lnTo>
                <a:lnTo>
                  <a:pt x="13" y="0"/>
                </a:lnTo>
                <a:lnTo>
                  <a:pt x="39" y="0"/>
                </a:lnTo>
                <a:lnTo>
                  <a:pt x="57" y="3"/>
                </a:lnTo>
                <a:lnTo>
                  <a:pt x="75" y="15"/>
                </a:lnTo>
                <a:lnTo>
                  <a:pt x="75" y="17"/>
                </a:lnTo>
                <a:lnTo>
                  <a:pt x="70" y="27"/>
                </a:lnTo>
                <a:lnTo>
                  <a:pt x="75" y="49"/>
                </a:lnTo>
                <a:lnTo>
                  <a:pt x="81" y="64"/>
                </a:lnTo>
                <a:lnTo>
                  <a:pt x="88" y="82"/>
                </a:lnTo>
                <a:lnTo>
                  <a:pt x="75" y="79"/>
                </a:lnTo>
                <a:lnTo>
                  <a:pt x="65" y="74"/>
                </a:lnTo>
                <a:lnTo>
                  <a:pt x="52" y="69"/>
                </a:lnTo>
                <a:lnTo>
                  <a:pt x="42" y="69"/>
                </a:lnTo>
                <a:lnTo>
                  <a:pt x="29" y="69"/>
                </a:lnTo>
                <a:lnTo>
                  <a:pt x="8" y="69"/>
                </a:lnTo>
              </a:path>
            </a:pathLst>
          </a:custGeom>
          <a:solidFill>
            <a:schemeClr val="bg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01" name="Freeform 66"/>
          <p:cNvSpPr>
            <a:spLocks/>
          </p:cNvSpPr>
          <p:nvPr/>
        </p:nvSpPr>
        <p:spPr bwMode="auto">
          <a:xfrm>
            <a:off x="6681788" y="1470025"/>
            <a:ext cx="120650" cy="103188"/>
          </a:xfrm>
          <a:custGeom>
            <a:avLst/>
            <a:gdLst>
              <a:gd name="T0" fmla="*/ 0 w 42"/>
              <a:gd name="T1" fmla="*/ 0 h 59"/>
              <a:gd name="T2" fmla="*/ 2147483647 w 42"/>
              <a:gd name="T3" fmla="*/ 0 h 59"/>
              <a:gd name="T4" fmla="*/ 2147483647 w 42"/>
              <a:gd name="T5" fmla="*/ 0 h 59"/>
              <a:gd name="T6" fmla="*/ 2147483647 w 42"/>
              <a:gd name="T7" fmla="*/ 2147483647 h 59"/>
              <a:gd name="T8" fmla="*/ 2147483647 w 42"/>
              <a:gd name="T9" fmla="*/ 2147483647 h 59"/>
              <a:gd name="T10" fmla="*/ 2147483647 w 42"/>
              <a:gd name="T11" fmla="*/ 2147483647 h 59"/>
              <a:gd name="T12" fmla="*/ 2147483647 w 42"/>
              <a:gd name="T13" fmla="*/ 2147483647 h 59"/>
              <a:gd name="T14" fmla="*/ 2147483647 w 42"/>
              <a:gd name="T15" fmla="*/ 2147483647 h 59"/>
              <a:gd name="T16" fmla="*/ 2147483647 w 42"/>
              <a:gd name="T17" fmla="*/ 2147483647 h 59"/>
              <a:gd name="T18" fmla="*/ 2147483647 w 42"/>
              <a:gd name="T19" fmla="*/ 2147483647 h 59"/>
              <a:gd name="T20" fmla="*/ 2147483647 w 42"/>
              <a:gd name="T21" fmla="*/ 2147483647 h 59"/>
              <a:gd name="T22" fmla="*/ 2147483647 w 42"/>
              <a:gd name="T23" fmla="*/ 2147483647 h 59"/>
              <a:gd name="T24" fmla="*/ 2147483647 w 42"/>
              <a:gd name="T25" fmla="*/ 2147483647 h 59"/>
              <a:gd name="T26" fmla="*/ 2147483647 w 42"/>
              <a:gd name="T27" fmla="*/ 2147483647 h 59"/>
              <a:gd name="T28" fmla="*/ 2147483647 w 42"/>
              <a:gd name="T29" fmla="*/ 2147483647 h 59"/>
              <a:gd name="T30" fmla="*/ 2147483647 w 42"/>
              <a:gd name="T31" fmla="*/ 2147483647 h 59"/>
              <a:gd name="T32" fmla="*/ 2147483647 w 42"/>
              <a:gd name="T33" fmla="*/ 2147483647 h 59"/>
              <a:gd name="T34" fmla="*/ 2147483647 w 42"/>
              <a:gd name="T35" fmla="*/ 2147483647 h 59"/>
              <a:gd name="T36" fmla="*/ 2147483647 w 42"/>
              <a:gd name="T37" fmla="*/ 2147483647 h 59"/>
              <a:gd name="T38" fmla="*/ 2147483647 w 42"/>
              <a:gd name="T39" fmla="*/ 2147483647 h 59"/>
              <a:gd name="T40" fmla="*/ 0 w 42"/>
              <a:gd name="T41" fmla="*/ 2147483647 h 59"/>
              <a:gd name="T42" fmla="*/ 0 w 42"/>
              <a:gd name="T43" fmla="*/ 0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2"/>
              <a:gd name="T67" fmla="*/ 0 h 59"/>
              <a:gd name="T68" fmla="*/ 42 w 42"/>
              <a:gd name="T69" fmla="*/ 59 h 5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2" h="59">
                <a:moveTo>
                  <a:pt x="0" y="0"/>
                </a:moveTo>
                <a:lnTo>
                  <a:pt x="3" y="0"/>
                </a:lnTo>
                <a:lnTo>
                  <a:pt x="8" y="0"/>
                </a:lnTo>
                <a:lnTo>
                  <a:pt x="13" y="2"/>
                </a:lnTo>
                <a:lnTo>
                  <a:pt x="21" y="2"/>
                </a:lnTo>
                <a:lnTo>
                  <a:pt x="26" y="2"/>
                </a:lnTo>
                <a:lnTo>
                  <a:pt x="34" y="5"/>
                </a:lnTo>
                <a:lnTo>
                  <a:pt x="41" y="5"/>
                </a:lnTo>
                <a:lnTo>
                  <a:pt x="36" y="13"/>
                </a:lnTo>
                <a:lnTo>
                  <a:pt x="34" y="28"/>
                </a:lnTo>
                <a:lnTo>
                  <a:pt x="34" y="33"/>
                </a:lnTo>
                <a:lnTo>
                  <a:pt x="34" y="38"/>
                </a:lnTo>
                <a:lnTo>
                  <a:pt x="34" y="42"/>
                </a:lnTo>
                <a:lnTo>
                  <a:pt x="34" y="58"/>
                </a:lnTo>
                <a:lnTo>
                  <a:pt x="26" y="50"/>
                </a:lnTo>
                <a:lnTo>
                  <a:pt x="21" y="38"/>
                </a:lnTo>
                <a:lnTo>
                  <a:pt x="13" y="28"/>
                </a:lnTo>
                <a:lnTo>
                  <a:pt x="8" y="22"/>
                </a:lnTo>
                <a:lnTo>
                  <a:pt x="3" y="18"/>
                </a:lnTo>
                <a:lnTo>
                  <a:pt x="3" y="17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F9F9F9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02" name="Freeform 67"/>
          <p:cNvSpPr>
            <a:spLocks/>
          </p:cNvSpPr>
          <p:nvPr/>
        </p:nvSpPr>
        <p:spPr bwMode="auto">
          <a:xfrm>
            <a:off x="6367463" y="1443038"/>
            <a:ext cx="396875" cy="139700"/>
          </a:xfrm>
          <a:custGeom>
            <a:avLst/>
            <a:gdLst>
              <a:gd name="T0" fmla="*/ 0 w 138"/>
              <a:gd name="T1" fmla="*/ 2147483647 h 79"/>
              <a:gd name="T2" fmla="*/ 0 w 138"/>
              <a:gd name="T3" fmla="*/ 2147483647 h 79"/>
              <a:gd name="T4" fmla="*/ 2147483647 w 138"/>
              <a:gd name="T5" fmla="*/ 2147483647 h 79"/>
              <a:gd name="T6" fmla="*/ 2147483647 w 138"/>
              <a:gd name="T7" fmla="*/ 2147483647 h 79"/>
              <a:gd name="T8" fmla="*/ 2147483647 w 138"/>
              <a:gd name="T9" fmla="*/ 0 h 79"/>
              <a:gd name="T10" fmla="*/ 2147483647 w 138"/>
              <a:gd name="T11" fmla="*/ 0 h 79"/>
              <a:gd name="T12" fmla="*/ 2147483647 w 138"/>
              <a:gd name="T13" fmla="*/ 0 h 79"/>
              <a:gd name="T14" fmla="*/ 2147483647 w 138"/>
              <a:gd name="T15" fmla="*/ 0 h 79"/>
              <a:gd name="T16" fmla="*/ 2147483647 w 138"/>
              <a:gd name="T17" fmla="*/ 0 h 79"/>
              <a:gd name="T18" fmla="*/ 2147483647 w 138"/>
              <a:gd name="T19" fmla="*/ 0 h 79"/>
              <a:gd name="T20" fmla="*/ 2147483647 w 138"/>
              <a:gd name="T21" fmla="*/ 0 h 79"/>
              <a:gd name="T22" fmla="*/ 2147483647 w 138"/>
              <a:gd name="T23" fmla="*/ 0 h 79"/>
              <a:gd name="T24" fmla="*/ 2147483647 w 138"/>
              <a:gd name="T25" fmla="*/ 0 h 79"/>
              <a:gd name="T26" fmla="*/ 2147483647 w 138"/>
              <a:gd name="T27" fmla="*/ 2147483647 h 79"/>
              <a:gd name="T28" fmla="*/ 2147483647 w 138"/>
              <a:gd name="T29" fmla="*/ 2147483647 h 79"/>
              <a:gd name="T30" fmla="*/ 2147483647 w 138"/>
              <a:gd name="T31" fmla="*/ 2147483647 h 79"/>
              <a:gd name="T32" fmla="*/ 2147483647 w 138"/>
              <a:gd name="T33" fmla="*/ 2147483647 h 79"/>
              <a:gd name="T34" fmla="*/ 2147483647 w 138"/>
              <a:gd name="T35" fmla="*/ 2147483647 h 79"/>
              <a:gd name="T36" fmla="*/ 2147483647 w 138"/>
              <a:gd name="T37" fmla="*/ 2147483647 h 79"/>
              <a:gd name="T38" fmla="*/ 2147483647 w 138"/>
              <a:gd name="T39" fmla="*/ 2147483647 h 79"/>
              <a:gd name="T40" fmla="*/ 2147483647 w 138"/>
              <a:gd name="T41" fmla="*/ 2147483647 h 79"/>
              <a:gd name="T42" fmla="*/ 2147483647 w 138"/>
              <a:gd name="T43" fmla="*/ 2147483647 h 79"/>
              <a:gd name="T44" fmla="*/ 2147483647 w 138"/>
              <a:gd name="T45" fmla="*/ 2147483647 h 79"/>
              <a:gd name="T46" fmla="*/ 2147483647 w 138"/>
              <a:gd name="T47" fmla="*/ 2147483647 h 79"/>
              <a:gd name="T48" fmla="*/ 2147483647 w 138"/>
              <a:gd name="T49" fmla="*/ 2147483647 h 79"/>
              <a:gd name="T50" fmla="*/ 2147483647 w 138"/>
              <a:gd name="T51" fmla="*/ 2147483647 h 79"/>
              <a:gd name="T52" fmla="*/ 2147483647 w 138"/>
              <a:gd name="T53" fmla="*/ 2147483647 h 79"/>
              <a:gd name="T54" fmla="*/ 2147483647 w 138"/>
              <a:gd name="T55" fmla="*/ 2147483647 h 79"/>
              <a:gd name="T56" fmla="*/ 2147483647 w 138"/>
              <a:gd name="T57" fmla="*/ 2147483647 h 79"/>
              <a:gd name="T58" fmla="*/ 2147483647 w 138"/>
              <a:gd name="T59" fmla="*/ 2147483647 h 79"/>
              <a:gd name="T60" fmla="*/ 2147483647 w 138"/>
              <a:gd name="T61" fmla="*/ 2147483647 h 79"/>
              <a:gd name="T62" fmla="*/ 2147483647 w 138"/>
              <a:gd name="T63" fmla="*/ 2147483647 h 79"/>
              <a:gd name="T64" fmla="*/ 2147483647 w 138"/>
              <a:gd name="T65" fmla="*/ 2147483647 h 79"/>
              <a:gd name="T66" fmla="*/ 2147483647 w 138"/>
              <a:gd name="T67" fmla="*/ 2147483647 h 79"/>
              <a:gd name="T68" fmla="*/ 2147483647 w 138"/>
              <a:gd name="T69" fmla="*/ 2147483647 h 79"/>
              <a:gd name="T70" fmla="*/ 2147483647 w 138"/>
              <a:gd name="T71" fmla="*/ 2147483647 h 79"/>
              <a:gd name="T72" fmla="*/ 2147483647 w 138"/>
              <a:gd name="T73" fmla="*/ 2147483647 h 79"/>
              <a:gd name="T74" fmla="*/ 2147483647 w 138"/>
              <a:gd name="T75" fmla="*/ 2147483647 h 79"/>
              <a:gd name="T76" fmla="*/ 2147483647 w 138"/>
              <a:gd name="T77" fmla="*/ 2147483647 h 79"/>
              <a:gd name="T78" fmla="*/ 2147483647 w 138"/>
              <a:gd name="T79" fmla="*/ 2147483647 h 79"/>
              <a:gd name="T80" fmla="*/ 2147483647 w 138"/>
              <a:gd name="T81" fmla="*/ 2147483647 h 79"/>
              <a:gd name="T82" fmla="*/ 2147483647 w 138"/>
              <a:gd name="T83" fmla="*/ 2147483647 h 79"/>
              <a:gd name="T84" fmla="*/ 0 w 138"/>
              <a:gd name="T85" fmla="*/ 2147483647 h 79"/>
              <a:gd name="T86" fmla="*/ 0 w 138"/>
              <a:gd name="T87" fmla="*/ 2147483647 h 7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8"/>
              <a:gd name="T133" fmla="*/ 0 h 79"/>
              <a:gd name="T134" fmla="*/ 138 w 138"/>
              <a:gd name="T135" fmla="*/ 79 h 7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8" h="79">
                <a:moveTo>
                  <a:pt x="0" y="12"/>
                </a:moveTo>
                <a:lnTo>
                  <a:pt x="0" y="8"/>
                </a:lnTo>
                <a:lnTo>
                  <a:pt x="5" y="5"/>
                </a:lnTo>
                <a:lnTo>
                  <a:pt x="10" y="3"/>
                </a:lnTo>
                <a:lnTo>
                  <a:pt x="18" y="0"/>
                </a:lnTo>
                <a:lnTo>
                  <a:pt x="23" y="0"/>
                </a:lnTo>
                <a:lnTo>
                  <a:pt x="34" y="0"/>
                </a:lnTo>
                <a:lnTo>
                  <a:pt x="41" y="0"/>
                </a:lnTo>
                <a:lnTo>
                  <a:pt x="49" y="0"/>
                </a:lnTo>
                <a:lnTo>
                  <a:pt x="60" y="0"/>
                </a:lnTo>
                <a:lnTo>
                  <a:pt x="70" y="0"/>
                </a:lnTo>
                <a:lnTo>
                  <a:pt x="78" y="0"/>
                </a:lnTo>
                <a:lnTo>
                  <a:pt x="86" y="0"/>
                </a:lnTo>
                <a:lnTo>
                  <a:pt x="93" y="3"/>
                </a:lnTo>
                <a:lnTo>
                  <a:pt x="101" y="3"/>
                </a:lnTo>
                <a:lnTo>
                  <a:pt x="106" y="5"/>
                </a:lnTo>
                <a:lnTo>
                  <a:pt x="109" y="8"/>
                </a:lnTo>
                <a:lnTo>
                  <a:pt x="109" y="15"/>
                </a:lnTo>
                <a:lnTo>
                  <a:pt x="109" y="17"/>
                </a:lnTo>
                <a:lnTo>
                  <a:pt x="114" y="22"/>
                </a:lnTo>
                <a:lnTo>
                  <a:pt x="114" y="32"/>
                </a:lnTo>
                <a:lnTo>
                  <a:pt x="119" y="40"/>
                </a:lnTo>
                <a:lnTo>
                  <a:pt x="124" y="53"/>
                </a:lnTo>
                <a:lnTo>
                  <a:pt x="130" y="63"/>
                </a:lnTo>
                <a:lnTo>
                  <a:pt x="135" y="73"/>
                </a:lnTo>
                <a:lnTo>
                  <a:pt x="137" y="78"/>
                </a:lnTo>
                <a:lnTo>
                  <a:pt x="130" y="73"/>
                </a:lnTo>
                <a:lnTo>
                  <a:pt x="119" y="67"/>
                </a:lnTo>
                <a:lnTo>
                  <a:pt x="109" y="63"/>
                </a:lnTo>
                <a:lnTo>
                  <a:pt x="99" y="58"/>
                </a:lnTo>
                <a:lnTo>
                  <a:pt x="88" y="57"/>
                </a:lnTo>
                <a:lnTo>
                  <a:pt x="78" y="53"/>
                </a:lnTo>
                <a:lnTo>
                  <a:pt x="65" y="53"/>
                </a:lnTo>
                <a:lnTo>
                  <a:pt x="49" y="53"/>
                </a:lnTo>
                <a:lnTo>
                  <a:pt x="36" y="53"/>
                </a:lnTo>
                <a:lnTo>
                  <a:pt x="23" y="53"/>
                </a:lnTo>
                <a:lnTo>
                  <a:pt x="10" y="57"/>
                </a:lnTo>
                <a:lnTo>
                  <a:pt x="10" y="53"/>
                </a:lnTo>
                <a:lnTo>
                  <a:pt x="10" y="47"/>
                </a:lnTo>
                <a:lnTo>
                  <a:pt x="8" y="38"/>
                </a:lnTo>
                <a:lnTo>
                  <a:pt x="5" y="32"/>
                </a:lnTo>
                <a:lnTo>
                  <a:pt x="3" y="22"/>
                </a:lnTo>
                <a:lnTo>
                  <a:pt x="0" y="17"/>
                </a:lnTo>
                <a:lnTo>
                  <a:pt x="0" y="12"/>
                </a:lnTo>
              </a:path>
            </a:pathLst>
          </a:custGeom>
          <a:solidFill>
            <a:schemeClr val="bg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03" name="Freeform 68"/>
          <p:cNvSpPr>
            <a:spLocks/>
          </p:cNvSpPr>
          <p:nvPr/>
        </p:nvSpPr>
        <p:spPr bwMode="auto">
          <a:xfrm>
            <a:off x="7061200" y="1531938"/>
            <a:ext cx="112713" cy="107950"/>
          </a:xfrm>
          <a:custGeom>
            <a:avLst/>
            <a:gdLst>
              <a:gd name="T0" fmla="*/ 2147483647 w 39"/>
              <a:gd name="T1" fmla="*/ 2147483647 h 61"/>
              <a:gd name="T2" fmla="*/ 2147483647 w 39"/>
              <a:gd name="T3" fmla="*/ 2147483647 h 61"/>
              <a:gd name="T4" fmla="*/ 2147483647 w 39"/>
              <a:gd name="T5" fmla="*/ 2147483647 h 61"/>
              <a:gd name="T6" fmla="*/ 2147483647 w 39"/>
              <a:gd name="T7" fmla="*/ 2147483647 h 61"/>
              <a:gd name="T8" fmla="*/ 2147483647 w 39"/>
              <a:gd name="T9" fmla="*/ 2147483647 h 61"/>
              <a:gd name="T10" fmla="*/ 2147483647 w 39"/>
              <a:gd name="T11" fmla="*/ 2147483647 h 61"/>
              <a:gd name="T12" fmla="*/ 0 w 39"/>
              <a:gd name="T13" fmla="*/ 2147483647 h 61"/>
              <a:gd name="T14" fmla="*/ 0 w 39"/>
              <a:gd name="T15" fmla="*/ 2147483647 h 61"/>
              <a:gd name="T16" fmla="*/ 0 w 39"/>
              <a:gd name="T17" fmla="*/ 2147483647 h 61"/>
              <a:gd name="T18" fmla="*/ 0 w 39"/>
              <a:gd name="T19" fmla="*/ 2147483647 h 61"/>
              <a:gd name="T20" fmla="*/ 0 w 39"/>
              <a:gd name="T21" fmla="*/ 2147483647 h 61"/>
              <a:gd name="T22" fmla="*/ 0 w 39"/>
              <a:gd name="T23" fmla="*/ 2147483647 h 61"/>
              <a:gd name="T24" fmla="*/ 0 w 39"/>
              <a:gd name="T25" fmla="*/ 2147483647 h 61"/>
              <a:gd name="T26" fmla="*/ 0 w 39"/>
              <a:gd name="T27" fmla="*/ 0 h 61"/>
              <a:gd name="T28" fmla="*/ 2147483647 w 39"/>
              <a:gd name="T29" fmla="*/ 0 h 61"/>
              <a:gd name="T30" fmla="*/ 2147483647 w 39"/>
              <a:gd name="T31" fmla="*/ 0 h 61"/>
              <a:gd name="T32" fmla="*/ 2147483647 w 39"/>
              <a:gd name="T33" fmla="*/ 0 h 61"/>
              <a:gd name="T34" fmla="*/ 2147483647 w 39"/>
              <a:gd name="T35" fmla="*/ 0 h 61"/>
              <a:gd name="T36" fmla="*/ 2147483647 w 39"/>
              <a:gd name="T37" fmla="*/ 2147483647 h 61"/>
              <a:gd name="T38" fmla="*/ 2147483647 w 39"/>
              <a:gd name="T39" fmla="*/ 2147483647 h 61"/>
              <a:gd name="T40" fmla="*/ 2147483647 w 39"/>
              <a:gd name="T41" fmla="*/ 2147483647 h 61"/>
              <a:gd name="T42" fmla="*/ 2147483647 w 39"/>
              <a:gd name="T43" fmla="*/ 2147483647 h 61"/>
              <a:gd name="T44" fmla="*/ 2147483647 w 39"/>
              <a:gd name="T45" fmla="*/ 2147483647 h 61"/>
              <a:gd name="T46" fmla="*/ 2147483647 w 39"/>
              <a:gd name="T47" fmla="*/ 2147483647 h 61"/>
              <a:gd name="T48" fmla="*/ 2147483647 w 39"/>
              <a:gd name="T49" fmla="*/ 2147483647 h 61"/>
              <a:gd name="T50" fmla="*/ 2147483647 w 39"/>
              <a:gd name="T51" fmla="*/ 2147483647 h 61"/>
              <a:gd name="T52" fmla="*/ 2147483647 w 39"/>
              <a:gd name="T53" fmla="*/ 2147483647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9"/>
              <a:gd name="T82" fmla="*/ 0 h 61"/>
              <a:gd name="T83" fmla="*/ 39 w 39"/>
              <a:gd name="T84" fmla="*/ 61 h 61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9" h="61">
                <a:moveTo>
                  <a:pt x="38" y="55"/>
                </a:moveTo>
                <a:lnTo>
                  <a:pt x="28" y="52"/>
                </a:lnTo>
                <a:lnTo>
                  <a:pt x="20" y="52"/>
                </a:lnTo>
                <a:lnTo>
                  <a:pt x="13" y="52"/>
                </a:lnTo>
                <a:lnTo>
                  <a:pt x="5" y="55"/>
                </a:lnTo>
                <a:lnTo>
                  <a:pt x="3" y="60"/>
                </a:lnTo>
                <a:lnTo>
                  <a:pt x="0" y="52"/>
                </a:lnTo>
                <a:lnTo>
                  <a:pt x="0" y="45"/>
                </a:lnTo>
                <a:lnTo>
                  <a:pt x="0" y="40"/>
                </a:lnTo>
                <a:lnTo>
                  <a:pt x="0" y="30"/>
                </a:lnTo>
                <a:lnTo>
                  <a:pt x="0" y="22"/>
                </a:lnTo>
                <a:lnTo>
                  <a:pt x="0" y="13"/>
                </a:lnTo>
                <a:lnTo>
                  <a:pt x="0" y="5"/>
                </a:lnTo>
                <a:lnTo>
                  <a:pt x="0" y="0"/>
                </a:lnTo>
                <a:lnTo>
                  <a:pt x="5" y="0"/>
                </a:lnTo>
                <a:lnTo>
                  <a:pt x="18" y="0"/>
                </a:lnTo>
                <a:lnTo>
                  <a:pt x="26" y="0"/>
                </a:lnTo>
                <a:lnTo>
                  <a:pt x="36" y="0"/>
                </a:lnTo>
                <a:lnTo>
                  <a:pt x="33" y="5"/>
                </a:lnTo>
                <a:lnTo>
                  <a:pt x="31" y="12"/>
                </a:lnTo>
                <a:lnTo>
                  <a:pt x="31" y="17"/>
                </a:lnTo>
                <a:lnTo>
                  <a:pt x="31" y="22"/>
                </a:lnTo>
                <a:lnTo>
                  <a:pt x="31" y="27"/>
                </a:lnTo>
                <a:lnTo>
                  <a:pt x="31" y="35"/>
                </a:lnTo>
                <a:lnTo>
                  <a:pt x="33" y="40"/>
                </a:lnTo>
                <a:lnTo>
                  <a:pt x="36" y="45"/>
                </a:lnTo>
                <a:lnTo>
                  <a:pt x="38" y="55"/>
                </a:lnTo>
              </a:path>
            </a:pathLst>
          </a:custGeom>
          <a:solidFill>
            <a:schemeClr val="bg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04" name="Freeform 69"/>
          <p:cNvSpPr>
            <a:spLocks/>
          </p:cNvSpPr>
          <p:nvPr/>
        </p:nvSpPr>
        <p:spPr bwMode="auto">
          <a:xfrm>
            <a:off x="7061200" y="1628775"/>
            <a:ext cx="160338" cy="68263"/>
          </a:xfrm>
          <a:custGeom>
            <a:avLst/>
            <a:gdLst>
              <a:gd name="T0" fmla="*/ 2147483647 w 55"/>
              <a:gd name="T1" fmla="*/ 2147483647 h 39"/>
              <a:gd name="T2" fmla="*/ 2147483647 w 55"/>
              <a:gd name="T3" fmla="*/ 2147483647 h 39"/>
              <a:gd name="T4" fmla="*/ 2147483647 w 55"/>
              <a:gd name="T5" fmla="*/ 2147483647 h 39"/>
              <a:gd name="T6" fmla="*/ 2147483647 w 55"/>
              <a:gd name="T7" fmla="*/ 0 h 39"/>
              <a:gd name="T8" fmla="*/ 2147483647 w 55"/>
              <a:gd name="T9" fmla="*/ 0 h 39"/>
              <a:gd name="T10" fmla="*/ 2147483647 w 55"/>
              <a:gd name="T11" fmla="*/ 0 h 39"/>
              <a:gd name="T12" fmla="*/ 2147483647 w 55"/>
              <a:gd name="T13" fmla="*/ 0 h 39"/>
              <a:gd name="T14" fmla="*/ 0 w 55"/>
              <a:gd name="T15" fmla="*/ 0 h 39"/>
              <a:gd name="T16" fmla="*/ 0 w 55"/>
              <a:gd name="T17" fmla="*/ 2147483647 h 39"/>
              <a:gd name="T18" fmla="*/ 0 w 55"/>
              <a:gd name="T19" fmla="*/ 2147483647 h 39"/>
              <a:gd name="T20" fmla="*/ 0 w 55"/>
              <a:gd name="T21" fmla="*/ 2147483647 h 39"/>
              <a:gd name="T22" fmla="*/ 0 w 55"/>
              <a:gd name="T23" fmla="*/ 2147483647 h 39"/>
              <a:gd name="T24" fmla="*/ 0 w 55"/>
              <a:gd name="T25" fmla="*/ 2147483647 h 39"/>
              <a:gd name="T26" fmla="*/ 2147483647 w 55"/>
              <a:gd name="T27" fmla="*/ 2147483647 h 39"/>
              <a:gd name="T28" fmla="*/ 2147483647 w 55"/>
              <a:gd name="T29" fmla="*/ 2147483647 h 39"/>
              <a:gd name="T30" fmla="*/ 2147483647 w 55"/>
              <a:gd name="T31" fmla="*/ 2147483647 h 39"/>
              <a:gd name="T32" fmla="*/ 2147483647 w 55"/>
              <a:gd name="T33" fmla="*/ 2147483647 h 39"/>
              <a:gd name="T34" fmla="*/ 2147483647 w 55"/>
              <a:gd name="T35" fmla="*/ 2147483647 h 39"/>
              <a:gd name="T36" fmla="*/ 2147483647 w 55"/>
              <a:gd name="T37" fmla="*/ 2147483647 h 3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5"/>
              <a:gd name="T58" fmla="*/ 0 h 39"/>
              <a:gd name="T59" fmla="*/ 55 w 55"/>
              <a:gd name="T60" fmla="*/ 39 h 39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5" h="39">
                <a:moveTo>
                  <a:pt x="54" y="35"/>
                </a:moveTo>
                <a:lnTo>
                  <a:pt x="47" y="22"/>
                </a:lnTo>
                <a:lnTo>
                  <a:pt x="44" y="8"/>
                </a:lnTo>
                <a:lnTo>
                  <a:pt x="41" y="0"/>
                </a:lnTo>
                <a:lnTo>
                  <a:pt x="31" y="0"/>
                </a:lnTo>
                <a:lnTo>
                  <a:pt x="18" y="0"/>
                </a:lnTo>
                <a:lnTo>
                  <a:pt x="3" y="0"/>
                </a:lnTo>
                <a:lnTo>
                  <a:pt x="0" y="0"/>
                </a:lnTo>
                <a:lnTo>
                  <a:pt x="0" y="8"/>
                </a:lnTo>
                <a:lnTo>
                  <a:pt x="0" y="17"/>
                </a:lnTo>
                <a:lnTo>
                  <a:pt x="0" y="25"/>
                </a:lnTo>
                <a:lnTo>
                  <a:pt x="0" y="30"/>
                </a:lnTo>
                <a:lnTo>
                  <a:pt x="0" y="35"/>
                </a:lnTo>
                <a:lnTo>
                  <a:pt x="3" y="38"/>
                </a:lnTo>
                <a:lnTo>
                  <a:pt x="10" y="30"/>
                </a:lnTo>
                <a:lnTo>
                  <a:pt x="23" y="30"/>
                </a:lnTo>
                <a:lnTo>
                  <a:pt x="36" y="30"/>
                </a:lnTo>
                <a:lnTo>
                  <a:pt x="47" y="30"/>
                </a:lnTo>
                <a:lnTo>
                  <a:pt x="54" y="35"/>
                </a:lnTo>
              </a:path>
            </a:pathLst>
          </a:custGeom>
          <a:solidFill>
            <a:srgbClr val="114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05" name="Freeform 70"/>
          <p:cNvSpPr>
            <a:spLocks/>
          </p:cNvSpPr>
          <p:nvPr/>
        </p:nvSpPr>
        <p:spPr bwMode="auto">
          <a:xfrm>
            <a:off x="6778625" y="1597025"/>
            <a:ext cx="282575" cy="84138"/>
          </a:xfrm>
          <a:custGeom>
            <a:avLst/>
            <a:gdLst>
              <a:gd name="T0" fmla="*/ 2147483647 w 99"/>
              <a:gd name="T1" fmla="*/ 2147483647 h 47"/>
              <a:gd name="T2" fmla="*/ 2147483647 w 99"/>
              <a:gd name="T3" fmla="*/ 2147483647 h 47"/>
              <a:gd name="T4" fmla="*/ 2147483647 w 99"/>
              <a:gd name="T5" fmla="*/ 2147483647 h 47"/>
              <a:gd name="T6" fmla="*/ 2147483647 w 99"/>
              <a:gd name="T7" fmla="*/ 2147483647 h 47"/>
              <a:gd name="T8" fmla="*/ 2147483647 w 99"/>
              <a:gd name="T9" fmla="*/ 2147483647 h 47"/>
              <a:gd name="T10" fmla="*/ 2147483647 w 99"/>
              <a:gd name="T11" fmla="*/ 2147483647 h 47"/>
              <a:gd name="T12" fmla="*/ 2147483647 w 99"/>
              <a:gd name="T13" fmla="*/ 2147483647 h 47"/>
              <a:gd name="T14" fmla="*/ 2147483647 w 99"/>
              <a:gd name="T15" fmla="*/ 2147483647 h 47"/>
              <a:gd name="T16" fmla="*/ 2147483647 w 99"/>
              <a:gd name="T17" fmla="*/ 2147483647 h 47"/>
              <a:gd name="T18" fmla="*/ 2147483647 w 99"/>
              <a:gd name="T19" fmla="*/ 2147483647 h 47"/>
              <a:gd name="T20" fmla="*/ 2147483647 w 99"/>
              <a:gd name="T21" fmla="*/ 2147483647 h 47"/>
              <a:gd name="T22" fmla="*/ 2147483647 w 99"/>
              <a:gd name="T23" fmla="*/ 0 h 47"/>
              <a:gd name="T24" fmla="*/ 2147483647 w 99"/>
              <a:gd name="T25" fmla="*/ 0 h 47"/>
              <a:gd name="T26" fmla="*/ 0 w 99"/>
              <a:gd name="T27" fmla="*/ 0 h 47"/>
              <a:gd name="T28" fmla="*/ 2147483647 w 99"/>
              <a:gd name="T29" fmla="*/ 2147483647 h 47"/>
              <a:gd name="T30" fmla="*/ 2147483647 w 99"/>
              <a:gd name="T31" fmla="*/ 2147483647 h 47"/>
              <a:gd name="T32" fmla="*/ 2147483647 w 99"/>
              <a:gd name="T33" fmla="*/ 2147483647 h 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9"/>
              <a:gd name="T52" fmla="*/ 0 h 47"/>
              <a:gd name="T53" fmla="*/ 99 w 99"/>
              <a:gd name="T54" fmla="*/ 47 h 4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9" h="47">
                <a:moveTo>
                  <a:pt x="18" y="31"/>
                </a:moveTo>
                <a:lnTo>
                  <a:pt x="31" y="31"/>
                </a:lnTo>
                <a:lnTo>
                  <a:pt x="47" y="31"/>
                </a:lnTo>
                <a:lnTo>
                  <a:pt x="70" y="38"/>
                </a:lnTo>
                <a:lnTo>
                  <a:pt x="85" y="41"/>
                </a:lnTo>
                <a:lnTo>
                  <a:pt x="96" y="46"/>
                </a:lnTo>
                <a:lnTo>
                  <a:pt x="98" y="46"/>
                </a:lnTo>
                <a:lnTo>
                  <a:pt x="91" y="31"/>
                </a:lnTo>
                <a:lnTo>
                  <a:pt x="85" y="20"/>
                </a:lnTo>
                <a:lnTo>
                  <a:pt x="80" y="12"/>
                </a:lnTo>
                <a:lnTo>
                  <a:pt x="57" y="3"/>
                </a:lnTo>
                <a:lnTo>
                  <a:pt x="39" y="0"/>
                </a:lnTo>
                <a:lnTo>
                  <a:pt x="13" y="0"/>
                </a:lnTo>
                <a:lnTo>
                  <a:pt x="0" y="0"/>
                </a:lnTo>
                <a:lnTo>
                  <a:pt x="8" y="17"/>
                </a:lnTo>
                <a:lnTo>
                  <a:pt x="13" y="26"/>
                </a:lnTo>
                <a:lnTo>
                  <a:pt x="18" y="31"/>
                </a:lnTo>
              </a:path>
            </a:pathLst>
          </a:custGeom>
          <a:solidFill>
            <a:srgbClr val="114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06" name="Freeform 71"/>
          <p:cNvSpPr>
            <a:spLocks/>
          </p:cNvSpPr>
          <p:nvPr/>
        </p:nvSpPr>
        <p:spPr bwMode="auto">
          <a:xfrm>
            <a:off x="6405563" y="1539875"/>
            <a:ext cx="433387" cy="107950"/>
          </a:xfrm>
          <a:custGeom>
            <a:avLst/>
            <a:gdLst>
              <a:gd name="T0" fmla="*/ 0 w 151"/>
              <a:gd name="T1" fmla="*/ 2147483647 h 61"/>
              <a:gd name="T2" fmla="*/ 2147483647 w 151"/>
              <a:gd name="T3" fmla="*/ 2147483647 h 61"/>
              <a:gd name="T4" fmla="*/ 2147483647 w 151"/>
              <a:gd name="T5" fmla="*/ 2147483647 h 61"/>
              <a:gd name="T6" fmla="*/ 2147483647 w 151"/>
              <a:gd name="T7" fmla="*/ 2147483647 h 61"/>
              <a:gd name="T8" fmla="*/ 2147483647 w 151"/>
              <a:gd name="T9" fmla="*/ 2147483647 h 61"/>
              <a:gd name="T10" fmla="*/ 2147483647 w 151"/>
              <a:gd name="T11" fmla="*/ 2147483647 h 61"/>
              <a:gd name="T12" fmla="*/ 2147483647 w 151"/>
              <a:gd name="T13" fmla="*/ 2147483647 h 61"/>
              <a:gd name="T14" fmla="*/ 2147483647 w 151"/>
              <a:gd name="T15" fmla="*/ 2147483647 h 61"/>
              <a:gd name="T16" fmla="*/ 2147483647 w 151"/>
              <a:gd name="T17" fmla="*/ 2147483647 h 61"/>
              <a:gd name="T18" fmla="*/ 2147483647 w 151"/>
              <a:gd name="T19" fmla="*/ 2147483647 h 61"/>
              <a:gd name="T20" fmla="*/ 2147483647 w 151"/>
              <a:gd name="T21" fmla="*/ 2147483647 h 61"/>
              <a:gd name="T22" fmla="*/ 2147483647 w 151"/>
              <a:gd name="T23" fmla="*/ 2147483647 h 61"/>
              <a:gd name="T24" fmla="*/ 2147483647 w 151"/>
              <a:gd name="T25" fmla="*/ 2147483647 h 61"/>
              <a:gd name="T26" fmla="*/ 2147483647 w 151"/>
              <a:gd name="T27" fmla="*/ 0 h 61"/>
              <a:gd name="T28" fmla="*/ 2147483647 w 151"/>
              <a:gd name="T29" fmla="*/ 0 h 61"/>
              <a:gd name="T30" fmla="*/ 2147483647 w 151"/>
              <a:gd name="T31" fmla="*/ 0 h 61"/>
              <a:gd name="T32" fmla="*/ 0 w 151"/>
              <a:gd name="T33" fmla="*/ 2147483647 h 61"/>
              <a:gd name="T34" fmla="*/ 0 w 151"/>
              <a:gd name="T35" fmla="*/ 2147483647 h 61"/>
              <a:gd name="T36" fmla="*/ 0 w 151"/>
              <a:gd name="T37" fmla="*/ 2147483647 h 61"/>
              <a:gd name="T38" fmla="*/ 0 w 151"/>
              <a:gd name="T39" fmla="*/ 2147483647 h 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1"/>
              <a:gd name="T61" fmla="*/ 0 h 61"/>
              <a:gd name="T62" fmla="*/ 151 w 151"/>
              <a:gd name="T63" fmla="*/ 61 h 6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1" h="61">
                <a:moveTo>
                  <a:pt x="0" y="35"/>
                </a:moveTo>
                <a:lnTo>
                  <a:pt x="5" y="35"/>
                </a:lnTo>
                <a:lnTo>
                  <a:pt x="29" y="32"/>
                </a:lnTo>
                <a:lnTo>
                  <a:pt x="44" y="32"/>
                </a:lnTo>
                <a:lnTo>
                  <a:pt x="62" y="35"/>
                </a:lnTo>
                <a:lnTo>
                  <a:pt x="91" y="40"/>
                </a:lnTo>
                <a:lnTo>
                  <a:pt x="132" y="52"/>
                </a:lnTo>
                <a:lnTo>
                  <a:pt x="150" y="60"/>
                </a:lnTo>
                <a:lnTo>
                  <a:pt x="137" y="37"/>
                </a:lnTo>
                <a:lnTo>
                  <a:pt x="127" y="25"/>
                </a:lnTo>
                <a:lnTo>
                  <a:pt x="122" y="20"/>
                </a:lnTo>
                <a:lnTo>
                  <a:pt x="104" y="12"/>
                </a:lnTo>
                <a:lnTo>
                  <a:pt x="78" y="3"/>
                </a:lnTo>
                <a:lnTo>
                  <a:pt x="49" y="0"/>
                </a:lnTo>
                <a:lnTo>
                  <a:pt x="23" y="0"/>
                </a:lnTo>
                <a:lnTo>
                  <a:pt x="10" y="0"/>
                </a:lnTo>
                <a:lnTo>
                  <a:pt x="0" y="5"/>
                </a:lnTo>
                <a:lnTo>
                  <a:pt x="0" y="13"/>
                </a:lnTo>
                <a:lnTo>
                  <a:pt x="0" y="27"/>
                </a:lnTo>
                <a:lnTo>
                  <a:pt x="0" y="35"/>
                </a:lnTo>
              </a:path>
            </a:pathLst>
          </a:custGeom>
          <a:solidFill>
            <a:srgbClr val="114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07" name="Freeform 72"/>
          <p:cNvSpPr>
            <a:spLocks/>
          </p:cNvSpPr>
          <p:nvPr/>
        </p:nvSpPr>
        <p:spPr bwMode="auto">
          <a:xfrm>
            <a:off x="6704013" y="1682750"/>
            <a:ext cx="180975" cy="58738"/>
          </a:xfrm>
          <a:custGeom>
            <a:avLst/>
            <a:gdLst>
              <a:gd name="T0" fmla="*/ 0 w 63"/>
              <a:gd name="T1" fmla="*/ 0 h 34"/>
              <a:gd name="T2" fmla="*/ 0 w 63"/>
              <a:gd name="T3" fmla="*/ 2147483647 h 34"/>
              <a:gd name="T4" fmla="*/ 2147483647 w 63"/>
              <a:gd name="T5" fmla="*/ 2147483647 h 34"/>
              <a:gd name="T6" fmla="*/ 2147483647 w 63"/>
              <a:gd name="T7" fmla="*/ 2147483647 h 34"/>
              <a:gd name="T8" fmla="*/ 2147483647 w 63"/>
              <a:gd name="T9" fmla="*/ 2147483647 h 34"/>
              <a:gd name="T10" fmla="*/ 2147483647 w 63"/>
              <a:gd name="T11" fmla="*/ 2147483647 h 34"/>
              <a:gd name="T12" fmla="*/ 2147483647 w 63"/>
              <a:gd name="T13" fmla="*/ 2147483647 h 34"/>
              <a:gd name="T14" fmla="*/ 2147483647 w 63"/>
              <a:gd name="T15" fmla="*/ 2147483647 h 34"/>
              <a:gd name="T16" fmla="*/ 2147483647 w 63"/>
              <a:gd name="T17" fmla="*/ 2147483647 h 34"/>
              <a:gd name="T18" fmla="*/ 2147483647 w 63"/>
              <a:gd name="T19" fmla="*/ 2147483647 h 34"/>
              <a:gd name="T20" fmla="*/ 2147483647 w 63"/>
              <a:gd name="T21" fmla="*/ 2147483647 h 34"/>
              <a:gd name="T22" fmla="*/ 2147483647 w 63"/>
              <a:gd name="T23" fmla="*/ 2147483647 h 34"/>
              <a:gd name="T24" fmla="*/ 2147483647 w 63"/>
              <a:gd name="T25" fmla="*/ 0 h 34"/>
              <a:gd name="T26" fmla="*/ 0 w 63"/>
              <a:gd name="T27" fmla="*/ 0 h 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3"/>
              <a:gd name="T43" fmla="*/ 0 h 34"/>
              <a:gd name="T44" fmla="*/ 63 w 63"/>
              <a:gd name="T45" fmla="*/ 34 h 3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3" h="34">
                <a:moveTo>
                  <a:pt x="0" y="0"/>
                </a:moveTo>
                <a:lnTo>
                  <a:pt x="0" y="33"/>
                </a:lnTo>
                <a:lnTo>
                  <a:pt x="8" y="25"/>
                </a:lnTo>
                <a:lnTo>
                  <a:pt x="13" y="23"/>
                </a:lnTo>
                <a:lnTo>
                  <a:pt x="21" y="23"/>
                </a:lnTo>
                <a:lnTo>
                  <a:pt x="31" y="23"/>
                </a:lnTo>
                <a:lnTo>
                  <a:pt x="42" y="25"/>
                </a:lnTo>
                <a:lnTo>
                  <a:pt x="55" y="25"/>
                </a:lnTo>
                <a:lnTo>
                  <a:pt x="60" y="23"/>
                </a:lnTo>
                <a:lnTo>
                  <a:pt x="62" y="17"/>
                </a:lnTo>
                <a:lnTo>
                  <a:pt x="55" y="15"/>
                </a:lnTo>
                <a:lnTo>
                  <a:pt x="39" y="8"/>
                </a:lnTo>
                <a:lnTo>
                  <a:pt x="18" y="0"/>
                </a:lnTo>
                <a:lnTo>
                  <a:pt x="0" y="0"/>
                </a:lnTo>
              </a:path>
            </a:pathLst>
          </a:custGeom>
          <a:solidFill>
            <a:srgbClr val="B900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08" name="Freeform 73"/>
          <p:cNvSpPr>
            <a:spLocks/>
          </p:cNvSpPr>
          <p:nvPr/>
        </p:nvSpPr>
        <p:spPr bwMode="auto">
          <a:xfrm>
            <a:off x="6396038" y="1597025"/>
            <a:ext cx="488950" cy="119063"/>
          </a:xfrm>
          <a:custGeom>
            <a:avLst/>
            <a:gdLst>
              <a:gd name="T0" fmla="*/ 2147483647 w 170"/>
              <a:gd name="T1" fmla="*/ 2147483647 h 67"/>
              <a:gd name="T2" fmla="*/ 2147483647 w 170"/>
              <a:gd name="T3" fmla="*/ 0 h 67"/>
              <a:gd name="T4" fmla="*/ 2147483647 w 170"/>
              <a:gd name="T5" fmla="*/ 0 h 67"/>
              <a:gd name="T6" fmla="*/ 2147483647 w 170"/>
              <a:gd name="T7" fmla="*/ 0 h 67"/>
              <a:gd name="T8" fmla="*/ 2147483647 w 170"/>
              <a:gd name="T9" fmla="*/ 0 h 67"/>
              <a:gd name="T10" fmla="*/ 2147483647 w 170"/>
              <a:gd name="T11" fmla="*/ 0 h 67"/>
              <a:gd name="T12" fmla="*/ 2147483647 w 170"/>
              <a:gd name="T13" fmla="*/ 2147483647 h 67"/>
              <a:gd name="T14" fmla="*/ 2147483647 w 170"/>
              <a:gd name="T15" fmla="*/ 2147483647 h 67"/>
              <a:gd name="T16" fmla="*/ 2147483647 w 170"/>
              <a:gd name="T17" fmla="*/ 2147483647 h 67"/>
              <a:gd name="T18" fmla="*/ 2147483647 w 170"/>
              <a:gd name="T19" fmla="*/ 2147483647 h 67"/>
              <a:gd name="T20" fmla="*/ 2147483647 w 170"/>
              <a:gd name="T21" fmla="*/ 2147483647 h 67"/>
              <a:gd name="T22" fmla="*/ 2147483647 w 170"/>
              <a:gd name="T23" fmla="*/ 2147483647 h 67"/>
              <a:gd name="T24" fmla="*/ 2147483647 w 170"/>
              <a:gd name="T25" fmla="*/ 2147483647 h 67"/>
              <a:gd name="T26" fmla="*/ 2147483647 w 170"/>
              <a:gd name="T27" fmla="*/ 2147483647 h 67"/>
              <a:gd name="T28" fmla="*/ 2147483647 w 170"/>
              <a:gd name="T29" fmla="*/ 2147483647 h 67"/>
              <a:gd name="T30" fmla="*/ 2147483647 w 170"/>
              <a:gd name="T31" fmla="*/ 2147483647 h 67"/>
              <a:gd name="T32" fmla="*/ 2147483647 w 170"/>
              <a:gd name="T33" fmla="*/ 2147483647 h 67"/>
              <a:gd name="T34" fmla="*/ 2147483647 w 170"/>
              <a:gd name="T35" fmla="*/ 2147483647 h 67"/>
              <a:gd name="T36" fmla="*/ 2147483647 w 170"/>
              <a:gd name="T37" fmla="*/ 2147483647 h 67"/>
              <a:gd name="T38" fmla="*/ 2147483647 w 170"/>
              <a:gd name="T39" fmla="*/ 2147483647 h 67"/>
              <a:gd name="T40" fmla="*/ 2147483647 w 170"/>
              <a:gd name="T41" fmla="*/ 2147483647 h 67"/>
              <a:gd name="T42" fmla="*/ 2147483647 w 170"/>
              <a:gd name="T43" fmla="*/ 2147483647 h 67"/>
              <a:gd name="T44" fmla="*/ 0 w 170"/>
              <a:gd name="T45" fmla="*/ 2147483647 h 67"/>
              <a:gd name="T46" fmla="*/ 0 w 170"/>
              <a:gd name="T47" fmla="*/ 2147483647 h 67"/>
              <a:gd name="T48" fmla="*/ 0 w 170"/>
              <a:gd name="T49" fmla="*/ 2147483647 h 67"/>
              <a:gd name="T50" fmla="*/ 2147483647 w 170"/>
              <a:gd name="T51" fmla="*/ 2147483647 h 67"/>
              <a:gd name="T52" fmla="*/ 2147483647 w 170"/>
              <a:gd name="T53" fmla="*/ 2147483647 h 67"/>
              <a:gd name="T54" fmla="*/ 2147483647 w 170"/>
              <a:gd name="T55" fmla="*/ 2147483647 h 67"/>
              <a:gd name="T56" fmla="*/ 2147483647 w 170"/>
              <a:gd name="T57" fmla="*/ 2147483647 h 6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0"/>
              <a:gd name="T88" fmla="*/ 0 h 67"/>
              <a:gd name="T89" fmla="*/ 170 w 170"/>
              <a:gd name="T90" fmla="*/ 67 h 6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0" h="67">
                <a:moveTo>
                  <a:pt x="8" y="3"/>
                </a:moveTo>
                <a:lnTo>
                  <a:pt x="18" y="0"/>
                </a:lnTo>
                <a:lnTo>
                  <a:pt x="31" y="0"/>
                </a:lnTo>
                <a:lnTo>
                  <a:pt x="42" y="0"/>
                </a:lnTo>
                <a:lnTo>
                  <a:pt x="52" y="0"/>
                </a:lnTo>
                <a:lnTo>
                  <a:pt x="63" y="0"/>
                </a:lnTo>
                <a:lnTo>
                  <a:pt x="76" y="3"/>
                </a:lnTo>
                <a:lnTo>
                  <a:pt x="102" y="8"/>
                </a:lnTo>
                <a:lnTo>
                  <a:pt x="120" y="12"/>
                </a:lnTo>
                <a:lnTo>
                  <a:pt x="143" y="20"/>
                </a:lnTo>
                <a:lnTo>
                  <a:pt x="151" y="25"/>
                </a:lnTo>
                <a:lnTo>
                  <a:pt x="169" y="66"/>
                </a:lnTo>
                <a:lnTo>
                  <a:pt x="167" y="58"/>
                </a:lnTo>
                <a:lnTo>
                  <a:pt x="159" y="58"/>
                </a:lnTo>
                <a:lnTo>
                  <a:pt x="151" y="53"/>
                </a:lnTo>
                <a:lnTo>
                  <a:pt x="138" y="48"/>
                </a:lnTo>
                <a:lnTo>
                  <a:pt x="120" y="46"/>
                </a:lnTo>
                <a:lnTo>
                  <a:pt x="96" y="40"/>
                </a:lnTo>
                <a:lnTo>
                  <a:pt x="81" y="40"/>
                </a:lnTo>
                <a:lnTo>
                  <a:pt x="60" y="40"/>
                </a:lnTo>
                <a:lnTo>
                  <a:pt x="39" y="43"/>
                </a:lnTo>
                <a:lnTo>
                  <a:pt x="13" y="46"/>
                </a:lnTo>
                <a:lnTo>
                  <a:pt x="0" y="53"/>
                </a:lnTo>
                <a:lnTo>
                  <a:pt x="0" y="46"/>
                </a:lnTo>
                <a:lnTo>
                  <a:pt x="0" y="38"/>
                </a:lnTo>
                <a:lnTo>
                  <a:pt x="3" y="30"/>
                </a:lnTo>
                <a:lnTo>
                  <a:pt x="5" y="23"/>
                </a:lnTo>
                <a:lnTo>
                  <a:pt x="5" y="13"/>
                </a:lnTo>
                <a:lnTo>
                  <a:pt x="8" y="3"/>
                </a:lnTo>
              </a:path>
            </a:pathLst>
          </a:custGeom>
          <a:solidFill>
            <a:srgbClr val="FC01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09" name="Freeform 74"/>
          <p:cNvSpPr>
            <a:spLocks/>
          </p:cNvSpPr>
          <p:nvPr/>
        </p:nvSpPr>
        <p:spPr bwMode="auto">
          <a:xfrm>
            <a:off x="7038975" y="1724025"/>
            <a:ext cx="120650" cy="65088"/>
          </a:xfrm>
          <a:custGeom>
            <a:avLst/>
            <a:gdLst>
              <a:gd name="T0" fmla="*/ 2147483647 w 42"/>
              <a:gd name="T1" fmla="*/ 2147483647 h 36"/>
              <a:gd name="T2" fmla="*/ 0 w 42"/>
              <a:gd name="T3" fmla="*/ 0 h 36"/>
              <a:gd name="T4" fmla="*/ 2147483647 w 42"/>
              <a:gd name="T5" fmla="*/ 2147483647 h 36"/>
              <a:gd name="T6" fmla="*/ 2147483647 w 42"/>
              <a:gd name="T7" fmla="*/ 2147483647 h 36"/>
              <a:gd name="T8" fmla="*/ 2147483647 w 42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36"/>
              <a:gd name="T17" fmla="*/ 42 w 4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36">
                <a:moveTo>
                  <a:pt x="18" y="35"/>
                </a:moveTo>
                <a:lnTo>
                  <a:pt x="0" y="0"/>
                </a:lnTo>
                <a:lnTo>
                  <a:pt x="41" y="13"/>
                </a:lnTo>
                <a:lnTo>
                  <a:pt x="36" y="24"/>
                </a:lnTo>
                <a:lnTo>
                  <a:pt x="18" y="35"/>
                </a:lnTo>
              </a:path>
            </a:pathLst>
          </a:custGeom>
          <a:solidFill>
            <a:srgbClr val="B900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10" name="Freeform 75"/>
          <p:cNvSpPr>
            <a:spLocks/>
          </p:cNvSpPr>
          <p:nvPr/>
        </p:nvSpPr>
        <p:spPr bwMode="auto">
          <a:xfrm>
            <a:off x="6696075" y="1654175"/>
            <a:ext cx="388938" cy="96838"/>
          </a:xfrm>
          <a:custGeom>
            <a:avLst/>
            <a:gdLst>
              <a:gd name="T0" fmla="*/ 2147483647 w 136"/>
              <a:gd name="T1" fmla="*/ 2147483647 h 54"/>
              <a:gd name="T2" fmla="*/ 2147483647 w 136"/>
              <a:gd name="T3" fmla="*/ 2147483647 h 54"/>
              <a:gd name="T4" fmla="*/ 2147483647 w 136"/>
              <a:gd name="T5" fmla="*/ 2147483647 h 54"/>
              <a:gd name="T6" fmla="*/ 2147483647 w 136"/>
              <a:gd name="T7" fmla="*/ 2147483647 h 54"/>
              <a:gd name="T8" fmla="*/ 2147483647 w 136"/>
              <a:gd name="T9" fmla="*/ 2147483647 h 54"/>
              <a:gd name="T10" fmla="*/ 2147483647 w 136"/>
              <a:gd name="T11" fmla="*/ 2147483647 h 54"/>
              <a:gd name="T12" fmla="*/ 2147483647 w 136"/>
              <a:gd name="T13" fmla="*/ 2147483647 h 54"/>
              <a:gd name="T14" fmla="*/ 2147483647 w 136"/>
              <a:gd name="T15" fmla="*/ 2147483647 h 54"/>
              <a:gd name="T16" fmla="*/ 2147483647 w 136"/>
              <a:gd name="T17" fmla="*/ 0 h 54"/>
              <a:gd name="T18" fmla="*/ 2147483647 w 136"/>
              <a:gd name="T19" fmla="*/ 0 h 54"/>
              <a:gd name="T20" fmla="*/ 2147483647 w 136"/>
              <a:gd name="T21" fmla="*/ 0 h 54"/>
              <a:gd name="T22" fmla="*/ 2147483647 w 136"/>
              <a:gd name="T23" fmla="*/ 0 h 54"/>
              <a:gd name="T24" fmla="*/ 2147483647 w 136"/>
              <a:gd name="T25" fmla="*/ 0 h 54"/>
              <a:gd name="T26" fmla="*/ 2147483647 w 136"/>
              <a:gd name="T27" fmla="*/ 2147483647 h 54"/>
              <a:gd name="T28" fmla="*/ 2147483647 w 136"/>
              <a:gd name="T29" fmla="*/ 2147483647 h 54"/>
              <a:gd name="T30" fmla="*/ 2147483647 w 136"/>
              <a:gd name="T31" fmla="*/ 2147483647 h 54"/>
              <a:gd name="T32" fmla="*/ 2147483647 w 136"/>
              <a:gd name="T33" fmla="*/ 2147483647 h 54"/>
              <a:gd name="T34" fmla="*/ 2147483647 w 136"/>
              <a:gd name="T35" fmla="*/ 2147483647 h 54"/>
              <a:gd name="T36" fmla="*/ 2147483647 w 136"/>
              <a:gd name="T37" fmla="*/ 2147483647 h 54"/>
              <a:gd name="T38" fmla="*/ 0 w 136"/>
              <a:gd name="T39" fmla="*/ 2147483647 h 54"/>
              <a:gd name="T40" fmla="*/ 2147483647 w 136"/>
              <a:gd name="T41" fmla="*/ 2147483647 h 54"/>
              <a:gd name="T42" fmla="*/ 2147483647 w 136"/>
              <a:gd name="T43" fmla="*/ 2147483647 h 54"/>
              <a:gd name="T44" fmla="*/ 2147483647 w 136"/>
              <a:gd name="T45" fmla="*/ 2147483647 h 54"/>
              <a:gd name="T46" fmla="*/ 2147483647 w 136"/>
              <a:gd name="T47" fmla="*/ 2147483647 h 54"/>
              <a:gd name="T48" fmla="*/ 2147483647 w 136"/>
              <a:gd name="T49" fmla="*/ 2147483647 h 54"/>
              <a:gd name="T50" fmla="*/ 2147483647 w 136"/>
              <a:gd name="T51" fmla="*/ 2147483647 h 54"/>
              <a:gd name="T52" fmla="*/ 2147483647 w 136"/>
              <a:gd name="T53" fmla="*/ 2147483647 h 54"/>
              <a:gd name="T54" fmla="*/ 2147483647 w 136"/>
              <a:gd name="T55" fmla="*/ 2147483647 h 54"/>
              <a:gd name="T56" fmla="*/ 2147483647 w 136"/>
              <a:gd name="T57" fmla="*/ 2147483647 h 54"/>
              <a:gd name="T58" fmla="*/ 2147483647 w 136"/>
              <a:gd name="T59" fmla="*/ 2147483647 h 54"/>
              <a:gd name="T60" fmla="*/ 2147483647 w 136"/>
              <a:gd name="T61" fmla="*/ 2147483647 h 54"/>
              <a:gd name="T62" fmla="*/ 2147483647 w 136"/>
              <a:gd name="T63" fmla="*/ 2147483647 h 54"/>
              <a:gd name="T64" fmla="*/ 2147483647 w 136"/>
              <a:gd name="T65" fmla="*/ 2147483647 h 54"/>
              <a:gd name="T66" fmla="*/ 2147483647 w 136"/>
              <a:gd name="T67" fmla="*/ 2147483647 h 54"/>
              <a:gd name="T68" fmla="*/ 2147483647 w 136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6"/>
              <a:gd name="T106" fmla="*/ 0 h 54"/>
              <a:gd name="T107" fmla="*/ 136 w 136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6" h="54">
                <a:moveTo>
                  <a:pt x="130" y="53"/>
                </a:moveTo>
                <a:lnTo>
                  <a:pt x="133" y="40"/>
                </a:lnTo>
                <a:lnTo>
                  <a:pt x="135" y="37"/>
                </a:lnTo>
                <a:lnTo>
                  <a:pt x="130" y="27"/>
                </a:lnTo>
                <a:lnTo>
                  <a:pt x="130" y="20"/>
                </a:lnTo>
                <a:lnTo>
                  <a:pt x="125" y="10"/>
                </a:lnTo>
                <a:lnTo>
                  <a:pt x="122" y="10"/>
                </a:lnTo>
                <a:lnTo>
                  <a:pt x="104" y="5"/>
                </a:lnTo>
                <a:lnTo>
                  <a:pt x="91" y="0"/>
                </a:lnTo>
                <a:lnTo>
                  <a:pt x="81" y="0"/>
                </a:lnTo>
                <a:lnTo>
                  <a:pt x="65" y="0"/>
                </a:lnTo>
                <a:lnTo>
                  <a:pt x="49" y="0"/>
                </a:lnTo>
                <a:lnTo>
                  <a:pt x="47" y="0"/>
                </a:lnTo>
                <a:lnTo>
                  <a:pt x="57" y="28"/>
                </a:lnTo>
                <a:lnTo>
                  <a:pt x="57" y="33"/>
                </a:lnTo>
                <a:lnTo>
                  <a:pt x="55" y="37"/>
                </a:lnTo>
                <a:lnTo>
                  <a:pt x="42" y="37"/>
                </a:lnTo>
                <a:lnTo>
                  <a:pt x="18" y="33"/>
                </a:lnTo>
                <a:lnTo>
                  <a:pt x="3" y="37"/>
                </a:lnTo>
                <a:lnTo>
                  <a:pt x="0" y="40"/>
                </a:lnTo>
                <a:lnTo>
                  <a:pt x="3" y="45"/>
                </a:lnTo>
                <a:lnTo>
                  <a:pt x="10" y="45"/>
                </a:lnTo>
                <a:lnTo>
                  <a:pt x="18" y="50"/>
                </a:lnTo>
                <a:lnTo>
                  <a:pt x="26" y="50"/>
                </a:lnTo>
                <a:lnTo>
                  <a:pt x="36" y="50"/>
                </a:lnTo>
                <a:lnTo>
                  <a:pt x="52" y="45"/>
                </a:lnTo>
                <a:lnTo>
                  <a:pt x="70" y="45"/>
                </a:lnTo>
                <a:lnTo>
                  <a:pt x="81" y="40"/>
                </a:lnTo>
                <a:lnTo>
                  <a:pt x="94" y="40"/>
                </a:lnTo>
                <a:lnTo>
                  <a:pt x="104" y="40"/>
                </a:lnTo>
                <a:lnTo>
                  <a:pt x="117" y="40"/>
                </a:lnTo>
                <a:lnTo>
                  <a:pt x="122" y="45"/>
                </a:lnTo>
                <a:lnTo>
                  <a:pt x="125" y="45"/>
                </a:lnTo>
                <a:lnTo>
                  <a:pt x="130" y="45"/>
                </a:lnTo>
                <a:lnTo>
                  <a:pt x="130" y="53"/>
                </a:lnTo>
              </a:path>
            </a:pathLst>
          </a:custGeom>
          <a:solidFill>
            <a:srgbClr val="FC01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 lIns="78904" tIns="39451" rIns="78904" bIns="39451"/>
          <a:lstStyle/>
          <a:p>
            <a:endParaRPr lang="ru-RU"/>
          </a:p>
        </p:txBody>
      </p:sp>
      <p:sp>
        <p:nvSpPr>
          <p:cNvPr id="33811" name="Freeform 76"/>
          <p:cNvSpPr>
            <a:spLocks/>
          </p:cNvSpPr>
          <p:nvPr/>
        </p:nvSpPr>
        <p:spPr bwMode="auto">
          <a:xfrm>
            <a:off x="7075488" y="1676400"/>
            <a:ext cx="182562" cy="82550"/>
          </a:xfrm>
          <a:custGeom>
            <a:avLst/>
            <a:gdLst>
              <a:gd name="T0" fmla="*/ 2147483647 w 63"/>
              <a:gd name="T1" fmla="*/ 0 h 47"/>
              <a:gd name="T2" fmla="*/ 2147483647 w 63"/>
              <a:gd name="T3" fmla="*/ 0 h 47"/>
              <a:gd name="T4" fmla="*/ 2147483647 w 63"/>
              <a:gd name="T5" fmla="*/ 0 h 47"/>
              <a:gd name="T6" fmla="*/ 2147483647 w 63"/>
              <a:gd name="T7" fmla="*/ 0 h 47"/>
              <a:gd name="T8" fmla="*/ 2147483647 w 63"/>
              <a:gd name="T9" fmla="*/ 0 h 47"/>
              <a:gd name="T10" fmla="*/ 2147483647 w 63"/>
              <a:gd name="T11" fmla="*/ 0 h 47"/>
              <a:gd name="T12" fmla="*/ 2147483647 w 63"/>
              <a:gd name="T13" fmla="*/ 0 h 47"/>
              <a:gd name="T14" fmla="*/ 2147483647 w 63"/>
              <a:gd name="T15" fmla="*/ 2147483647 h 47"/>
              <a:gd name="T16" fmla="*/ 2147483647 w 63"/>
              <a:gd name="T17" fmla="*/ 2147483647 h 47"/>
              <a:gd name="T18" fmla="*/ 2147483647 w 63"/>
              <a:gd name="T19" fmla="*/ 2147483647 h 47"/>
              <a:gd name="T20" fmla="*/ 2147483647 w 63"/>
              <a:gd name="T21" fmla="*/ 2147483647 h 47"/>
              <a:gd name="T22" fmla="*/ 2147483647 w 63"/>
              <a:gd name="T23" fmla="*/ 2147483647 h 47"/>
              <a:gd name="T24" fmla="*/ 2147483647 w 63"/>
              <a:gd name="T25" fmla="*/ 2147483647 h 47"/>
              <a:gd name="T26" fmla="*/ 2147483647 w 63"/>
              <a:gd name="T27" fmla="*/ 2147483647 h 47"/>
              <a:gd name="T28" fmla="*/ 2147483647 w 63"/>
              <a:gd name="T29" fmla="*/ 2147483647 h 47"/>
              <a:gd name="T30" fmla="*/ 2147483647 w 63"/>
              <a:gd name="T31" fmla="*/ 2147483647 h 47"/>
              <a:gd name="T32" fmla="*/ 2147483647 w 63"/>
              <a:gd name="T33" fmla="*/ 2147483647 h 47"/>
              <a:gd name="T34" fmla="*/ 2147483647 w 63"/>
              <a:gd name="T35" fmla="*/ 2147483647 h 47"/>
              <a:gd name="T36" fmla="*/ 2147483647 w 63"/>
              <a:gd name="T37" fmla="*/ 2147483647 h 47"/>
              <a:gd name="T38" fmla="*/ 2147483647 w 63"/>
              <a:gd name="T39" fmla="*/ 2147483647 h 47"/>
              <a:gd name="T40" fmla="*/ 2147483647 w 63"/>
              <a:gd name="T41" fmla="*/ 2147483647 h 47"/>
              <a:gd name="T42" fmla="*/ 2147483647 w 63"/>
              <a:gd name="T43" fmla="*/ 2147483647 h 47"/>
              <a:gd name="T44" fmla="*/ 0 w 63"/>
              <a:gd name="T45" fmla="*/ 2147483647 h 47"/>
              <a:gd name="T46" fmla="*/ 0 w 63"/>
              <a:gd name="T47" fmla="*/ 2147483647 h 47"/>
              <a:gd name="T48" fmla="*/ 2147483647 w 63"/>
              <a:gd name="T49" fmla="*/ 2147483647 h 47"/>
              <a:gd name="T50" fmla="*/ 2147483647 w 63"/>
              <a:gd name="T51" fmla="*/ 2147483647 h 47"/>
              <a:gd name="T52" fmla="*/ 2147483647 w 63"/>
              <a:gd name="T53" fmla="*/ 2147483647 h 47"/>
              <a:gd name="T54" fmla="*/ 2147483647 w 63"/>
              <a:gd name="T55" fmla="*/ 2147483647 h 47"/>
              <a:gd name="T56" fmla="*/ 2147483647 w 63"/>
              <a:gd name="T57" fmla="*/ 2147483647 h 47"/>
              <a:gd name="T58" fmla="*/ 2147483647 w 63"/>
              <a:gd name="T59" fmla="*/ 0 h 4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47"/>
              <a:gd name="T92" fmla="*/ 63 w 63"/>
              <a:gd name="T93" fmla="*/ 47 h 4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47">
                <a:moveTo>
                  <a:pt x="3" y="0"/>
                </a:moveTo>
                <a:lnTo>
                  <a:pt x="5" y="0"/>
                </a:lnTo>
                <a:lnTo>
                  <a:pt x="18" y="0"/>
                </a:lnTo>
                <a:lnTo>
                  <a:pt x="26" y="0"/>
                </a:lnTo>
                <a:lnTo>
                  <a:pt x="39" y="0"/>
                </a:lnTo>
                <a:lnTo>
                  <a:pt x="44" y="0"/>
                </a:lnTo>
                <a:lnTo>
                  <a:pt x="52" y="0"/>
                </a:lnTo>
                <a:lnTo>
                  <a:pt x="52" y="8"/>
                </a:lnTo>
                <a:lnTo>
                  <a:pt x="55" y="15"/>
                </a:lnTo>
                <a:lnTo>
                  <a:pt x="57" y="17"/>
                </a:lnTo>
                <a:lnTo>
                  <a:pt x="60" y="25"/>
                </a:lnTo>
                <a:lnTo>
                  <a:pt x="60" y="30"/>
                </a:lnTo>
                <a:lnTo>
                  <a:pt x="60" y="38"/>
                </a:lnTo>
                <a:lnTo>
                  <a:pt x="62" y="46"/>
                </a:lnTo>
                <a:lnTo>
                  <a:pt x="55" y="43"/>
                </a:lnTo>
                <a:lnTo>
                  <a:pt x="44" y="41"/>
                </a:lnTo>
                <a:lnTo>
                  <a:pt x="42" y="41"/>
                </a:lnTo>
                <a:lnTo>
                  <a:pt x="36" y="41"/>
                </a:lnTo>
                <a:lnTo>
                  <a:pt x="26" y="41"/>
                </a:lnTo>
                <a:lnTo>
                  <a:pt x="18" y="43"/>
                </a:lnTo>
                <a:lnTo>
                  <a:pt x="13" y="46"/>
                </a:lnTo>
                <a:lnTo>
                  <a:pt x="3" y="46"/>
                </a:lnTo>
                <a:lnTo>
                  <a:pt x="0" y="43"/>
                </a:lnTo>
                <a:lnTo>
                  <a:pt x="0" y="41"/>
                </a:lnTo>
                <a:lnTo>
                  <a:pt x="3" y="38"/>
                </a:lnTo>
                <a:lnTo>
                  <a:pt x="5" y="31"/>
                </a:lnTo>
                <a:lnTo>
                  <a:pt x="5" y="25"/>
                </a:lnTo>
                <a:lnTo>
                  <a:pt x="5" y="17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C01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 type="none" w="sm" len="sm"/>
                <a:tailEnd type="none" w="sm" len="sm"/>
              </a14:hiddenLine>
            </a:ext>
          </a:extLst>
        </p:spPr>
        <p:txBody>
          <a:bodyPr lIns="78904" tIns="39451" rIns="78904" bIns="39451"/>
          <a:lstStyle/>
          <a:p>
            <a:endParaRPr lang="ru-RU"/>
          </a:p>
        </p:txBody>
      </p:sp>
      <p:grpSp>
        <p:nvGrpSpPr>
          <p:cNvPr id="33812" name="Group 77"/>
          <p:cNvGrpSpPr>
            <a:grpSpLocks/>
          </p:cNvGrpSpPr>
          <p:nvPr/>
        </p:nvGrpSpPr>
        <p:grpSpPr bwMode="auto">
          <a:xfrm>
            <a:off x="6330950" y="1476375"/>
            <a:ext cx="120650" cy="244475"/>
            <a:chOff x="8747" y="3305"/>
            <a:chExt cx="42" cy="139"/>
          </a:xfrm>
        </p:grpSpPr>
        <p:sp>
          <p:nvSpPr>
            <p:cNvPr id="33960" name="Freeform 78"/>
            <p:cNvSpPr>
              <a:spLocks/>
            </p:cNvSpPr>
            <p:nvPr/>
          </p:nvSpPr>
          <p:spPr bwMode="auto">
            <a:xfrm>
              <a:off x="8747" y="3305"/>
              <a:ext cx="42" cy="131"/>
            </a:xfrm>
            <a:custGeom>
              <a:avLst/>
              <a:gdLst>
                <a:gd name="T0" fmla="*/ 13 w 42"/>
                <a:gd name="T1" fmla="*/ 0 h 131"/>
                <a:gd name="T2" fmla="*/ 23 w 42"/>
                <a:gd name="T3" fmla="*/ 5 h 131"/>
                <a:gd name="T4" fmla="*/ 28 w 42"/>
                <a:gd name="T5" fmla="*/ 12 h 131"/>
                <a:gd name="T6" fmla="*/ 28 w 42"/>
                <a:gd name="T7" fmla="*/ 17 h 131"/>
                <a:gd name="T8" fmla="*/ 31 w 42"/>
                <a:gd name="T9" fmla="*/ 22 h 131"/>
                <a:gd name="T10" fmla="*/ 36 w 42"/>
                <a:gd name="T11" fmla="*/ 32 h 131"/>
                <a:gd name="T12" fmla="*/ 41 w 42"/>
                <a:gd name="T13" fmla="*/ 45 h 131"/>
                <a:gd name="T14" fmla="*/ 41 w 42"/>
                <a:gd name="T15" fmla="*/ 62 h 131"/>
                <a:gd name="T16" fmla="*/ 41 w 42"/>
                <a:gd name="T17" fmla="*/ 74 h 131"/>
                <a:gd name="T18" fmla="*/ 36 w 42"/>
                <a:gd name="T19" fmla="*/ 87 h 131"/>
                <a:gd name="T20" fmla="*/ 31 w 42"/>
                <a:gd name="T21" fmla="*/ 100 h 131"/>
                <a:gd name="T22" fmla="*/ 23 w 42"/>
                <a:gd name="T23" fmla="*/ 119 h 131"/>
                <a:gd name="T24" fmla="*/ 18 w 42"/>
                <a:gd name="T25" fmla="*/ 125 h 131"/>
                <a:gd name="T26" fmla="*/ 0 w 42"/>
                <a:gd name="T27" fmla="*/ 130 h 131"/>
                <a:gd name="T28" fmla="*/ 5 w 42"/>
                <a:gd name="T29" fmla="*/ 114 h 131"/>
                <a:gd name="T30" fmla="*/ 18 w 42"/>
                <a:gd name="T31" fmla="*/ 95 h 131"/>
                <a:gd name="T32" fmla="*/ 23 w 42"/>
                <a:gd name="T33" fmla="*/ 82 h 131"/>
                <a:gd name="T34" fmla="*/ 28 w 42"/>
                <a:gd name="T35" fmla="*/ 70 h 131"/>
                <a:gd name="T36" fmla="*/ 28 w 42"/>
                <a:gd name="T37" fmla="*/ 57 h 131"/>
                <a:gd name="T38" fmla="*/ 28 w 42"/>
                <a:gd name="T39" fmla="*/ 42 h 131"/>
                <a:gd name="T40" fmla="*/ 28 w 42"/>
                <a:gd name="T41" fmla="*/ 28 h 131"/>
                <a:gd name="T42" fmla="*/ 18 w 42"/>
                <a:gd name="T43" fmla="*/ 17 h 131"/>
                <a:gd name="T44" fmla="*/ 13 w 42"/>
                <a:gd name="T45" fmla="*/ 8 h 131"/>
                <a:gd name="T46" fmla="*/ 8 w 42"/>
                <a:gd name="T47" fmla="*/ 0 h 131"/>
                <a:gd name="T48" fmla="*/ 13 w 42"/>
                <a:gd name="T49" fmla="*/ 0 h 1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131"/>
                <a:gd name="T77" fmla="*/ 42 w 42"/>
                <a:gd name="T78" fmla="*/ 131 h 13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131">
                  <a:moveTo>
                    <a:pt x="13" y="0"/>
                  </a:moveTo>
                  <a:lnTo>
                    <a:pt x="23" y="5"/>
                  </a:lnTo>
                  <a:lnTo>
                    <a:pt x="28" y="12"/>
                  </a:lnTo>
                  <a:lnTo>
                    <a:pt x="28" y="17"/>
                  </a:lnTo>
                  <a:lnTo>
                    <a:pt x="31" y="22"/>
                  </a:lnTo>
                  <a:lnTo>
                    <a:pt x="36" y="32"/>
                  </a:lnTo>
                  <a:lnTo>
                    <a:pt x="41" y="45"/>
                  </a:lnTo>
                  <a:lnTo>
                    <a:pt x="41" y="62"/>
                  </a:lnTo>
                  <a:lnTo>
                    <a:pt x="41" y="74"/>
                  </a:lnTo>
                  <a:lnTo>
                    <a:pt x="36" y="87"/>
                  </a:lnTo>
                  <a:lnTo>
                    <a:pt x="31" y="100"/>
                  </a:lnTo>
                  <a:lnTo>
                    <a:pt x="23" y="119"/>
                  </a:lnTo>
                  <a:lnTo>
                    <a:pt x="18" y="125"/>
                  </a:lnTo>
                  <a:lnTo>
                    <a:pt x="0" y="130"/>
                  </a:lnTo>
                  <a:lnTo>
                    <a:pt x="5" y="114"/>
                  </a:lnTo>
                  <a:lnTo>
                    <a:pt x="18" y="95"/>
                  </a:lnTo>
                  <a:lnTo>
                    <a:pt x="23" y="82"/>
                  </a:lnTo>
                  <a:lnTo>
                    <a:pt x="28" y="70"/>
                  </a:lnTo>
                  <a:lnTo>
                    <a:pt x="28" y="57"/>
                  </a:lnTo>
                  <a:lnTo>
                    <a:pt x="28" y="42"/>
                  </a:lnTo>
                  <a:lnTo>
                    <a:pt x="28" y="28"/>
                  </a:lnTo>
                  <a:lnTo>
                    <a:pt x="18" y="17"/>
                  </a:lnTo>
                  <a:lnTo>
                    <a:pt x="13" y="8"/>
                  </a:lnTo>
                  <a:lnTo>
                    <a:pt x="8" y="0"/>
                  </a:lnTo>
                  <a:lnTo>
                    <a:pt x="13" y="0"/>
                  </a:lnTo>
                </a:path>
              </a:pathLst>
            </a:custGeom>
            <a:solidFill>
              <a:srgbClr val="BFB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78913" tIns="39456" rIns="78913" bIns="39456"/>
            <a:lstStyle/>
            <a:p>
              <a:endParaRPr lang="ru-RU"/>
            </a:p>
          </p:txBody>
        </p:sp>
        <p:sp>
          <p:nvSpPr>
            <p:cNvPr id="33961" name="Oval 79"/>
            <p:cNvSpPr>
              <a:spLocks noChangeArrowheads="1"/>
            </p:cNvSpPr>
            <p:nvPr/>
          </p:nvSpPr>
          <p:spPr bwMode="auto">
            <a:xfrm>
              <a:off x="8765" y="3308"/>
              <a:ext cx="23" cy="22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rgbClr val="5F5F5F"/>
              </a:solidFill>
              <a:round/>
              <a:headEnd/>
              <a:tailEnd/>
            </a:ln>
          </p:spPr>
          <p:txBody>
            <a:bodyPr wrap="none" lIns="78913" tIns="39456" rIns="78913" bIns="39456" anchor="ctr"/>
            <a:lstStyle/>
            <a:p>
              <a:pPr defTabSz="787400"/>
              <a:endParaRPr lang="ru-RU" sz="800"/>
            </a:p>
          </p:txBody>
        </p:sp>
        <p:sp>
          <p:nvSpPr>
            <p:cNvPr id="33962" name="Oval 80"/>
            <p:cNvSpPr>
              <a:spLocks noChangeArrowheads="1"/>
            </p:cNvSpPr>
            <p:nvPr/>
          </p:nvSpPr>
          <p:spPr bwMode="auto">
            <a:xfrm>
              <a:off x="8760" y="3421"/>
              <a:ext cx="23" cy="23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rgbClr val="5F5F5F"/>
              </a:solidFill>
              <a:round/>
              <a:headEnd/>
              <a:tailEnd/>
            </a:ln>
          </p:spPr>
          <p:txBody>
            <a:bodyPr wrap="none" lIns="78913" tIns="39456" rIns="78913" bIns="39456" anchor="ctr"/>
            <a:lstStyle/>
            <a:p>
              <a:pPr defTabSz="787400"/>
              <a:endParaRPr lang="ru-RU" sz="800"/>
            </a:p>
          </p:txBody>
        </p:sp>
      </p:grpSp>
      <p:sp>
        <p:nvSpPr>
          <p:cNvPr id="33813" name="Freeform 81"/>
          <p:cNvSpPr>
            <a:spLocks/>
          </p:cNvSpPr>
          <p:nvPr/>
        </p:nvSpPr>
        <p:spPr bwMode="auto">
          <a:xfrm>
            <a:off x="6396038" y="1443038"/>
            <a:ext cx="385762" cy="134937"/>
          </a:xfrm>
          <a:custGeom>
            <a:avLst/>
            <a:gdLst>
              <a:gd name="T0" fmla="*/ 0 w 134"/>
              <a:gd name="T1" fmla="*/ 2147483647 h 76"/>
              <a:gd name="T2" fmla="*/ 2147483647 w 134"/>
              <a:gd name="T3" fmla="*/ 2147483647 h 76"/>
              <a:gd name="T4" fmla="*/ 2147483647 w 134"/>
              <a:gd name="T5" fmla="*/ 0 h 76"/>
              <a:gd name="T6" fmla="*/ 2147483647 w 134"/>
              <a:gd name="T7" fmla="*/ 0 h 76"/>
              <a:gd name="T8" fmla="*/ 2147483647 w 134"/>
              <a:gd name="T9" fmla="*/ 0 h 76"/>
              <a:gd name="T10" fmla="*/ 2147483647 w 134"/>
              <a:gd name="T11" fmla="*/ 0 h 76"/>
              <a:gd name="T12" fmla="*/ 2147483647 w 134"/>
              <a:gd name="T13" fmla="*/ 0 h 76"/>
              <a:gd name="T14" fmla="*/ 2147483647 w 134"/>
              <a:gd name="T15" fmla="*/ 0 h 76"/>
              <a:gd name="T16" fmla="*/ 2147483647 w 134"/>
              <a:gd name="T17" fmla="*/ 2147483647 h 76"/>
              <a:gd name="T18" fmla="*/ 2147483647 w 134"/>
              <a:gd name="T19" fmla="*/ 2147483647 h 76"/>
              <a:gd name="T20" fmla="*/ 2147483647 w 134"/>
              <a:gd name="T21" fmla="*/ 2147483647 h 76"/>
              <a:gd name="T22" fmla="*/ 2147483647 w 134"/>
              <a:gd name="T23" fmla="*/ 2147483647 h 76"/>
              <a:gd name="T24" fmla="*/ 2147483647 w 134"/>
              <a:gd name="T25" fmla="*/ 2147483647 h 76"/>
              <a:gd name="T26" fmla="*/ 2147483647 w 134"/>
              <a:gd name="T27" fmla="*/ 2147483647 h 76"/>
              <a:gd name="T28" fmla="*/ 2147483647 w 134"/>
              <a:gd name="T29" fmla="*/ 2147483647 h 76"/>
              <a:gd name="T30" fmla="*/ 2147483647 w 134"/>
              <a:gd name="T31" fmla="*/ 2147483647 h 76"/>
              <a:gd name="T32" fmla="*/ 2147483647 w 134"/>
              <a:gd name="T33" fmla="*/ 2147483647 h 76"/>
              <a:gd name="T34" fmla="*/ 2147483647 w 134"/>
              <a:gd name="T35" fmla="*/ 2147483647 h 76"/>
              <a:gd name="T36" fmla="*/ 2147483647 w 134"/>
              <a:gd name="T37" fmla="*/ 2147483647 h 76"/>
              <a:gd name="T38" fmla="*/ 2147483647 w 134"/>
              <a:gd name="T39" fmla="*/ 2147483647 h 76"/>
              <a:gd name="T40" fmla="*/ 2147483647 w 134"/>
              <a:gd name="T41" fmla="*/ 2147483647 h 76"/>
              <a:gd name="T42" fmla="*/ 2147483647 w 134"/>
              <a:gd name="T43" fmla="*/ 2147483647 h 76"/>
              <a:gd name="T44" fmla="*/ 2147483647 w 134"/>
              <a:gd name="T45" fmla="*/ 2147483647 h 76"/>
              <a:gd name="T46" fmla="*/ 2147483647 w 134"/>
              <a:gd name="T47" fmla="*/ 2147483647 h 76"/>
              <a:gd name="T48" fmla="*/ 2147483647 w 134"/>
              <a:gd name="T49" fmla="*/ 2147483647 h 76"/>
              <a:gd name="T50" fmla="*/ 2147483647 w 134"/>
              <a:gd name="T51" fmla="*/ 2147483647 h 76"/>
              <a:gd name="T52" fmla="*/ 2147483647 w 134"/>
              <a:gd name="T53" fmla="*/ 2147483647 h 76"/>
              <a:gd name="T54" fmla="*/ 2147483647 w 134"/>
              <a:gd name="T55" fmla="*/ 2147483647 h 76"/>
              <a:gd name="T56" fmla="*/ 2147483647 w 134"/>
              <a:gd name="T57" fmla="*/ 2147483647 h 76"/>
              <a:gd name="T58" fmla="*/ 2147483647 w 134"/>
              <a:gd name="T59" fmla="*/ 2147483647 h 76"/>
              <a:gd name="T60" fmla="*/ 2147483647 w 134"/>
              <a:gd name="T61" fmla="*/ 2147483647 h 76"/>
              <a:gd name="T62" fmla="*/ 2147483647 w 134"/>
              <a:gd name="T63" fmla="*/ 2147483647 h 76"/>
              <a:gd name="T64" fmla="*/ 2147483647 w 134"/>
              <a:gd name="T65" fmla="*/ 2147483647 h 76"/>
              <a:gd name="T66" fmla="*/ 2147483647 w 134"/>
              <a:gd name="T67" fmla="*/ 2147483647 h 76"/>
              <a:gd name="T68" fmla="*/ 2147483647 w 134"/>
              <a:gd name="T69" fmla="*/ 2147483647 h 76"/>
              <a:gd name="T70" fmla="*/ 2147483647 w 134"/>
              <a:gd name="T71" fmla="*/ 2147483647 h 76"/>
              <a:gd name="T72" fmla="*/ 0 w 134"/>
              <a:gd name="T73" fmla="*/ 2147483647 h 7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34"/>
              <a:gd name="T112" fmla="*/ 0 h 76"/>
              <a:gd name="T113" fmla="*/ 134 w 134"/>
              <a:gd name="T114" fmla="*/ 76 h 7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34" h="76">
                <a:moveTo>
                  <a:pt x="0" y="12"/>
                </a:moveTo>
                <a:lnTo>
                  <a:pt x="8" y="5"/>
                </a:lnTo>
                <a:lnTo>
                  <a:pt x="18" y="0"/>
                </a:lnTo>
                <a:lnTo>
                  <a:pt x="31" y="0"/>
                </a:lnTo>
                <a:lnTo>
                  <a:pt x="44" y="0"/>
                </a:lnTo>
                <a:lnTo>
                  <a:pt x="60" y="0"/>
                </a:lnTo>
                <a:lnTo>
                  <a:pt x="73" y="0"/>
                </a:lnTo>
                <a:lnTo>
                  <a:pt x="89" y="0"/>
                </a:lnTo>
                <a:lnTo>
                  <a:pt x="102" y="5"/>
                </a:lnTo>
                <a:lnTo>
                  <a:pt x="107" y="8"/>
                </a:lnTo>
                <a:lnTo>
                  <a:pt x="107" y="17"/>
                </a:lnTo>
                <a:lnTo>
                  <a:pt x="112" y="22"/>
                </a:lnTo>
                <a:lnTo>
                  <a:pt x="112" y="28"/>
                </a:lnTo>
                <a:lnTo>
                  <a:pt x="115" y="38"/>
                </a:lnTo>
                <a:lnTo>
                  <a:pt x="115" y="44"/>
                </a:lnTo>
                <a:lnTo>
                  <a:pt x="120" y="54"/>
                </a:lnTo>
                <a:lnTo>
                  <a:pt x="128" y="64"/>
                </a:lnTo>
                <a:lnTo>
                  <a:pt x="131" y="70"/>
                </a:lnTo>
                <a:lnTo>
                  <a:pt x="133" y="75"/>
                </a:lnTo>
                <a:lnTo>
                  <a:pt x="120" y="67"/>
                </a:lnTo>
                <a:lnTo>
                  <a:pt x="112" y="64"/>
                </a:lnTo>
                <a:lnTo>
                  <a:pt x="107" y="60"/>
                </a:lnTo>
                <a:lnTo>
                  <a:pt x="97" y="59"/>
                </a:lnTo>
                <a:lnTo>
                  <a:pt x="92" y="55"/>
                </a:lnTo>
                <a:lnTo>
                  <a:pt x="78" y="55"/>
                </a:lnTo>
                <a:lnTo>
                  <a:pt x="68" y="54"/>
                </a:lnTo>
                <a:lnTo>
                  <a:pt x="55" y="54"/>
                </a:lnTo>
                <a:lnTo>
                  <a:pt x="39" y="54"/>
                </a:lnTo>
                <a:lnTo>
                  <a:pt x="26" y="54"/>
                </a:lnTo>
                <a:lnTo>
                  <a:pt x="18" y="55"/>
                </a:lnTo>
                <a:lnTo>
                  <a:pt x="13" y="59"/>
                </a:lnTo>
                <a:lnTo>
                  <a:pt x="13" y="50"/>
                </a:lnTo>
                <a:lnTo>
                  <a:pt x="13" y="42"/>
                </a:lnTo>
                <a:lnTo>
                  <a:pt x="8" y="33"/>
                </a:lnTo>
                <a:lnTo>
                  <a:pt x="3" y="23"/>
                </a:lnTo>
                <a:lnTo>
                  <a:pt x="3" y="18"/>
                </a:lnTo>
                <a:lnTo>
                  <a:pt x="0" y="12"/>
                </a:lnTo>
              </a:path>
            </a:pathLst>
          </a:custGeom>
          <a:solidFill>
            <a:srgbClr val="C1CEFF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78904" tIns="39451" rIns="78904" bIns="39451"/>
          <a:lstStyle/>
          <a:p>
            <a:endParaRPr lang="ru-RU"/>
          </a:p>
        </p:txBody>
      </p:sp>
      <p:grpSp>
        <p:nvGrpSpPr>
          <p:cNvPr id="33814" name="Group 82"/>
          <p:cNvGrpSpPr>
            <a:grpSpLocks/>
          </p:cNvGrpSpPr>
          <p:nvPr/>
        </p:nvGrpSpPr>
        <p:grpSpPr bwMode="auto">
          <a:xfrm>
            <a:off x="6494463" y="1455738"/>
            <a:ext cx="187325" cy="79375"/>
            <a:chOff x="8804" y="3294"/>
            <a:chExt cx="65" cy="45"/>
          </a:xfrm>
        </p:grpSpPr>
        <p:grpSp>
          <p:nvGrpSpPr>
            <p:cNvPr id="33944" name="Group 83"/>
            <p:cNvGrpSpPr>
              <a:grpSpLocks/>
            </p:cNvGrpSpPr>
            <p:nvPr/>
          </p:nvGrpSpPr>
          <p:grpSpPr bwMode="auto">
            <a:xfrm>
              <a:off x="8822" y="3307"/>
              <a:ext cx="47" cy="29"/>
              <a:chOff x="8822" y="3307"/>
              <a:chExt cx="47" cy="29"/>
            </a:xfrm>
          </p:grpSpPr>
          <p:grpSp>
            <p:nvGrpSpPr>
              <p:cNvPr id="33954" name="Group 84"/>
              <p:cNvGrpSpPr>
                <a:grpSpLocks/>
              </p:cNvGrpSpPr>
              <p:nvPr/>
            </p:nvGrpSpPr>
            <p:grpSpPr bwMode="auto">
              <a:xfrm>
                <a:off x="8822" y="3307"/>
                <a:ext cx="47" cy="22"/>
                <a:chOff x="8822" y="3307"/>
                <a:chExt cx="47" cy="22"/>
              </a:xfrm>
            </p:grpSpPr>
            <p:sp>
              <p:nvSpPr>
                <p:cNvPr id="33958" name="AutoShape 85"/>
                <p:cNvSpPr>
                  <a:spLocks noChangeArrowheads="1"/>
                </p:cNvSpPr>
                <p:nvPr/>
              </p:nvSpPr>
              <p:spPr bwMode="auto">
                <a:xfrm rot="2940000">
                  <a:off x="8845" y="3297"/>
                  <a:ext cx="14" cy="34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78913" tIns="39456" rIns="78913" bIns="39456" anchor="ctr"/>
                <a:lstStyle/>
                <a:p>
                  <a:pPr defTabSz="787400"/>
                  <a:endParaRPr lang="ru-RU" sz="800"/>
                </a:p>
              </p:txBody>
            </p:sp>
            <p:sp>
              <p:nvSpPr>
                <p:cNvPr id="33959" name="AutoShape 86"/>
                <p:cNvSpPr>
                  <a:spLocks noChangeArrowheads="1"/>
                </p:cNvSpPr>
                <p:nvPr/>
              </p:nvSpPr>
              <p:spPr bwMode="auto">
                <a:xfrm rot="13740000" flipH="1">
                  <a:off x="8831" y="3306"/>
                  <a:ext cx="14" cy="31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78913" tIns="39456" rIns="78913" bIns="39456" anchor="ctr"/>
                <a:lstStyle/>
                <a:p>
                  <a:pPr defTabSz="787400"/>
                  <a:endParaRPr lang="ru-RU" sz="800"/>
                </a:p>
              </p:txBody>
            </p:sp>
          </p:grpSp>
          <p:grpSp>
            <p:nvGrpSpPr>
              <p:cNvPr id="33955" name="Group 87"/>
              <p:cNvGrpSpPr>
                <a:grpSpLocks/>
              </p:cNvGrpSpPr>
              <p:nvPr/>
            </p:nvGrpSpPr>
            <p:grpSpPr bwMode="auto">
              <a:xfrm>
                <a:off x="8822" y="3312"/>
                <a:ext cx="34" cy="24"/>
                <a:chOff x="8822" y="3312"/>
                <a:chExt cx="34" cy="24"/>
              </a:xfrm>
            </p:grpSpPr>
            <p:sp>
              <p:nvSpPr>
                <p:cNvPr id="33956" name="AutoShape 88"/>
                <p:cNvSpPr>
                  <a:spLocks noChangeArrowheads="1"/>
                </p:cNvSpPr>
                <p:nvPr/>
              </p:nvSpPr>
              <p:spPr bwMode="auto">
                <a:xfrm rot="-2460000">
                  <a:off x="8822" y="3312"/>
                  <a:ext cx="21" cy="19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78913" tIns="39456" rIns="78913" bIns="39456" anchor="ctr"/>
                <a:lstStyle/>
                <a:p>
                  <a:pPr defTabSz="787400"/>
                  <a:endParaRPr lang="ru-RU" sz="800"/>
                </a:p>
              </p:txBody>
            </p:sp>
            <p:sp>
              <p:nvSpPr>
                <p:cNvPr id="33957" name="AutoShape 89"/>
                <p:cNvSpPr>
                  <a:spLocks noChangeArrowheads="1"/>
                </p:cNvSpPr>
                <p:nvPr/>
              </p:nvSpPr>
              <p:spPr bwMode="auto">
                <a:xfrm rot="8340000" flipH="1">
                  <a:off x="8832" y="3317"/>
                  <a:ext cx="24" cy="19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78913" tIns="39456" rIns="78913" bIns="39456" anchor="ctr"/>
                <a:lstStyle/>
                <a:p>
                  <a:pPr defTabSz="787400"/>
                  <a:endParaRPr lang="ru-RU" sz="800"/>
                </a:p>
              </p:txBody>
            </p:sp>
          </p:grpSp>
        </p:grpSp>
        <p:grpSp>
          <p:nvGrpSpPr>
            <p:cNvPr id="33945" name="Group 90"/>
            <p:cNvGrpSpPr>
              <a:grpSpLocks/>
            </p:cNvGrpSpPr>
            <p:nvPr/>
          </p:nvGrpSpPr>
          <p:grpSpPr bwMode="auto">
            <a:xfrm>
              <a:off x="8804" y="3294"/>
              <a:ext cx="52" cy="45"/>
              <a:chOff x="8804" y="3294"/>
              <a:chExt cx="52" cy="45"/>
            </a:xfrm>
          </p:grpSpPr>
          <p:grpSp>
            <p:nvGrpSpPr>
              <p:cNvPr id="33948" name="Group 91"/>
              <p:cNvGrpSpPr>
                <a:grpSpLocks/>
              </p:cNvGrpSpPr>
              <p:nvPr/>
            </p:nvGrpSpPr>
            <p:grpSpPr bwMode="auto">
              <a:xfrm>
                <a:off x="8827" y="3294"/>
                <a:ext cx="24" cy="45"/>
                <a:chOff x="8827" y="3294"/>
                <a:chExt cx="24" cy="45"/>
              </a:xfrm>
            </p:grpSpPr>
            <p:sp>
              <p:nvSpPr>
                <p:cNvPr id="33952" name="AutoShape 92"/>
                <p:cNvSpPr>
                  <a:spLocks noChangeArrowheads="1"/>
                </p:cNvSpPr>
                <p:nvPr/>
              </p:nvSpPr>
              <p:spPr bwMode="auto">
                <a:xfrm>
                  <a:off x="8827" y="3294"/>
                  <a:ext cx="24" cy="25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78913" tIns="39456" rIns="78913" bIns="39456" anchor="ctr"/>
                <a:lstStyle/>
                <a:p>
                  <a:pPr defTabSz="787400"/>
                  <a:endParaRPr lang="ru-RU" sz="800"/>
                </a:p>
              </p:txBody>
            </p:sp>
            <p:sp>
              <p:nvSpPr>
                <p:cNvPr id="33953" name="AutoShape 93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8827" y="3316"/>
                  <a:ext cx="24" cy="23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78913" tIns="39456" rIns="78913" bIns="39456" anchor="ctr"/>
                <a:lstStyle/>
                <a:p>
                  <a:pPr defTabSz="787400"/>
                  <a:endParaRPr lang="ru-RU" sz="800"/>
                </a:p>
              </p:txBody>
            </p:sp>
          </p:grpSp>
          <p:grpSp>
            <p:nvGrpSpPr>
              <p:cNvPr id="33949" name="Group 94"/>
              <p:cNvGrpSpPr>
                <a:grpSpLocks/>
              </p:cNvGrpSpPr>
              <p:nvPr/>
            </p:nvGrpSpPr>
            <p:grpSpPr bwMode="auto">
              <a:xfrm>
                <a:off x="8804" y="3316"/>
                <a:ext cx="52" cy="16"/>
                <a:chOff x="8804" y="3316"/>
                <a:chExt cx="52" cy="16"/>
              </a:xfrm>
            </p:grpSpPr>
            <p:sp>
              <p:nvSpPr>
                <p:cNvPr id="33950" name="AutoShape 95"/>
                <p:cNvSpPr>
                  <a:spLocks noChangeArrowheads="1"/>
                </p:cNvSpPr>
                <p:nvPr/>
              </p:nvSpPr>
              <p:spPr bwMode="auto">
                <a:xfrm rot="-5400000">
                  <a:off x="8808" y="3312"/>
                  <a:ext cx="12" cy="20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78913" tIns="39456" rIns="78913" bIns="39456" anchor="ctr"/>
                <a:lstStyle/>
                <a:p>
                  <a:pPr defTabSz="787400"/>
                  <a:endParaRPr lang="ru-RU" sz="800"/>
                </a:p>
              </p:txBody>
            </p:sp>
            <p:sp>
              <p:nvSpPr>
                <p:cNvPr id="33951" name="AutoShape 96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8835" y="3311"/>
                  <a:ext cx="16" cy="26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78913" tIns="39456" rIns="78913" bIns="39456" anchor="ctr"/>
                <a:lstStyle/>
                <a:p>
                  <a:pPr defTabSz="787400"/>
                  <a:endParaRPr lang="ru-RU" sz="800"/>
                </a:p>
              </p:txBody>
            </p:sp>
          </p:grpSp>
        </p:grpSp>
        <p:sp>
          <p:nvSpPr>
            <p:cNvPr id="33946" name="Oval 97"/>
            <p:cNvSpPr>
              <a:spLocks noChangeArrowheads="1"/>
            </p:cNvSpPr>
            <p:nvPr/>
          </p:nvSpPr>
          <p:spPr bwMode="auto">
            <a:xfrm>
              <a:off x="8827" y="3312"/>
              <a:ext cx="24" cy="19"/>
            </a:xfrm>
            <a:prstGeom prst="ellipse">
              <a:avLst/>
            </a:prstGeom>
            <a:solidFill>
              <a:srgbClr val="FE9B0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78913" tIns="39456" rIns="78913" bIns="39456" anchor="ctr"/>
            <a:lstStyle/>
            <a:p>
              <a:pPr defTabSz="787400"/>
              <a:endParaRPr lang="ru-RU" sz="800"/>
            </a:p>
          </p:txBody>
        </p:sp>
        <p:sp>
          <p:nvSpPr>
            <p:cNvPr id="33947" name="AutoShape 98"/>
            <p:cNvSpPr>
              <a:spLocks noChangeArrowheads="1"/>
            </p:cNvSpPr>
            <p:nvPr/>
          </p:nvSpPr>
          <p:spPr bwMode="auto">
            <a:xfrm>
              <a:off x="8827" y="3312"/>
              <a:ext cx="24" cy="19"/>
            </a:xfrm>
            <a:prstGeom prst="triangle">
              <a:avLst>
                <a:gd name="adj" fmla="val 49940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8913" tIns="39456" rIns="78913" bIns="39456" anchor="ctr"/>
            <a:lstStyle/>
            <a:p>
              <a:pPr defTabSz="787400"/>
              <a:endParaRPr lang="ru-RU" sz="800"/>
            </a:p>
          </p:txBody>
        </p:sp>
      </p:grpSp>
      <p:grpSp>
        <p:nvGrpSpPr>
          <p:cNvPr id="33815" name="Group 60"/>
          <p:cNvGrpSpPr>
            <a:grpSpLocks/>
          </p:cNvGrpSpPr>
          <p:nvPr/>
        </p:nvGrpSpPr>
        <p:grpSpPr bwMode="auto">
          <a:xfrm>
            <a:off x="4905375" y="2916238"/>
            <a:ext cx="2763838" cy="1227137"/>
            <a:chOff x="2211" y="816"/>
            <a:chExt cx="1406" cy="525"/>
          </a:xfrm>
        </p:grpSpPr>
        <p:sp>
          <p:nvSpPr>
            <p:cNvPr id="26703" name="Rectangle 61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КЧС и ПБ</a:t>
              </a:r>
            </a:p>
          </p:txBody>
        </p:sp>
        <p:sp>
          <p:nvSpPr>
            <p:cNvPr id="26704" name="Rectangle 62"/>
            <p:cNvSpPr>
              <a:spLocks noChangeArrowheads="1"/>
            </p:cNvSpPr>
            <p:nvPr/>
          </p:nvSpPr>
          <p:spPr bwMode="auto">
            <a:xfrm>
              <a:off x="2211" y="1043"/>
              <a:ext cx="1406" cy="298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500" dirty="0">
                  <a:cs typeface="Times New Roman" pitchFamily="18" charset="0"/>
                </a:rPr>
                <a:t>Председатель </a:t>
              </a:r>
            </a:p>
            <a:p>
              <a:pPr algn="ctr">
                <a:defRPr/>
              </a:pPr>
              <a:r>
                <a:rPr lang="ru-RU" sz="1500" dirty="0">
                  <a:cs typeface="Times New Roman" pitchFamily="18" charset="0"/>
                </a:rPr>
                <a:t>Иванов Иван Иванович</a:t>
              </a:r>
            </a:p>
            <a:p>
              <a:pPr algn="ctr">
                <a:defRPr/>
              </a:pPr>
              <a:r>
                <a:rPr lang="ru-RU" sz="1500" dirty="0">
                  <a:cs typeface="Times New Roman" pitchFamily="18" charset="0"/>
                </a:rPr>
                <a:t>8(872310) 24-84  8928565-58-85</a:t>
              </a:r>
            </a:p>
          </p:txBody>
        </p:sp>
      </p:grpSp>
      <p:grpSp>
        <p:nvGrpSpPr>
          <p:cNvPr id="33816" name="Group 64"/>
          <p:cNvGrpSpPr>
            <a:grpSpLocks/>
          </p:cNvGrpSpPr>
          <p:nvPr/>
        </p:nvGrpSpPr>
        <p:grpSpPr bwMode="auto">
          <a:xfrm>
            <a:off x="5084763" y="6129338"/>
            <a:ext cx="2498725" cy="1585912"/>
            <a:chOff x="2211" y="816"/>
            <a:chExt cx="1406" cy="454"/>
          </a:xfrm>
        </p:grpSpPr>
        <p:sp>
          <p:nvSpPr>
            <p:cNvPr id="26701" name="Rectangle 65"/>
            <p:cNvSpPr>
              <a:spLocks noChangeArrowheads="1"/>
            </p:cNvSpPr>
            <p:nvPr/>
          </p:nvSpPr>
          <p:spPr bwMode="auto">
            <a:xfrm>
              <a:off x="2211" y="816"/>
              <a:ext cx="1406" cy="188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Начальник гарнизона</a:t>
              </a:r>
            </a:p>
          </p:txBody>
        </p:sp>
        <p:sp>
          <p:nvSpPr>
            <p:cNvPr id="26702" name="Rectangle 66"/>
            <p:cNvSpPr>
              <a:spLocks noChangeArrowheads="1"/>
            </p:cNvSpPr>
            <p:nvPr/>
          </p:nvSpPr>
          <p:spPr bwMode="auto">
            <a:xfrm>
              <a:off x="2211" y="1004"/>
              <a:ext cx="1406" cy="266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Котов А.А.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8(872310) 21-50,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8-928-050-37-45</a:t>
              </a:r>
            </a:p>
          </p:txBody>
        </p:sp>
      </p:grpSp>
      <p:grpSp>
        <p:nvGrpSpPr>
          <p:cNvPr id="33817" name="Group 67"/>
          <p:cNvGrpSpPr>
            <a:grpSpLocks/>
          </p:cNvGrpSpPr>
          <p:nvPr/>
        </p:nvGrpSpPr>
        <p:grpSpPr bwMode="auto">
          <a:xfrm>
            <a:off x="9366250" y="3897313"/>
            <a:ext cx="2500313" cy="958850"/>
            <a:chOff x="2211" y="816"/>
            <a:chExt cx="1406" cy="517"/>
          </a:xfrm>
        </p:grpSpPr>
        <p:sp>
          <p:nvSpPr>
            <p:cNvPr id="26699" name="Rectangle 68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РОВД</a:t>
              </a:r>
            </a:p>
          </p:txBody>
        </p:sp>
        <p:sp>
          <p:nvSpPr>
            <p:cNvPr id="26700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9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Рук. Чиркин И.Д.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8(872310) 23-50</a:t>
              </a:r>
            </a:p>
          </p:txBody>
        </p:sp>
      </p:grpSp>
      <p:grpSp>
        <p:nvGrpSpPr>
          <p:cNvPr id="33818" name="Group 70"/>
          <p:cNvGrpSpPr>
            <a:grpSpLocks/>
          </p:cNvGrpSpPr>
          <p:nvPr/>
        </p:nvGrpSpPr>
        <p:grpSpPr bwMode="auto">
          <a:xfrm>
            <a:off x="890588" y="3786188"/>
            <a:ext cx="2409825" cy="1031875"/>
            <a:chOff x="2211" y="816"/>
            <a:chExt cx="1406" cy="454"/>
          </a:xfrm>
        </p:grpSpPr>
        <p:sp>
          <p:nvSpPr>
            <p:cNvPr id="26697" name="Rectangle 71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Эксплуатационная газовая </a:t>
              </a:r>
            </a:p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служба (ЭГС)</a:t>
              </a:r>
            </a:p>
          </p:txBody>
        </p:sp>
        <p:sp>
          <p:nvSpPr>
            <p:cNvPr id="26698" name="Rectangle 72"/>
            <p:cNvSpPr>
              <a:spLocks noChangeArrowheads="1"/>
            </p:cNvSpPr>
            <p:nvPr/>
          </p:nvSpPr>
          <p:spPr bwMode="auto">
            <a:xfrm>
              <a:off x="2211" y="1043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Руководитель Павлов С.У.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8(872310)32-08</a:t>
              </a:r>
            </a:p>
          </p:txBody>
        </p:sp>
      </p:grpSp>
      <p:grpSp>
        <p:nvGrpSpPr>
          <p:cNvPr id="33819" name="Group 73"/>
          <p:cNvGrpSpPr>
            <a:grpSpLocks/>
          </p:cNvGrpSpPr>
          <p:nvPr/>
        </p:nvGrpSpPr>
        <p:grpSpPr bwMode="auto">
          <a:xfrm>
            <a:off x="4949825" y="4429125"/>
            <a:ext cx="2665413" cy="1287463"/>
            <a:chOff x="2211" y="816"/>
            <a:chExt cx="1406" cy="531"/>
          </a:xfrm>
        </p:grpSpPr>
        <p:sp>
          <p:nvSpPr>
            <p:cNvPr id="26695" name="Rectangle 7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ГО и ЧС</a:t>
              </a:r>
            </a:p>
          </p:txBody>
        </p:sp>
        <p:sp>
          <p:nvSpPr>
            <p:cNvPr id="26696" name="Rectangle 75"/>
            <p:cNvSpPr>
              <a:spLocks noChangeArrowheads="1"/>
            </p:cNvSpPr>
            <p:nvPr/>
          </p:nvSpPr>
          <p:spPr bwMode="auto">
            <a:xfrm>
              <a:off x="2211" y="1043"/>
              <a:ext cx="1406" cy="30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начальник Сидоров Р.П.</a:t>
              </a:r>
            </a:p>
            <a:p>
              <a:pPr algn="ctr">
                <a:defRPr/>
              </a:pPr>
              <a:r>
                <a:rPr lang="ru-RU" sz="1500" dirty="0">
                  <a:cs typeface="Times New Roman" pitchFamily="18" charset="0"/>
                </a:rPr>
                <a:t>8(872310)40-31 </a:t>
              </a:r>
            </a:p>
            <a:p>
              <a:pPr algn="ctr">
                <a:defRPr/>
              </a:pPr>
              <a:r>
                <a:rPr lang="ru-RU" sz="1500" dirty="0">
                  <a:cs typeface="Times New Roman" pitchFamily="18" charset="0"/>
                </a:rPr>
                <a:t>8928-052-59-68,8928-684-07-90</a:t>
              </a:r>
            </a:p>
          </p:txBody>
        </p:sp>
      </p:grpSp>
      <p:grpSp>
        <p:nvGrpSpPr>
          <p:cNvPr id="33820" name="Group 76"/>
          <p:cNvGrpSpPr>
            <a:grpSpLocks/>
          </p:cNvGrpSpPr>
          <p:nvPr/>
        </p:nvGrpSpPr>
        <p:grpSpPr bwMode="auto">
          <a:xfrm>
            <a:off x="9366250" y="5327650"/>
            <a:ext cx="2500313" cy="1173163"/>
            <a:chOff x="2211" y="816"/>
            <a:chExt cx="1406" cy="631"/>
          </a:xfrm>
        </p:grpSpPr>
        <p:sp>
          <p:nvSpPr>
            <p:cNvPr id="26693" name="Rectangle 77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ЦРБ</a:t>
              </a:r>
            </a:p>
          </p:txBody>
        </p:sp>
        <p:sp>
          <p:nvSpPr>
            <p:cNvPr id="26694" name="Rectangle 78"/>
            <p:cNvSpPr>
              <a:spLocks noChangeArrowheads="1"/>
            </p:cNvSpPr>
            <p:nvPr/>
          </p:nvSpPr>
          <p:spPr bwMode="auto">
            <a:xfrm>
              <a:off x="2211" y="1043"/>
              <a:ext cx="1406" cy="40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Рук Малышев С.М.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8(872310) 39-51, 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8928-540-83-03</a:t>
              </a:r>
            </a:p>
          </p:txBody>
        </p:sp>
      </p:grpSp>
      <p:grpSp>
        <p:nvGrpSpPr>
          <p:cNvPr id="33821" name="Group 79"/>
          <p:cNvGrpSpPr>
            <a:grpSpLocks/>
          </p:cNvGrpSpPr>
          <p:nvPr/>
        </p:nvGrpSpPr>
        <p:grpSpPr bwMode="auto">
          <a:xfrm>
            <a:off x="9115425" y="6759575"/>
            <a:ext cx="2751138" cy="954088"/>
            <a:chOff x="2211" y="816"/>
            <a:chExt cx="1406" cy="513"/>
          </a:xfrm>
        </p:grpSpPr>
        <p:sp>
          <p:nvSpPr>
            <p:cNvPr id="26691" name="Rectangle 80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Хасавюртовская зональная </a:t>
              </a:r>
            </a:p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ветеринарная лаборатория </a:t>
              </a:r>
            </a:p>
          </p:txBody>
        </p:sp>
        <p:sp>
          <p:nvSpPr>
            <p:cNvPr id="26692" name="Rectangle 81"/>
            <p:cNvSpPr>
              <a:spLocks noChangeArrowheads="1"/>
            </p:cNvSpPr>
            <p:nvPr/>
          </p:nvSpPr>
          <p:spPr bwMode="auto">
            <a:xfrm>
              <a:off x="2211" y="1043"/>
              <a:ext cx="1406" cy="286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Рук. </a:t>
              </a:r>
              <a:r>
                <a:rPr lang="ru-RU" sz="1500" dirty="0" err="1">
                  <a:cs typeface="Times New Roman" pitchFamily="18" charset="0"/>
                </a:rPr>
                <a:t>Нифталиев</a:t>
              </a:r>
              <a:r>
                <a:rPr lang="ru-RU" sz="1500" dirty="0">
                  <a:cs typeface="Times New Roman" pitchFamily="18" charset="0"/>
                </a:rPr>
                <a:t> М.Х.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8(872310) 29-10, 8928-500-29-44</a:t>
              </a:r>
            </a:p>
          </p:txBody>
        </p:sp>
      </p:grpSp>
      <p:grpSp>
        <p:nvGrpSpPr>
          <p:cNvPr id="33822" name="Group 82"/>
          <p:cNvGrpSpPr>
            <a:grpSpLocks/>
          </p:cNvGrpSpPr>
          <p:nvPr/>
        </p:nvGrpSpPr>
        <p:grpSpPr bwMode="auto">
          <a:xfrm>
            <a:off x="890588" y="7099300"/>
            <a:ext cx="2581275" cy="892175"/>
            <a:chOff x="2211" y="816"/>
            <a:chExt cx="1406" cy="481"/>
          </a:xfrm>
        </p:grpSpPr>
        <p:sp>
          <p:nvSpPr>
            <p:cNvPr id="26689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ОАО «Хасавюртовские </a:t>
              </a:r>
            </a:p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электросети»</a:t>
              </a:r>
            </a:p>
          </p:txBody>
        </p:sp>
        <p:sp>
          <p:nvSpPr>
            <p:cNvPr id="26690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Рук. Петров М.Г.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8(872310)20-13</a:t>
              </a:r>
            </a:p>
          </p:txBody>
        </p:sp>
      </p:grpSp>
      <p:grpSp>
        <p:nvGrpSpPr>
          <p:cNvPr id="33823" name="Group 92"/>
          <p:cNvGrpSpPr>
            <a:grpSpLocks/>
          </p:cNvGrpSpPr>
          <p:nvPr/>
        </p:nvGrpSpPr>
        <p:grpSpPr bwMode="auto">
          <a:xfrm>
            <a:off x="9115425" y="8108950"/>
            <a:ext cx="2751138" cy="892175"/>
            <a:chOff x="2211" y="816"/>
            <a:chExt cx="1406" cy="481"/>
          </a:xfrm>
        </p:grpSpPr>
        <p:sp>
          <p:nvSpPr>
            <p:cNvPr id="26683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Центр гигиены и </a:t>
              </a:r>
            </a:p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эпидемиологии</a:t>
              </a:r>
            </a:p>
          </p:txBody>
        </p:sp>
        <p:sp>
          <p:nvSpPr>
            <p:cNvPr id="26684" name="Rectangle 9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Руководитель  </a:t>
              </a:r>
              <a:r>
                <a:rPr lang="ru-RU" sz="1500" dirty="0" err="1">
                  <a:cs typeface="Times New Roman" pitchFamily="18" charset="0"/>
                </a:rPr>
                <a:t>Лабазанов</a:t>
              </a:r>
              <a:r>
                <a:rPr lang="ru-RU" sz="1500" dirty="0">
                  <a:cs typeface="Times New Roman" pitchFamily="18" charset="0"/>
                </a:rPr>
                <a:t> Х.Г.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8(872310) 38-55</a:t>
              </a:r>
            </a:p>
          </p:txBody>
        </p:sp>
      </p:grpSp>
      <p:sp>
        <p:nvSpPr>
          <p:cNvPr id="33824" name="Line 95"/>
          <p:cNvSpPr>
            <a:spLocks noChangeShapeType="1"/>
          </p:cNvSpPr>
          <p:nvPr/>
        </p:nvSpPr>
        <p:spPr bwMode="auto">
          <a:xfrm flipH="1" flipV="1">
            <a:off x="3471863" y="6515100"/>
            <a:ext cx="1500187" cy="5715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25" name="Line 96"/>
          <p:cNvSpPr>
            <a:spLocks noChangeShapeType="1"/>
          </p:cNvSpPr>
          <p:nvPr/>
        </p:nvSpPr>
        <p:spPr bwMode="auto">
          <a:xfrm flipH="1">
            <a:off x="3471863" y="6872288"/>
            <a:ext cx="1500187" cy="50006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26" name="Line 97"/>
          <p:cNvSpPr>
            <a:spLocks noChangeShapeType="1"/>
          </p:cNvSpPr>
          <p:nvPr/>
        </p:nvSpPr>
        <p:spPr bwMode="auto">
          <a:xfrm flipH="1" flipV="1">
            <a:off x="3328988" y="5500688"/>
            <a:ext cx="1714500" cy="103981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27" name="Line 98"/>
          <p:cNvSpPr>
            <a:spLocks noChangeShapeType="1"/>
          </p:cNvSpPr>
          <p:nvPr/>
        </p:nvSpPr>
        <p:spPr bwMode="auto">
          <a:xfrm flipH="1" flipV="1">
            <a:off x="3328988" y="4325938"/>
            <a:ext cx="1714500" cy="207168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28" name="Line 99"/>
          <p:cNvSpPr>
            <a:spLocks noChangeShapeType="1"/>
          </p:cNvSpPr>
          <p:nvPr/>
        </p:nvSpPr>
        <p:spPr bwMode="auto">
          <a:xfrm flipH="1">
            <a:off x="7615238" y="5754688"/>
            <a:ext cx="1714500" cy="81756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29" name="Line 100"/>
          <p:cNvSpPr>
            <a:spLocks noChangeShapeType="1"/>
          </p:cNvSpPr>
          <p:nvPr/>
        </p:nvSpPr>
        <p:spPr bwMode="auto">
          <a:xfrm flipH="1" flipV="1">
            <a:off x="7615238" y="6786563"/>
            <a:ext cx="1357312" cy="371475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30" name="Line 101"/>
          <p:cNvSpPr>
            <a:spLocks noChangeShapeType="1"/>
          </p:cNvSpPr>
          <p:nvPr/>
        </p:nvSpPr>
        <p:spPr bwMode="auto">
          <a:xfrm flipH="1" flipV="1">
            <a:off x="7615238" y="7072313"/>
            <a:ext cx="1428750" cy="130016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31" name="Line 102"/>
          <p:cNvSpPr>
            <a:spLocks noChangeShapeType="1"/>
          </p:cNvSpPr>
          <p:nvPr/>
        </p:nvSpPr>
        <p:spPr bwMode="auto">
          <a:xfrm flipH="1">
            <a:off x="7583488" y="4397375"/>
            <a:ext cx="1746250" cy="189865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32" name="Line 104"/>
          <p:cNvSpPr>
            <a:spLocks noChangeShapeType="1"/>
          </p:cNvSpPr>
          <p:nvPr/>
        </p:nvSpPr>
        <p:spPr bwMode="auto">
          <a:xfrm>
            <a:off x="7672388" y="3433763"/>
            <a:ext cx="4729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33" name="Line 106"/>
          <p:cNvSpPr>
            <a:spLocks noChangeShapeType="1"/>
          </p:cNvSpPr>
          <p:nvPr/>
        </p:nvSpPr>
        <p:spPr bwMode="auto">
          <a:xfrm flipH="1">
            <a:off x="11863388" y="8447088"/>
            <a:ext cx="538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34" name="Line 107"/>
          <p:cNvSpPr>
            <a:spLocks noChangeShapeType="1"/>
          </p:cNvSpPr>
          <p:nvPr/>
        </p:nvSpPr>
        <p:spPr bwMode="auto">
          <a:xfrm flipH="1">
            <a:off x="11863388" y="7181850"/>
            <a:ext cx="538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35" name="Line 108"/>
          <p:cNvSpPr>
            <a:spLocks noChangeShapeType="1"/>
          </p:cNvSpPr>
          <p:nvPr/>
        </p:nvSpPr>
        <p:spPr bwMode="auto">
          <a:xfrm flipH="1">
            <a:off x="11863388" y="5749925"/>
            <a:ext cx="538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36" name="Line 109"/>
          <p:cNvSpPr>
            <a:spLocks noChangeShapeType="1"/>
          </p:cNvSpPr>
          <p:nvPr/>
        </p:nvSpPr>
        <p:spPr bwMode="auto">
          <a:xfrm flipH="1">
            <a:off x="11863388" y="4319588"/>
            <a:ext cx="5381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37" name="Line 110"/>
          <p:cNvSpPr>
            <a:spLocks noChangeShapeType="1"/>
          </p:cNvSpPr>
          <p:nvPr/>
        </p:nvSpPr>
        <p:spPr bwMode="auto">
          <a:xfrm>
            <a:off x="7672388" y="3433763"/>
            <a:ext cx="4729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38" name="Line 112"/>
          <p:cNvSpPr>
            <a:spLocks noChangeShapeType="1"/>
          </p:cNvSpPr>
          <p:nvPr/>
        </p:nvSpPr>
        <p:spPr bwMode="auto">
          <a:xfrm flipH="1">
            <a:off x="11863388" y="8447088"/>
            <a:ext cx="538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39" name="Line 113"/>
          <p:cNvSpPr>
            <a:spLocks noChangeShapeType="1"/>
          </p:cNvSpPr>
          <p:nvPr/>
        </p:nvSpPr>
        <p:spPr bwMode="auto">
          <a:xfrm flipH="1">
            <a:off x="11863388" y="7181850"/>
            <a:ext cx="538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40" name="Line 114"/>
          <p:cNvSpPr>
            <a:spLocks noChangeShapeType="1"/>
          </p:cNvSpPr>
          <p:nvPr/>
        </p:nvSpPr>
        <p:spPr bwMode="auto">
          <a:xfrm flipH="1">
            <a:off x="11863388" y="5749925"/>
            <a:ext cx="538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41" name="Line 115"/>
          <p:cNvSpPr>
            <a:spLocks noChangeShapeType="1"/>
          </p:cNvSpPr>
          <p:nvPr/>
        </p:nvSpPr>
        <p:spPr bwMode="auto">
          <a:xfrm flipH="1">
            <a:off x="11863388" y="4319588"/>
            <a:ext cx="538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42" name="Line 117"/>
          <p:cNvSpPr>
            <a:spLocks noChangeShapeType="1"/>
          </p:cNvSpPr>
          <p:nvPr/>
        </p:nvSpPr>
        <p:spPr bwMode="auto">
          <a:xfrm>
            <a:off x="444500" y="3433763"/>
            <a:ext cx="44608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43" name="Line 119"/>
          <p:cNvSpPr>
            <a:spLocks noChangeShapeType="1"/>
          </p:cNvSpPr>
          <p:nvPr/>
        </p:nvSpPr>
        <p:spPr bwMode="auto">
          <a:xfrm>
            <a:off x="444500" y="7472363"/>
            <a:ext cx="4460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44" name="Line 120"/>
          <p:cNvSpPr>
            <a:spLocks noChangeShapeType="1"/>
          </p:cNvSpPr>
          <p:nvPr/>
        </p:nvSpPr>
        <p:spPr bwMode="auto">
          <a:xfrm>
            <a:off x="444500" y="6578600"/>
            <a:ext cx="4460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45" name="Line 121"/>
          <p:cNvSpPr>
            <a:spLocks noChangeShapeType="1"/>
          </p:cNvSpPr>
          <p:nvPr/>
        </p:nvSpPr>
        <p:spPr bwMode="auto">
          <a:xfrm>
            <a:off x="444500" y="5507038"/>
            <a:ext cx="4460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46" name="Line 122"/>
          <p:cNvSpPr>
            <a:spLocks noChangeShapeType="1"/>
          </p:cNvSpPr>
          <p:nvPr/>
        </p:nvSpPr>
        <p:spPr bwMode="auto">
          <a:xfrm>
            <a:off x="444500" y="4319588"/>
            <a:ext cx="4460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grpSp>
        <p:nvGrpSpPr>
          <p:cNvPr id="33847" name="Group 123"/>
          <p:cNvGrpSpPr>
            <a:grpSpLocks/>
          </p:cNvGrpSpPr>
          <p:nvPr/>
        </p:nvGrpSpPr>
        <p:grpSpPr bwMode="auto">
          <a:xfrm>
            <a:off x="5084763" y="1892300"/>
            <a:ext cx="2409825" cy="841375"/>
            <a:chOff x="2211" y="816"/>
            <a:chExt cx="1406" cy="454"/>
          </a:xfrm>
        </p:grpSpPr>
        <p:sp>
          <p:nvSpPr>
            <p:cNvPr id="2668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ГУ  МЧС по СРФ</a:t>
              </a:r>
            </a:p>
          </p:txBody>
        </p:sp>
        <p:sp>
          <p:nvSpPr>
            <p:cNvPr id="2668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endParaRPr lang="ru-RU" sz="1500" dirty="0">
                <a:cs typeface="Times New Roman" pitchFamily="18" charset="0"/>
              </a:endParaRPr>
            </a:p>
            <a:p>
              <a:pPr algn="ctr" defTabSz="1257150">
                <a:defRPr/>
              </a:pPr>
              <a:r>
                <a:rPr lang="ru-RU" sz="1500" dirty="0">
                  <a:cs typeface="Times New Roman" pitchFamily="18" charset="0"/>
                </a:rPr>
                <a:t>ОДС</a:t>
              </a:r>
            </a:p>
            <a:p>
              <a:pPr algn="ctr" defTabSz="1257150">
                <a:defRPr/>
              </a:pPr>
              <a:r>
                <a:rPr lang="ru-RU" sz="1500" dirty="0">
                  <a:cs typeface="Times New Roman" pitchFamily="18" charset="0"/>
                </a:rPr>
                <a:t>8-8722-63-35-58</a:t>
              </a:r>
            </a:p>
            <a:p>
              <a:pPr algn="ctr" defTabSz="1257150">
                <a:defRPr/>
              </a:pPr>
              <a:endParaRPr lang="ru-RU" sz="1500" dirty="0">
                <a:cs typeface="Times New Roman" pitchFamily="18" charset="0"/>
              </a:endParaRPr>
            </a:p>
          </p:txBody>
        </p:sp>
      </p:grpSp>
      <p:sp>
        <p:nvSpPr>
          <p:cNvPr id="33848" name="Line 127"/>
          <p:cNvSpPr>
            <a:spLocks noChangeShapeType="1"/>
          </p:cNvSpPr>
          <p:nvPr/>
        </p:nvSpPr>
        <p:spPr bwMode="auto">
          <a:xfrm>
            <a:off x="7494588" y="2314575"/>
            <a:ext cx="7127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49" name="Line 131"/>
          <p:cNvSpPr>
            <a:spLocks noChangeShapeType="1"/>
          </p:cNvSpPr>
          <p:nvPr/>
        </p:nvSpPr>
        <p:spPr bwMode="auto">
          <a:xfrm>
            <a:off x="4194175" y="2314575"/>
            <a:ext cx="8905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50" name="Line 132"/>
          <p:cNvSpPr>
            <a:spLocks noChangeShapeType="1"/>
          </p:cNvSpPr>
          <p:nvPr/>
        </p:nvSpPr>
        <p:spPr bwMode="auto">
          <a:xfrm flipV="1">
            <a:off x="4194175" y="6462713"/>
            <a:ext cx="8905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33851" name="Полилиния 103"/>
          <p:cNvSpPr>
            <a:spLocks noChangeArrowheads="1"/>
          </p:cNvSpPr>
          <p:nvPr/>
        </p:nvSpPr>
        <p:spPr bwMode="auto">
          <a:xfrm>
            <a:off x="6257925" y="4178300"/>
            <a:ext cx="0" cy="198438"/>
          </a:xfrm>
          <a:custGeom>
            <a:avLst/>
            <a:gdLst>
              <a:gd name="T0" fmla="*/ 0 h 199696"/>
              <a:gd name="T1" fmla="*/ 121204 h 199696"/>
              <a:gd name="T2" fmla="*/ 0 60000 65536"/>
              <a:gd name="T3" fmla="*/ 0 60000 65536"/>
              <a:gd name="T4" fmla="*/ 0 h 199696"/>
              <a:gd name="T5" fmla="*/ 199696 h 199696"/>
            </a:gdLst>
            <a:ahLst/>
            <a:cxnLst>
              <a:cxn ang="T2">
                <a:pos x="0" y="T0"/>
              </a:cxn>
              <a:cxn ang="T3">
                <a:pos x="0" y="T1"/>
              </a:cxn>
            </a:cxnLst>
            <a:rect l="0" t="T4" r="0" b="T5"/>
            <a:pathLst>
              <a:path h="199696">
                <a:moveTo>
                  <a:pt x="0" y="0"/>
                </a:moveTo>
                <a:lnTo>
                  <a:pt x="0" y="199696"/>
                </a:lnTo>
              </a:path>
            </a:pathLst>
          </a:custGeom>
          <a:solidFill>
            <a:schemeClr val="accent1"/>
          </a:solidFill>
          <a:ln w="25400" algn="ctr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lIns="91428" tIns="45714" rIns="91428" bIns="45714"/>
          <a:lstStyle/>
          <a:p>
            <a:endParaRPr lang="ru-RU"/>
          </a:p>
        </p:txBody>
      </p:sp>
      <p:cxnSp>
        <p:nvCxnSpPr>
          <p:cNvPr id="33852" name="Прямая соединительная линия 81"/>
          <p:cNvCxnSpPr>
            <a:cxnSpLocks noChangeShapeType="1"/>
            <a:stCxn id="33859" idx="0"/>
            <a:endCxn id="33842" idx="0"/>
          </p:cNvCxnSpPr>
          <p:nvPr/>
        </p:nvCxnSpPr>
        <p:spPr bwMode="auto">
          <a:xfrm rot="5400000" flipH="1">
            <a:off x="-2075656" y="5953919"/>
            <a:ext cx="5067300" cy="269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3" name="Прямая соединительная линия 83"/>
          <p:cNvCxnSpPr>
            <a:cxnSpLocks noChangeShapeType="1"/>
            <a:stCxn id="33833" idx="0"/>
            <a:endCxn id="33837" idx="1"/>
          </p:cNvCxnSpPr>
          <p:nvPr/>
        </p:nvCxnSpPr>
        <p:spPr bwMode="auto">
          <a:xfrm rot="5400000" flipH="1">
            <a:off x="9894888" y="5940425"/>
            <a:ext cx="5013325" cy="3175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4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6149975" y="5916613"/>
            <a:ext cx="357187" cy="15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5" name="Прямая соединительная линия 129"/>
          <p:cNvCxnSpPr>
            <a:cxnSpLocks noChangeShapeType="1"/>
            <a:stCxn id="33849" idx="0"/>
            <a:endCxn id="33850" idx="0"/>
          </p:cNvCxnSpPr>
          <p:nvPr/>
        </p:nvCxnSpPr>
        <p:spPr bwMode="auto">
          <a:xfrm rot="5400000">
            <a:off x="2120106" y="4388644"/>
            <a:ext cx="4149725" cy="15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6" name="Прямая соединительная линия 131"/>
          <p:cNvCxnSpPr>
            <a:cxnSpLocks noChangeShapeType="1"/>
            <a:stCxn id="33848" idx="1"/>
          </p:cNvCxnSpPr>
          <p:nvPr/>
        </p:nvCxnSpPr>
        <p:spPr bwMode="auto">
          <a:xfrm rot="-5400000" flipH="1" flipV="1">
            <a:off x="6889750" y="3632200"/>
            <a:ext cx="2635250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7" name="Прямая соединительная линия 136"/>
          <p:cNvCxnSpPr>
            <a:cxnSpLocks noChangeShapeType="1"/>
          </p:cNvCxnSpPr>
          <p:nvPr/>
        </p:nvCxnSpPr>
        <p:spPr bwMode="auto">
          <a:xfrm rot="5400000">
            <a:off x="6149975" y="2871788"/>
            <a:ext cx="277813" cy="1587"/>
          </a:xfrm>
          <a:prstGeom prst="line">
            <a:avLst/>
          </a:prstGeom>
          <a:noFill/>
          <a:ln w="25400" algn="ctr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858" name="Group 82"/>
          <p:cNvGrpSpPr>
            <a:grpSpLocks/>
          </p:cNvGrpSpPr>
          <p:nvPr/>
        </p:nvGrpSpPr>
        <p:grpSpPr bwMode="auto">
          <a:xfrm>
            <a:off x="900113" y="6086475"/>
            <a:ext cx="2500312" cy="892175"/>
            <a:chOff x="2211" y="816"/>
            <a:chExt cx="1406" cy="481"/>
          </a:xfrm>
        </p:grpSpPr>
        <p:sp>
          <p:nvSpPr>
            <p:cNvPr id="140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МУП «</a:t>
              </a:r>
              <a:r>
                <a:rPr lang="ru-RU" sz="1500" i="1" dirty="0" err="1">
                  <a:cs typeface="Times New Roman" pitchFamily="18" charset="0"/>
                </a:rPr>
                <a:t>Спецавтохозяйство</a:t>
              </a:r>
              <a:r>
                <a:rPr lang="ru-RU" sz="1500" i="1" dirty="0">
                  <a:cs typeface="Times New Roman" pitchFamily="18" charset="0"/>
                </a:rPr>
                <a:t>»</a:t>
              </a:r>
            </a:p>
          </p:txBody>
        </p:sp>
        <p:sp>
          <p:nvSpPr>
            <p:cNvPr id="141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Руководитель  Демин С.И.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8(872310)20-91</a:t>
              </a:r>
            </a:p>
          </p:txBody>
        </p:sp>
      </p:grpSp>
      <p:sp>
        <p:nvSpPr>
          <p:cNvPr id="33859" name="Line 119"/>
          <p:cNvSpPr>
            <a:spLocks noChangeShapeType="1"/>
          </p:cNvSpPr>
          <p:nvPr/>
        </p:nvSpPr>
        <p:spPr bwMode="auto">
          <a:xfrm>
            <a:off x="471488" y="8501063"/>
            <a:ext cx="4460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grpSp>
        <p:nvGrpSpPr>
          <p:cNvPr id="33860" name="Group 82"/>
          <p:cNvGrpSpPr>
            <a:grpSpLocks/>
          </p:cNvGrpSpPr>
          <p:nvPr/>
        </p:nvGrpSpPr>
        <p:grpSpPr bwMode="auto">
          <a:xfrm>
            <a:off x="900113" y="5014913"/>
            <a:ext cx="2409825" cy="892175"/>
            <a:chOff x="2211" y="816"/>
            <a:chExt cx="1406" cy="481"/>
          </a:xfrm>
        </p:grpSpPr>
        <p:sp>
          <p:nvSpPr>
            <p:cNvPr id="148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РУЭС </a:t>
              </a:r>
            </a:p>
          </p:txBody>
        </p:sp>
        <p:sp>
          <p:nvSpPr>
            <p:cNvPr id="149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Руководитель  </a:t>
              </a:r>
              <a:r>
                <a:rPr lang="ru-RU" sz="1500" dirty="0" err="1">
                  <a:cs typeface="Times New Roman" pitchFamily="18" charset="0"/>
                </a:rPr>
                <a:t>Акамов</a:t>
              </a:r>
              <a:r>
                <a:rPr lang="ru-RU" sz="1500" dirty="0">
                  <a:cs typeface="Times New Roman" pitchFamily="18" charset="0"/>
                </a:rPr>
                <a:t> М.Д.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8(872310)20-02</a:t>
              </a:r>
            </a:p>
          </p:txBody>
        </p:sp>
      </p:grpSp>
      <p:sp>
        <p:nvSpPr>
          <p:cNvPr id="33861" name="Line 96"/>
          <p:cNvSpPr>
            <a:spLocks noChangeShapeType="1"/>
          </p:cNvSpPr>
          <p:nvPr/>
        </p:nvSpPr>
        <p:spPr bwMode="auto">
          <a:xfrm flipH="1">
            <a:off x="3471863" y="7229475"/>
            <a:ext cx="1500187" cy="1214438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(Схема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организации управления и взаимодействия)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pSp>
        <p:nvGrpSpPr>
          <p:cNvPr id="33863" name="Group 92"/>
          <p:cNvGrpSpPr>
            <a:grpSpLocks/>
          </p:cNvGrpSpPr>
          <p:nvPr/>
        </p:nvGrpSpPr>
        <p:grpSpPr bwMode="auto">
          <a:xfrm>
            <a:off x="900113" y="8158163"/>
            <a:ext cx="2500312" cy="892175"/>
            <a:chOff x="2211" y="816"/>
            <a:chExt cx="1406" cy="481"/>
          </a:xfrm>
        </p:grpSpPr>
        <p:sp>
          <p:nvSpPr>
            <p:cNvPr id="130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500" i="1" dirty="0">
                  <a:cs typeface="Times New Roman" pitchFamily="18" charset="0"/>
                </a:rPr>
                <a:t>Лесничество</a:t>
              </a:r>
            </a:p>
          </p:txBody>
        </p:sp>
        <p:sp>
          <p:nvSpPr>
            <p:cNvPr id="131" name="Rectangle 9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Руководитель  Мамаев М.А.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500" dirty="0">
                  <a:cs typeface="Times New Roman" pitchFamily="18" charset="0"/>
                </a:rPr>
                <a:t>8-928-520-22-22</a:t>
              </a:r>
            </a:p>
          </p:txBody>
        </p:sp>
      </p:grpSp>
      <p:cxnSp>
        <p:nvCxnSpPr>
          <p:cNvPr id="33864" name="Прямая со стрелкой 133"/>
          <p:cNvCxnSpPr>
            <a:cxnSpLocks noChangeShapeType="1"/>
          </p:cNvCxnSpPr>
          <p:nvPr/>
        </p:nvCxnSpPr>
        <p:spPr bwMode="auto">
          <a:xfrm rot="10800000">
            <a:off x="7615238" y="4943475"/>
            <a:ext cx="571500" cy="158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65" name="Text Box 172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3.3.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(Зона покрытия сети ОАО «МЕГАФОН»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населенного пункта)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pic>
        <p:nvPicPr>
          <p:cNvPr id="1413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" y="1071563"/>
            <a:ext cx="11353800" cy="8529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5" name="Rectangle 375"/>
          <p:cNvSpPr>
            <a:spLocks noChangeArrowheads="1"/>
          </p:cNvSpPr>
          <p:nvPr/>
        </p:nvSpPr>
        <p:spPr bwMode="auto">
          <a:xfrm>
            <a:off x="6659563" y="7824788"/>
            <a:ext cx="6142037" cy="119856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476" tIns="60740" rIns="121476" bIns="60740"/>
          <a:lstStyle/>
          <a:p>
            <a:pPr defTabSz="1219200"/>
            <a:r>
              <a:rPr lang="ru-RU" sz="1100" b="0">
                <a:cs typeface="Arial" pitchFamily="34" charset="0"/>
              </a:rPr>
              <a:t>Ответственный за взаимодействие с МЧС России ________________________________________, </a:t>
            </a:r>
          </a:p>
          <a:p>
            <a:pPr defTabSz="1219200"/>
            <a:r>
              <a:rPr lang="ru-RU" sz="1100" b="0"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1219200"/>
            <a:r>
              <a:rPr lang="ru-RU" sz="1100" b="0">
                <a:cs typeface="Arial" pitchFamily="34" charset="0"/>
              </a:rPr>
              <a:t>т. ______________________________________</a:t>
            </a:r>
          </a:p>
          <a:p>
            <a:pPr defTabSz="1219200"/>
            <a:endParaRPr lang="ru-RU" sz="1100" b="0">
              <a:cs typeface="Arial" pitchFamily="34" charset="0"/>
            </a:endParaRPr>
          </a:p>
          <a:p>
            <a:pPr defTabSz="1219200"/>
            <a:r>
              <a:rPr lang="ru-RU" sz="1100" b="0"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pic>
        <p:nvPicPr>
          <p:cNvPr id="141317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88" y="8632825"/>
            <a:ext cx="28797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8" name="Rectangle 8"/>
          <p:cNvSpPr>
            <a:spLocks noChangeAspect="1" noChangeArrowheads="1"/>
          </p:cNvSpPr>
          <p:nvPr/>
        </p:nvSpPr>
        <p:spPr bwMode="auto">
          <a:xfrm>
            <a:off x="293688" y="8945563"/>
            <a:ext cx="234950" cy="134937"/>
          </a:xfrm>
          <a:prstGeom prst="rect">
            <a:avLst/>
          </a:prstGeom>
          <a:solidFill>
            <a:srgbClr val="00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191" tIns="61096" rIns="122191" bIns="61096" anchor="ctr"/>
          <a:lstStyle/>
          <a:p>
            <a:pPr defTabSz="1222375"/>
            <a:endParaRPr lang="ru-RU" sz="1600" i="1">
              <a:latin typeface="Arial" pitchFamily="34" charset="0"/>
            </a:endParaRPr>
          </a:p>
        </p:txBody>
      </p:sp>
      <p:sp>
        <p:nvSpPr>
          <p:cNvPr id="141319" name="Rectangle 9"/>
          <p:cNvSpPr>
            <a:spLocks noChangeAspect="1" noChangeArrowheads="1"/>
          </p:cNvSpPr>
          <p:nvPr/>
        </p:nvSpPr>
        <p:spPr bwMode="auto">
          <a:xfrm>
            <a:off x="288925" y="9110663"/>
            <a:ext cx="236538" cy="134937"/>
          </a:xfrm>
          <a:prstGeom prst="rect">
            <a:avLst/>
          </a:prstGeom>
          <a:solidFill>
            <a:srgbClr val="3399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191" tIns="61096" rIns="122191" bIns="61096" anchor="ctr"/>
          <a:lstStyle/>
          <a:p>
            <a:pPr defTabSz="1222375"/>
            <a:endParaRPr lang="ru-RU" sz="1600" i="1">
              <a:latin typeface="Arial" pitchFamily="34" charset="0"/>
            </a:endParaRPr>
          </a:p>
        </p:txBody>
      </p:sp>
      <p:sp>
        <p:nvSpPr>
          <p:cNvPr id="141320" name="Text Box 97"/>
          <p:cNvSpPr txBox="1">
            <a:spLocks noChangeArrowheads="1"/>
          </p:cNvSpPr>
          <p:nvPr/>
        </p:nvSpPr>
        <p:spPr bwMode="auto">
          <a:xfrm>
            <a:off x="11730038" y="0"/>
            <a:ext cx="9286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600" dirty="0">
                <a:solidFill>
                  <a:srgbClr val="000000"/>
                </a:solidFill>
              </a:rPr>
              <a:t>п. </a:t>
            </a:r>
            <a:r>
              <a:rPr lang="ru-RU" sz="1600" dirty="0" smtClean="0">
                <a:solidFill>
                  <a:srgbClr val="000000"/>
                </a:solidFill>
              </a:rPr>
              <a:t>6.3.2.</a:t>
            </a:r>
            <a:endParaRPr lang="ru-RU" sz="16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2" descr="Зона МТС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34" b="3334"/>
          <a:stretch>
            <a:fillRect/>
          </a:stretch>
        </p:blipFill>
        <p:spPr bwMode="auto">
          <a:xfrm>
            <a:off x="911225" y="0"/>
            <a:ext cx="110744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9" name="Rectangle 265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noFill/>
          <a:ln w="57150" cmpd="thickThin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53966" tIns="76982" rIns="153966" bIns="76982" anchor="ctr"/>
          <a:lstStyle/>
          <a:p>
            <a:pPr algn="ctr" defTabSz="1279525"/>
            <a:endParaRPr lang="ru-RU" sz="2500" b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2341" name="Rectangle 375"/>
          <p:cNvSpPr>
            <a:spLocks noChangeArrowheads="1"/>
          </p:cNvSpPr>
          <p:nvPr/>
        </p:nvSpPr>
        <p:spPr bwMode="auto">
          <a:xfrm>
            <a:off x="5748338" y="8128000"/>
            <a:ext cx="6142037" cy="1196975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476" tIns="60740" rIns="121476" bIns="60740"/>
          <a:lstStyle/>
          <a:p>
            <a:pPr defTabSz="1219200"/>
            <a:r>
              <a:rPr lang="ru-RU" sz="1100" b="0">
                <a:cs typeface="Arial" pitchFamily="34" charset="0"/>
              </a:rPr>
              <a:t>Ответственный за взаимодействие с МЧС России ________________________________________, </a:t>
            </a:r>
          </a:p>
          <a:p>
            <a:pPr defTabSz="1219200"/>
            <a:r>
              <a:rPr lang="ru-RU" sz="1100" b="0"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1219200"/>
            <a:r>
              <a:rPr lang="ru-RU" sz="1100" b="0">
                <a:cs typeface="Arial" pitchFamily="34" charset="0"/>
              </a:rPr>
              <a:t>т. ______________________________________</a:t>
            </a:r>
          </a:p>
          <a:p>
            <a:pPr defTabSz="1219200"/>
            <a:endParaRPr lang="ru-RU" sz="1100" b="0">
              <a:cs typeface="Arial" pitchFamily="34" charset="0"/>
            </a:endParaRPr>
          </a:p>
          <a:p>
            <a:pPr defTabSz="1219200"/>
            <a:r>
              <a:rPr lang="ru-RU" sz="1100" b="0"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pic>
        <p:nvPicPr>
          <p:cNvPr id="142342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88" y="8632825"/>
            <a:ext cx="28797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3" name="Rectangle 9"/>
          <p:cNvSpPr>
            <a:spLocks noChangeAspect="1" noChangeArrowheads="1"/>
          </p:cNvSpPr>
          <p:nvPr/>
        </p:nvSpPr>
        <p:spPr bwMode="auto">
          <a:xfrm>
            <a:off x="293688" y="8945563"/>
            <a:ext cx="234950" cy="134937"/>
          </a:xfrm>
          <a:prstGeom prst="rect">
            <a:avLst/>
          </a:prstGeom>
          <a:solidFill>
            <a:srgbClr val="F97E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191" tIns="61096" rIns="122191" bIns="61096" anchor="ctr"/>
          <a:lstStyle/>
          <a:p>
            <a:pPr defTabSz="1222375"/>
            <a:endParaRPr lang="ru-RU" sz="1600" i="1">
              <a:latin typeface="Arial" pitchFamily="34" charset="0"/>
            </a:endParaRPr>
          </a:p>
        </p:txBody>
      </p:sp>
      <p:sp>
        <p:nvSpPr>
          <p:cNvPr id="142344" name="Rectangle 10"/>
          <p:cNvSpPr>
            <a:spLocks noChangeAspect="1" noChangeArrowheads="1"/>
          </p:cNvSpPr>
          <p:nvPr/>
        </p:nvSpPr>
        <p:spPr bwMode="auto">
          <a:xfrm>
            <a:off x="288925" y="9110663"/>
            <a:ext cx="236538" cy="134937"/>
          </a:xfrm>
          <a:prstGeom prst="rect">
            <a:avLst/>
          </a:pr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191" tIns="61096" rIns="122191" bIns="61096" anchor="ctr"/>
          <a:lstStyle/>
          <a:p>
            <a:pPr defTabSz="1222375"/>
            <a:endParaRPr lang="ru-RU" sz="1600" i="1">
              <a:latin typeface="Arial" pitchFamily="34" charset="0"/>
            </a:endParaRPr>
          </a:p>
        </p:txBody>
      </p:sp>
      <p:sp>
        <p:nvSpPr>
          <p:cNvPr id="10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(Зона покрытия сети ОАО «МТС»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населенного пункта)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142345" name="Text Box 97"/>
          <p:cNvSpPr txBox="1">
            <a:spLocks noChangeArrowheads="1"/>
          </p:cNvSpPr>
          <p:nvPr/>
        </p:nvSpPr>
        <p:spPr bwMode="auto">
          <a:xfrm>
            <a:off x="11730038" y="0"/>
            <a:ext cx="9286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600" dirty="0">
                <a:solidFill>
                  <a:srgbClr val="000000"/>
                </a:solidFill>
              </a:rPr>
              <a:t>п. </a:t>
            </a:r>
            <a:r>
              <a:rPr lang="ru-RU" sz="1600" dirty="0" smtClean="0">
                <a:solidFill>
                  <a:srgbClr val="000000"/>
                </a:solidFill>
              </a:rPr>
              <a:t>6.3.3.</a:t>
            </a:r>
            <a:endParaRPr lang="ru-RU" sz="16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Picture 2" descr="Зона обслуживания Билайн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3" name="Rectangle 265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noFill/>
          <a:ln w="57150" cmpd="thickThin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53930" tIns="76964" rIns="153930" bIns="76964" anchor="ctr"/>
          <a:lstStyle/>
          <a:p>
            <a:pPr defTabSz="1546225"/>
            <a:endParaRPr lang="ru-RU" sz="3500" b="0">
              <a:cs typeface="Times New Roman" pitchFamily="18" charset="0"/>
            </a:endParaRPr>
          </a:p>
        </p:txBody>
      </p:sp>
      <p:pic>
        <p:nvPicPr>
          <p:cNvPr id="143365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88" y="8632825"/>
            <a:ext cx="28797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6" name="Rectangle 8"/>
          <p:cNvSpPr>
            <a:spLocks noChangeAspect="1" noChangeArrowheads="1"/>
          </p:cNvSpPr>
          <p:nvPr/>
        </p:nvSpPr>
        <p:spPr bwMode="auto">
          <a:xfrm>
            <a:off x="293688" y="8945563"/>
            <a:ext cx="234950" cy="134937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191" tIns="61096" rIns="122191" bIns="61096" anchor="ctr"/>
          <a:lstStyle/>
          <a:p>
            <a:pPr defTabSz="1222375"/>
            <a:endParaRPr lang="ru-RU" sz="1600" i="1">
              <a:latin typeface="Arial" pitchFamily="34" charset="0"/>
            </a:endParaRPr>
          </a:p>
        </p:txBody>
      </p:sp>
      <p:sp>
        <p:nvSpPr>
          <p:cNvPr id="143367" name="Rectangle 9"/>
          <p:cNvSpPr>
            <a:spLocks noChangeAspect="1" noChangeArrowheads="1"/>
          </p:cNvSpPr>
          <p:nvPr/>
        </p:nvSpPr>
        <p:spPr bwMode="auto">
          <a:xfrm>
            <a:off x="288925" y="9110663"/>
            <a:ext cx="236538" cy="134937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191" tIns="61096" rIns="122191" bIns="61096" anchor="ctr"/>
          <a:lstStyle/>
          <a:p>
            <a:pPr defTabSz="1222375"/>
            <a:endParaRPr lang="ru-RU" sz="1600" i="1">
              <a:latin typeface="Arial" pitchFamily="34" charset="0"/>
            </a:endParaRPr>
          </a:p>
        </p:txBody>
      </p:sp>
      <p:sp>
        <p:nvSpPr>
          <p:cNvPr id="143368" name="Rectangle 375"/>
          <p:cNvSpPr>
            <a:spLocks noChangeArrowheads="1"/>
          </p:cNvSpPr>
          <p:nvPr/>
        </p:nvSpPr>
        <p:spPr bwMode="auto">
          <a:xfrm>
            <a:off x="5748338" y="6613525"/>
            <a:ext cx="6142037" cy="1198563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476" tIns="60740" rIns="121476" bIns="60740"/>
          <a:lstStyle/>
          <a:p>
            <a:pPr defTabSz="1219200"/>
            <a:r>
              <a:rPr lang="ru-RU" sz="1100" b="0">
                <a:cs typeface="Arial" pitchFamily="34" charset="0"/>
              </a:rPr>
              <a:t>Ответственный за взаимодействие с МЧС России ________________________________________, </a:t>
            </a:r>
          </a:p>
          <a:p>
            <a:pPr defTabSz="1219200"/>
            <a:r>
              <a:rPr lang="ru-RU" sz="1100" b="0"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1219200"/>
            <a:r>
              <a:rPr lang="ru-RU" sz="1100" b="0">
                <a:cs typeface="Arial" pitchFamily="34" charset="0"/>
              </a:rPr>
              <a:t>т. ______________________________________</a:t>
            </a:r>
          </a:p>
          <a:p>
            <a:pPr defTabSz="1219200"/>
            <a:endParaRPr lang="ru-RU" sz="1100" b="0">
              <a:cs typeface="Arial" pitchFamily="34" charset="0"/>
            </a:endParaRPr>
          </a:p>
          <a:p>
            <a:pPr defTabSz="1219200"/>
            <a:r>
              <a:rPr lang="ru-RU" sz="1100" b="0"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0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(Зона покрытия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сети ОАО «ВЫМПЕЛКОМ»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населенного пункта)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143369" name="Text Box 97"/>
          <p:cNvSpPr txBox="1">
            <a:spLocks noChangeArrowheads="1"/>
          </p:cNvSpPr>
          <p:nvPr/>
        </p:nvSpPr>
        <p:spPr bwMode="auto">
          <a:xfrm>
            <a:off x="11730038" y="0"/>
            <a:ext cx="9286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2" tIns="45716" rIns="91432" bIns="45716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600" dirty="0">
                <a:solidFill>
                  <a:srgbClr val="000000"/>
                </a:solidFill>
              </a:rPr>
              <a:t>п. </a:t>
            </a:r>
            <a:r>
              <a:rPr lang="ru-RU" sz="1600" dirty="0" smtClean="0">
                <a:solidFill>
                  <a:srgbClr val="000000"/>
                </a:solidFill>
              </a:rPr>
              <a:t>6.3.4.</a:t>
            </a:r>
            <a:endParaRPr lang="ru-RU" sz="16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07" name="Picture 4" descr="http://10.21.18.51/arcgisoutput/TempImageService/803a51b72b384a8394598985887b04d7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213" y="1271588"/>
            <a:ext cx="12601575" cy="8329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208" name="Freeform 7"/>
          <p:cNvSpPr>
            <a:spLocks/>
          </p:cNvSpPr>
          <p:nvPr/>
        </p:nvSpPr>
        <p:spPr bwMode="auto">
          <a:xfrm>
            <a:off x="2066925" y="1171575"/>
            <a:ext cx="10685463" cy="8267700"/>
          </a:xfrm>
          <a:custGeom>
            <a:avLst/>
            <a:gdLst>
              <a:gd name="T0" fmla="*/ 2147483647 w 4808"/>
              <a:gd name="T1" fmla="*/ 2147483647 h 3720"/>
              <a:gd name="T2" fmla="*/ 2147483647 w 4808"/>
              <a:gd name="T3" fmla="*/ 2147483647 h 3720"/>
              <a:gd name="T4" fmla="*/ 2147483647 w 4808"/>
              <a:gd name="T5" fmla="*/ 2147483647 h 3720"/>
              <a:gd name="T6" fmla="*/ 0 w 4808"/>
              <a:gd name="T7" fmla="*/ 2147483647 h 3720"/>
              <a:gd name="T8" fmla="*/ 2147483647 w 4808"/>
              <a:gd name="T9" fmla="*/ 2147483647 h 3720"/>
              <a:gd name="T10" fmla="*/ 2147483647 w 4808"/>
              <a:gd name="T11" fmla="*/ 2147483647 h 3720"/>
              <a:gd name="T12" fmla="*/ 2147483647 w 4808"/>
              <a:gd name="T13" fmla="*/ 2147483647 h 3720"/>
              <a:gd name="T14" fmla="*/ 2147483647 w 4808"/>
              <a:gd name="T15" fmla="*/ 2147483647 h 3720"/>
              <a:gd name="T16" fmla="*/ 2147483647 w 4808"/>
              <a:gd name="T17" fmla="*/ 2147483647 h 3720"/>
              <a:gd name="T18" fmla="*/ 2147483647 w 4808"/>
              <a:gd name="T19" fmla="*/ 2147483647 h 3720"/>
              <a:gd name="T20" fmla="*/ 2147483647 w 4808"/>
              <a:gd name="T21" fmla="*/ 0 h 3720"/>
              <a:gd name="T22" fmla="*/ 2147483647 w 4808"/>
              <a:gd name="T23" fmla="*/ 0 h 3720"/>
              <a:gd name="T24" fmla="*/ 2147483647 w 4808"/>
              <a:gd name="T25" fmla="*/ 2147483647 h 37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808"/>
              <a:gd name="T40" fmla="*/ 0 h 3720"/>
              <a:gd name="T41" fmla="*/ 4808 w 4808"/>
              <a:gd name="T42" fmla="*/ 3720 h 372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808" h="3720">
                <a:moveTo>
                  <a:pt x="1451" y="45"/>
                </a:moveTo>
                <a:lnTo>
                  <a:pt x="45" y="1588"/>
                </a:lnTo>
                <a:lnTo>
                  <a:pt x="45" y="2268"/>
                </a:lnTo>
                <a:lnTo>
                  <a:pt x="0" y="2495"/>
                </a:lnTo>
                <a:lnTo>
                  <a:pt x="1814" y="3720"/>
                </a:lnTo>
                <a:lnTo>
                  <a:pt x="3810" y="3583"/>
                </a:lnTo>
                <a:lnTo>
                  <a:pt x="4808" y="3039"/>
                </a:lnTo>
                <a:lnTo>
                  <a:pt x="4762" y="2087"/>
                </a:lnTo>
                <a:lnTo>
                  <a:pt x="4127" y="635"/>
                </a:lnTo>
                <a:lnTo>
                  <a:pt x="3583" y="45"/>
                </a:lnTo>
                <a:lnTo>
                  <a:pt x="3492" y="0"/>
                </a:lnTo>
                <a:lnTo>
                  <a:pt x="1542" y="0"/>
                </a:lnTo>
                <a:lnTo>
                  <a:pt x="1451" y="45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</p:spPr>
        <p:txBody>
          <a:bodyPr lIns="128004" tIns="64002" rIns="128004" bIns="64002"/>
          <a:lstStyle/>
          <a:p>
            <a:endParaRPr lang="ru-RU"/>
          </a:p>
        </p:txBody>
      </p:sp>
      <p:sp>
        <p:nvSpPr>
          <p:cNvPr id="307209" name="Rectangle 8"/>
          <p:cNvSpPr>
            <a:spLocks noChangeArrowheads="1"/>
          </p:cNvSpPr>
          <p:nvPr/>
        </p:nvSpPr>
        <p:spPr bwMode="auto">
          <a:xfrm rot="7920892">
            <a:off x="4310063" y="7124700"/>
            <a:ext cx="304800" cy="8223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10" name="Rectangle 13"/>
          <p:cNvSpPr>
            <a:spLocks noChangeArrowheads="1"/>
          </p:cNvSpPr>
          <p:nvPr/>
        </p:nvSpPr>
        <p:spPr bwMode="auto">
          <a:xfrm rot="7920892">
            <a:off x="3294856" y="5984082"/>
            <a:ext cx="244475" cy="966788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11" name="Rectangle 15"/>
          <p:cNvSpPr>
            <a:spLocks noChangeArrowheads="1"/>
          </p:cNvSpPr>
          <p:nvPr/>
        </p:nvSpPr>
        <p:spPr bwMode="auto">
          <a:xfrm rot="7920892">
            <a:off x="3868738" y="6878638"/>
            <a:ext cx="233362" cy="201612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12" name="Rectangle 16"/>
          <p:cNvSpPr>
            <a:spLocks noChangeArrowheads="1"/>
          </p:cNvSpPr>
          <p:nvPr/>
        </p:nvSpPr>
        <p:spPr bwMode="auto">
          <a:xfrm rot="7920892">
            <a:off x="3626644" y="6915944"/>
            <a:ext cx="233362" cy="20320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13" name="Rectangle 18"/>
          <p:cNvSpPr>
            <a:spLocks noChangeArrowheads="1"/>
          </p:cNvSpPr>
          <p:nvPr/>
        </p:nvSpPr>
        <p:spPr bwMode="auto">
          <a:xfrm rot="-8463267">
            <a:off x="2928938" y="3932238"/>
            <a:ext cx="247650" cy="401637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14" name="Rectangle 19"/>
          <p:cNvSpPr>
            <a:spLocks noChangeArrowheads="1"/>
          </p:cNvSpPr>
          <p:nvPr/>
        </p:nvSpPr>
        <p:spPr bwMode="auto">
          <a:xfrm rot="-8463267">
            <a:off x="2649538" y="4298950"/>
            <a:ext cx="228600" cy="401638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15" name="Rectangle 21"/>
          <p:cNvSpPr>
            <a:spLocks noChangeArrowheads="1"/>
          </p:cNvSpPr>
          <p:nvPr/>
        </p:nvSpPr>
        <p:spPr bwMode="auto">
          <a:xfrm rot="7920892">
            <a:off x="3001168" y="4860132"/>
            <a:ext cx="309563" cy="6032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16" name="Rectangle 22"/>
          <p:cNvSpPr>
            <a:spLocks noChangeArrowheads="1"/>
          </p:cNvSpPr>
          <p:nvPr/>
        </p:nvSpPr>
        <p:spPr bwMode="auto">
          <a:xfrm rot="7920892">
            <a:off x="3416301" y="5276850"/>
            <a:ext cx="234950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17" name="Rectangle 23"/>
          <p:cNvSpPr>
            <a:spLocks noChangeArrowheads="1"/>
          </p:cNvSpPr>
          <p:nvPr/>
        </p:nvSpPr>
        <p:spPr bwMode="auto">
          <a:xfrm rot="7920892">
            <a:off x="3557588" y="5513387"/>
            <a:ext cx="350838" cy="3667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18" name="Rectangle 24"/>
          <p:cNvSpPr>
            <a:spLocks noChangeArrowheads="1"/>
          </p:cNvSpPr>
          <p:nvPr/>
        </p:nvSpPr>
        <p:spPr bwMode="auto">
          <a:xfrm rot="7920892">
            <a:off x="3947319" y="5639594"/>
            <a:ext cx="233362" cy="20320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19" name="Rectangle 25"/>
          <p:cNvSpPr>
            <a:spLocks noChangeArrowheads="1"/>
          </p:cNvSpPr>
          <p:nvPr/>
        </p:nvSpPr>
        <p:spPr bwMode="auto">
          <a:xfrm rot="7920892">
            <a:off x="3992563" y="5881688"/>
            <a:ext cx="233362" cy="50641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20" name="Rectangle 26"/>
          <p:cNvSpPr>
            <a:spLocks noChangeArrowheads="1"/>
          </p:cNvSpPr>
          <p:nvPr/>
        </p:nvSpPr>
        <p:spPr bwMode="auto">
          <a:xfrm rot="7920892">
            <a:off x="4451351" y="6078537"/>
            <a:ext cx="233362" cy="20161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21" name="Rectangle 27"/>
          <p:cNvSpPr>
            <a:spLocks noChangeArrowheads="1"/>
          </p:cNvSpPr>
          <p:nvPr/>
        </p:nvSpPr>
        <p:spPr bwMode="auto">
          <a:xfrm rot="7920892">
            <a:off x="4189413" y="4092575"/>
            <a:ext cx="304800" cy="2317750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22" name="Rectangle 28"/>
          <p:cNvSpPr>
            <a:spLocks noChangeArrowheads="1"/>
          </p:cNvSpPr>
          <p:nvPr/>
        </p:nvSpPr>
        <p:spPr bwMode="auto">
          <a:xfrm rot="7920892">
            <a:off x="5430837" y="6292851"/>
            <a:ext cx="301625" cy="4064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23" name="Rectangle 29"/>
          <p:cNvSpPr>
            <a:spLocks noChangeArrowheads="1"/>
          </p:cNvSpPr>
          <p:nvPr/>
        </p:nvSpPr>
        <p:spPr bwMode="auto">
          <a:xfrm rot="7920892">
            <a:off x="5175250" y="6126163"/>
            <a:ext cx="233363" cy="20478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24" name="Rectangle 30"/>
          <p:cNvSpPr>
            <a:spLocks noChangeArrowheads="1"/>
          </p:cNvSpPr>
          <p:nvPr/>
        </p:nvSpPr>
        <p:spPr bwMode="auto">
          <a:xfrm rot="7920892">
            <a:off x="4618038" y="6278563"/>
            <a:ext cx="304800" cy="9080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25" name="Rectangle 31"/>
          <p:cNvSpPr>
            <a:spLocks noChangeArrowheads="1"/>
          </p:cNvSpPr>
          <p:nvPr/>
        </p:nvSpPr>
        <p:spPr bwMode="auto">
          <a:xfrm rot="7920892">
            <a:off x="5139532" y="6968331"/>
            <a:ext cx="304800" cy="4048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26" name="Rectangle 32"/>
          <p:cNvSpPr>
            <a:spLocks noChangeArrowheads="1"/>
          </p:cNvSpPr>
          <p:nvPr/>
        </p:nvSpPr>
        <p:spPr bwMode="auto">
          <a:xfrm rot="7920892">
            <a:off x="5511007" y="7490619"/>
            <a:ext cx="198437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27" name="Rectangle 33"/>
          <p:cNvSpPr>
            <a:spLocks noChangeArrowheads="1"/>
          </p:cNvSpPr>
          <p:nvPr/>
        </p:nvSpPr>
        <p:spPr bwMode="auto">
          <a:xfrm rot="7920892">
            <a:off x="5511800" y="7108825"/>
            <a:ext cx="403225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28" name="Rectangle 36"/>
          <p:cNvSpPr>
            <a:spLocks noChangeArrowheads="1"/>
          </p:cNvSpPr>
          <p:nvPr/>
        </p:nvSpPr>
        <p:spPr bwMode="auto">
          <a:xfrm rot="7920892">
            <a:off x="5983288" y="7324725"/>
            <a:ext cx="215900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29" name="Rectangle 38"/>
          <p:cNvSpPr>
            <a:spLocks noChangeArrowheads="1"/>
          </p:cNvSpPr>
          <p:nvPr/>
        </p:nvSpPr>
        <p:spPr bwMode="auto">
          <a:xfrm rot="7920892">
            <a:off x="6400800" y="6896100"/>
            <a:ext cx="215900" cy="8509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30" name="Rectangle 39"/>
          <p:cNvSpPr>
            <a:spLocks noChangeArrowheads="1"/>
          </p:cNvSpPr>
          <p:nvPr/>
        </p:nvSpPr>
        <p:spPr bwMode="auto">
          <a:xfrm rot="7920892">
            <a:off x="5830094" y="7679531"/>
            <a:ext cx="320675" cy="41116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31" name="Rectangle 40"/>
          <p:cNvSpPr>
            <a:spLocks noChangeArrowheads="1"/>
          </p:cNvSpPr>
          <p:nvPr/>
        </p:nvSpPr>
        <p:spPr bwMode="auto">
          <a:xfrm rot="7920892">
            <a:off x="6263482" y="7987506"/>
            <a:ext cx="317500" cy="53181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32" name="Rectangle 41"/>
          <p:cNvSpPr>
            <a:spLocks noChangeArrowheads="1"/>
          </p:cNvSpPr>
          <p:nvPr/>
        </p:nvSpPr>
        <p:spPr bwMode="auto">
          <a:xfrm rot="7920892">
            <a:off x="6659563" y="8466137"/>
            <a:ext cx="2159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33" name="Rectangle 42"/>
          <p:cNvSpPr>
            <a:spLocks noChangeArrowheads="1"/>
          </p:cNvSpPr>
          <p:nvPr/>
        </p:nvSpPr>
        <p:spPr bwMode="auto">
          <a:xfrm rot="7920892">
            <a:off x="6997701" y="8537575"/>
            <a:ext cx="2159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34" name="Rectangle 43"/>
          <p:cNvSpPr>
            <a:spLocks noChangeArrowheads="1"/>
          </p:cNvSpPr>
          <p:nvPr/>
        </p:nvSpPr>
        <p:spPr bwMode="auto">
          <a:xfrm rot="7920892">
            <a:off x="7869238" y="8704262"/>
            <a:ext cx="215900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35" name="Rectangle 44"/>
          <p:cNvSpPr>
            <a:spLocks noChangeArrowheads="1"/>
          </p:cNvSpPr>
          <p:nvPr/>
        </p:nvSpPr>
        <p:spPr bwMode="auto">
          <a:xfrm rot="7920892">
            <a:off x="7119144" y="7544594"/>
            <a:ext cx="215900" cy="90646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36" name="Rectangle 45"/>
          <p:cNvSpPr>
            <a:spLocks noChangeArrowheads="1"/>
          </p:cNvSpPr>
          <p:nvPr/>
        </p:nvSpPr>
        <p:spPr bwMode="auto">
          <a:xfrm rot="7920892">
            <a:off x="7470776" y="8312150"/>
            <a:ext cx="469900" cy="5048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37" name="Rectangle 48"/>
          <p:cNvSpPr>
            <a:spLocks noChangeArrowheads="1"/>
          </p:cNvSpPr>
          <p:nvPr/>
        </p:nvSpPr>
        <p:spPr bwMode="auto">
          <a:xfrm rot="7920892">
            <a:off x="3986213" y="4016375"/>
            <a:ext cx="231775" cy="4667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38" name="Rectangle 49"/>
          <p:cNvSpPr>
            <a:spLocks noChangeArrowheads="1"/>
          </p:cNvSpPr>
          <p:nvPr/>
        </p:nvSpPr>
        <p:spPr bwMode="auto">
          <a:xfrm rot="7920892">
            <a:off x="4369593" y="4310857"/>
            <a:ext cx="233363" cy="2032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39" name="Rectangle 50"/>
          <p:cNvSpPr>
            <a:spLocks noChangeArrowheads="1"/>
          </p:cNvSpPr>
          <p:nvPr/>
        </p:nvSpPr>
        <p:spPr bwMode="auto">
          <a:xfrm rot="7920892">
            <a:off x="4654551" y="4429125"/>
            <a:ext cx="234950" cy="708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40" name="Rectangle 51"/>
          <p:cNvSpPr>
            <a:spLocks noChangeArrowheads="1"/>
          </p:cNvSpPr>
          <p:nvPr/>
        </p:nvSpPr>
        <p:spPr bwMode="auto">
          <a:xfrm rot="7920892">
            <a:off x="5248275" y="5143500"/>
            <a:ext cx="233363" cy="4048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41" name="Rectangle 52"/>
          <p:cNvSpPr>
            <a:spLocks noChangeArrowheads="1"/>
          </p:cNvSpPr>
          <p:nvPr/>
        </p:nvSpPr>
        <p:spPr bwMode="auto">
          <a:xfrm rot="7920892">
            <a:off x="5611812" y="5516563"/>
            <a:ext cx="231775" cy="2032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42" name="Rectangle 53"/>
          <p:cNvSpPr>
            <a:spLocks noChangeArrowheads="1"/>
          </p:cNvSpPr>
          <p:nvPr/>
        </p:nvSpPr>
        <p:spPr bwMode="auto">
          <a:xfrm rot="7920892">
            <a:off x="5780881" y="5825332"/>
            <a:ext cx="233363" cy="2032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43" name="Rectangle 54"/>
          <p:cNvSpPr>
            <a:spLocks noChangeArrowheads="1"/>
          </p:cNvSpPr>
          <p:nvPr/>
        </p:nvSpPr>
        <p:spPr bwMode="auto">
          <a:xfrm rot="7920892">
            <a:off x="6096001" y="5983287"/>
            <a:ext cx="233362" cy="4556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44" name="Rectangle 55"/>
          <p:cNvSpPr>
            <a:spLocks noChangeArrowheads="1"/>
          </p:cNvSpPr>
          <p:nvPr/>
        </p:nvSpPr>
        <p:spPr bwMode="auto">
          <a:xfrm rot="7920892">
            <a:off x="6483351" y="6340475"/>
            <a:ext cx="234950" cy="454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45" name="Rectangle 56"/>
          <p:cNvSpPr>
            <a:spLocks noChangeArrowheads="1"/>
          </p:cNvSpPr>
          <p:nvPr/>
        </p:nvSpPr>
        <p:spPr bwMode="auto">
          <a:xfrm rot="7920892">
            <a:off x="6878638" y="6713538"/>
            <a:ext cx="233362" cy="45561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46" name="Rectangle 57"/>
          <p:cNvSpPr>
            <a:spLocks noChangeArrowheads="1"/>
          </p:cNvSpPr>
          <p:nvPr/>
        </p:nvSpPr>
        <p:spPr bwMode="auto">
          <a:xfrm rot="7920892">
            <a:off x="7290594" y="7074694"/>
            <a:ext cx="233363" cy="454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47" name="Rectangle 58"/>
          <p:cNvSpPr>
            <a:spLocks noChangeArrowheads="1"/>
          </p:cNvSpPr>
          <p:nvPr/>
        </p:nvSpPr>
        <p:spPr bwMode="auto">
          <a:xfrm rot="7920892">
            <a:off x="7655718" y="7438232"/>
            <a:ext cx="233363" cy="4572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48" name="Rectangle 59"/>
          <p:cNvSpPr>
            <a:spLocks noChangeArrowheads="1"/>
          </p:cNvSpPr>
          <p:nvPr/>
        </p:nvSpPr>
        <p:spPr bwMode="auto">
          <a:xfrm rot="7920892">
            <a:off x="8068469" y="7785894"/>
            <a:ext cx="233363" cy="454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49" name="Rectangle 60"/>
          <p:cNvSpPr>
            <a:spLocks noChangeArrowheads="1"/>
          </p:cNvSpPr>
          <p:nvPr/>
        </p:nvSpPr>
        <p:spPr bwMode="auto">
          <a:xfrm rot="7920892">
            <a:off x="8466137" y="8169276"/>
            <a:ext cx="233363" cy="455612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50" name="Rectangle 61"/>
          <p:cNvSpPr>
            <a:spLocks noChangeArrowheads="1"/>
          </p:cNvSpPr>
          <p:nvPr/>
        </p:nvSpPr>
        <p:spPr bwMode="auto">
          <a:xfrm rot="7920892">
            <a:off x="7709694" y="5671344"/>
            <a:ext cx="234950" cy="2668588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51" name="Rectangle 62"/>
          <p:cNvSpPr>
            <a:spLocks noChangeArrowheads="1"/>
          </p:cNvSpPr>
          <p:nvPr/>
        </p:nvSpPr>
        <p:spPr bwMode="auto">
          <a:xfrm rot="7920892">
            <a:off x="8831263" y="7869237"/>
            <a:ext cx="2159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52" name="Rectangle 63"/>
          <p:cNvSpPr>
            <a:spLocks noChangeArrowheads="1"/>
          </p:cNvSpPr>
          <p:nvPr/>
        </p:nvSpPr>
        <p:spPr bwMode="auto">
          <a:xfrm rot="7920892">
            <a:off x="5806282" y="3783806"/>
            <a:ext cx="233362" cy="267017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53" name="Rectangle 64"/>
          <p:cNvSpPr>
            <a:spLocks noChangeArrowheads="1"/>
          </p:cNvSpPr>
          <p:nvPr/>
        </p:nvSpPr>
        <p:spPr bwMode="auto">
          <a:xfrm rot="7920892">
            <a:off x="4537075" y="3635375"/>
            <a:ext cx="233363" cy="6842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54" name="Rectangle 65"/>
          <p:cNvSpPr>
            <a:spLocks noChangeArrowheads="1"/>
          </p:cNvSpPr>
          <p:nvPr/>
        </p:nvSpPr>
        <p:spPr bwMode="auto">
          <a:xfrm rot="7920892">
            <a:off x="4067969" y="3404394"/>
            <a:ext cx="233362" cy="203200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55" name="Rectangle 66"/>
          <p:cNvSpPr>
            <a:spLocks noChangeArrowheads="1"/>
          </p:cNvSpPr>
          <p:nvPr/>
        </p:nvSpPr>
        <p:spPr bwMode="auto">
          <a:xfrm rot="7920892">
            <a:off x="4150519" y="3680619"/>
            <a:ext cx="233362" cy="203200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56" name="Rectangle 67"/>
          <p:cNvSpPr>
            <a:spLocks noChangeArrowheads="1"/>
          </p:cNvSpPr>
          <p:nvPr/>
        </p:nvSpPr>
        <p:spPr bwMode="auto">
          <a:xfrm rot="-2604191">
            <a:off x="10172700" y="3206750"/>
            <a:ext cx="230188" cy="53816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57" name="Rectangle 68"/>
          <p:cNvSpPr>
            <a:spLocks noChangeArrowheads="1"/>
          </p:cNvSpPr>
          <p:nvPr/>
        </p:nvSpPr>
        <p:spPr bwMode="auto">
          <a:xfrm rot="-2604191">
            <a:off x="9009063" y="1131888"/>
            <a:ext cx="234950" cy="2135187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58" name="Rectangle 69"/>
          <p:cNvSpPr>
            <a:spLocks noChangeArrowheads="1"/>
          </p:cNvSpPr>
          <p:nvPr/>
        </p:nvSpPr>
        <p:spPr bwMode="auto">
          <a:xfrm rot="7920892">
            <a:off x="9987756" y="2828132"/>
            <a:ext cx="233363" cy="203200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59" name="Rectangle 70"/>
          <p:cNvSpPr>
            <a:spLocks noChangeArrowheads="1"/>
          </p:cNvSpPr>
          <p:nvPr/>
        </p:nvSpPr>
        <p:spPr bwMode="auto">
          <a:xfrm rot="7920892">
            <a:off x="9648826" y="2376487"/>
            <a:ext cx="233362" cy="303213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60" name="Rectangle 71"/>
          <p:cNvSpPr>
            <a:spLocks noChangeArrowheads="1"/>
          </p:cNvSpPr>
          <p:nvPr/>
        </p:nvSpPr>
        <p:spPr bwMode="auto">
          <a:xfrm rot="7920892">
            <a:off x="9207501" y="2093912"/>
            <a:ext cx="233362" cy="201613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61" name="Rectangle 72"/>
          <p:cNvSpPr>
            <a:spLocks noChangeArrowheads="1"/>
          </p:cNvSpPr>
          <p:nvPr/>
        </p:nvSpPr>
        <p:spPr bwMode="auto">
          <a:xfrm rot="7920892">
            <a:off x="4387851" y="2320925"/>
            <a:ext cx="233362" cy="204787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62" name="Rectangle 73"/>
          <p:cNvSpPr>
            <a:spLocks noChangeArrowheads="1"/>
          </p:cNvSpPr>
          <p:nvPr/>
        </p:nvSpPr>
        <p:spPr bwMode="auto">
          <a:xfrm rot="8114212">
            <a:off x="4467225" y="1651000"/>
            <a:ext cx="1360488" cy="4032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63" name="Rectangle 74"/>
          <p:cNvSpPr>
            <a:spLocks noChangeArrowheads="1"/>
          </p:cNvSpPr>
          <p:nvPr/>
        </p:nvSpPr>
        <p:spPr bwMode="auto">
          <a:xfrm rot="7920892">
            <a:off x="4228307" y="2724943"/>
            <a:ext cx="234950" cy="20161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64" name="Rectangle 75"/>
          <p:cNvSpPr>
            <a:spLocks noChangeArrowheads="1"/>
          </p:cNvSpPr>
          <p:nvPr/>
        </p:nvSpPr>
        <p:spPr bwMode="auto">
          <a:xfrm rot="7920892">
            <a:off x="4482307" y="2885281"/>
            <a:ext cx="233362" cy="3397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65" name="Rectangle 76"/>
          <p:cNvSpPr>
            <a:spLocks noChangeArrowheads="1"/>
          </p:cNvSpPr>
          <p:nvPr/>
        </p:nvSpPr>
        <p:spPr bwMode="auto">
          <a:xfrm rot="7920892">
            <a:off x="4771231" y="2697957"/>
            <a:ext cx="233363" cy="203200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66" name="Rectangle 77"/>
          <p:cNvSpPr>
            <a:spLocks noChangeArrowheads="1"/>
          </p:cNvSpPr>
          <p:nvPr/>
        </p:nvSpPr>
        <p:spPr bwMode="auto">
          <a:xfrm rot="7920892">
            <a:off x="5018882" y="2570956"/>
            <a:ext cx="233362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67" name="Rectangle 78"/>
          <p:cNvSpPr>
            <a:spLocks noChangeArrowheads="1"/>
          </p:cNvSpPr>
          <p:nvPr/>
        </p:nvSpPr>
        <p:spPr bwMode="auto">
          <a:xfrm rot="8081473">
            <a:off x="5858669" y="3213894"/>
            <a:ext cx="236538" cy="23177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68" name="Rectangle 79"/>
          <p:cNvSpPr>
            <a:spLocks noChangeArrowheads="1"/>
          </p:cNvSpPr>
          <p:nvPr/>
        </p:nvSpPr>
        <p:spPr bwMode="auto">
          <a:xfrm rot="7920892">
            <a:off x="4771231" y="3237707"/>
            <a:ext cx="233363" cy="203200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69" name="Rectangle 80"/>
          <p:cNvSpPr>
            <a:spLocks noChangeArrowheads="1"/>
          </p:cNvSpPr>
          <p:nvPr/>
        </p:nvSpPr>
        <p:spPr bwMode="auto">
          <a:xfrm rot="7920892">
            <a:off x="5072857" y="3204368"/>
            <a:ext cx="234950" cy="20161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70" name="Rectangle 81"/>
          <p:cNvSpPr>
            <a:spLocks noChangeArrowheads="1"/>
          </p:cNvSpPr>
          <p:nvPr/>
        </p:nvSpPr>
        <p:spPr bwMode="auto">
          <a:xfrm rot="7920892">
            <a:off x="5842794" y="3413919"/>
            <a:ext cx="231775" cy="20478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71" name="Rectangle 82"/>
          <p:cNvSpPr>
            <a:spLocks noChangeArrowheads="1"/>
          </p:cNvSpPr>
          <p:nvPr/>
        </p:nvSpPr>
        <p:spPr bwMode="auto">
          <a:xfrm rot="8081473">
            <a:off x="6921500" y="3762375"/>
            <a:ext cx="249238" cy="935038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72" name="Rectangle 83"/>
          <p:cNvSpPr>
            <a:spLocks noChangeArrowheads="1"/>
          </p:cNvSpPr>
          <p:nvPr/>
        </p:nvSpPr>
        <p:spPr bwMode="auto">
          <a:xfrm rot="8081473">
            <a:off x="5968207" y="2548731"/>
            <a:ext cx="233362" cy="150177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73" name="Rectangle 84"/>
          <p:cNvSpPr>
            <a:spLocks noChangeArrowheads="1"/>
          </p:cNvSpPr>
          <p:nvPr/>
        </p:nvSpPr>
        <p:spPr bwMode="auto">
          <a:xfrm rot="7920892">
            <a:off x="5848351" y="1219200"/>
            <a:ext cx="234950" cy="3397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74" name="Rectangle 85"/>
          <p:cNvSpPr>
            <a:spLocks noChangeArrowheads="1"/>
          </p:cNvSpPr>
          <p:nvPr/>
        </p:nvSpPr>
        <p:spPr bwMode="auto">
          <a:xfrm rot="7920892">
            <a:off x="6124575" y="1571625"/>
            <a:ext cx="233363" cy="20161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75" name="Rectangle 86"/>
          <p:cNvSpPr>
            <a:spLocks noChangeArrowheads="1"/>
          </p:cNvSpPr>
          <p:nvPr/>
        </p:nvSpPr>
        <p:spPr bwMode="auto">
          <a:xfrm rot="7920892">
            <a:off x="5902326" y="2098675"/>
            <a:ext cx="234950" cy="48577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76" name="Rectangle 87"/>
          <p:cNvSpPr>
            <a:spLocks noChangeArrowheads="1"/>
          </p:cNvSpPr>
          <p:nvPr/>
        </p:nvSpPr>
        <p:spPr bwMode="auto">
          <a:xfrm rot="7920892">
            <a:off x="6367463" y="2535238"/>
            <a:ext cx="234950" cy="6032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77" name="Rectangle 88"/>
          <p:cNvSpPr>
            <a:spLocks noChangeArrowheads="1"/>
          </p:cNvSpPr>
          <p:nvPr/>
        </p:nvSpPr>
        <p:spPr bwMode="auto">
          <a:xfrm rot="7920892">
            <a:off x="6876257" y="3078956"/>
            <a:ext cx="233362" cy="48577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78" name="Rectangle 89"/>
          <p:cNvSpPr>
            <a:spLocks noChangeArrowheads="1"/>
          </p:cNvSpPr>
          <p:nvPr/>
        </p:nvSpPr>
        <p:spPr bwMode="auto">
          <a:xfrm rot="7920892">
            <a:off x="7241382" y="3488531"/>
            <a:ext cx="233362" cy="3651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79" name="Rectangle 90"/>
          <p:cNvSpPr>
            <a:spLocks noChangeArrowheads="1"/>
          </p:cNvSpPr>
          <p:nvPr/>
        </p:nvSpPr>
        <p:spPr bwMode="auto">
          <a:xfrm rot="7920892">
            <a:off x="7759700" y="3709988"/>
            <a:ext cx="231775" cy="90487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80" name="Rectangle 91"/>
          <p:cNvSpPr>
            <a:spLocks noChangeArrowheads="1"/>
          </p:cNvSpPr>
          <p:nvPr/>
        </p:nvSpPr>
        <p:spPr bwMode="auto">
          <a:xfrm rot="8059956">
            <a:off x="8348662" y="4641851"/>
            <a:ext cx="233363" cy="187166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81" name="Rectangle 93"/>
          <p:cNvSpPr>
            <a:spLocks noChangeArrowheads="1"/>
          </p:cNvSpPr>
          <p:nvPr/>
        </p:nvSpPr>
        <p:spPr bwMode="auto">
          <a:xfrm rot="7920892">
            <a:off x="7265988" y="5549900"/>
            <a:ext cx="203200" cy="3302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82" name="Rectangle 94"/>
          <p:cNvSpPr>
            <a:spLocks noChangeArrowheads="1"/>
          </p:cNvSpPr>
          <p:nvPr/>
        </p:nvSpPr>
        <p:spPr bwMode="auto">
          <a:xfrm rot="7920892">
            <a:off x="7520782" y="5733256"/>
            <a:ext cx="215900" cy="19843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83" name="Rectangle 95"/>
          <p:cNvSpPr>
            <a:spLocks noChangeArrowheads="1"/>
          </p:cNvSpPr>
          <p:nvPr/>
        </p:nvSpPr>
        <p:spPr bwMode="auto">
          <a:xfrm rot="7920892">
            <a:off x="7736681" y="5923757"/>
            <a:ext cx="200025" cy="50641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84" name="Rectangle 96"/>
          <p:cNvSpPr>
            <a:spLocks noChangeArrowheads="1"/>
          </p:cNvSpPr>
          <p:nvPr/>
        </p:nvSpPr>
        <p:spPr bwMode="auto">
          <a:xfrm rot="7920892">
            <a:off x="8070057" y="6346031"/>
            <a:ext cx="215900" cy="2016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85" name="Rectangle 97"/>
          <p:cNvSpPr>
            <a:spLocks noChangeArrowheads="1"/>
          </p:cNvSpPr>
          <p:nvPr/>
        </p:nvSpPr>
        <p:spPr bwMode="auto">
          <a:xfrm rot="7920892">
            <a:off x="8255000" y="6507163"/>
            <a:ext cx="214313" cy="28733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86" name="Rectangle 98"/>
          <p:cNvSpPr>
            <a:spLocks noChangeArrowheads="1"/>
          </p:cNvSpPr>
          <p:nvPr/>
        </p:nvSpPr>
        <p:spPr bwMode="auto">
          <a:xfrm rot="7920892">
            <a:off x="8445500" y="6750050"/>
            <a:ext cx="212725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87" name="Rectangle 99"/>
          <p:cNvSpPr>
            <a:spLocks noChangeArrowheads="1"/>
          </p:cNvSpPr>
          <p:nvPr/>
        </p:nvSpPr>
        <p:spPr bwMode="auto">
          <a:xfrm rot="7920892">
            <a:off x="8637588" y="6942137"/>
            <a:ext cx="217488" cy="2016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88" name="Rectangle 100"/>
          <p:cNvSpPr>
            <a:spLocks noChangeArrowheads="1"/>
          </p:cNvSpPr>
          <p:nvPr/>
        </p:nvSpPr>
        <p:spPr bwMode="auto">
          <a:xfrm rot="7920892">
            <a:off x="8832057" y="7142956"/>
            <a:ext cx="214312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89" name="Rectangle 101"/>
          <p:cNvSpPr>
            <a:spLocks noChangeArrowheads="1"/>
          </p:cNvSpPr>
          <p:nvPr/>
        </p:nvSpPr>
        <p:spPr bwMode="auto">
          <a:xfrm rot="7920892">
            <a:off x="8993982" y="7319168"/>
            <a:ext cx="215900" cy="2016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90" name="Rectangle 102"/>
          <p:cNvSpPr>
            <a:spLocks noChangeArrowheads="1"/>
          </p:cNvSpPr>
          <p:nvPr/>
        </p:nvSpPr>
        <p:spPr bwMode="auto">
          <a:xfrm rot="7920892">
            <a:off x="9189245" y="7539831"/>
            <a:ext cx="214312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91" name="Rectangle 103"/>
          <p:cNvSpPr>
            <a:spLocks noChangeArrowheads="1"/>
          </p:cNvSpPr>
          <p:nvPr/>
        </p:nvSpPr>
        <p:spPr bwMode="auto">
          <a:xfrm rot="7920892">
            <a:off x="9417051" y="7265987"/>
            <a:ext cx="2159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92" name="Rectangle 104"/>
          <p:cNvSpPr>
            <a:spLocks noChangeArrowheads="1"/>
          </p:cNvSpPr>
          <p:nvPr/>
        </p:nvSpPr>
        <p:spPr bwMode="auto">
          <a:xfrm rot="7920892">
            <a:off x="9601994" y="6885782"/>
            <a:ext cx="317500" cy="201612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93" name="Rectangle 105"/>
          <p:cNvSpPr>
            <a:spLocks noChangeArrowheads="1"/>
          </p:cNvSpPr>
          <p:nvPr/>
        </p:nvSpPr>
        <p:spPr bwMode="auto">
          <a:xfrm rot="-8358881">
            <a:off x="9229725" y="6583363"/>
            <a:ext cx="460375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94" name="Rectangle 106"/>
          <p:cNvSpPr>
            <a:spLocks noChangeArrowheads="1"/>
          </p:cNvSpPr>
          <p:nvPr/>
        </p:nvSpPr>
        <p:spPr bwMode="auto">
          <a:xfrm rot="7920892">
            <a:off x="9097963" y="6292850"/>
            <a:ext cx="215900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95" name="Rectangle 107"/>
          <p:cNvSpPr>
            <a:spLocks noChangeArrowheads="1"/>
          </p:cNvSpPr>
          <p:nvPr/>
        </p:nvSpPr>
        <p:spPr bwMode="auto">
          <a:xfrm rot="7920892">
            <a:off x="9652794" y="8449469"/>
            <a:ext cx="417513" cy="200025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96" name="Rectangle 109"/>
          <p:cNvSpPr>
            <a:spLocks noChangeArrowheads="1"/>
          </p:cNvSpPr>
          <p:nvPr/>
        </p:nvSpPr>
        <p:spPr bwMode="auto">
          <a:xfrm rot="7920892">
            <a:off x="10127456" y="8039894"/>
            <a:ext cx="200025" cy="198438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97" name="Rectangle 110"/>
          <p:cNvSpPr>
            <a:spLocks noChangeArrowheads="1"/>
          </p:cNvSpPr>
          <p:nvPr/>
        </p:nvSpPr>
        <p:spPr bwMode="auto">
          <a:xfrm rot="7920892">
            <a:off x="10341769" y="7806531"/>
            <a:ext cx="200025" cy="201613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98" name="Rectangle 111"/>
          <p:cNvSpPr>
            <a:spLocks noChangeArrowheads="1"/>
          </p:cNvSpPr>
          <p:nvPr/>
        </p:nvSpPr>
        <p:spPr bwMode="auto">
          <a:xfrm rot="7920892">
            <a:off x="10665619" y="7428706"/>
            <a:ext cx="401638" cy="200025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299" name="Rectangle 112"/>
          <p:cNvSpPr>
            <a:spLocks noChangeArrowheads="1"/>
          </p:cNvSpPr>
          <p:nvPr/>
        </p:nvSpPr>
        <p:spPr bwMode="auto">
          <a:xfrm rot="-7736739">
            <a:off x="11087894" y="6860381"/>
            <a:ext cx="304800" cy="198438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00" name="Rectangle 113"/>
          <p:cNvSpPr>
            <a:spLocks noChangeArrowheads="1"/>
          </p:cNvSpPr>
          <p:nvPr/>
        </p:nvSpPr>
        <p:spPr bwMode="auto">
          <a:xfrm rot="7920892">
            <a:off x="10750550" y="6450013"/>
            <a:ext cx="503238" cy="201612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01" name="Rectangle 114"/>
          <p:cNvSpPr>
            <a:spLocks noChangeArrowheads="1"/>
          </p:cNvSpPr>
          <p:nvPr/>
        </p:nvSpPr>
        <p:spPr bwMode="auto">
          <a:xfrm rot="7920892">
            <a:off x="10098882" y="7190581"/>
            <a:ext cx="401638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02" name="Rectangle 115"/>
          <p:cNvSpPr>
            <a:spLocks noChangeArrowheads="1"/>
          </p:cNvSpPr>
          <p:nvPr/>
        </p:nvSpPr>
        <p:spPr bwMode="auto">
          <a:xfrm rot="7920892">
            <a:off x="10437813" y="6873875"/>
            <a:ext cx="303212" cy="198438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03" name="Rectangle 116"/>
          <p:cNvSpPr>
            <a:spLocks noChangeArrowheads="1"/>
          </p:cNvSpPr>
          <p:nvPr/>
        </p:nvSpPr>
        <p:spPr bwMode="auto">
          <a:xfrm rot="7920892">
            <a:off x="9372601" y="8080375"/>
            <a:ext cx="304800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04" name="Rectangle 117"/>
          <p:cNvSpPr>
            <a:spLocks noChangeArrowheads="1"/>
          </p:cNvSpPr>
          <p:nvPr/>
        </p:nvSpPr>
        <p:spPr bwMode="auto">
          <a:xfrm rot="7920892">
            <a:off x="9641681" y="7757319"/>
            <a:ext cx="277813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05" name="Rectangle 118"/>
          <p:cNvSpPr>
            <a:spLocks noChangeArrowheads="1"/>
          </p:cNvSpPr>
          <p:nvPr/>
        </p:nvSpPr>
        <p:spPr bwMode="auto">
          <a:xfrm rot="7920892">
            <a:off x="9945688" y="7448550"/>
            <a:ext cx="201612" cy="198438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06" name="Rectangle 119"/>
          <p:cNvSpPr>
            <a:spLocks noChangeArrowheads="1"/>
          </p:cNvSpPr>
          <p:nvPr/>
        </p:nvSpPr>
        <p:spPr bwMode="auto">
          <a:xfrm rot="-7736739">
            <a:off x="10885488" y="5559425"/>
            <a:ext cx="303212" cy="198438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07" name="Rectangle 120"/>
          <p:cNvSpPr>
            <a:spLocks noChangeArrowheads="1"/>
          </p:cNvSpPr>
          <p:nvPr/>
        </p:nvSpPr>
        <p:spPr bwMode="auto">
          <a:xfrm rot="-7736739">
            <a:off x="10721182" y="5301456"/>
            <a:ext cx="201612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08" name="Rectangle 121"/>
          <p:cNvSpPr>
            <a:spLocks noChangeArrowheads="1"/>
          </p:cNvSpPr>
          <p:nvPr/>
        </p:nvSpPr>
        <p:spPr bwMode="auto">
          <a:xfrm rot="-7736739">
            <a:off x="10310019" y="4983957"/>
            <a:ext cx="400050" cy="201612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09" name="Rectangle 125"/>
          <p:cNvSpPr>
            <a:spLocks noChangeArrowheads="1"/>
          </p:cNvSpPr>
          <p:nvPr/>
        </p:nvSpPr>
        <p:spPr bwMode="auto">
          <a:xfrm rot="-7736739">
            <a:off x="10494169" y="4480719"/>
            <a:ext cx="201613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10" name="Rectangle 127"/>
          <p:cNvSpPr>
            <a:spLocks noChangeArrowheads="1"/>
          </p:cNvSpPr>
          <p:nvPr/>
        </p:nvSpPr>
        <p:spPr bwMode="auto">
          <a:xfrm rot="-7736739">
            <a:off x="10206832" y="4194969"/>
            <a:ext cx="198437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11" name="Rectangle 128"/>
          <p:cNvSpPr>
            <a:spLocks noChangeArrowheads="1"/>
          </p:cNvSpPr>
          <p:nvPr/>
        </p:nvSpPr>
        <p:spPr bwMode="auto">
          <a:xfrm rot="-7736739">
            <a:off x="10094119" y="4674394"/>
            <a:ext cx="200025" cy="198437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12" name="Rectangle 129"/>
          <p:cNvSpPr>
            <a:spLocks noChangeArrowheads="1"/>
          </p:cNvSpPr>
          <p:nvPr/>
        </p:nvSpPr>
        <p:spPr bwMode="auto">
          <a:xfrm rot="-7736739">
            <a:off x="9983788" y="4379913"/>
            <a:ext cx="200025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13" name="Rectangle 130"/>
          <p:cNvSpPr>
            <a:spLocks noChangeArrowheads="1"/>
          </p:cNvSpPr>
          <p:nvPr/>
        </p:nvSpPr>
        <p:spPr bwMode="auto">
          <a:xfrm rot="-8415335">
            <a:off x="9650413" y="4267200"/>
            <a:ext cx="2667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14" name="Rectangle 131"/>
          <p:cNvSpPr>
            <a:spLocks noChangeArrowheads="1"/>
          </p:cNvSpPr>
          <p:nvPr/>
        </p:nvSpPr>
        <p:spPr bwMode="auto">
          <a:xfrm rot="-8415335">
            <a:off x="9525000" y="3994150"/>
            <a:ext cx="2667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15" name="Rectangle 132"/>
          <p:cNvSpPr>
            <a:spLocks noChangeArrowheads="1"/>
          </p:cNvSpPr>
          <p:nvPr/>
        </p:nvSpPr>
        <p:spPr bwMode="auto">
          <a:xfrm rot="-8415335">
            <a:off x="9231313" y="3792538"/>
            <a:ext cx="254000" cy="201612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16" name="Rectangle 133"/>
          <p:cNvSpPr>
            <a:spLocks noChangeArrowheads="1"/>
          </p:cNvSpPr>
          <p:nvPr/>
        </p:nvSpPr>
        <p:spPr bwMode="auto">
          <a:xfrm rot="-8103669">
            <a:off x="8756650" y="3441700"/>
            <a:ext cx="576263" cy="20161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17" name="Rectangle 134"/>
          <p:cNvSpPr>
            <a:spLocks noChangeArrowheads="1"/>
          </p:cNvSpPr>
          <p:nvPr/>
        </p:nvSpPr>
        <p:spPr bwMode="auto">
          <a:xfrm rot="-8415335">
            <a:off x="8539163" y="3043238"/>
            <a:ext cx="252412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18" name="Rectangle 135"/>
          <p:cNvSpPr>
            <a:spLocks noChangeArrowheads="1"/>
          </p:cNvSpPr>
          <p:nvPr/>
        </p:nvSpPr>
        <p:spPr bwMode="auto">
          <a:xfrm rot="-8103669">
            <a:off x="9601200" y="3690938"/>
            <a:ext cx="401638" cy="20955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19" name="Rectangle 136"/>
          <p:cNvSpPr>
            <a:spLocks noChangeArrowheads="1"/>
          </p:cNvSpPr>
          <p:nvPr/>
        </p:nvSpPr>
        <p:spPr bwMode="auto">
          <a:xfrm rot="-8103669">
            <a:off x="9258300" y="3298825"/>
            <a:ext cx="401638" cy="20796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20" name="Rectangle 137"/>
          <p:cNvSpPr>
            <a:spLocks noChangeArrowheads="1"/>
          </p:cNvSpPr>
          <p:nvPr/>
        </p:nvSpPr>
        <p:spPr bwMode="auto">
          <a:xfrm rot="-8103669">
            <a:off x="8904288" y="2962275"/>
            <a:ext cx="401637" cy="20796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21" name="Rectangle 138"/>
          <p:cNvSpPr>
            <a:spLocks noChangeArrowheads="1"/>
          </p:cNvSpPr>
          <p:nvPr/>
        </p:nvSpPr>
        <p:spPr bwMode="auto">
          <a:xfrm rot="-8103669">
            <a:off x="7905750" y="2565400"/>
            <a:ext cx="604838" cy="20796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22" name="Rectangle 139"/>
          <p:cNvSpPr>
            <a:spLocks noChangeArrowheads="1"/>
          </p:cNvSpPr>
          <p:nvPr/>
        </p:nvSpPr>
        <p:spPr bwMode="auto">
          <a:xfrm rot="-8103669">
            <a:off x="8564563" y="2573338"/>
            <a:ext cx="403225" cy="20955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23" name="Rectangle 140"/>
          <p:cNvSpPr>
            <a:spLocks noChangeArrowheads="1"/>
          </p:cNvSpPr>
          <p:nvPr/>
        </p:nvSpPr>
        <p:spPr bwMode="auto">
          <a:xfrm rot="-8103669">
            <a:off x="6716713" y="1349375"/>
            <a:ext cx="493712" cy="20796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24" name="Rectangle 141"/>
          <p:cNvSpPr>
            <a:spLocks noChangeArrowheads="1"/>
          </p:cNvSpPr>
          <p:nvPr/>
        </p:nvSpPr>
        <p:spPr bwMode="auto">
          <a:xfrm rot="-8415335">
            <a:off x="7132638" y="1666875"/>
            <a:ext cx="257175" cy="198438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25" name="Rectangle 142"/>
          <p:cNvSpPr>
            <a:spLocks noChangeArrowheads="1"/>
          </p:cNvSpPr>
          <p:nvPr/>
        </p:nvSpPr>
        <p:spPr bwMode="auto">
          <a:xfrm rot="-8415335">
            <a:off x="7288213" y="1235075"/>
            <a:ext cx="319087" cy="30480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26" name="Rectangle 143"/>
          <p:cNvSpPr>
            <a:spLocks noChangeArrowheads="1"/>
          </p:cNvSpPr>
          <p:nvPr/>
        </p:nvSpPr>
        <p:spPr bwMode="auto">
          <a:xfrm rot="-8103669">
            <a:off x="8169275" y="2198688"/>
            <a:ext cx="403225" cy="207962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27" name="Rectangle 144"/>
          <p:cNvSpPr>
            <a:spLocks noChangeArrowheads="1"/>
          </p:cNvSpPr>
          <p:nvPr/>
        </p:nvSpPr>
        <p:spPr bwMode="auto">
          <a:xfrm rot="-8103669">
            <a:off x="7612063" y="1576388"/>
            <a:ext cx="400050" cy="207962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28" name="Rectangle 145"/>
          <p:cNvSpPr>
            <a:spLocks noChangeArrowheads="1"/>
          </p:cNvSpPr>
          <p:nvPr/>
        </p:nvSpPr>
        <p:spPr bwMode="auto">
          <a:xfrm rot="-8415335">
            <a:off x="8015288" y="1960563"/>
            <a:ext cx="252412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29" name="Rectangle 146"/>
          <p:cNvSpPr>
            <a:spLocks noChangeArrowheads="1"/>
          </p:cNvSpPr>
          <p:nvPr/>
        </p:nvSpPr>
        <p:spPr bwMode="auto">
          <a:xfrm rot="-8415335">
            <a:off x="7427913" y="1933575"/>
            <a:ext cx="252412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30" name="Rectangle 147"/>
          <p:cNvSpPr>
            <a:spLocks noChangeArrowheads="1"/>
          </p:cNvSpPr>
          <p:nvPr/>
        </p:nvSpPr>
        <p:spPr bwMode="auto">
          <a:xfrm rot="-8415335">
            <a:off x="7761288" y="2244725"/>
            <a:ext cx="200025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31" name="Rectangle 148"/>
          <p:cNvSpPr>
            <a:spLocks noChangeArrowheads="1"/>
          </p:cNvSpPr>
          <p:nvPr/>
        </p:nvSpPr>
        <p:spPr bwMode="auto">
          <a:xfrm rot="-8415335">
            <a:off x="7756525" y="1978025"/>
            <a:ext cx="201613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32" name="Rectangle 149"/>
          <p:cNvSpPr>
            <a:spLocks noChangeArrowheads="1"/>
          </p:cNvSpPr>
          <p:nvPr/>
        </p:nvSpPr>
        <p:spPr bwMode="auto">
          <a:xfrm rot="-8348806">
            <a:off x="6300788" y="2257425"/>
            <a:ext cx="1212850" cy="2540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33" name="Rectangle 150"/>
          <p:cNvSpPr>
            <a:spLocks noChangeArrowheads="1"/>
          </p:cNvSpPr>
          <p:nvPr/>
        </p:nvSpPr>
        <p:spPr bwMode="auto">
          <a:xfrm rot="-8164818">
            <a:off x="7423150" y="3368675"/>
            <a:ext cx="1384300" cy="2540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34" name="Rectangle 152"/>
          <p:cNvSpPr>
            <a:spLocks noChangeArrowheads="1"/>
          </p:cNvSpPr>
          <p:nvPr/>
        </p:nvSpPr>
        <p:spPr bwMode="auto">
          <a:xfrm rot="-8103669">
            <a:off x="8591550" y="4057650"/>
            <a:ext cx="401638" cy="2095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35" name="Rectangle 153"/>
          <p:cNvSpPr>
            <a:spLocks noChangeArrowheads="1"/>
          </p:cNvSpPr>
          <p:nvPr/>
        </p:nvSpPr>
        <p:spPr bwMode="auto">
          <a:xfrm rot="-8415335">
            <a:off x="9050338" y="4445000"/>
            <a:ext cx="268287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36" name="Rectangle 154"/>
          <p:cNvSpPr>
            <a:spLocks noChangeArrowheads="1"/>
          </p:cNvSpPr>
          <p:nvPr/>
        </p:nvSpPr>
        <p:spPr bwMode="auto">
          <a:xfrm rot="-8103669">
            <a:off x="8188325" y="4579938"/>
            <a:ext cx="403225" cy="21113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37" name="Rectangle 155"/>
          <p:cNvSpPr>
            <a:spLocks noChangeArrowheads="1"/>
          </p:cNvSpPr>
          <p:nvPr/>
        </p:nvSpPr>
        <p:spPr bwMode="auto">
          <a:xfrm rot="-8103669">
            <a:off x="8518525" y="4900613"/>
            <a:ext cx="403225" cy="2095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38" name="Rectangle 156"/>
          <p:cNvSpPr>
            <a:spLocks noChangeArrowheads="1"/>
          </p:cNvSpPr>
          <p:nvPr/>
        </p:nvSpPr>
        <p:spPr bwMode="auto">
          <a:xfrm rot="-2634923">
            <a:off x="9066213" y="4945063"/>
            <a:ext cx="266700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39" name="Rectangle 157"/>
          <p:cNvSpPr>
            <a:spLocks noChangeArrowheads="1"/>
          </p:cNvSpPr>
          <p:nvPr/>
        </p:nvSpPr>
        <p:spPr bwMode="auto">
          <a:xfrm rot="-2634923">
            <a:off x="8934450" y="5135563"/>
            <a:ext cx="234950" cy="40481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40" name="Rectangle 158"/>
          <p:cNvSpPr>
            <a:spLocks noChangeArrowheads="1"/>
          </p:cNvSpPr>
          <p:nvPr/>
        </p:nvSpPr>
        <p:spPr bwMode="auto">
          <a:xfrm rot="-2634923">
            <a:off x="9355138" y="5491163"/>
            <a:ext cx="236537" cy="5016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41" name="Rectangle 159"/>
          <p:cNvSpPr>
            <a:spLocks noChangeArrowheads="1"/>
          </p:cNvSpPr>
          <p:nvPr/>
        </p:nvSpPr>
        <p:spPr bwMode="auto">
          <a:xfrm rot="-2634923">
            <a:off x="9424988" y="4900613"/>
            <a:ext cx="266700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42" name="Rectangle 160"/>
          <p:cNvSpPr>
            <a:spLocks noChangeArrowheads="1"/>
          </p:cNvSpPr>
          <p:nvPr/>
        </p:nvSpPr>
        <p:spPr bwMode="auto">
          <a:xfrm rot="-2634923">
            <a:off x="10044113" y="4873625"/>
            <a:ext cx="233362" cy="1411288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43" name="Rectangle 161"/>
          <p:cNvSpPr>
            <a:spLocks noChangeArrowheads="1"/>
          </p:cNvSpPr>
          <p:nvPr/>
        </p:nvSpPr>
        <p:spPr bwMode="auto">
          <a:xfrm rot="-2634923">
            <a:off x="10152063" y="6122988"/>
            <a:ext cx="433387" cy="19843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44" name="Rectangle 162"/>
          <p:cNvSpPr>
            <a:spLocks noChangeArrowheads="1"/>
          </p:cNvSpPr>
          <p:nvPr/>
        </p:nvSpPr>
        <p:spPr bwMode="auto">
          <a:xfrm rot="-8415335">
            <a:off x="9601200" y="5981700"/>
            <a:ext cx="266700" cy="2016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45" name="Rectangle 163"/>
          <p:cNvSpPr>
            <a:spLocks noChangeArrowheads="1"/>
          </p:cNvSpPr>
          <p:nvPr/>
        </p:nvSpPr>
        <p:spPr bwMode="auto">
          <a:xfrm rot="-8415335">
            <a:off x="9929813" y="6329363"/>
            <a:ext cx="265112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46" name="Rectangle 164"/>
          <p:cNvSpPr>
            <a:spLocks noChangeArrowheads="1"/>
          </p:cNvSpPr>
          <p:nvPr/>
        </p:nvSpPr>
        <p:spPr bwMode="auto">
          <a:xfrm rot="-7736739">
            <a:off x="11476038" y="7315200"/>
            <a:ext cx="303212" cy="300038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47" name="Rectangle 165"/>
          <p:cNvSpPr>
            <a:spLocks noChangeArrowheads="1"/>
          </p:cNvSpPr>
          <p:nvPr/>
        </p:nvSpPr>
        <p:spPr bwMode="auto">
          <a:xfrm rot="-6456528">
            <a:off x="11678444" y="7658894"/>
            <a:ext cx="304800" cy="300038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48" name="Rectangle 166"/>
          <p:cNvSpPr>
            <a:spLocks noChangeArrowheads="1"/>
          </p:cNvSpPr>
          <p:nvPr/>
        </p:nvSpPr>
        <p:spPr bwMode="auto">
          <a:xfrm rot="-7960575">
            <a:off x="10678319" y="8106569"/>
            <a:ext cx="266700" cy="401638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49" name="Rectangle 167"/>
          <p:cNvSpPr>
            <a:spLocks noChangeArrowheads="1"/>
          </p:cNvSpPr>
          <p:nvPr/>
        </p:nvSpPr>
        <p:spPr bwMode="auto">
          <a:xfrm rot="-7960575">
            <a:off x="11067256" y="7741444"/>
            <a:ext cx="269875" cy="401638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rot="10800000" wrap="none" lIns="128004" tIns="64002" rIns="128004" bIns="64002" anchor="ctr"/>
          <a:lstStyle/>
          <a:p>
            <a:pPr defTabSz="1279525"/>
            <a:endParaRPr lang="ru-RU" sz="2500"/>
          </a:p>
        </p:txBody>
      </p:sp>
      <p:sp>
        <p:nvSpPr>
          <p:cNvPr id="307350" name="Rectangle 180"/>
          <p:cNvSpPr>
            <a:spLocks noChangeArrowheads="1"/>
          </p:cNvSpPr>
          <p:nvPr/>
        </p:nvSpPr>
        <p:spPr bwMode="auto">
          <a:xfrm rot="7920892">
            <a:off x="1096962" y="5016501"/>
            <a:ext cx="233363" cy="303212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grpSp>
        <p:nvGrpSpPr>
          <p:cNvPr id="307351" name="Group 60"/>
          <p:cNvGrpSpPr>
            <a:grpSpLocks/>
          </p:cNvGrpSpPr>
          <p:nvPr/>
        </p:nvGrpSpPr>
        <p:grpSpPr bwMode="auto">
          <a:xfrm>
            <a:off x="5189538" y="2078038"/>
            <a:ext cx="527050" cy="527050"/>
            <a:chOff x="4892" y="4219"/>
            <a:chExt cx="287" cy="217"/>
          </a:xfrm>
        </p:grpSpPr>
        <p:grpSp>
          <p:nvGrpSpPr>
            <p:cNvPr id="307660" name="Group 61"/>
            <p:cNvGrpSpPr>
              <a:grpSpLocks/>
            </p:cNvGrpSpPr>
            <p:nvPr/>
          </p:nvGrpSpPr>
          <p:grpSpPr bwMode="auto">
            <a:xfrm>
              <a:off x="4907" y="4219"/>
              <a:ext cx="246" cy="217"/>
              <a:chOff x="1765" y="5626"/>
              <a:chExt cx="419" cy="328"/>
            </a:xfrm>
          </p:grpSpPr>
          <p:grpSp>
            <p:nvGrpSpPr>
              <p:cNvPr id="307662" name="Group 62"/>
              <p:cNvGrpSpPr>
                <a:grpSpLocks/>
              </p:cNvGrpSpPr>
              <p:nvPr/>
            </p:nvGrpSpPr>
            <p:grpSpPr bwMode="auto">
              <a:xfrm>
                <a:off x="1765" y="5626"/>
                <a:ext cx="417" cy="328"/>
                <a:chOff x="3167" y="171"/>
                <a:chExt cx="417" cy="693"/>
              </a:xfrm>
            </p:grpSpPr>
            <p:sp>
              <p:nvSpPr>
                <p:cNvPr id="307664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07665" name="Line 64"/>
                <p:cNvSpPr>
                  <a:spLocks noChangeShapeType="1"/>
                </p:cNvSpPr>
                <p:nvPr/>
              </p:nvSpPr>
              <p:spPr bwMode="auto">
                <a:xfrm>
                  <a:off x="3167" y="171"/>
                  <a:ext cx="417" cy="84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07666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7" y="472"/>
                  <a:ext cx="417" cy="8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07667" name="Line 66"/>
                <p:cNvSpPr>
                  <a:spLocks noChangeShapeType="1"/>
                </p:cNvSpPr>
                <p:nvPr/>
              </p:nvSpPr>
              <p:spPr bwMode="auto">
                <a:xfrm>
                  <a:off x="3578" y="267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307663" name="Freeform 67"/>
              <p:cNvSpPr>
                <a:spLocks/>
              </p:cNvSpPr>
              <p:nvPr/>
            </p:nvSpPr>
            <p:spPr bwMode="auto">
              <a:xfrm>
                <a:off x="1773" y="5639"/>
                <a:ext cx="411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147483647 w 291"/>
                  <a:gd name="T5" fmla="*/ 114 h 159"/>
                  <a:gd name="T6" fmla="*/ 2147483647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91330" tIns="45665" rIns="91330" bIns="45665"/>
              <a:lstStyle/>
              <a:p>
                <a:endParaRPr lang="ru-RU"/>
              </a:p>
            </p:txBody>
          </p:sp>
        </p:grpSp>
        <p:sp>
          <p:nvSpPr>
            <p:cNvPr id="307661" name="Text Box 68"/>
            <p:cNvSpPr txBox="1">
              <a:spLocks noChangeArrowheads="1"/>
            </p:cNvSpPr>
            <p:nvPr/>
          </p:nvSpPr>
          <p:spPr bwMode="auto">
            <a:xfrm>
              <a:off x="4892" y="4234"/>
              <a:ext cx="287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23" tIns="42665" rIns="85323" bIns="42665">
              <a:spAutoFit/>
            </a:bodyPr>
            <a:lstStyle/>
            <a:p>
              <a:pPr algn="ctr" defTabSz="1195388" eaLnBrk="0" hangingPunct="0"/>
              <a:r>
                <a:rPr lang="ru-RU" sz="1100" b="1"/>
                <a:t>6ПЧ</a:t>
              </a:r>
            </a:p>
          </p:txBody>
        </p:sp>
      </p:grpSp>
      <p:sp>
        <p:nvSpPr>
          <p:cNvPr id="307352" name="Rectangle 231"/>
          <p:cNvSpPr>
            <a:spLocks noChangeArrowheads="1"/>
          </p:cNvSpPr>
          <p:nvPr/>
        </p:nvSpPr>
        <p:spPr bwMode="auto">
          <a:xfrm rot="7920892">
            <a:off x="2820194" y="5960269"/>
            <a:ext cx="233362" cy="20320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8004" tIns="64002" rIns="128004" bIns="64002" anchor="ctr"/>
          <a:lstStyle/>
          <a:p>
            <a:pPr defTabSz="1279525"/>
            <a:endParaRPr lang="ru-RU" sz="2500"/>
          </a:p>
        </p:txBody>
      </p:sp>
      <p:grpSp>
        <p:nvGrpSpPr>
          <p:cNvPr id="307353" name="Group 774"/>
          <p:cNvGrpSpPr>
            <a:grpSpLocks/>
          </p:cNvGrpSpPr>
          <p:nvPr/>
        </p:nvGrpSpPr>
        <p:grpSpPr bwMode="auto">
          <a:xfrm>
            <a:off x="7105650" y="4360863"/>
            <a:ext cx="574675" cy="427037"/>
            <a:chOff x="2953" y="3102"/>
            <a:chExt cx="455" cy="296"/>
          </a:xfrm>
        </p:grpSpPr>
        <p:grpSp>
          <p:nvGrpSpPr>
            <p:cNvPr id="307638" name="Group 775"/>
            <p:cNvGrpSpPr>
              <a:grpSpLocks/>
            </p:cNvGrpSpPr>
            <p:nvPr/>
          </p:nvGrpSpPr>
          <p:grpSpPr bwMode="auto">
            <a:xfrm>
              <a:off x="3062" y="3238"/>
              <a:ext cx="281" cy="49"/>
              <a:chOff x="2592" y="4464"/>
              <a:chExt cx="2304" cy="1152"/>
            </a:xfrm>
          </p:grpSpPr>
          <p:grpSp>
            <p:nvGrpSpPr>
              <p:cNvPr id="307651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9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pPr>
                    <a:defRPr/>
                  </a:pPr>
                  <a:endParaRPr lang="ru-RU" sz="57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307655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307656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307658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30" tIns="106114" rIns="212230" bIns="106114"/>
                    <a:lstStyle/>
                    <a:p>
                      <a:pPr defTabSz="1790700" eaLnBrk="0" hangingPunct="0"/>
                      <a:endParaRPr lang="ru-RU" sz="2100"/>
                    </a:p>
                  </p:txBody>
                </p:sp>
                <p:sp>
                  <p:nvSpPr>
                    <p:cNvPr id="307659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30" tIns="106114" rIns="212230" bIns="106114"/>
                    <a:lstStyle/>
                    <a:p>
                      <a:pPr defTabSz="1790700" eaLnBrk="0" hangingPunct="0"/>
                      <a:endParaRPr lang="ru-RU" sz="2100"/>
                    </a:p>
                  </p:txBody>
                </p:sp>
              </p:grpSp>
              <p:sp>
                <p:nvSpPr>
                  <p:cNvPr id="307657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30" tIns="106114" rIns="212230" bIns="106114"/>
                  <a:lstStyle/>
                  <a:p>
                    <a:pPr defTabSz="1790700" eaLnBrk="0" hangingPunct="0"/>
                    <a:endParaRPr lang="ru-RU" sz="2100"/>
                  </a:p>
                </p:txBody>
              </p:sp>
            </p:grpSp>
          </p:grpSp>
          <p:sp>
            <p:nvSpPr>
              <p:cNvPr id="217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pPr>
                  <a:defRPr/>
                </a:pPr>
                <a:endParaRPr lang="ru-RU" sz="57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8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2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pPr>
                  <a:defRPr/>
                </a:pPr>
                <a:endParaRPr lang="ru-RU" sz="57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307639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307640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307648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30" tIns="106114" rIns="212230" bIns="106114"/>
                <a:lstStyle/>
                <a:p>
                  <a:endParaRPr lang="ru-RU"/>
                </a:p>
              </p:txBody>
            </p:sp>
            <p:sp>
              <p:nvSpPr>
                <p:cNvPr id="307649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249978 h 1728"/>
                    <a:gd name="T2" fmla="*/ 1 w 1008"/>
                    <a:gd name="T3" fmla="*/ 20685 h 1728"/>
                    <a:gd name="T4" fmla="*/ 1 w 1008"/>
                    <a:gd name="T5" fmla="*/ 206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0685 h 1728"/>
                    <a:gd name="T12" fmla="*/ 1 w 1008"/>
                    <a:gd name="T13" fmla="*/ 20685 h 1728"/>
                    <a:gd name="T14" fmla="*/ 1 w 1008"/>
                    <a:gd name="T15" fmla="*/ 249978 h 1728"/>
                    <a:gd name="T16" fmla="*/ 0 w 1008"/>
                    <a:gd name="T17" fmla="*/ 249978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30" tIns="106114" rIns="212230" bIns="106114"/>
                <a:lstStyle/>
                <a:p>
                  <a:endParaRPr lang="ru-RU"/>
                </a:p>
              </p:txBody>
            </p:sp>
            <p:sp>
              <p:nvSpPr>
                <p:cNvPr id="307650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30" tIns="106114" rIns="212230" bIns="106114"/>
                <a:lstStyle/>
                <a:p>
                  <a:endParaRPr lang="ru-RU"/>
                </a:p>
              </p:txBody>
            </p:sp>
          </p:grpSp>
          <p:grpSp>
            <p:nvGrpSpPr>
              <p:cNvPr id="307641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307642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30" tIns="106114" rIns="212230" bIns="106114"/>
                <a:lstStyle/>
                <a:p>
                  <a:pPr defTabSz="1790700" eaLnBrk="0" hangingPunct="0"/>
                  <a:endParaRPr lang="ru-RU" sz="2100"/>
                </a:p>
              </p:txBody>
            </p:sp>
            <p:sp>
              <p:nvSpPr>
                <p:cNvPr id="307643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30" tIns="106114" rIns="212230" bIns="106114"/>
                <a:lstStyle/>
                <a:p>
                  <a:pPr defTabSz="1790700" eaLnBrk="0" hangingPunct="0"/>
                  <a:endParaRPr lang="ru-RU" sz="2100"/>
                </a:p>
              </p:txBody>
            </p:sp>
            <p:sp>
              <p:nvSpPr>
                <p:cNvPr id="307644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30" tIns="106114" rIns="212230" bIns="106114"/>
                <a:lstStyle/>
                <a:p>
                  <a:pPr defTabSz="1790700" eaLnBrk="0" hangingPunct="0"/>
                  <a:endParaRPr lang="ru-RU" sz="2100"/>
                </a:p>
              </p:txBody>
            </p:sp>
            <p:sp>
              <p:nvSpPr>
                <p:cNvPr id="307645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30" tIns="106114" rIns="212230" bIns="106114"/>
                <a:lstStyle/>
                <a:p>
                  <a:pPr defTabSz="1790700" eaLnBrk="0" hangingPunct="0"/>
                  <a:endParaRPr lang="ru-RU" sz="2100"/>
                </a:p>
              </p:txBody>
            </p:sp>
            <p:sp>
              <p:nvSpPr>
                <p:cNvPr id="307646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30" tIns="106114" rIns="212230" bIns="106114"/>
                <a:lstStyle/>
                <a:p>
                  <a:pPr defTabSz="1790700" eaLnBrk="0" hangingPunct="0"/>
                  <a:endParaRPr lang="ru-RU" sz="2100"/>
                </a:p>
              </p:txBody>
            </p:sp>
            <p:sp>
              <p:nvSpPr>
                <p:cNvPr id="307647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30" tIns="106114" rIns="212230" bIns="106114"/>
                <a:lstStyle/>
                <a:p>
                  <a:pPr defTabSz="1790700" eaLnBrk="0" hangingPunct="0"/>
                  <a:endParaRPr lang="ru-RU" sz="2100"/>
                </a:p>
              </p:txBody>
            </p:sp>
          </p:grpSp>
        </p:grpSp>
      </p:grpSp>
      <p:grpSp>
        <p:nvGrpSpPr>
          <p:cNvPr id="13" name="Group 47"/>
          <p:cNvGrpSpPr>
            <a:grpSpLocks/>
          </p:cNvGrpSpPr>
          <p:nvPr/>
        </p:nvGrpSpPr>
        <p:grpSpPr bwMode="auto">
          <a:xfrm>
            <a:off x="6768873" y="5110583"/>
            <a:ext cx="440240" cy="255767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2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/>
            <a:p>
              <a:pPr>
                <a:defRPr/>
              </a:pPr>
              <a:endParaRPr lang="ru-RU" sz="16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4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3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3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/>
              <a:p>
                <a:pPr>
                  <a:spcAft>
                    <a:spcPts val="1000"/>
                  </a:spcAft>
                  <a:defRPr/>
                </a:pPr>
                <a:r>
                  <a:rPr lang="ru-RU" sz="400" b="1" dirty="0"/>
                  <a:t>АЗС</a:t>
                </a:r>
                <a:endParaRPr lang="ru-RU" sz="1050" dirty="0"/>
              </a:p>
            </p:txBody>
          </p:sp>
          <p:sp>
            <p:nvSpPr>
              <p:cNvPr id="23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/>
              <a:p>
                <a:pPr>
                  <a:spcAft>
                    <a:spcPts val="1000"/>
                  </a:spcAft>
                  <a:defRPr/>
                </a:pPr>
                <a:r>
                  <a:rPr lang="ru-RU" sz="6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5" name="Group 47"/>
          <p:cNvGrpSpPr>
            <a:grpSpLocks/>
          </p:cNvGrpSpPr>
          <p:nvPr/>
        </p:nvGrpSpPr>
        <p:grpSpPr bwMode="auto">
          <a:xfrm>
            <a:off x="7319309" y="2759197"/>
            <a:ext cx="442348" cy="256790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3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/>
            <a:p>
              <a:pPr>
                <a:defRPr/>
              </a:pPr>
              <a:endParaRPr lang="ru-RU" sz="16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6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/>
              <a:p>
                <a:pPr>
                  <a:spcAft>
                    <a:spcPts val="1000"/>
                  </a:spcAft>
                  <a:defRPr/>
                </a:pPr>
                <a:r>
                  <a:rPr lang="ru-RU" sz="400" b="1" dirty="0"/>
                  <a:t>АЗС</a:t>
                </a:r>
                <a:endParaRPr lang="ru-RU" sz="1050" dirty="0"/>
              </a:p>
            </p:txBody>
          </p:sp>
          <p:sp>
            <p:nvSpPr>
              <p:cNvPr id="24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/>
              <a:p>
                <a:pPr>
                  <a:spcAft>
                    <a:spcPts val="1000"/>
                  </a:spcAft>
                  <a:defRPr/>
                </a:pPr>
                <a:r>
                  <a:rPr lang="ru-RU" sz="6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17" name="Group 47"/>
          <p:cNvGrpSpPr>
            <a:grpSpLocks/>
          </p:cNvGrpSpPr>
          <p:nvPr/>
        </p:nvGrpSpPr>
        <p:grpSpPr bwMode="auto">
          <a:xfrm>
            <a:off x="5864746" y="6725177"/>
            <a:ext cx="440399" cy="256251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5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/>
            <a:p>
              <a:pPr>
                <a:defRPr/>
              </a:pPr>
              <a:endParaRPr lang="ru-RU" sz="16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5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ru-RU" sz="16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5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/>
              <a:p>
                <a:pPr>
                  <a:spcAft>
                    <a:spcPts val="1000"/>
                  </a:spcAft>
                  <a:defRPr/>
                </a:pPr>
                <a:r>
                  <a:rPr lang="ru-RU" sz="400" b="1" dirty="0"/>
                  <a:t>АЗС</a:t>
                </a:r>
                <a:endParaRPr lang="ru-RU" sz="1050" dirty="0"/>
              </a:p>
            </p:txBody>
          </p:sp>
          <p:sp>
            <p:nvSpPr>
              <p:cNvPr id="25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/>
              <a:p>
                <a:pPr>
                  <a:spcAft>
                    <a:spcPts val="1000"/>
                  </a:spcAft>
                  <a:defRPr/>
                </a:pPr>
                <a:r>
                  <a:rPr lang="ru-RU" sz="6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07357" name="Group 1225"/>
          <p:cNvGrpSpPr>
            <a:grpSpLocks/>
          </p:cNvGrpSpPr>
          <p:nvPr/>
        </p:nvGrpSpPr>
        <p:grpSpPr bwMode="auto">
          <a:xfrm>
            <a:off x="10534650" y="3598863"/>
            <a:ext cx="312738" cy="401637"/>
            <a:chOff x="783" y="2063"/>
            <a:chExt cx="479" cy="307"/>
          </a:xfrm>
        </p:grpSpPr>
        <p:sp>
          <p:nvSpPr>
            <p:cNvPr id="307613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07614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307631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307636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42 h 21600"/>
                    <a:gd name="T4" fmla="*/ 0 w 21600"/>
                    <a:gd name="T5" fmla="*/ 4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7989" tIns="63995" rIns="127989" bIns="63995"/>
                <a:lstStyle/>
                <a:p>
                  <a:endParaRPr lang="ru-RU"/>
                </a:p>
              </p:txBody>
            </p:sp>
            <p:sp>
              <p:nvSpPr>
                <p:cNvPr id="307637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42 h 21600"/>
                    <a:gd name="T4" fmla="*/ 0 w 21600"/>
                    <a:gd name="T5" fmla="*/ 4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7989" tIns="63995" rIns="127989" bIns="63995"/>
                <a:lstStyle/>
                <a:p>
                  <a:endParaRPr lang="ru-RU"/>
                </a:p>
              </p:txBody>
            </p:sp>
          </p:grpSp>
          <p:sp>
            <p:nvSpPr>
              <p:cNvPr id="307632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633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634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635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7615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307624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307629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42 h 21600"/>
                    <a:gd name="T4" fmla="*/ 0 w 21600"/>
                    <a:gd name="T5" fmla="*/ 4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7989" tIns="63995" rIns="127989" bIns="63995"/>
                <a:lstStyle/>
                <a:p>
                  <a:endParaRPr lang="ru-RU"/>
                </a:p>
              </p:txBody>
            </p:sp>
            <p:sp>
              <p:nvSpPr>
                <p:cNvPr id="307630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41 h 21600"/>
                    <a:gd name="T4" fmla="*/ 0 w 21600"/>
                    <a:gd name="T5" fmla="*/ 41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7989" tIns="63995" rIns="127989" bIns="63995"/>
                <a:lstStyle/>
                <a:p>
                  <a:endParaRPr lang="ru-RU"/>
                </a:p>
              </p:txBody>
            </p:sp>
          </p:grpSp>
          <p:sp>
            <p:nvSpPr>
              <p:cNvPr id="307625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626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627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628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7616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17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rot="10800000" lIns="127989" tIns="63995" rIns="127989" bIns="63995"/>
            <a:lstStyle/>
            <a:p>
              <a:endParaRPr lang="ru-RU"/>
            </a:p>
          </p:txBody>
        </p:sp>
        <p:sp>
          <p:nvSpPr>
            <p:cNvPr id="307618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7989" tIns="63995" rIns="127989" bIns="63995"/>
            <a:lstStyle/>
            <a:p>
              <a:endParaRPr lang="ru-RU"/>
            </a:p>
          </p:txBody>
        </p:sp>
        <p:sp>
          <p:nvSpPr>
            <p:cNvPr id="307619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7989" tIns="63995" rIns="127989" bIns="63995"/>
            <a:lstStyle/>
            <a:p>
              <a:endParaRPr lang="ru-RU"/>
            </a:p>
          </p:txBody>
        </p:sp>
        <p:sp>
          <p:nvSpPr>
            <p:cNvPr id="307620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21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22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7989" tIns="63995" rIns="127989" bIns="63995"/>
            <a:lstStyle/>
            <a:p>
              <a:endParaRPr lang="ru-RU"/>
            </a:p>
          </p:txBody>
        </p:sp>
        <p:sp>
          <p:nvSpPr>
            <p:cNvPr id="307623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07358" name="Group 253"/>
          <p:cNvGrpSpPr>
            <a:grpSpLocks/>
          </p:cNvGrpSpPr>
          <p:nvPr/>
        </p:nvGrpSpPr>
        <p:grpSpPr bwMode="auto">
          <a:xfrm>
            <a:off x="9155113" y="8339138"/>
            <a:ext cx="298450" cy="334962"/>
            <a:chOff x="476" y="3248"/>
            <a:chExt cx="408" cy="409"/>
          </a:xfrm>
        </p:grpSpPr>
        <p:sp>
          <p:nvSpPr>
            <p:cNvPr id="307611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20" tIns="45710" rIns="91420" bIns="45710" anchor="ctr"/>
            <a:lstStyle/>
            <a:p>
              <a:pPr algn="ctr" defTabSz="912813"/>
              <a:endParaRPr lang="ru-RU" sz="5600" b="1">
                <a:solidFill>
                  <a:srgbClr val="FFFFFF"/>
                </a:solidFill>
              </a:endParaRPr>
            </a:p>
          </p:txBody>
        </p:sp>
        <p:sp>
          <p:nvSpPr>
            <p:cNvPr id="307612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20" tIns="45710" rIns="91420" bIns="45710" anchor="ctr"/>
            <a:lstStyle/>
            <a:p>
              <a:endParaRPr lang="ru-RU"/>
            </a:p>
          </p:txBody>
        </p:sp>
      </p:grpSp>
      <p:sp>
        <p:nvSpPr>
          <p:cNvPr id="307359" name="Прямоугольник 297"/>
          <p:cNvSpPr>
            <a:spLocks noChangeArrowheads="1"/>
          </p:cNvSpPr>
          <p:nvPr/>
        </p:nvSpPr>
        <p:spPr bwMode="auto">
          <a:xfrm>
            <a:off x="2322513" y="4862513"/>
            <a:ext cx="298450" cy="298450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FF00"/>
            </a:solidFill>
            <a:miter lim="800000"/>
            <a:headEnd/>
            <a:tailEnd/>
          </a:ln>
        </p:spPr>
        <p:txBody>
          <a:bodyPr lIns="127973" tIns="63987" rIns="127973" bIns="63987" anchor="ctr"/>
          <a:lstStyle/>
          <a:p>
            <a:pPr algn="ctr" defTabSz="912813"/>
            <a:endParaRPr lang="ru-RU" sz="5600" b="1">
              <a:solidFill>
                <a:srgbClr val="FFFFFF"/>
              </a:solidFill>
            </a:endParaRPr>
          </a:p>
        </p:txBody>
      </p:sp>
      <p:grpSp>
        <p:nvGrpSpPr>
          <p:cNvPr id="307360" name="Группа 218"/>
          <p:cNvGrpSpPr>
            <a:grpSpLocks/>
          </p:cNvGrpSpPr>
          <p:nvPr/>
        </p:nvGrpSpPr>
        <p:grpSpPr bwMode="auto">
          <a:xfrm>
            <a:off x="2422525" y="5751513"/>
            <a:ext cx="309563" cy="303212"/>
            <a:chOff x="-1121598" y="5086352"/>
            <a:chExt cx="309408" cy="301197"/>
          </a:xfrm>
        </p:grpSpPr>
        <p:sp>
          <p:nvSpPr>
            <p:cNvPr id="307609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35" tIns="63868" rIns="127735" bIns="63868" anchor="ctr"/>
            <a:lstStyle/>
            <a:p>
              <a:pPr algn="ctr" defTabSz="1274763"/>
              <a:endParaRPr lang="ru-RU" sz="29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07610" name="Oval 41"/>
            <p:cNvSpPr>
              <a:spLocks noChangeArrowheads="1"/>
            </p:cNvSpPr>
            <p:nvPr/>
          </p:nvSpPr>
          <p:spPr bwMode="auto">
            <a:xfrm>
              <a:off x="-1121598" y="5099549"/>
              <a:ext cx="288000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35" tIns="63868" rIns="127735" bIns="63868" anchor="ctr"/>
            <a:lstStyle/>
            <a:p>
              <a:pPr algn="ctr" defTabSz="1274763"/>
              <a:r>
                <a:rPr lang="en-US" sz="2800" b="1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29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307361" name="Group 162"/>
          <p:cNvGrpSpPr>
            <a:grpSpLocks/>
          </p:cNvGrpSpPr>
          <p:nvPr/>
        </p:nvGrpSpPr>
        <p:grpSpPr bwMode="auto">
          <a:xfrm rot="2125554">
            <a:off x="3489325" y="7569200"/>
            <a:ext cx="488950" cy="214313"/>
            <a:chOff x="4150" y="3838"/>
            <a:chExt cx="272" cy="91"/>
          </a:xfrm>
        </p:grpSpPr>
        <p:sp>
          <p:nvSpPr>
            <p:cNvPr id="307607" name="Rectangle 163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989" tIns="63995" rIns="127989" bIns="63995" anchor="ctr"/>
            <a:lstStyle/>
            <a:p>
              <a:pPr defTabSz="1274763"/>
              <a:endParaRPr lang="ru-RU" sz="2500">
                <a:latin typeface="Calibri" pitchFamily="34" charset="0"/>
              </a:endParaRPr>
            </a:p>
          </p:txBody>
        </p:sp>
        <p:sp>
          <p:nvSpPr>
            <p:cNvPr id="307608" name="Rectangle 164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989" tIns="63995" rIns="127989" bIns="63995" anchor="ctr"/>
            <a:lstStyle/>
            <a:p>
              <a:pPr defTabSz="1274763"/>
              <a:endParaRPr lang="ru-RU" sz="2500">
                <a:latin typeface="Calibri" pitchFamily="34" charset="0"/>
              </a:endParaRPr>
            </a:p>
          </p:txBody>
        </p:sp>
      </p:grpSp>
      <p:grpSp>
        <p:nvGrpSpPr>
          <p:cNvPr id="307362" name="Group 2410"/>
          <p:cNvGrpSpPr>
            <a:grpSpLocks/>
          </p:cNvGrpSpPr>
          <p:nvPr/>
        </p:nvGrpSpPr>
        <p:grpSpPr bwMode="auto">
          <a:xfrm>
            <a:off x="9896475" y="1824038"/>
            <a:ext cx="617538" cy="555625"/>
            <a:chOff x="670" y="5735"/>
            <a:chExt cx="278" cy="250"/>
          </a:xfrm>
        </p:grpSpPr>
        <p:sp>
          <p:nvSpPr>
            <p:cNvPr id="307606" name="Oval 2408"/>
            <p:cNvSpPr>
              <a:spLocks noChangeArrowheads="1"/>
            </p:cNvSpPr>
            <p:nvPr/>
          </p:nvSpPr>
          <p:spPr bwMode="auto">
            <a:xfrm>
              <a:off x="670" y="5735"/>
              <a:ext cx="278" cy="242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128004" tIns="64002" rIns="128004" bIns="64002" anchor="ctr"/>
            <a:lstStyle/>
            <a:p>
              <a:pPr defTabSz="1279525"/>
              <a:endParaRPr lang="ru-RU" sz="2500"/>
            </a:p>
          </p:txBody>
        </p:sp>
        <p:graphicFrame>
          <p:nvGraphicFramePr>
            <p:cNvPr id="307206" name="Object 6"/>
            <p:cNvGraphicFramePr>
              <a:graphicFrameLocks noChangeAspect="1"/>
            </p:cNvGraphicFramePr>
            <p:nvPr/>
          </p:nvGraphicFramePr>
          <p:xfrm>
            <a:off x="723" y="5737"/>
            <a:ext cx="186" cy="24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56704" name="Clip" r:id="rId4" imgW="527995" imgH="703385" progId="">
                    <p:embed/>
                  </p:oleObj>
                </mc:Choice>
                <mc:Fallback>
                  <p:oleObj name="Clip" r:id="rId4" imgW="527995" imgH="703385" progId="">
                    <p:embed/>
                    <p:pic>
                      <p:nvPicPr>
                        <p:cNvPr id="307206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23" y="5737"/>
                          <a:ext cx="186" cy="248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307363" name="Группа 188"/>
          <p:cNvGrpSpPr>
            <a:grpSpLocks/>
          </p:cNvGrpSpPr>
          <p:nvPr/>
        </p:nvGrpSpPr>
        <p:grpSpPr bwMode="auto">
          <a:xfrm rot="4667232">
            <a:off x="12215019" y="7392194"/>
            <a:ext cx="319087" cy="333375"/>
            <a:chOff x="346075" y="6327775"/>
            <a:chExt cx="215900" cy="215900"/>
          </a:xfrm>
        </p:grpSpPr>
        <p:sp>
          <p:nvSpPr>
            <p:cNvPr id="307604" name="Овал 336"/>
            <p:cNvSpPr>
              <a:spLocks noChangeArrowheads="1"/>
            </p:cNvSpPr>
            <p:nvPr/>
          </p:nvSpPr>
          <p:spPr bwMode="auto">
            <a:xfrm>
              <a:off x="346075" y="6327775"/>
              <a:ext cx="215900" cy="215900"/>
            </a:xfrm>
            <a:prstGeom prst="ellipse">
              <a:avLst/>
            </a:prstGeom>
            <a:noFill/>
            <a:ln w="25400" algn="ctr">
              <a:solidFill>
                <a:srgbClr val="0070C0"/>
              </a:solidFill>
              <a:round/>
              <a:headEnd/>
              <a:tailEnd/>
            </a:ln>
          </p:spPr>
          <p:txBody>
            <a:bodyPr lIns="128004" tIns="64002" rIns="128004" bIns="64002" anchor="ctr"/>
            <a:lstStyle/>
            <a:p>
              <a:pPr algn="ctr" defTabSz="1279525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307605" name="Овал 337"/>
            <p:cNvSpPr>
              <a:spLocks noChangeArrowheads="1"/>
            </p:cNvSpPr>
            <p:nvPr/>
          </p:nvSpPr>
          <p:spPr bwMode="auto">
            <a:xfrm>
              <a:off x="404820" y="6443980"/>
              <a:ext cx="70467" cy="73406"/>
            </a:xfrm>
            <a:prstGeom prst="ellipse">
              <a:avLst/>
            </a:prstGeom>
            <a:solidFill>
              <a:srgbClr val="0070C0"/>
            </a:solidFill>
            <a:ln w="9525">
              <a:noFill/>
              <a:round/>
              <a:headEnd/>
              <a:tailEnd/>
            </a:ln>
          </p:spPr>
          <p:txBody>
            <a:bodyPr lIns="128004" tIns="64002" rIns="128004" bIns="64002" anchor="ctr"/>
            <a:lstStyle/>
            <a:p>
              <a:pPr algn="ctr" defTabSz="1279525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307364" name="Группа 191"/>
          <p:cNvGrpSpPr>
            <a:grpSpLocks/>
          </p:cNvGrpSpPr>
          <p:nvPr/>
        </p:nvGrpSpPr>
        <p:grpSpPr bwMode="auto">
          <a:xfrm rot="4667232">
            <a:off x="11649869" y="6430169"/>
            <a:ext cx="319088" cy="336550"/>
            <a:chOff x="785786" y="6215082"/>
            <a:chExt cx="215900" cy="215900"/>
          </a:xfrm>
        </p:grpSpPr>
        <p:sp>
          <p:nvSpPr>
            <p:cNvPr id="307601" name="Овал 339"/>
            <p:cNvSpPr>
              <a:spLocks noChangeArrowheads="1"/>
            </p:cNvSpPr>
            <p:nvPr/>
          </p:nvSpPr>
          <p:spPr bwMode="auto">
            <a:xfrm>
              <a:off x="785786" y="6215082"/>
              <a:ext cx="215900" cy="215900"/>
            </a:xfrm>
            <a:prstGeom prst="ellipse">
              <a:avLst/>
            </a:prstGeom>
            <a:noFill/>
            <a:ln w="25400" algn="ctr">
              <a:solidFill>
                <a:srgbClr val="0070C0"/>
              </a:solidFill>
              <a:round/>
              <a:headEnd/>
              <a:tailEnd/>
            </a:ln>
          </p:spPr>
          <p:txBody>
            <a:bodyPr lIns="128004" tIns="64002" rIns="128004" bIns="64002" anchor="ctr"/>
            <a:lstStyle/>
            <a:p>
              <a:pPr algn="ctr" defTabSz="1279525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41" name="Прямая соединительная линия 340"/>
            <p:cNvCxnSpPr/>
            <p:nvPr/>
          </p:nvCxnSpPr>
          <p:spPr>
            <a:xfrm rot="16200000" flipH="1">
              <a:off x="771292" y="6312620"/>
              <a:ext cx="153778" cy="140711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42" name="Прямая соединительная линия 341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07365" name="Группа 348"/>
          <p:cNvGrpSpPr>
            <a:grpSpLocks/>
          </p:cNvGrpSpPr>
          <p:nvPr/>
        </p:nvGrpSpPr>
        <p:grpSpPr bwMode="auto">
          <a:xfrm>
            <a:off x="11561763" y="5299075"/>
            <a:ext cx="606425" cy="230188"/>
            <a:chOff x="571472" y="6424612"/>
            <a:chExt cx="428653" cy="230212"/>
          </a:xfrm>
        </p:grpSpPr>
        <p:cxnSp>
          <p:nvCxnSpPr>
            <p:cNvPr id="350" name="Прямая соединительная линия 349"/>
            <p:cNvCxnSpPr/>
            <p:nvPr/>
          </p:nvCxnSpPr>
          <p:spPr>
            <a:xfrm flipV="1">
              <a:off x="571472" y="6642123"/>
              <a:ext cx="428653" cy="1587"/>
            </a:xfrm>
            <a:prstGeom prst="line">
              <a:avLst/>
            </a:prstGeom>
            <a:ln w="730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Прямая соединительная линия 350"/>
            <p:cNvCxnSpPr/>
            <p:nvPr/>
          </p:nvCxnSpPr>
          <p:spPr>
            <a:xfrm rot="5400000" flipH="1" flipV="1">
              <a:off x="478809" y="6539718"/>
              <a:ext cx="230212" cy="0"/>
            </a:xfrm>
            <a:prstGeom prst="line">
              <a:avLst/>
            </a:prstGeom>
            <a:ln w="730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Прямая соединительная линия 351"/>
            <p:cNvCxnSpPr/>
            <p:nvPr/>
          </p:nvCxnSpPr>
          <p:spPr>
            <a:xfrm rot="5400000" flipH="1" flipV="1">
              <a:off x="659471" y="6539718"/>
              <a:ext cx="230212" cy="0"/>
            </a:xfrm>
            <a:prstGeom prst="line">
              <a:avLst/>
            </a:prstGeom>
            <a:ln w="730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Прямая соединительная линия 352"/>
            <p:cNvCxnSpPr/>
            <p:nvPr/>
          </p:nvCxnSpPr>
          <p:spPr>
            <a:xfrm rot="5400000" flipH="1" flipV="1">
              <a:off x="856965" y="6539718"/>
              <a:ext cx="230212" cy="0"/>
            </a:xfrm>
            <a:prstGeom prst="line">
              <a:avLst/>
            </a:prstGeom>
            <a:ln w="730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7366" name="Group 149"/>
          <p:cNvGrpSpPr>
            <a:grpSpLocks/>
          </p:cNvGrpSpPr>
          <p:nvPr/>
        </p:nvGrpSpPr>
        <p:grpSpPr bwMode="auto">
          <a:xfrm>
            <a:off x="3328988" y="3546475"/>
            <a:ext cx="427037" cy="392113"/>
            <a:chOff x="2018" y="2750"/>
            <a:chExt cx="361" cy="309"/>
          </a:xfrm>
        </p:grpSpPr>
        <p:sp>
          <p:nvSpPr>
            <p:cNvPr id="358" name="AutoShape 150"/>
            <p:cNvSpPr>
              <a:spLocks noChangeArrowheads="1"/>
            </p:cNvSpPr>
            <p:nvPr/>
          </p:nvSpPr>
          <p:spPr bwMode="auto">
            <a:xfrm>
              <a:off x="2018" y="3026"/>
              <a:ext cx="24" cy="34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59" name="AutoShape 151"/>
            <p:cNvSpPr>
              <a:spLocks noChangeArrowheads="1"/>
            </p:cNvSpPr>
            <p:nvPr/>
          </p:nvSpPr>
          <p:spPr bwMode="auto">
            <a:xfrm>
              <a:off x="2042" y="2764"/>
              <a:ext cx="331" cy="295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1" name="Rectangle 153"/>
            <p:cNvSpPr>
              <a:spLocks noChangeArrowheads="1"/>
            </p:cNvSpPr>
            <p:nvPr/>
          </p:nvSpPr>
          <p:spPr bwMode="auto">
            <a:xfrm>
              <a:off x="2243" y="2916"/>
              <a:ext cx="2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2" name="Rectangle 154"/>
            <p:cNvSpPr>
              <a:spLocks noChangeArrowheads="1"/>
            </p:cNvSpPr>
            <p:nvPr/>
          </p:nvSpPr>
          <p:spPr bwMode="auto">
            <a:xfrm>
              <a:off x="2315" y="2893"/>
              <a:ext cx="28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3" name="Rectangle 155"/>
            <p:cNvSpPr>
              <a:spLocks noChangeArrowheads="1"/>
            </p:cNvSpPr>
            <p:nvPr/>
          </p:nvSpPr>
          <p:spPr bwMode="auto">
            <a:xfrm>
              <a:off x="2308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4" name="Rectangle 156"/>
            <p:cNvSpPr>
              <a:spLocks noChangeArrowheads="1"/>
            </p:cNvSpPr>
            <p:nvPr/>
          </p:nvSpPr>
          <p:spPr bwMode="auto">
            <a:xfrm>
              <a:off x="2308" y="2878"/>
              <a:ext cx="19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6" name="Rectangle 158"/>
            <p:cNvSpPr>
              <a:spLocks noChangeArrowheads="1"/>
            </p:cNvSpPr>
            <p:nvPr/>
          </p:nvSpPr>
          <p:spPr bwMode="auto">
            <a:xfrm>
              <a:off x="2042" y="2889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7" name="Rectangle 159"/>
            <p:cNvSpPr>
              <a:spLocks noChangeArrowheads="1"/>
            </p:cNvSpPr>
            <p:nvPr/>
          </p:nvSpPr>
          <p:spPr bwMode="auto">
            <a:xfrm>
              <a:off x="2042" y="2913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8" name="Rectangle 160"/>
            <p:cNvSpPr>
              <a:spLocks noChangeArrowheads="1"/>
            </p:cNvSpPr>
            <p:nvPr/>
          </p:nvSpPr>
          <p:spPr bwMode="auto">
            <a:xfrm>
              <a:off x="2135" y="2899"/>
              <a:ext cx="17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9" name="Rectangle 161"/>
            <p:cNvSpPr>
              <a:spLocks noChangeArrowheads="1"/>
            </p:cNvSpPr>
            <p:nvPr/>
          </p:nvSpPr>
          <p:spPr bwMode="auto">
            <a:xfrm>
              <a:off x="2120" y="2913"/>
              <a:ext cx="21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1" name="Rectangle 163"/>
            <p:cNvSpPr>
              <a:spLocks noChangeArrowheads="1"/>
            </p:cNvSpPr>
            <p:nvPr/>
          </p:nvSpPr>
          <p:spPr bwMode="auto">
            <a:xfrm>
              <a:off x="2042" y="2991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3" name="Rectangle 165"/>
            <p:cNvSpPr>
              <a:spLocks noChangeArrowheads="1"/>
            </p:cNvSpPr>
            <p:nvPr/>
          </p:nvSpPr>
          <p:spPr bwMode="auto">
            <a:xfrm>
              <a:off x="2135" y="3001"/>
              <a:ext cx="17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4" name="Rectangle 166"/>
            <p:cNvSpPr>
              <a:spLocks noChangeArrowheads="1"/>
            </p:cNvSpPr>
            <p:nvPr/>
          </p:nvSpPr>
          <p:spPr bwMode="auto">
            <a:xfrm>
              <a:off x="2120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1" cy="30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9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7" name="Rectangle 169"/>
            <p:cNvSpPr>
              <a:spLocks noChangeArrowheads="1"/>
            </p:cNvSpPr>
            <p:nvPr/>
          </p:nvSpPr>
          <p:spPr bwMode="auto">
            <a:xfrm>
              <a:off x="2368" y="2773"/>
              <a:ext cx="12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2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9" name="Rectangle 171"/>
            <p:cNvSpPr>
              <a:spLocks noChangeArrowheads="1"/>
            </p:cNvSpPr>
            <p:nvPr/>
          </p:nvSpPr>
          <p:spPr bwMode="auto">
            <a:xfrm>
              <a:off x="2170" y="2924"/>
              <a:ext cx="71" cy="88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0" name="Rectangle 172"/>
            <p:cNvSpPr>
              <a:spLocks noChangeArrowheads="1"/>
            </p:cNvSpPr>
            <p:nvPr/>
          </p:nvSpPr>
          <p:spPr bwMode="auto">
            <a:xfrm>
              <a:off x="2170" y="3011"/>
              <a:ext cx="71" cy="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1" name="Rectangle 173"/>
            <p:cNvSpPr>
              <a:spLocks noChangeArrowheads="1"/>
            </p:cNvSpPr>
            <p:nvPr/>
          </p:nvSpPr>
          <p:spPr bwMode="auto">
            <a:xfrm>
              <a:off x="2170" y="3026"/>
              <a:ext cx="71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2" name="Rectangle 174"/>
            <p:cNvSpPr>
              <a:spLocks noChangeArrowheads="1"/>
            </p:cNvSpPr>
            <p:nvPr/>
          </p:nvSpPr>
          <p:spPr bwMode="auto">
            <a:xfrm>
              <a:off x="2170" y="3045"/>
              <a:ext cx="71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2" cy="83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2" cy="83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5" name="Rectangle 177"/>
            <p:cNvSpPr>
              <a:spLocks noChangeArrowheads="1"/>
            </p:cNvSpPr>
            <p:nvPr/>
          </p:nvSpPr>
          <p:spPr bwMode="auto">
            <a:xfrm>
              <a:off x="2172" y="2929"/>
              <a:ext cx="32" cy="83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2" cy="4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387" name="Rectangle 179"/>
            <p:cNvSpPr>
              <a:spLocks noChangeArrowheads="1"/>
            </p:cNvSpPr>
            <p:nvPr/>
          </p:nvSpPr>
          <p:spPr bwMode="auto">
            <a:xfrm>
              <a:off x="2243" y="2991"/>
              <a:ext cx="16" cy="6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8" name="Rectangle 180"/>
            <p:cNvSpPr>
              <a:spLocks noChangeArrowheads="1"/>
            </p:cNvSpPr>
            <p:nvPr/>
          </p:nvSpPr>
          <p:spPr bwMode="auto">
            <a:xfrm>
              <a:off x="2154" y="2991"/>
              <a:ext cx="16" cy="6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1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0" name="Rectangle 182"/>
            <p:cNvSpPr>
              <a:spLocks noChangeArrowheads="1"/>
            </p:cNvSpPr>
            <p:nvPr/>
          </p:nvSpPr>
          <p:spPr bwMode="auto">
            <a:xfrm>
              <a:off x="2170" y="3033"/>
              <a:ext cx="71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1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2" cy="4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3" name="Rectangle 185"/>
            <p:cNvSpPr>
              <a:spLocks noChangeArrowheads="1"/>
            </p:cNvSpPr>
            <p:nvPr/>
          </p:nvSpPr>
          <p:spPr bwMode="auto">
            <a:xfrm>
              <a:off x="2172" y="2975"/>
              <a:ext cx="32" cy="4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3" cy="14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5" name="Rectangle 187"/>
            <p:cNvSpPr>
              <a:spLocks noChangeArrowheads="1"/>
            </p:cNvSpPr>
            <p:nvPr/>
          </p:nvSpPr>
          <p:spPr bwMode="auto">
            <a:xfrm>
              <a:off x="2198" y="2964"/>
              <a:ext cx="13" cy="14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7" name="Rectangle 189"/>
            <p:cNvSpPr>
              <a:spLocks noChangeArrowheads="1"/>
            </p:cNvSpPr>
            <p:nvPr/>
          </p:nvSpPr>
          <p:spPr bwMode="auto">
            <a:xfrm>
              <a:off x="2172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8" name="Rectangle 190"/>
            <p:cNvSpPr>
              <a:spLocks noChangeArrowheads="1"/>
            </p:cNvSpPr>
            <p:nvPr/>
          </p:nvSpPr>
          <p:spPr bwMode="auto">
            <a:xfrm>
              <a:off x="2243" y="3026"/>
              <a:ext cx="16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9" name="Rectangle 191"/>
            <p:cNvSpPr>
              <a:spLocks noChangeArrowheads="1"/>
            </p:cNvSpPr>
            <p:nvPr/>
          </p:nvSpPr>
          <p:spPr bwMode="auto">
            <a:xfrm>
              <a:off x="2154" y="3026"/>
              <a:ext cx="16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0" name="Rectangle 192"/>
            <p:cNvSpPr>
              <a:spLocks noChangeArrowheads="1"/>
            </p:cNvSpPr>
            <p:nvPr/>
          </p:nvSpPr>
          <p:spPr bwMode="auto">
            <a:xfrm>
              <a:off x="2328" y="2813"/>
              <a:ext cx="30" cy="75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1" name="Rectangle 193"/>
            <p:cNvSpPr>
              <a:spLocks noChangeArrowheads="1"/>
            </p:cNvSpPr>
            <p:nvPr/>
          </p:nvSpPr>
          <p:spPr bwMode="auto">
            <a:xfrm>
              <a:off x="2277" y="2924"/>
              <a:ext cx="25" cy="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2" name="Rectangle 194"/>
            <p:cNvSpPr>
              <a:spLocks noChangeArrowheads="1"/>
            </p:cNvSpPr>
            <p:nvPr/>
          </p:nvSpPr>
          <p:spPr bwMode="auto">
            <a:xfrm>
              <a:off x="2116" y="2813"/>
              <a:ext cx="25" cy="75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3" name="Rectangle 195"/>
            <p:cNvSpPr>
              <a:spLocks noChangeArrowheads="1"/>
            </p:cNvSpPr>
            <p:nvPr/>
          </p:nvSpPr>
          <p:spPr bwMode="auto">
            <a:xfrm>
              <a:off x="2219" y="2813"/>
              <a:ext cx="24" cy="75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4" name="Rectangle 196"/>
            <p:cNvSpPr>
              <a:spLocks noChangeArrowheads="1"/>
            </p:cNvSpPr>
            <p:nvPr/>
          </p:nvSpPr>
          <p:spPr bwMode="auto">
            <a:xfrm>
              <a:off x="2277" y="2813"/>
              <a:ext cx="25" cy="75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5" name="Rectangle 197"/>
            <p:cNvSpPr>
              <a:spLocks noChangeArrowheads="1"/>
            </p:cNvSpPr>
            <p:nvPr/>
          </p:nvSpPr>
          <p:spPr bwMode="auto">
            <a:xfrm>
              <a:off x="2328" y="2924"/>
              <a:ext cx="30" cy="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6" name="Rectangle 198"/>
            <p:cNvSpPr>
              <a:spLocks noChangeArrowheads="1"/>
            </p:cNvSpPr>
            <p:nvPr/>
          </p:nvSpPr>
          <p:spPr bwMode="auto">
            <a:xfrm>
              <a:off x="2167" y="2813"/>
              <a:ext cx="28" cy="75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7" name="Rectangle 199"/>
            <p:cNvSpPr>
              <a:spLocks noChangeArrowheads="1"/>
            </p:cNvSpPr>
            <p:nvPr/>
          </p:nvSpPr>
          <p:spPr bwMode="auto">
            <a:xfrm>
              <a:off x="2060" y="2813"/>
              <a:ext cx="27" cy="75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8" name="Rectangle 200"/>
            <p:cNvSpPr>
              <a:spLocks noChangeArrowheads="1"/>
            </p:cNvSpPr>
            <p:nvPr/>
          </p:nvSpPr>
          <p:spPr bwMode="auto">
            <a:xfrm>
              <a:off x="2116" y="2924"/>
              <a:ext cx="25" cy="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9" name="Rectangle 201"/>
            <p:cNvSpPr>
              <a:spLocks noChangeArrowheads="1"/>
            </p:cNvSpPr>
            <p:nvPr/>
          </p:nvSpPr>
          <p:spPr bwMode="auto">
            <a:xfrm>
              <a:off x="2060" y="2924"/>
              <a:ext cx="27" cy="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0" name="AutoShape 202"/>
            <p:cNvSpPr>
              <a:spLocks noChangeArrowheads="1"/>
            </p:cNvSpPr>
            <p:nvPr/>
          </p:nvSpPr>
          <p:spPr bwMode="auto">
            <a:xfrm>
              <a:off x="2214" y="2808"/>
              <a:ext cx="43" cy="85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4" cy="85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2" name="AutoShape 204"/>
            <p:cNvSpPr>
              <a:spLocks noChangeArrowheads="1"/>
            </p:cNvSpPr>
            <p:nvPr/>
          </p:nvSpPr>
          <p:spPr bwMode="auto">
            <a:xfrm>
              <a:off x="2268" y="2808"/>
              <a:ext cx="43" cy="85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3" name="AutoShape 205"/>
            <p:cNvSpPr>
              <a:spLocks noChangeArrowheads="1"/>
            </p:cNvSpPr>
            <p:nvPr/>
          </p:nvSpPr>
          <p:spPr bwMode="auto">
            <a:xfrm>
              <a:off x="2304" y="2808"/>
              <a:ext cx="4" cy="85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2" cy="85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5" name="AutoShape 207"/>
            <p:cNvSpPr>
              <a:spLocks noChangeArrowheads="1"/>
            </p:cNvSpPr>
            <p:nvPr/>
          </p:nvSpPr>
          <p:spPr bwMode="auto">
            <a:xfrm>
              <a:off x="2355" y="2808"/>
              <a:ext cx="3" cy="85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6" name="AutoShape 208"/>
            <p:cNvSpPr>
              <a:spLocks noChangeArrowheads="1"/>
            </p:cNvSpPr>
            <p:nvPr/>
          </p:nvSpPr>
          <p:spPr bwMode="auto">
            <a:xfrm>
              <a:off x="2268" y="2916"/>
              <a:ext cx="43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7" name="AutoShape 209"/>
            <p:cNvSpPr>
              <a:spLocks noChangeArrowheads="1"/>
            </p:cNvSpPr>
            <p:nvPr/>
          </p:nvSpPr>
          <p:spPr bwMode="auto">
            <a:xfrm>
              <a:off x="2304" y="2916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8" name="AutoShape 210"/>
            <p:cNvSpPr>
              <a:spLocks noChangeArrowheads="1"/>
            </p:cNvSpPr>
            <p:nvPr/>
          </p:nvSpPr>
          <p:spPr bwMode="auto">
            <a:xfrm>
              <a:off x="2324" y="2916"/>
              <a:ext cx="32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9" name="AutoShape 211"/>
            <p:cNvSpPr>
              <a:spLocks noChangeArrowheads="1"/>
            </p:cNvSpPr>
            <p:nvPr/>
          </p:nvSpPr>
          <p:spPr bwMode="auto">
            <a:xfrm>
              <a:off x="2355" y="2916"/>
              <a:ext cx="3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6" cy="85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4" cy="85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5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3" cy="85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2" cy="85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5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6" name="AutoShape 218"/>
            <p:cNvSpPr>
              <a:spLocks noChangeArrowheads="1"/>
            </p:cNvSpPr>
            <p:nvPr/>
          </p:nvSpPr>
          <p:spPr bwMode="auto">
            <a:xfrm>
              <a:off x="2108" y="2916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7" name="AutoShape 219"/>
            <p:cNvSpPr>
              <a:spLocks noChangeArrowheads="1"/>
            </p:cNvSpPr>
            <p:nvPr/>
          </p:nvSpPr>
          <p:spPr bwMode="auto">
            <a:xfrm>
              <a:off x="2108" y="2916"/>
              <a:ext cx="3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8" name="AutoShape 220"/>
            <p:cNvSpPr>
              <a:spLocks noChangeArrowheads="1"/>
            </p:cNvSpPr>
            <p:nvPr/>
          </p:nvSpPr>
          <p:spPr bwMode="auto">
            <a:xfrm>
              <a:off x="2057" y="2916"/>
              <a:ext cx="42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9" name="AutoShape 221"/>
            <p:cNvSpPr>
              <a:spLocks noChangeArrowheads="1"/>
            </p:cNvSpPr>
            <p:nvPr/>
          </p:nvSpPr>
          <p:spPr bwMode="auto">
            <a:xfrm>
              <a:off x="2057" y="2916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0" name="Rectangle 222"/>
            <p:cNvSpPr>
              <a:spLocks noChangeArrowheads="1"/>
            </p:cNvSpPr>
            <p:nvPr/>
          </p:nvSpPr>
          <p:spPr bwMode="auto">
            <a:xfrm>
              <a:off x="2214" y="2853"/>
              <a:ext cx="43" cy="1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1" name="Rectangle 223"/>
            <p:cNvSpPr>
              <a:spLocks noChangeArrowheads="1"/>
            </p:cNvSpPr>
            <p:nvPr/>
          </p:nvSpPr>
          <p:spPr bwMode="auto">
            <a:xfrm>
              <a:off x="2268" y="2853"/>
              <a:ext cx="43" cy="1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2" name="Rectangle 224"/>
            <p:cNvSpPr>
              <a:spLocks noChangeArrowheads="1"/>
            </p:cNvSpPr>
            <p:nvPr/>
          </p:nvSpPr>
          <p:spPr bwMode="auto">
            <a:xfrm>
              <a:off x="2324" y="2853"/>
              <a:ext cx="32" cy="1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3" name="Rectangle 225"/>
            <p:cNvSpPr>
              <a:spLocks noChangeArrowheads="1"/>
            </p:cNvSpPr>
            <p:nvPr/>
          </p:nvSpPr>
          <p:spPr bwMode="auto">
            <a:xfrm>
              <a:off x="2163" y="2853"/>
              <a:ext cx="36" cy="1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4" name="Rectangle 226"/>
            <p:cNvSpPr>
              <a:spLocks noChangeArrowheads="1"/>
            </p:cNvSpPr>
            <p:nvPr/>
          </p:nvSpPr>
          <p:spPr bwMode="auto">
            <a:xfrm>
              <a:off x="2108" y="2853"/>
              <a:ext cx="39" cy="1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5" name="Rectangle 227"/>
            <p:cNvSpPr>
              <a:spLocks noChangeArrowheads="1"/>
            </p:cNvSpPr>
            <p:nvPr/>
          </p:nvSpPr>
          <p:spPr bwMode="auto">
            <a:xfrm>
              <a:off x="2057" y="2853"/>
              <a:ext cx="42" cy="1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8" cy="10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  <p:grpSp>
        <p:nvGrpSpPr>
          <p:cNvPr id="307367" name="Group 149"/>
          <p:cNvGrpSpPr>
            <a:grpSpLocks/>
          </p:cNvGrpSpPr>
          <p:nvPr/>
        </p:nvGrpSpPr>
        <p:grpSpPr bwMode="auto">
          <a:xfrm>
            <a:off x="7378700" y="5237163"/>
            <a:ext cx="398463" cy="346075"/>
            <a:chOff x="2018" y="2750"/>
            <a:chExt cx="361" cy="309"/>
          </a:xfrm>
        </p:grpSpPr>
        <p:sp>
          <p:nvSpPr>
            <p:cNvPr id="438" name="AutoShape 150"/>
            <p:cNvSpPr>
              <a:spLocks noChangeArrowheads="1"/>
            </p:cNvSpPr>
            <p:nvPr/>
          </p:nvSpPr>
          <p:spPr bwMode="auto">
            <a:xfrm>
              <a:off x="2018" y="3028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9" name="AutoShape 151"/>
            <p:cNvSpPr>
              <a:spLocks noChangeArrowheads="1"/>
            </p:cNvSpPr>
            <p:nvPr/>
          </p:nvSpPr>
          <p:spPr bwMode="auto">
            <a:xfrm>
              <a:off x="2042" y="2764"/>
              <a:ext cx="331" cy="295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40" name="Rectangle 152"/>
            <p:cNvSpPr>
              <a:spLocks noChangeArrowheads="1"/>
            </p:cNvSpPr>
            <p:nvPr/>
          </p:nvSpPr>
          <p:spPr bwMode="auto">
            <a:xfrm>
              <a:off x="2258" y="2904"/>
              <a:ext cx="17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41" name="Rectangle 153"/>
            <p:cNvSpPr>
              <a:spLocks noChangeArrowheads="1"/>
            </p:cNvSpPr>
            <p:nvPr/>
          </p:nvSpPr>
          <p:spPr bwMode="auto">
            <a:xfrm>
              <a:off x="2244" y="2917"/>
              <a:ext cx="2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42" name="Rectangle 154"/>
            <p:cNvSpPr>
              <a:spLocks noChangeArrowheads="1"/>
            </p:cNvSpPr>
            <p:nvPr/>
          </p:nvSpPr>
          <p:spPr bwMode="auto">
            <a:xfrm>
              <a:off x="2314" y="2892"/>
              <a:ext cx="27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43" name="Rectangle 155"/>
            <p:cNvSpPr>
              <a:spLocks noChangeArrowheads="1"/>
            </p:cNvSpPr>
            <p:nvPr/>
          </p:nvSpPr>
          <p:spPr bwMode="auto">
            <a:xfrm>
              <a:off x="2306" y="2904"/>
              <a:ext cx="20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44" name="Rectangle 156"/>
            <p:cNvSpPr>
              <a:spLocks noChangeArrowheads="1"/>
            </p:cNvSpPr>
            <p:nvPr/>
          </p:nvSpPr>
          <p:spPr bwMode="auto">
            <a:xfrm>
              <a:off x="2306" y="2880"/>
              <a:ext cx="2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45" name="Rectangle 157"/>
            <p:cNvSpPr>
              <a:spLocks noChangeArrowheads="1"/>
            </p:cNvSpPr>
            <p:nvPr/>
          </p:nvSpPr>
          <p:spPr bwMode="auto">
            <a:xfrm>
              <a:off x="2042" y="2900"/>
              <a:ext cx="22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46" name="Rectangle 158"/>
            <p:cNvSpPr>
              <a:spLocks noChangeArrowheads="1"/>
            </p:cNvSpPr>
            <p:nvPr/>
          </p:nvSpPr>
          <p:spPr bwMode="auto">
            <a:xfrm>
              <a:off x="2042" y="2887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47" name="Rectangle 159"/>
            <p:cNvSpPr>
              <a:spLocks noChangeArrowheads="1"/>
            </p:cNvSpPr>
            <p:nvPr/>
          </p:nvSpPr>
          <p:spPr bwMode="auto">
            <a:xfrm>
              <a:off x="2042" y="2912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48" name="Rectangle 160"/>
            <p:cNvSpPr>
              <a:spLocks noChangeArrowheads="1"/>
            </p:cNvSpPr>
            <p:nvPr/>
          </p:nvSpPr>
          <p:spPr bwMode="auto">
            <a:xfrm>
              <a:off x="2134" y="2900"/>
              <a:ext cx="16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49" name="Rectangle 161"/>
            <p:cNvSpPr>
              <a:spLocks noChangeArrowheads="1"/>
            </p:cNvSpPr>
            <p:nvPr/>
          </p:nvSpPr>
          <p:spPr bwMode="auto">
            <a:xfrm>
              <a:off x="2119" y="2912"/>
              <a:ext cx="2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2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51" name="Rectangle 163"/>
            <p:cNvSpPr>
              <a:spLocks noChangeArrowheads="1"/>
            </p:cNvSpPr>
            <p:nvPr/>
          </p:nvSpPr>
          <p:spPr bwMode="auto">
            <a:xfrm>
              <a:off x="2042" y="2990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52" name="Rectangle 164"/>
            <p:cNvSpPr>
              <a:spLocks noChangeArrowheads="1"/>
            </p:cNvSpPr>
            <p:nvPr/>
          </p:nvSpPr>
          <p:spPr bwMode="auto">
            <a:xfrm>
              <a:off x="2042" y="3015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16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54" name="Rectangle 166"/>
            <p:cNvSpPr>
              <a:spLocks noChangeArrowheads="1"/>
            </p:cNvSpPr>
            <p:nvPr/>
          </p:nvSpPr>
          <p:spPr bwMode="auto">
            <a:xfrm>
              <a:off x="2119" y="3015"/>
              <a:ext cx="2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55" name="AutoShape 167"/>
            <p:cNvSpPr>
              <a:spLocks noChangeArrowheads="1"/>
            </p:cNvSpPr>
            <p:nvPr/>
          </p:nvSpPr>
          <p:spPr bwMode="auto">
            <a:xfrm>
              <a:off x="2169" y="2900"/>
              <a:ext cx="73" cy="30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40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57" name="Rectangle 169"/>
            <p:cNvSpPr>
              <a:spLocks noChangeArrowheads="1"/>
            </p:cNvSpPr>
            <p:nvPr/>
          </p:nvSpPr>
          <p:spPr bwMode="auto">
            <a:xfrm>
              <a:off x="2367" y="2774"/>
              <a:ext cx="13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58" name="Rectangle 170"/>
            <p:cNvSpPr>
              <a:spLocks noChangeArrowheads="1"/>
            </p:cNvSpPr>
            <p:nvPr/>
          </p:nvSpPr>
          <p:spPr bwMode="auto">
            <a:xfrm>
              <a:off x="2034" y="2774"/>
              <a:ext cx="14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59" name="Rectangle 171"/>
            <p:cNvSpPr>
              <a:spLocks noChangeArrowheads="1"/>
            </p:cNvSpPr>
            <p:nvPr/>
          </p:nvSpPr>
          <p:spPr bwMode="auto">
            <a:xfrm>
              <a:off x="2169" y="2922"/>
              <a:ext cx="73" cy="88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0" name="Rectangle 172"/>
            <p:cNvSpPr>
              <a:spLocks noChangeArrowheads="1"/>
            </p:cNvSpPr>
            <p:nvPr/>
          </p:nvSpPr>
          <p:spPr bwMode="auto">
            <a:xfrm>
              <a:off x="2169" y="3011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1" name="Rectangle 173"/>
            <p:cNvSpPr>
              <a:spLocks noChangeArrowheads="1"/>
            </p:cNvSpPr>
            <p:nvPr/>
          </p:nvSpPr>
          <p:spPr bwMode="auto">
            <a:xfrm>
              <a:off x="2169" y="3028"/>
              <a:ext cx="73" cy="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2" name="Rectangle 174"/>
            <p:cNvSpPr>
              <a:spLocks noChangeArrowheads="1"/>
            </p:cNvSpPr>
            <p:nvPr/>
          </p:nvSpPr>
          <p:spPr bwMode="auto">
            <a:xfrm>
              <a:off x="2169" y="3045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3" name="Rectangle 175"/>
            <p:cNvSpPr>
              <a:spLocks noChangeArrowheads="1"/>
            </p:cNvSpPr>
            <p:nvPr/>
          </p:nvSpPr>
          <p:spPr bwMode="auto">
            <a:xfrm>
              <a:off x="2209" y="2929"/>
              <a:ext cx="33" cy="8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4" name="Rectangle 176"/>
            <p:cNvSpPr>
              <a:spLocks noChangeArrowheads="1"/>
            </p:cNvSpPr>
            <p:nvPr/>
          </p:nvSpPr>
          <p:spPr bwMode="auto">
            <a:xfrm>
              <a:off x="2209" y="2929"/>
              <a:ext cx="33" cy="8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6" name="Rectangle 178"/>
            <p:cNvSpPr>
              <a:spLocks noChangeArrowheads="1"/>
            </p:cNvSpPr>
            <p:nvPr/>
          </p:nvSpPr>
          <p:spPr bwMode="auto">
            <a:xfrm>
              <a:off x="2209" y="2975"/>
              <a:ext cx="33" cy="0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467" name="Rectangle 179"/>
            <p:cNvSpPr>
              <a:spLocks noChangeArrowheads="1"/>
            </p:cNvSpPr>
            <p:nvPr/>
          </p:nvSpPr>
          <p:spPr bwMode="auto">
            <a:xfrm>
              <a:off x="2244" y="2992"/>
              <a:ext cx="16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8" name="Rectangle 180"/>
            <p:cNvSpPr>
              <a:spLocks noChangeArrowheads="1"/>
            </p:cNvSpPr>
            <p:nvPr/>
          </p:nvSpPr>
          <p:spPr bwMode="auto">
            <a:xfrm>
              <a:off x="2153" y="2992"/>
              <a:ext cx="16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69" name="Rectangle 181"/>
            <p:cNvSpPr>
              <a:spLocks noChangeArrowheads="1"/>
            </p:cNvSpPr>
            <p:nvPr/>
          </p:nvSpPr>
          <p:spPr bwMode="auto">
            <a:xfrm>
              <a:off x="2169" y="3015"/>
              <a:ext cx="73" cy="14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70" name="Rectangle 182"/>
            <p:cNvSpPr>
              <a:spLocks noChangeArrowheads="1"/>
            </p:cNvSpPr>
            <p:nvPr/>
          </p:nvSpPr>
          <p:spPr bwMode="auto">
            <a:xfrm>
              <a:off x="2169" y="3031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71" name="Rectangle 183"/>
            <p:cNvSpPr>
              <a:spLocks noChangeArrowheads="1"/>
            </p:cNvSpPr>
            <p:nvPr/>
          </p:nvSpPr>
          <p:spPr bwMode="auto">
            <a:xfrm>
              <a:off x="2169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72" name="Rectangle 184"/>
            <p:cNvSpPr>
              <a:spLocks noChangeArrowheads="1"/>
            </p:cNvSpPr>
            <p:nvPr/>
          </p:nvSpPr>
          <p:spPr bwMode="auto">
            <a:xfrm>
              <a:off x="2209" y="2975"/>
              <a:ext cx="33" cy="0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0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74" name="Rectangle 186"/>
            <p:cNvSpPr>
              <a:spLocks noChangeArrowheads="1"/>
            </p:cNvSpPr>
            <p:nvPr/>
          </p:nvSpPr>
          <p:spPr bwMode="auto">
            <a:xfrm>
              <a:off x="2209" y="2964"/>
              <a:ext cx="3" cy="1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75" name="Rectangle 187"/>
            <p:cNvSpPr>
              <a:spLocks noChangeArrowheads="1"/>
            </p:cNvSpPr>
            <p:nvPr/>
          </p:nvSpPr>
          <p:spPr bwMode="auto">
            <a:xfrm>
              <a:off x="2201" y="2964"/>
              <a:ext cx="13" cy="1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76" name="Rectangle 188"/>
            <p:cNvSpPr>
              <a:spLocks noChangeArrowheads="1"/>
            </p:cNvSpPr>
            <p:nvPr/>
          </p:nvSpPr>
          <p:spPr bwMode="auto">
            <a:xfrm>
              <a:off x="2209" y="2985"/>
              <a:ext cx="33" cy="4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77" name="Rectangle 189"/>
            <p:cNvSpPr>
              <a:spLocks noChangeArrowheads="1"/>
            </p:cNvSpPr>
            <p:nvPr/>
          </p:nvSpPr>
          <p:spPr bwMode="auto">
            <a:xfrm>
              <a:off x="2173" y="2985"/>
              <a:ext cx="32" cy="4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78" name="Rectangle 190"/>
            <p:cNvSpPr>
              <a:spLocks noChangeArrowheads="1"/>
            </p:cNvSpPr>
            <p:nvPr/>
          </p:nvSpPr>
          <p:spPr bwMode="auto">
            <a:xfrm>
              <a:off x="2244" y="3028"/>
              <a:ext cx="16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79" name="Rectangle 191"/>
            <p:cNvSpPr>
              <a:spLocks noChangeArrowheads="1"/>
            </p:cNvSpPr>
            <p:nvPr/>
          </p:nvSpPr>
          <p:spPr bwMode="auto">
            <a:xfrm>
              <a:off x="2153" y="3028"/>
              <a:ext cx="16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80" name="Rectangle 192"/>
            <p:cNvSpPr>
              <a:spLocks noChangeArrowheads="1"/>
            </p:cNvSpPr>
            <p:nvPr/>
          </p:nvSpPr>
          <p:spPr bwMode="auto">
            <a:xfrm>
              <a:off x="2329" y="2814"/>
              <a:ext cx="30" cy="7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81" name="Rectangle 193"/>
            <p:cNvSpPr>
              <a:spLocks noChangeArrowheads="1"/>
            </p:cNvSpPr>
            <p:nvPr/>
          </p:nvSpPr>
          <p:spPr bwMode="auto">
            <a:xfrm>
              <a:off x="2275" y="2922"/>
              <a:ext cx="26" cy="75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82" name="Rectangle 194"/>
            <p:cNvSpPr>
              <a:spLocks noChangeArrowheads="1"/>
            </p:cNvSpPr>
            <p:nvPr/>
          </p:nvSpPr>
          <p:spPr bwMode="auto">
            <a:xfrm>
              <a:off x="2117" y="2814"/>
              <a:ext cx="24" cy="7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83" name="Rectangle 195"/>
            <p:cNvSpPr>
              <a:spLocks noChangeArrowheads="1"/>
            </p:cNvSpPr>
            <p:nvPr/>
          </p:nvSpPr>
          <p:spPr bwMode="auto">
            <a:xfrm>
              <a:off x="2219" y="2814"/>
              <a:ext cx="27" cy="7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84" name="Rectangle 196"/>
            <p:cNvSpPr>
              <a:spLocks noChangeArrowheads="1"/>
            </p:cNvSpPr>
            <p:nvPr/>
          </p:nvSpPr>
          <p:spPr bwMode="auto">
            <a:xfrm>
              <a:off x="2275" y="2814"/>
              <a:ext cx="26" cy="7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85" name="Rectangle 197"/>
            <p:cNvSpPr>
              <a:spLocks noChangeArrowheads="1"/>
            </p:cNvSpPr>
            <p:nvPr/>
          </p:nvSpPr>
          <p:spPr bwMode="auto">
            <a:xfrm>
              <a:off x="2329" y="2922"/>
              <a:ext cx="30" cy="75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86" name="Rectangle 198"/>
            <p:cNvSpPr>
              <a:spLocks noChangeArrowheads="1"/>
            </p:cNvSpPr>
            <p:nvPr/>
          </p:nvSpPr>
          <p:spPr bwMode="auto">
            <a:xfrm>
              <a:off x="2168" y="2814"/>
              <a:ext cx="27" cy="7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87" name="Rectangle 199"/>
            <p:cNvSpPr>
              <a:spLocks noChangeArrowheads="1"/>
            </p:cNvSpPr>
            <p:nvPr/>
          </p:nvSpPr>
          <p:spPr bwMode="auto">
            <a:xfrm>
              <a:off x="2058" y="2814"/>
              <a:ext cx="27" cy="7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88" name="Rectangle 200"/>
            <p:cNvSpPr>
              <a:spLocks noChangeArrowheads="1"/>
            </p:cNvSpPr>
            <p:nvPr/>
          </p:nvSpPr>
          <p:spPr bwMode="auto">
            <a:xfrm>
              <a:off x="2117" y="2922"/>
              <a:ext cx="24" cy="75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89" name="Rectangle 201"/>
            <p:cNvSpPr>
              <a:spLocks noChangeArrowheads="1"/>
            </p:cNvSpPr>
            <p:nvPr/>
          </p:nvSpPr>
          <p:spPr bwMode="auto">
            <a:xfrm>
              <a:off x="2058" y="2922"/>
              <a:ext cx="27" cy="75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90" name="AutoShape 202"/>
            <p:cNvSpPr>
              <a:spLocks noChangeArrowheads="1"/>
            </p:cNvSpPr>
            <p:nvPr/>
          </p:nvSpPr>
          <p:spPr bwMode="auto">
            <a:xfrm>
              <a:off x="2214" y="2808"/>
              <a:ext cx="46" cy="84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91" name="AutoShape 203"/>
            <p:cNvSpPr>
              <a:spLocks noChangeArrowheads="1"/>
            </p:cNvSpPr>
            <p:nvPr/>
          </p:nvSpPr>
          <p:spPr bwMode="auto">
            <a:xfrm>
              <a:off x="2248" y="2808"/>
              <a:ext cx="4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92" name="AutoShape 204"/>
            <p:cNvSpPr>
              <a:spLocks noChangeArrowheads="1"/>
            </p:cNvSpPr>
            <p:nvPr/>
          </p:nvSpPr>
          <p:spPr bwMode="auto">
            <a:xfrm>
              <a:off x="2268" y="2808"/>
              <a:ext cx="40" cy="84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93" name="AutoShape 205"/>
            <p:cNvSpPr>
              <a:spLocks noChangeArrowheads="1"/>
            </p:cNvSpPr>
            <p:nvPr/>
          </p:nvSpPr>
          <p:spPr bwMode="auto">
            <a:xfrm>
              <a:off x="2301" y="2808"/>
              <a:ext cx="4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4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95" name="AutoShape 207"/>
            <p:cNvSpPr>
              <a:spLocks noChangeArrowheads="1"/>
            </p:cNvSpPr>
            <p:nvPr/>
          </p:nvSpPr>
          <p:spPr bwMode="auto">
            <a:xfrm>
              <a:off x="2355" y="2808"/>
              <a:ext cx="3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96" name="AutoShape 208"/>
            <p:cNvSpPr>
              <a:spLocks noChangeArrowheads="1"/>
            </p:cNvSpPr>
            <p:nvPr/>
          </p:nvSpPr>
          <p:spPr bwMode="auto">
            <a:xfrm>
              <a:off x="2268" y="2917"/>
              <a:ext cx="40" cy="84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97" name="AutoShape 209"/>
            <p:cNvSpPr>
              <a:spLocks noChangeArrowheads="1"/>
            </p:cNvSpPr>
            <p:nvPr/>
          </p:nvSpPr>
          <p:spPr bwMode="auto">
            <a:xfrm>
              <a:off x="2301" y="2917"/>
              <a:ext cx="4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98" name="AutoShape 210"/>
            <p:cNvSpPr>
              <a:spLocks noChangeArrowheads="1"/>
            </p:cNvSpPr>
            <p:nvPr/>
          </p:nvSpPr>
          <p:spPr bwMode="auto">
            <a:xfrm>
              <a:off x="2324" y="2917"/>
              <a:ext cx="33" cy="84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99" name="AutoShape 211"/>
            <p:cNvSpPr>
              <a:spLocks noChangeArrowheads="1"/>
            </p:cNvSpPr>
            <p:nvPr/>
          </p:nvSpPr>
          <p:spPr bwMode="auto">
            <a:xfrm>
              <a:off x="2355" y="2917"/>
              <a:ext cx="3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3" cy="84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4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02" name="AutoShape 214"/>
            <p:cNvSpPr>
              <a:spLocks noChangeArrowheads="1"/>
            </p:cNvSpPr>
            <p:nvPr/>
          </p:nvSpPr>
          <p:spPr bwMode="auto">
            <a:xfrm>
              <a:off x="2109" y="2808"/>
              <a:ext cx="39" cy="84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03" name="AutoShape 215"/>
            <p:cNvSpPr>
              <a:spLocks noChangeArrowheads="1"/>
            </p:cNvSpPr>
            <p:nvPr/>
          </p:nvSpPr>
          <p:spPr bwMode="auto">
            <a:xfrm>
              <a:off x="2109" y="2808"/>
              <a:ext cx="3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04" name="AutoShape 216"/>
            <p:cNvSpPr>
              <a:spLocks noChangeArrowheads="1"/>
            </p:cNvSpPr>
            <p:nvPr/>
          </p:nvSpPr>
          <p:spPr bwMode="auto">
            <a:xfrm>
              <a:off x="2055" y="2808"/>
              <a:ext cx="43" cy="84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05" name="AutoShape 217"/>
            <p:cNvSpPr>
              <a:spLocks noChangeArrowheads="1"/>
            </p:cNvSpPr>
            <p:nvPr/>
          </p:nvSpPr>
          <p:spPr bwMode="auto">
            <a:xfrm>
              <a:off x="2055" y="2808"/>
              <a:ext cx="4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06" name="AutoShape 218"/>
            <p:cNvSpPr>
              <a:spLocks noChangeArrowheads="1"/>
            </p:cNvSpPr>
            <p:nvPr/>
          </p:nvSpPr>
          <p:spPr bwMode="auto">
            <a:xfrm>
              <a:off x="2109" y="2917"/>
              <a:ext cx="39" cy="84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07" name="AutoShape 219"/>
            <p:cNvSpPr>
              <a:spLocks noChangeArrowheads="1"/>
            </p:cNvSpPr>
            <p:nvPr/>
          </p:nvSpPr>
          <p:spPr bwMode="auto">
            <a:xfrm>
              <a:off x="2109" y="2917"/>
              <a:ext cx="3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08" name="AutoShape 220"/>
            <p:cNvSpPr>
              <a:spLocks noChangeArrowheads="1"/>
            </p:cNvSpPr>
            <p:nvPr/>
          </p:nvSpPr>
          <p:spPr bwMode="auto">
            <a:xfrm>
              <a:off x="2055" y="2917"/>
              <a:ext cx="43" cy="84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09" name="AutoShape 221"/>
            <p:cNvSpPr>
              <a:spLocks noChangeArrowheads="1"/>
            </p:cNvSpPr>
            <p:nvPr/>
          </p:nvSpPr>
          <p:spPr bwMode="auto">
            <a:xfrm>
              <a:off x="2055" y="2917"/>
              <a:ext cx="4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10" name="Rectangle 222"/>
            <p:cNvSpPr>
              <a:spLocks noChangeArrowheads="1"/>
            </p:cNvSpPr>
            <p:nvPr/>
          </p:nvSpPr>
          <p:spPr bwMode="auto">
            <a:xfrm>
              <a:off x="2214" y="2853"/>
              <a:ext cx="46" cy="0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11" name="Rectangle 223"/>
            <p:cNvSpPr>
              <a:spLocks noChangeArrowheads="1"/>
            </p:cNvSpPr>
            <p:nvPr/>
          </p:nvSpPr>
          <p:spPr bwMode="auto">
            <a:xfrm>
              <a:off x="2268" y="2853"/>
              <a:ext cx="40" cy="0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12" name="Rectangle 224"/>
            <p:cNvSpPr>
              <a:spLocks noChangeArrowheads="1"/>
            </p:cNvSpPr>
            <p:nvPr/>
          </p:nvSpPr>
          <p:spPr bwMode="auto">
            <a:xfrm>
              <a:off x="2324" y="2853"/>
              <a:ext cx="33" cy="0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13" name="Rectangle 225"/>
            <p:cNvSpPr>
              <a:spLocks noChangeArrowheads="1"/>
            </p:cNvSpPr>
            <p:nvPr/>
          </p:nvSpPr>
          <p:spPr bwMode="auto">
            <a:xfrm>
              <a:off x="2163" y="2853"/>
              <a:ext cx="33" cy="0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14" name="Rectangle 226"/>
            <p:cNvSpPr>
              <a:spLocks noChangeArrowheads="1"/>
            </p:cNvSpPr>
            <p:nvPr/>
          </p:nvSpPr>
          <p:spPr bwMode="auto">
            <a:xfrm>
              <a:off x="2109" y="2853"/>
              <a:ext cx="39" cy="0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15" name="Rectangle 227"/>
            <p:cNvSpPr>
              <a:spLocks noChangeArrowheads="1"/>
            </p:cNvSpPr>
            <p:nvPr/>
          </p:nvSpPr>
          <p:spPr bwMode="auto">
            <a:xfrm>
              <a:off x="2055" y="2853"/>
              <a:ext cx="43" cy="0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16" name="AutoShape 228"/>
            <p:cNvSpPr>
              <a:spLocks noChangeArrowheads="1"/>
            </p:cNvSpPr>
            <p:nvPr/>
          </p:nvSpPr>
          <p:spPr bwMode="auto">
            <a:xfrm>
              <a:off x="2149" y="2814"/>
              <a:ext cx="6" cy="10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350989" tIns="175501" rIns="350989" bIns="175501" anchor="ctr"/>
            <a:lstStyle/>
            <a:p>
              <a:pPr algn="ctr" defTabSz="172402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buFont typeface="Times New Roman" pitchFamily="18" charset="0"/>
                <a:buNone/>
                <a:defRPr/>
              </a:pPr>
              <a:endParaRPr lang="ru-RU" sz="14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  <p:grpSp>
        <p:nvGrpSpPr>
          <p:cNvPr id="307368" name="Группа 538"/>
          <p:cNvGrpSpPr>
            <a:grpSpLocks/>
          </p:cNvGrpSpPr>
          <p:nvPr/>
        </p:nvGrpSpPr>
        <p:grpSpPr bwMode="auto">
          <a:xfrm>
            <a:off x="4732338" y="7729538"/>
            <a:ext cx="814387" cy="393700"/>
            <a:chOff x="3857620" y="5286388"/>
            <a:chExt cx="582839" cy="281214"/>
          </a:xfrm>
        </p:grpSpPr>
        <p:grpSp>
          <p:nvGrpSpPr>
            <p:cNvPr id="307429" name="Group 53"/>
            <p:cNvGrpSpPr>
              <a:grpSpLocks/>
            </p:cNvGrpSpPr>
            <p:nvPr/>
          </p:nvGrpSpPr>
          <p:grpSpPr bwMode="auto">
            <a:xfrm>
              <a:off x="3857620" y="5286388"/>
              <a:ext cx="582839" cy="281214"/>
              <a:chOff x="2290" y="4020"/>
              <a:chExt cx="768" cy="218"/>
            </a:xfrm>
          </p:grpSpPr>
          <p:sp>
            <p:nvSpPr>
              <p:cNvPr id="307431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/>
              <a:p>
                <a:pPr algn="ctr" defTabSz="1787525"/>
                <a:r>
                  <a:rPr lang="ru-RU" sz="1100" u="sng"/>
                  <a:t>№7</a:t>
                </a:r>
              </a:p>
              <a:p>
                <a:pPr algn="ctr" defTabSz="1787525"/>
                <a:r>
                  <a:rPr lang="ru-RU" sz="1100"/>
                  <a:t> 125</a:t>
                </a:r>
                <a:endParaRPr lang="ru-RU" sz="3500"/>
              </a:p>
            </p:txBody>
          </p:sp>
          <p:grpSp>
            <p:nvGrpSpPr>
              <p:cNvPr id="307432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307433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49" tIns="89425" rIns="178849" bIns="89425"/>
                <a:lstStyle/>
                <a:p>
                  <a:pPr defTabSz="1787525"/>
                  <a:endParaRPr lang="ru-RU" sz="3500">
                    <a:latin typeface="Calibri" pitchFamily="34" charset="0"/>
                  </a:endParaRPr>
                </a:p>
              </p:txBody>
            </p:sp>
            <p:sp>
              <p:nvSpPr>
                <p:cNvPr id="307434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7435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07436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07437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07438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</p:grpSp>
        <p:sp>
          <p:nvSpPr>
            <p:cNvPr id="307430" name="Rectangle 54"/>
            <p:cNvSpPr>
              <a:spLocks noChangeArrowheads="1"/>
            </p:cNvSpPr>
            <p:nvPr/>
          </p:nvSpPr>
          <p:spPr bwMode="auto">
            <a:xfrm>
              <a:off x="3916699" y="5404316"/>
              <a:ext cx="165876" cy="156482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/>
            <a:p>
              <a:pPr algn="ctr" defTabSz="1787525"/>
              <a:r>
                <a:rPr lang="ru-RU" sz="1100" b="1"/>
                <a:t>ГБ</a:t>
              </a:r>
              <a:endParaRPr lang="ru-RU" sz="3500" b="1"/>
            </a:p>
          </p:txBody>
        </p:sp>
      </p:grpSp>
      <p:grpSp>
        <p:nvGrpSpPr>
          <p:cNvPr id="307369" name="Группа 539"/>
          <p:cNvGrpSpPr>
            <a:grpSpLocks/>
          </p:cNvGrpSpPr>
          <p:nvPr/>
        </p:nvGrpSpPr>
        <p:grpSpPr bwMode="auto">
          <a:xfrm>
            <a:off x="2433638" y="5243513"/>
            <a:ext cx="812800" cy="392112"/>
            <a:chOff x="3857623" y="5286406"/>
            <a:chExt cx="582840" cy="281215"/>
          </a:xfrm>
        </p:grpSpPr>
        <p:grpSp>
          <p:nvGrpSpPr>
            <p:cNvPr id="307419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307421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/>
              <a:p>
                <a:pPr algn="ctr" defTabSz="1787525"/>
                <a:r>
                  <a:rPr lang="ru-RU" sz="1100" u="sng"/>
                  <a:t>№5</a:t>
                </a:r>
              </a:p>
              <a:p>
                <a:pPr algn="ctr" defTabSz="1787525"/>
                <a:r>
                  <a:rPr lang="ru-RU" sz="1100"/>
                  <a:t> 140</a:t>
                </a:r>
                <a:endParaRPr lang="ru-RU" sz="3500"/>
              </a:p>
            </p:txBody>
          </p:sp>
          <p:grpSp>
            <p:nvGrpSpPr>
              <p:cNvPr id="307422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307423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49" tIns="89425" rIns="178849" bIns="89425"/>
                <a:lstStyle/>
                <a:p>
                  <a:pPr defTabSz="1787525"/>
                  <a:endParaRPr lang="ru-RU" sz="3500">
                    <a:latin typeface="Calibri" pitchFamily="34" charset="0"/>
                  </a:endParaRPr>
                </a:p>
              </p:txBody>
            </p:sp>
            <p:sp>
              <p:nvSpPr>
                <p:cNvPr id="307424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7425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07426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07427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07428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</p:grpSp>
        <p:sp>
          <p:nvSpPr>
            <p:cNvPr id="307420" name="Rectangle 54"/>
            <p:cNvSpPr>
              <a:spLocks noChangeArrowheads="1"/>
            </p:cNvSpPr>
            <p:nvPr/>
          </p:nvSpPr>
          <p:spPr bwMode="auto">
            <a:xfrm>
              <a:off x="3916386" y="5404574"/>
              <a:ext cx="167289" cy="158953"/>
            </a:xfrm>
            <a:prstGeom prst="rect">
              <a:avLst/>
            </a:prstGeom>
            <a:solidFill>
              <a:schemeClr val="bg1">
                <a:alpha val="67058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/>
            <a:p>
              <a:pPr algn="ctr" defTabSz="1787525"/>
              <a:r>
                <a:rPr lang="ru-RU" sz="1100" b="1"/>
                <a:t>ГБ</a:t>
              </a:r>
              <a:endParaRPr lang="ru-RU" sz="3500" b="1"/>
            </a:p>
          </p:txBody>
        </p:sp>
      </p:grpSp>
      <p:grpSp>
        <p:nvGrpSpPr>
          <p:cNvPr id="307370" name="Group 53"/>
          <p:cNvGrpSpPr>
            <a:grpSpLocks/>
          </p:cNvGrpSpPr>
          <p:nvPr/>
        </p:nvGrpSpPr>
        <p:grpSpPr bwMode="auto">
          <a:xfrm>
            <a:off x="2324100" y="4421188"/>
            <a:ext cx="873125" cy="381000"/>
            <a:chOff x="2290" y="4020"/>
            <a:chExt cx="819" cy="211"/>
          </a:xfrm>
        </p:grpSpPr>
        <p:sp>
          <p:nvSpPr>
            <p:cNvPr id="307411" name="Rectangle 54"/>
            <p:cNvSpPr>
              <a:spLocks noChangeArrowheads="1"/>
            </p:cNvSpPr>
            <p:nvPr/>
          </p:nvSpPr>
          <p:spPr bwMode="auto">
            <a:xfrm>
              <a:off x="2646" y="4092"/>
              <a:ext cx="463" cy="122"/>
            </a:xfrm>
            <a:prstGeom prst="rect">
              <a:avLst/>
            </a:prstGeom>
            <a:solidFill>
              <a:schemeClr val="bg1">
                <a:alpha val="65097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/>
            <a:p>
              <a:pPr algn="ctr" defTabSz="1787525"/>
              <a:r>
                <a:rPr lang="ru-RU" sz="1100" b="1" u="sng"/>
                <a:t>ССМП</a:t>
              </a:r>
            </a:p>
          </p:txBody>
        </p:sp>
        <p:grpSp>
          <p:nvGrpSpPr>
            <p:cNvPr id="307412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307413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49" tIns="89425" rIns="178849" bIns="89425"/>
              <a:lstStyle/>
              <a:p>
                <a:pPr defTabSz="1787525"/>
                <a:endParaRPr lang="ru-RU" sz="3500">
                  <a:latin typeface="Calibri" pitchFamily="34" charset="0"/>
                </a:endParaRPr>
              </a:p>
            </p:txBody>
          </p:sp>
          <p:sp>
            <p:nvSpPr>
              <p:cNvPr id="307414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415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7416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307417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7418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307371" name="Группа 561"/>
          <p:cNvGrpSpPr>
            <a:grpSpLocks/>
          </p:cNvGrpSpPr>
          <p:nvPr/>
        </p:nvGrpSpPr>
        <p:grpSpPr bwMode="auto">
          <a:xfrm>
            <a:off x="3640138" y="2962275"/>
            <a:ext cx="815975" cy="395288"/>
            <a:chOff x="3857623" y="5286406"/>
            <a:chExt cx="582840" cy="281215"/>
          </a:xfrm>
        </p:grpSpPr>
        <p:grpSp>
          <p:nvGrpSpPr>
            <p:cNvPr id="307401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307403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/>
              <a:p>
                <a:pPr algn="ctr" defTabSz="1787525"/>
                <a:r>
                  <a:rPr lang="ru-RU" sz="1100" u="sng"/>
                  <a:t>№4</a:t>
                </a:r>
              </a:p>
              <a:p>
                <a:pPr algn="ctr" defTabSz="1787525"/>
                <a:r>
                  <a:rPr lang="ru-RU" sz="1100"/>
                  <a:t> 125</a:t>
                </a:r>
                <a:endParaRPr lang="ru-RU" sz="3500"/>
              </a:p>
            </p:txBody>
          </p:sp>
          <p:grpSp>
            <p:nvGrpSpPr>
              <p:cNvPr id="307404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307405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49" tIns="89425" rIns="178849" bIns="89425"/>
                <a:lstStyle/>
                <a:p>
                  <a:pPr defTabSz="1787525"/>
                  <a:endParaRPr lang="ru-RU" sz="3500">
                    <a:latin typeface="Calibri" pitchFamily="34" charset="0"/>
                  </a:endParaRPr>
                </a:p>
              </p:txBody>
            </p:sp>
            <p:sp>
              <p:nvSpPr>
                <p:cNvPr id="307406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7407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07408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07409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07410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</p:grpSp>
        <p:sp>
          <p:nvSpPr>
            <p:cNvPr id="307402" name="Rectangle 54"/>
            <p:cNvSpPr>
              <a:spLocks noChangeArrowheads="1"/>
            </p:cNvSpPr>
            <p:nvPr/>
          </p:nvSpPr>
          <p:spPr bwMode="auto">
            <a:xfrm>
              <a:off x="3921148" y="5404895"/>
              <a:ext cx="166752" cy="156407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/>
            <a:p>
              <a:pPr algn="ctr" defTabSz="1787525"/>
              <a:r>
                <a:rPr lang="ru-RU" sz="1100" b="1"/>
                <a:t>РД</a:t>
              </a:r>
              <a:endParaRPr lang="ru-RU" sz="3500" b="1"/>
            </a:p>
          </p:txBody>
        </p:sp>
      </p:grpSp>
      <p:grpSp>
        <p:nvGrpSpPr>
          <p:cNvPr id="307372" name="Группа 572"/>
          <p:cNvGrpSpPr>
            <a:grpSpLocks/>
          </p:cNvGrpSpPr>
          <p:nvPr/>
        </p:nvGrpSpPr>
        <p:grpSpPr bwMode="auto">
          <a:xfrm>
            <a:off x="4743450" y="3192463"/>
            <a:ext cx="258763" cy="271462"/>
            <a:chOff x="3643306" y="357960"/>
            <a:chExt cx="324000" cy="324000"/>
          </a:xfrm>
        </p:grpSpPr>
        <p:cxnSp>
          <p:nvCxnSpPr>
            <p:cNvPr id="574" name="Прямая соединительная линия 573"/>
            <p:cNvCxnSpPr/>
            <p:nvPr/>
          </p:nvCxnSpPr>
          <p:spPr>
            <a:xfrm rot="5400000">
              <a:off x="3644300" y="519960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5" name="Прямая соединительная линия 574"/>
            <p:cNvCxnSpPr/>
            <p:nvPr/>
          </p:nvCxnSpPr>
          <p:spPr>
            <a:xfrm>
              <a:off x="3643306" y="519012"/>
              <a:ext cx="324000" cy="1895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7373" name="Группа 575"/>
          <p:cNvGrpSpPr>
            <a:grpSpLocks/>
          </p:cNvGrpSpPr>
          <p:nvPr/>
        </p:nvGrpSpPr>
        <p:grpSpPr bwMode="auto">
          <a:xfrm>
            <a:off x="9032875" y="7350125"/>
            <a:ext cx="258763" cy="273050"/>
            <a:chOff x="3643306" y="357960"/>
            <a:chExt cx="324000" cy="324000"/>
          </a:xfrm>
        </p:grpSpPr>
        <p:cxnSp>
          <p:nvCxnSpPr>
            <p:cNvPr id="577" name="Прямая соединительная линия 576"/>
            <p:cNvCxnSpPr/>
            <p:nvPr/>
          </p:nvCxnSpPr>
          <p:spPr>
            <a:xfrm rot="5400000">
              <a:off x="3644300" y="519960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Прямая соединительная линия 577"/>
            <p:cNvCxnSpPr/>
            <p:nvPr/>
          </p:nvCxnSpPr>
          <p:spPr>
            <a:xfrm>
              <a:off x="3643306" y="521844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7374" name="Группа 578"/>
          <p:cNvGrpSpPr>
            <a:grpSpLocks/>
          </p:cNvGrpSpPr>
          <p:nvPr/>
        </p:nvGrpSpPr>
        <p:grpSpPr bwMode="auto">
          <a:xfrm>
            <a:off x="5534025" y="6367463"/>
            <a:ext cx="258763" cy="271462"/>
            <a:chOff x="3643306" y="357960"/>
            <a:chExt cx="324000" cy="324000"/>
          </a:xfrm>
        </p:grpSpPr>
        <p:cxnSp>
          <p:nvCxnSpPr>
            <p:cNvPr id="580" name="Прямая соединительная линия 579"/>
            <p:cNvCxnSpPr/>
            <p:nvPr/>
          </p:nvCxnSpPr>
          <p:spPr>
            <a:xfrm rot="5400000">
              <a:off x="3644300" y="519960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1" name="Прямая соединительная линия 580"/>
            <p:cNvCxnSpPr/>
            <p:nvPr/>
          </p:nvCxnSpPr>
          <p:spPr>
            <a:xfrm>
              <a:off x="3643306" y="519012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7375" name="Группа 581"/>
          <p:cNvGrpSpPr>
            <a:grpSpLocks/>
          </p:cNvGrpSpPr>
          <p:nvPr/>
        </p:nvGrpSpPr>
        <p:grpSpPr bwMode="auto">
          <a:xfrm>
            <a:off x="3586163" y="6523038"/>
            <a:ext cx="258762" cy="271462"/>
            <a:chOff x="3643306" y="357960"/>
            <a:chExt cx="324000" cy="324000"/>
          </a:xfrm>
        </p:grpSpPr>
        <p:cxnSp>
          <p:nvCxnSpPr>
            <p:cNvPr id="583" name="Прямая соединительная линия 582"/>
            <p:cNvCxnSpPr/>
            <p:nvPr/>
          </p:nvCxnSpPr>
          <p:spPr>
            <a:xfrm rot="5400000">
              <a:off x="3643306" y="518966"/>
              <a:ext cx="324000" cy="1988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4" name="Прямая соединительная линия 583"/>
            <p:cNvCxnSpPr/>
            <p:nvPr/>
          </p:nvCxnSpPr>
          <p:spPr>
            <a:xfrm>
              <a:off x="3643306" y="519012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7376" name="Группа 584"/>
          <p:cNvGrpSpPr>
            <a:grpSpLocks/>
          </p:cNvGrpSpPr>
          <p:nvPr/>
        </p:nvGrpSpPr>
        <p:grpSpPr bwMode="auto">
          <a:xfrm>
            <a:off x="9494838" y="3940175"/>
            <a:ext cx="260350" cy="271463"/>
            <a:chOff x="3643306" y="357960"/>
            <a:chExt cx="324000" cy="324000"/>
          </a:xfrm>
        </p:grpSpPr>
        <p:cxnSp>
          <p:nvCxnSpPr>
            <p:cNvPr id="586" name="Прямая соединительная линия 585"/>
            <p:cNvCxnSpPr/>
            <p:nvPr/>
          </p:nvCxnSpPr>
          <p:spPr>
            <a:xfrm rot="5400000">
              <a:off x="3643305" y="517984"/>
              <a:ext cx="324000" cy="3951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7" name="Прямая соединительная линия 586"/>
            <p:cNvCxnSpPr/>
            <p:nvPr/>
          </p:nvCxnSpPr>
          <p:spPr>
            <a:xfrm>
              <a:off x="3643306" y="519013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7377" name="Группа 587"/>
          <p:cNvGrpSpPr>
            <a:grpSpLocks/>
          </p:cNvGrpSpPr>
          <p:nvPr/>
        </p:nvGrpSpPr>
        <p:grpSpPr bwMode="auto">
          <a:xfrm>
            <a:off x="6996113" y="3295650"/>
            <a:ext cx="258762" cy="273050"/>
            <a:chOff x="3643306" y="357960"/>
            <a:chExt cx="324000" cy="324000"/>
          </a:xfrm>
        </p:grpSpPr>
        <p:cxnSp>
          <p:nvCxnSpPr>
            <p:cNvPr id="589" name="Прямая соединительная линия 588"/>
            <p:cNvCxnSpPr/>
            <p:nvPr/>
          </p:nvCxnSpPr>
          <p:spPr>
            <a:xfrm rot="5400000">
              <a:off x="3644300" y="519960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0" name="Прямая соединительная линия 589"/>
            <p:cNvCxnSpPr/>
            <p:nvPr/>
          </p:nvCxnSpPr>
          <p:spPr>
            <a:xfrm>
              <a:off x="3643306" y="518077"/>
              <a:ext cx="324000" cy="3767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378" name="Овал 76"/>
          <p:cNvSpPr>
            <a:spLocks noChangeArrowheads="1"/>
          </p:cNvSpPr>
          <p:nvPr/>
        </p:nvSpPr>
        <p:spPr bwMode="auto">
          <a:xfrm>
            <a:off x="6140450" y="1706563"/>
            <a:ext cx="354013" cy="350837"/>
          </a:xfrm>
          <a:prstGeom prst="ellipse">
            <a:avLst/>
          </a:prstGeom>
          <a:solidFill>
            <a:schemeClr val="bg1">
              <a:alpha val="74117"/>
            </a:schemeClr>
          </a:solidFill>
          <a:ln w="28575" algn="ctr">
            <a:solidFill>
              <a:srgbClr val="FF0000"/>
            </a:solidFill>
            <a:round/>
            <a:headEnd/>
            <a:tailEnd/>
          </a:ln>
        </p:spPr>
        <p:txBody>
          <a:bodyPr lIns="91409" tIns="45705" rIns="91409" bIns="45705" anchor="ctr"/>
          <a:lstStyle/>
          <a:p>
            <a:pPr algn="ctr" defTabSz="1279525"/>
            <a:r>
              <a:rPr lang="ru-RU" sz="2200" b="1">
                <a:solidFill>
                  <a:srgbClr val="FF0000"/>
                </a:solidFill>
              </a:rPr>
              <a:t>М</a:t>
            </a:r>
          </a:p>
        </p:txBody>
      </p:sp>
      <p:sp>
        <p:nvSpPr>
          <p:cNvPr id="307379" name="Овал 76"/>
          <p:cNvSpPr>
            <a:spLocks noChangeArrowheads="1"/>
          </p:cNvSpPr>
          <p:nvPr/>
        </p:nvSpPr>
        <p:spPr bwMode="auto">
          <a:xfrm>
            <a:off x="7127875" y="8235950"/>
            <a:ext cx="352425" cy="354013"/>
          </a:xfrm>
          <a:prstGeom prst="ellipse">
            <a:avLst/>
          </a:prstGeom>
          <a:solidFill>
            <a:schemeClr val="bg1">
              <a:alpha val="74117"/>
            </a:schemeClr>
          </a:solidFill>
          <a:ln w="28575" algn="ctr">
            <a:solidFill>
              <a:srgbClr val="FF0000"/>
            </a:solidFill>
            <a:round/>
            <a:headEnd/>
            <a:tailEnd/>
          </a:ln>
        </p:spPr>
        <p:txBody>
          <a:bodyPr lIns="91409" tIns="45705" rIns="91409" bIns="45705" anchor="ctr"/>
          <a:lstStyle/>
          <a:p>
            <a:pPr algn="ctr" defTabSz="1279525"/>
            <a:r>
              <a:rPr lang="ru-RU" sz="2200" b="1">
                <a:solidFill>
                  <a:srgbClr val="FF0000"/>
                </a:solidFill>
              </a:rPr>
              <a:t>М</a:t>
            </a:r>
          </a:p>
        </p:txBody>
      </p:sp>
      <p:sp>
        <p:nvSpPr>
          <p:cNvPr id="27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0" tIns="45710" rIns="91420" bIns="45710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7938">
              <a:lnSpc>
                <a:spcPct val="80000"/>
              </a:lnSpc>
              <a:defRPr/>
            </a:pPr>
            <a:r>
              <a:rPr lang="ru-RU" sz="2100" b="1" dirty="0" smtClean="0">
                <a:solidFill>
                  <a:srgbClr val="0000FF"/>
                </a:solidFill>
              </a:rPr>
              <a:t>(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Зона покрытия сети </a:t>
            </a:r>
            <a:r>
              <a:rPr lang="ru-RU" sz="2100" b="1" dirty="0" smtClean="0">
                <a:solidFill>
                  <a:srgbClr val="0000FF"/>
                </a:solidFill>
              </a:rPr>
              <a:t>«Билайн»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населенного пункта</a:t>
            </a:r>
            <a:r>
              <a:rPr lang="ru-RU" sz="2100" b="1" dirty="0" smtClean="0">
                <a:solidFill>
                  <a:srgbClr val="0000FF"/>
                </a:solidFill>
              </a:rPr>
              <a:t>)</a:t>
            </a:r>
            <a:endParaRPr lang="ru-RU" sz="2100" b="1" dirty="0">
              <a:solidFill>
                <a:srgbClr val="0000FF"/>
              </a:solidFill>
            </a:endParaRPr>
          </a:p>
        </p:txBody>
      </p:sp>
      <p:sp>
        <p:nvSpPr>
          <p:cNvPr id="307381" name="Text Box 547"/>
          <p:cNvSpPr txBox="1">
            <a:spLocks noChangeArrowheads="1"/>
          </p:cNvSpPr>
          <p:nvPr/>
        </p:nvSpPr>
        <p:spPr bwMode="auto">
          <a:xfrm>
            <a:off x="11872913" y="61913"/>
            <a:ext cx="782570" cy="307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/>
          <a:p>
            <a:pPr defTabSz="1279525"/>
            <a:r>
              <a:rPr lang="ru-RU" sz="1400" b="1" dirty="0"/>
              <a:t>п. </a:t>
            </a:r>
            <a:r>
              <a:rPr lang="ru-RU" sz="1400" dirty="0" smtClean="0"/>
              <a:t>6</a:t>
            </a:r>
            <a:r>
              <a:rPr lang="ru-RU" sz="1400" b="1" dirty="0" smtClean="0"/>
              <a:t>.3.5.</a:t>
            </a:r>
            <a:endParaRPr lang="ru-RU" sz="1400" b="1" dirty="0"/>
          </a:p>
        </p:txBody>
      </p:sp>
      <p:sp>
        <p:nvSpPr>
          <p:cNvPr id="571" name="Овал 570"/>
          <p:cNvSpPr>
            <a:spLocks noChangeArrowheads="1"/>
          </p:cNvSpPr>
          <p:nvPr/>
        </p:nvSpPr>
        <p:spPr bwMode="auto">
          <a:xfrm>
            <a:off x="7186613" y="1228725"/>
            <a:ext cx="5786437" cy="5357813"/>
          </a:xfrm>
          <a:prstGeom prst="ellipse">
            <a:avLst/>
          </a:prstGeom>
          <a:solidFill>
            <a:srgbClr val="66FF66">
              <a:alpha val="45882"/>
            </a:srgbClr>
          </a:solidFill>
          <a:ln w="25400" algn="ctr">
            <a:noFill/>
            <a:round/>
            <a:headEnd/>
            <a:tailEnd/>
          </a:ln>
        </p:spPr>
        <p:txBody>
          <a:bodyPr lIns="91432" tIns="45716" rIns="91432" bIns="45716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schemeClr val="lt1"/>
              </a:solidFill>
              <a:latin typeface="+mn-lt"/>
              <a:cs typeface="+mn-cs"/>
            </a:endParaRPr>
          </a:p>
        </p:txBody>
      </p:sp>
      <p:graphicFrame>
        <p:nvGraphicFramePr>
          <p:cNvPr id="307202" name="Object 2"/>
          <p:cNvGraphicFramePr>
            <a:graphicFrameLocks noChangeAspect="1"/>
          </p:cNvGraphicFramePr>
          <p:nvPr/>
        </p:nvGraphicFramePr>
        <p:xfrm>
          <a:off x="9617075" y="3371850"/>
          <a:ext cx="598488" cy="628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6705" name="Visio" r:id="rId6" imgW="869624" imgH="912678" progId="Visio.Drawing.11">
                  <p:embed/>
                </p:oleObj>
              </mc:Choice>
              <mc:Fallback>
                <p:oleObj name="Visio" r:id="rId6" imgW="869624" imgH="912678" progId="Visio.Drawing.11">
                  <p:embed/>
                  <p:pic>
                    <p:nvPicPr>
                      <p:cNvPr id="307202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17075" y="3371850"/>
                        <a:ext cx="598488" cy="6286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07383" name="Прямоугольник 578"/>
          <p:cNvGrpSpPr>
            <a:grpSpLocks/>
          </p:cNvGrpSpPr>
          <p:nvPr/>
        </p:nvGrpSpPr>
        <p:grpSpPr bwMode="auto">
          <a:xfrm>
            <a:off x="261938" y="1262063"/>
            <a:ext cx="2530475" cy="1109662"/>
            <a:chOff x="165" y="795"/>
            <a:chExt cx="1594" cy="699"/>
          </a:xfrm>
        </p:grpSpPr>
        <p:pic>
          <p:nvPicPr>
            <p:cNvPr id="307387" name="Прямоугольник 578"/>
            <p:cNvPicPr>
              <a:picLocks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165" y="795"/>
              <a:ext cx="1594" cy="6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07388" name="Text Box 184"/>
            <p:cNvSpPr txBox="1">
              <a:spLocks noChangeArrowheads="1"/>
            </p:cNvSpPr>
            <p:nvPr/>
          </p:nvSpPr>
          <p:spPr bwMode="auto">
            <a:xfrm>
              <a:off x="207" y="819"/>
              <a:ext cx="1485" cy="6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2" tIns="45716" rIns="91432" bIns="45716" anchor="ctr"/>
            <a:lstStyle/>
            <a:p>
              <a:pPr algn="ctr" defTabSz="1058863"/>
              <a:r>
                <a:rPr lang="ru-RU" sz="1400" b="1"/>
                <a:t>Процент покрытия сотовой связью «Билайн» территории ГО составляет 82,5%</a:t>
              </a:r>
            </a:p>
          </p:txBody>
        </p:sp>
      </p:grpSp>
      <p:sp>
        <p:nvSpPr>
          <p:cNvPr id="592" name="Овал 591"/>
          <p:cNvSpPr>
            <a:spLocks noChangeArrowheads="1"/>
          </p:cNvSpPr>
          <p:nvPr/>
        </p:nvSpPr>
        <p:spPr bwMode="auto">
          <a:xfrm>
            <a:off x="2471738" y="1157288"/>
            <a:ext cx="5786437" cy="5357812"/>
          </a:xfrm>
          <a:prstGeom prst="ellipse">
            <a:avLst/>
          </a:prstGeom>
          <a:solidFill>
            <a:srgbClr val="66FF66">
              <a:alpha val="45882"/>
            </a:srgbClr>
          </a:solidFill>
          <a:ln w="25400" algn="ctr">
            <a:noFill/>
            <a:round/>
            <a:headEnd/>
            <a:tailEnd/>
          </a:ln>
        </p:spPr>
        <p:txBody>
          <a:bodyPr lIns="91432" tIns="45716" rIns="91432" bIns="45716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3" name="Овал 592"/>
          <p:cNvSpPr>
            <a:spLocks noChangeArrowheads="1"/>
          </p:cNvSpPr>
          <p:nvPr/>
        </p:nvSpPr>
        <p:spPr bwMode="auto">
          <a:xfrm>
            <a:off x="5543550" y="4443413"/>
            <a:ext cx="5786438" cy="5357812"/>
          </a:xfrm>
          <a:prstGeom prst="ellipse">
            <a:avLst/>
          </a:prstGeom>
          <a:solidFill>
            <a:srgbClr val="66FF66">
              <a:alpha val="45882"/>
            </a:srgbClr>
          </a:solidFill>
          <a:ln w="25400" algn="ctr">
            <a:noFill/>
            <a:round/>
            <a:headEnd/>
            <a:tailEnd/>
          </a:ln>
        </p:spPr>
        <p:txBody>
          <a:bodyPr lIns="91432" tIns="45716" rIns="91432" bIns="45716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4" name="Овал 593"/>
          <p:cNvSpPr>
            <a:spLocks noChangeArrowheads="1"/>
          </p:cNvSpPr>
          <p:nvPr/>
        </p:nvSpPr>
        <p:spPr bwMode="auto">
          <a:xfrm>
            <a:off x="0" y="4243388"/>
            <a:ext cx="5786438" cy="5357812"/>
          </a:xfrm>
          <a:prstGeom prst="ellipse">
            <a:avLst/>
          </a:prstGeom>
          <a:solidFill>
            <a:srgbClr val="66FF66">
              <a:alpha val="45882"/>
            </a:srgbClr>
          </a:solidFill>
          <a:ln w="25400" algn="ctr">
            <a:noFill/>
            <a:round/>
            <a:headEnd/>
            <a:tailEnd/>
          </a:ln>
        </p:spPr>
        <p:txBody>
          <a:bodyPr lIns="91432" tIns="45716" rIns="91432" bIns="45716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schemeClr val="lt1"/>
              </a:solidFill>
              <a:latin typeface="+mn-lt"/>
              <a:cs typeface="+mn-cs"/>
            </a:endParaRPr>
          </a:p>
        </p:txBody>
      </p:sp>
      <p:graphicFrame>
        <p:nvGraphicFramePr>
          <p:cNvPr id="307203" name="Object 4"/>
          <p:cNvGraphicFramePr>
            <a:graphicFrameLocks noChangeAspect="1"/>
          </p:cNvGraphicFramePr>
          <p:nvPr/>
        </p:nvGraphicFramePr>
        <p:xfrm>
          <a:off x="8188325" y="6872288"/>
          <a:ext cx="600075" cy="6302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6706" name="Visio" r:id="rId9" imgW="869624" imgH="912678" progId="Visio.Drawing.11">
                  <p:embed/>
                </p:oleObj>
              </mc:Choice>
              <mc:Fallback>
                <p:oleObj name="Visio" r:id="rId9" imgW="869624" imgH="912678" progId="Visio.Drawing.11">
                  <p:embed/>
                  <p:pic>
                    <p:nvPicPr>
                      <p:cNvPr id="307203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88325" y="6872288"/>
                        <a:ext cx="600075" cy="6302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04" name="Object 4"/>
          <p:cNvGraphicFramePr>
            <a:graphicFrameLocks noChangeAspect="1"/>
          </p:cNvGraphicFramePr>
          <p:nvPr/>
        </p:nvGraphicFramePr>
        <p:xfrm>
          <a:off x="5187950" y="3371850"/>
          <a:ext cx="598488" cy="628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6707" name="Visio" r:id="rId10" imgW="869624" imgH="912678" progId="Visio.Drawing.11">
                  <p:embed/>
                </p:oleObj>
              </mc:Choice>
              <mc:Fallback>
                <p:oleObj name="Visio" r:id="rId10" imgW="869624" imgH="912678" progId="Visio.Drawing.11">
                  <p:embed/>
                  <p:pic>
                    <p:nvPicPr>
                      <p:cNvPr id="30720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7950" y="3371850"/>
                        <a:ext cx="598488" cy="6286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05" name="Object 5"/>
          <p:cNvGraphicFramePr>
            <a:graphicFrameLocks noChangeAspect="1"/>
          </p:cNvGraphicFramePr>
          <p:nvPr/>
        </p:nvGraphicFramePr>
        <p:xfrm>
          <a:off x="2543175" y="6515100"/>
          <a:ext cx="600075" cy="630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6708" name="Visio" r:id="rId11" imgW="869624" imgH="912678" progId="Visio.Drawing.11">
                  <p:embed/>
                </p:oleObj>
              </mc:Choice>
              <mc:Fallback>
                <p:oleObj name="Visio" r:id="rId11" imgW="869624" imgH="912678" progId="Visio.Drawing.11">
                  <p:embed/>
                  <p:pic>
                    <p:nvPicPr>
                      <p:cNvPr id="30720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43175" y="6515100"/>
                        <a:ext cx="600075" cy="6302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534530279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средствам массовой информации населенного пункта) </a:t>
            </a:r>
          </a:p>
        </p:txBody>
      </p:sp>
      <p:graphicFrame>
        <p:nvGraphicFramePr>
          <p:cNvPr id="5" name="Объект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853862"/>
              </p:ext>
            </p:extLst>
          </p:nvPr>
        </p:nvGraphicFramePr>
        <p:xfrm>
          <a:off x="1" y="1254760"/>
          <a:ext cx="13749575" cy="1038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82" name="Документ" r:id="rId3" imgW="10316467" imgH="8262951" progId="Word.Document.12">
                  <p:embed/>
                </p:oleObj>
              </mc:Choice>
              <mc:Fallback>
                <p:oleObj name="Документ" r:id="rId3" imgW="10316467" imgH="8262951" progId="Word.Document.12">
                  <p:embed/>
                  <p:pic>
                    <p:nvPicPr>
                      <p:cNvPr id="0" name="Picture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" y="1254760"/>
                        <a:ext cx="13749575" cy="10386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 Box 33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6.3.6.</a:t>
            </a:r>
            <a:endParaRPr lang="ru-RU" sz="1400" dirty="0"/>
          </a:p>
        </p:txBody>
      </p:sp>
    </p:spTree>
    <p:extLst>
      <p:ext uri="{BB962C8B-B14F-4D97-AF65-F5344CB8AC3E}">
        <p14:creationId xmlns:p14="http://schemas.microsoft.com/office/powerpoint/2010/main" val="20238209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по информационным подразделениям территориальных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 органов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ФОИВ,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учреждений и организаций населенного пункта) 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1295135"/>
              </p:ext>
            </p:extLst>
          </p:nvPr>
        </p:nvGraphicFramePr>
        <p:xfrm>
          <a:off x="17" y="1200200"/>
          <a:ext cx="12801598" cy="2682858"/>
        </p:xfrm>
        <a:graphic>
          <a:graphicData uri="http://schemas.openxmlformats.org/drawingml/2006/table">
            <a:tbl>
              <a:tblPr/>
              <a:tblGrid>
                <a:gridCol w="4901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475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157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166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4378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9365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99415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b="1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</a:rPr>
                        <a:t>№ </a:t>
                      </a:r>
                      <a:endParaRPr lang="ru-RU" sz="1300" b="1" dirty="0" smtClean="0">
                        <a:solidFill>
                          <a:srgbClr val="000000"/>
                        </a:solidFill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</a:rPr>
                        <a:t>п/п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b="1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</a:rPr>
                        <a:t>Территориальные подразделения ФОИВ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0847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300" b="1" dirty="0" smtClean="0">
                          <a:effectLst/>
                          <a:latin typeface="Times New Roman"/>
                          <a:ea typeface="Times New Roman"/>
                        </a:rPr>
                        <a:t>Дежурная</a:t>
                      </a:r>
                      <a:r>
                        <a:rPr lang="ru-RU" sz="1300" b="1" baseline="0" dirty="0" smtClean="0">
                          <a:effectLst/>
                          <a:latin typeface="Times New Roman"/>
                          <a:ea typeface="Times New Roman"/>
                        </a:rPr>
                        <a:t> смена </a:t>
                      </a:r>
                      <a:r>
                        <a:rPr kumimoji="0" lang="ru-RU" sz="13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подразделений, взаимодействующих со СМИ, телефон,  режим работы</a:t>
                      </a:r>
                      <a:endParaRPr kumimoji="0" lang="ru-RU" sz="1300" b="1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0847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Должность, Ф.И.О.,</a:t>
                      </a:r>
                      <a:endParaRPr kumimoji="0" lang="ru-RU" sz="13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  <a:p>
                      <a:pPr marL="0" marR="0" lvl="0" indent="0" algn="ctr" defTabSz="90847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руководителей подразделений, взаимодействующих со СМИ, </a:t>
                      </a:r>
                      <a:r>
                        <a:rPr lang="ru-RU" sz="1300" b="1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</a:rPr>
                        <a:t>телефон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b="1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</a:rPr>
                        <a:t>Официальный сайт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b="1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</a:rPr>
                        <a:t>Электронная почта</a:t>
                      </a:r>
                      <a:endParaRPr lang="ru-RU" sz="13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42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Times New Roman"/>
                          <a:ea typeface="Times New Roman"/>
                        </a:rPr>
                        <a:t>1.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Times New Roman"/>
                          <a:ea typeface="Times New Roman"/>
                        </a:rPr>
                        <a:t>Администрация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0847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8 (4614)  41-35-18</a:t>
                      </a:r>
                    </a:p>
                    <a:p>
                      <a:pPr marL="0" marR="0" lvl="0" indent="0" algn="ctr" defTabSz="90847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круглосуточно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0847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Пресс-секретарь,</a:t>
                      </a:r>
                    </a:p>
                    <a:p>
                      <a:pPr marL="0" marR="0" lvl="0" indent="0" algn="l" defTabSz="90847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Алексеева Анастасия Сергеевна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Times New Roman"/>
                          <a:ea typeface="Times New Roman"/>
                        </a:rPr>
                        <a:t>8 </a:t>
                      </a:r>
                      <a:r>
                        <a:rPr kumimoji="0" lang="ru-RU" sz="13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(4614) </a:t>
                      </a:r>
                      <a:r>
                        <a:rPr lang="ru-RU" sz="1300" dirty="0" smtClean="0">
                          <a:effectLst/>
                          <a:latin typeface="Times New Roman"/>
                          <a:ea typeface="Times New Roman"/>
                        </a:rPr>
                        <a:t>41-34-62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u="sng" dirty="0">
                          <a:solidFill>
                            <a:srgbClr val="0000FF"/>
                          </a:solidFill>
                          <a:effectLst/>
                          <a:latin typeface="Times New Roman"/>
                          <a:ea typeface="Times New Roman"/>
                          <a:hlinkClick r:id=""/>
                        </a:rPr>
                        <a:t>http://ulmeria.ru/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u="sng" dirty="0">
                          <a:solidFill>
                            <a:srgbClr val="0000FF"/>
                          </a:solidFill>
                          <a:effectLst/>
                          <a:latin typeface="Times New Roman"/>
                          <a:ea typeface="Times New Roman"/>
                          <a:hlinkClick r:id=""/>
                        </a:rPr>
                        <a:t>press@ulmeria.ru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44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  <a:latin typeface="Times New Roman"/>
                          <a:ea typeface="Times New Roman"/>
                        </a:rPr>
                        <a:t>2</a:t>
                      </a:r>
                      <a:r>
                        <a:rPr lang="ru-RU" sz="1300" dirty="0" smtClean="0">
                          <a:effectLst/>
                          <a:latin typeface="Times New Roman"/>
                          <a:ea typeface="Times New Roman"/>
                        </a:rPr>
                        <a:t>.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Times New Roman"/>
                          <a:ea typeface="Times New Roman"/>
                        </a:rPr>
                        <a:t>РУВД 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0847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8 (4614) 67-44-84</a:t>
                      </a:r>
                    </a:p>
                    <a:p>
                      <a:pPr marL="0" marR="0" lvl="0" indent="0" algn="ctr" defTabSz="90847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круглосуточно</a:t>
                      </a:r>
                    </a:p>
                    <a:p>
                      <a:pPr marL="0" marR="0" lvl="0" indent="0" algn="ctr" defTabSz="90847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08476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Отдел информации и общественных связей, Алексей Евгеньевич Рыжов</a:t>
                      </a:r>
                      <a:endParaRPr lang="ru-RU" sz="1300" dirty="0" smtClean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effectLst/>
                          <a:latin typeface="Times New Roman"/>
                          <a:ea typeface="Times New Roman"/>
                        </a:rPr>
                        <a:t>8</a:t>
                      </a:r>
                      <a:r>
                        <a:rPr kumimoji="0" lang="ru-RU" sz="13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(4614) </a:t>
                      </a:r>
                      <a:r>
                        <a:rPr lang="ru-RU" sz="1300" dirty="0" smtClean="0">
                          <a:effectLst/>
                          <a:latin typeface="Times New Roman"/>
                          <a:ea typeface="Times New Roman"/>
                        </a:rPr>
                        <a:t> 67-42-87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u="sng" dirty="0">
                          <a:solidFill>
                            <a:srgbClr val="0000FF"/>
                          </a:solidFill>
                          <a:effectLst/>
                          <a:latin typeface="Times New Roman"/>
                          <a:ea typeface="Times New Roman"/>
                          <a:hlinkClick r:id=""/>
                        </a:rPr>
                        <a:t>http</a:t>
                      </a:r>
                      <a:r>
                        <a:rPr lang="ru-RU" sz="1300" u="sng" dirty="0" smtClean="0">
                          <a:solidFill>
                            <a:srgbClr val="0000FF"/>
                          </a:solidFill>
                          <a:effectLst/>
                          <a:latin typeface="Times New Roman"/>
                          <a:ea typeface="Times New Roman"/>
                          <a:hlinkClick r:id=""/>
                        </a:rPr>
                        <a:t>://46.mvd.ru</a:t>
                      </a:r>
                      <a:r>
                        <a:rPr lang="ru-RU" sz="1300" u="sng" dirty="0">
                          <a:solidFill>
                            <a:srgbClr val="0000FF"/>
                          </a:solidFill>
                          <a:effectLst/>
                          <a:latin typeface="Times New Roman"/>
                          <a:ea typeface="Times New Roman"/>
                          <a:hlinkClick r:id=""/>
                        </a:rPr>
                        <a:t>/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300" u="sng" dirty="0" err="1" smtClean="0">
                          <a:solidFill>
                            <a:srgbClr val="0000FF"/>
                          </a:solidFill>
                          <a:effectLst/>
                          <a:latin typeface="Times New Roman"/>
                          <a:ea typeface="Times New Roman"/>
                          <a:hlinkClick r:id=""/>
                        </a:rPr>
                        <a:t>Oiosuvd</a:t>
                      </a:r>
                      <a:r>
                        <a:rPr lang="ru-RU" sz="1300" u="sng" dirty="0" smtClean="0">
                          <a:solidFill>
                            <a:srgbClr val="0000FF"/>
                          </a:solidFill>
                          <a:effectLst/>
                          <a:latin typeface="Times New Roman"/>
                          <a:ea typeface="Times New Roman"/>
                          <a:hlinkClick r:id=""/>
                        </a:rPr>
                        <a:t>46</a:t>
                      </a:r>
                      <a:r>
                        <a:rPr lang="en-US" sz="1300" u="sng" dirty="0" smtClean="0">
                          <a:solidFill>
                            <a:srgbClr val="0000FF"/>
                          </a:solidFill>
                          <a:effectLst/>
                          <a:latin typeface="Times New Roman"/>
                          <a:ea typeface="Times New Roman"/>
                          <a:hlinkClick r:id=""/>
                        </a:rPr>
                        <a:t>@mail.ru</a:t>
                      </a:r>
                      <a:endParaRPr lang="ru-RU" sz="1300" dirty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3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Text Box 33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6.3.7.</a:t>
            </a:r>
            <a:endParaRPr lang="ru-RU" sz="1400" dirty="0"/>
          </a:p>
        </p:txBody>
      </p:sp>
    </p:spTree>
    <p:extLst>
      <p:ext uri="{BB962C8B-B14F-4D97-AF65-F5344CB8AC3E}">
        <p14:creationId xmlns:p14="http://schemas.microsoft.com/office/powerpoint/2010/main" val="741902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8" name="Группа 74"/>
          <p:cNvGrpSpPr>
            <a:grpSpLocks/>
          </p:cNvGrpSpPr>
          <p:nvPr/>
        </p:nvGrpSpPr>
        <p:grpSpPr bwMode="auto">
          <a:xfrm>
            <a:off x="-11113" y="654050"/>
            <a:ext cx="12801601" cy="8947150"/>
            <a:chOff x="-11112" y="654052"/>
            <a:chExt cx="12801601" cy="8947149"/>
          </a:xfrm>
        </p:grpSpPr>
        <p:pic>
          <p:nvPicPr>
            <p:cNvPr id="34995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34996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34997" name="Прямая соединительная линия 55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998" name="Прямая соединительная линия 58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999" name="Прямая соединительная линия 60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5000" name="Прямая соединительная линия 64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5001" name="Прямая соединительная линия 67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5002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4819" name="Text Box 157"/>
          <p:cNvSpPr txBox="1">
            <a:spLocks noChangeArrowheads="1"/>
          </p:cNvSpPr>
          <p:nvPr/>
        </p:nvSpPr>
        <p:spPr bwMode="auto">
          <a:xfrm>
            <a:off x="9455150" y="3005138"/>
            <a:ext cx="19478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400"/>
              <a:t>Пастбище</a:t>
            </a:r>
          </a:p>
        </p:txBody>
      </p:sp>
      <p:sp>
        <p:nvSpPr>
          <p:cNvPr id="12296" name="AutoShape 820"/>
          <p:cNvSpPr>
            <a:spLocks noChangeArrowheads="1"/>
          </p:cNvSpPr>
          <p:nvPr/>
        </p:nvSpPr>
        <p:spPr bwMode="auto">
          <a:xfrm>
            <a:off x="1114388" y="4157658"/>
            <a:ext cx="2030457" cy="739641"/>
          </a:xfrm>
          <a:prstGeom prst="wedgeRectCallout">
            <a:avLst>
              <a:gd name="adj1" fmla="val 96935"/>
              <a:gd name="adj2" fmla="val -53103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Почта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1-о этажное, кирпичное</a:t>
            </a:r>
          </a:p>
        </p:txBody>
      </p:sp>
      <p:sp>
        <p:nvSpPr>
          <p:cNvPr id="12300" name="AutoShape 820"/>
          <p:cNvSpPr>
            <a:spLocks noChangeArrowheads="1"/>
          </p:cNvSpPr>
          <p:nvPr/>
        </p:nvSpPr>
        <p:spPr bwMode="auto">
          <a:xfrm>
            <a:off x="3686156" y="8086748"/>
            <a:ext cx="1422470" cy="739641"/>
          </a:xfrm>
          <a:prstGeom prst="wedgeRectCallout">
            <a:avLst>
              <a:gd name="adj1" fmla="val 78606"/>
              <a:gd name="adj2" fmla="val -46481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Коровник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350 голов КРС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50 голов  свиней</a:t>
            </a:r>
          </a:p>
        </p:txBody>
      </p:sp>
      <p:sp>
        <p:nvSpPr>
          <p:cNvPr id="34826" name="Text Box 1181"/>
          <p:cNvSpPr txBox="1">
            <a:spLocks noChangeArrowheads="1"/>
          </p:cNvSpPr>
          <p:nvPr/>
        </p:nvSpPr>
        <p:spPr bwMode="auto">
          <a:xfrm rot="856414">
            <a:off x="2538413" y="4194175"/>
            <a:ext cx="130492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34827" name="Text Box 1182"/>
          <p:cNvSpPr txBox="1">
            <a:spLocks noChangeArrowheads="1"/>
          </p:cNvSpPr>
          <p:nvPr/>
        </p:nvSpPr>
        <p:spPr bwMode="auto">
          <a:xfrm rot="-1377291">
            <a:off x="2746375" y="3136900"/>
            <a:ext cx="10017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34828" name="Text Box 1184"/>
          <p:cNvSpPr txBox="1">
            <a:spLocks noChangeArrowheads="1"/>
          </p:cNvSpPr>
          <p:nvPr/>
        </p:nvSpPr>
        <p:spPr bwMode="auto">
          <a:xfrm rot="-1260567">
            <a:off x="4905375" y="4689475"/>
            <a:ext cx="13414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sp>
        <p:nvSpPr>
          <p:cNvPr id="34829" name="Text Box 1185"/>
          <p:cNvSpPr txBox="1">
            <a:spLocks noChangeArrowheads="1"/>
          </p:cNvSpPr>
          <p:nvPr/>
        </p:nvSpPr>
        <p:spPr bwMode="auto">
          <a:xfrm rot="-2040690">
            <a:off x="6518275" y="4838700"/>
            <a:ext cx="179705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34830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63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34831" name="Text Box 1191"/>
          <p:cNvSpPr txBox="1">
            <a:spLocks noChangeArrowheads="1"/>
          </p:cNvSpPr>
          <p:nvPr/>
        </p:nvSpPr>
        <p:spPr bwMode="auto">
          <a:xfrm rot="3513373">
            <a:off x="7624763" y="3270250"/>
            <a:ext cx="115570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34832" name="Полилиния 34"/>
          <p:cNvSpPr>
            <a:spLocks noChangeArrowheads="1"/>
          </p:cNvSpPr>
          <p:nvPr/>
        </p:nvSpPr>
        <p:spPr bwMode="auto">
          <a:xfrm>
            <a:off x="10001250" y="1600200"/>
            <a:ext cx="2455863" cy="993775"/>
          </a:xfrm>
          <a:custGeom>
            <a:avLst/>
            <a:gdLst>
              <a:gd name="T0" fmla="*/ 2147483647 w 1753534"/>
              <a:gd name="T1" fmla="*/ 2147483647 h 709127"/>
              <a:gd name="T2" fmla="*/ 2147483647 w 1753534"/>
              <a:gd name="T3" fmla="*/ 2147483647 h 709127"/>
              <a:gd name="T4" fmla="*/ 2147483647 w 1753534"/>
              <a:gd name="T5" fmla="*/ 0 h 709127"/>
              <a:gd name="T6" fmla="*/ 2147483647 w 1753534"/>
              <a:gd name="T7" fmla="*/ 2147483647 h 709127"/>
              <a:gd name="T8" fmla="*/ 2147483647 w 1753534"/>
              <a:gd name="T9" fmla="*/ 2147483647 h 709127"/>
              <a:gd name="T10" fmla="*/ 2147483647 w 1753534"/>
              <a:gd name="T11" fmla="*/ 2147483647 h 709127"/>
              <a:gd name="T12" fmla="*/ 2147483647 w 1753534"/>
              <a:gd name="T13" fmla="*/ 2147483647 h 709127"/>
              <a:gd name="T14" fmla="*/ 2147483647 w 1753534"/>
              <a:gd name="T15" fmla="*/ 2147483647 h 709127"/>
              <a:gd name="T16" fmla="*/ 2147483647 w 1753534"/>
              <a:gd name="T17" fmla="*/ 2147483647 h 709127"/>
              <a:gd name="T18" fmla="*/ 2147483647 w 1753534"/>
              <a:gd name="T19" fmla="*/ 2147483647 h 709127"/>
              <a:gd name="T20" fmla="*/ 2147483647 w 1753534"/>
              <a:gd name="T21" fmla="*/ 2147483647 h 709127"/>
              <a:gd name="T22" fmla="*/ 2147483647 w 1753534"/>
              <a:gd name="T23" fmla="*/ 2147483647 h 709127"/>
              <a:gd name="T24" fmla="*/ 2147483647 w 1753534"/>
              <a:gd name="T25" fmla="*/ 2147483647 h 709127"/>
              <a:gd name="T26" fmla="*/ 2147483647 w 1753534"/>
              <a:gd name="T27" fmla="*/ 2147483647 h 709127"/>
              <a:gd name="T28" fmla="*/ 2147483647 w 1753534"/>
              <a:gd name="T29" fmla="*/ 2147483647 h 709127"/>
              <a:gd name="T30" fmla="*/ 2147483647 w 1753534"/>
              <a:gd name="T31" fmla="*/ 2147483647 h 709127"/>
              <a:gd name="T32" fmla="*/ 2147483647 w 1753534"/>
              <a:gd name="T33" fmla="*/ 2147483647 h 709127"/>
              <a:gd name="T34" fmla="*/ 2147483647 w 1753534"/>
              <a:gd name="T35" fmla="*/ 2147483647 h 709127"/>
              <a:gd name="T36" fmla="*/ 2147483647 w 1753534"/>
              <a:gd name="T37" fmla="*/ 2147483647 h 709127"/>
              <a:gd name="T38" fmla="*/ 2147483647 w 1753534"/>
              <a:gd name="T39" fmla="*/ 2147483647 h 709127"/>
              <a:gd name="T40" fmla="*/ 2147483647 w 1753534"/>
              <a:gd name="T41" fmla="*/ 2147483647 h 709127"/>
              <a:gd name="T42" fmla="*/ 2147483647 w 1753534"/>
              <a:gd name="T43" fmla="*/ 2147483647 h 709127"/>
              <a:gd name="T44" fmla="*/ 2147483647 w 1753534"/>
              <a:gd name="T45" fmla="*/ 2147483647 h 709127"/>
              <a:gd name="T46" fmla="*/ 2147483647 w 1753534"/>
              <a:gd name="T47" fmla="*/ 2147483647 h 709127"/>
              <a:gd name="T48" fmla="*/ 2147483647 w 1753534"/>
              <a:gd name="T49" fmla="*/ 2147483647 h 709127"/>
              <a:gd name="T50" fmla="*/ 2147483647 w 1753534"/>
              <a:gd name="T51" fmla="*/ 2147483647 h 709127"/>
              <a:gd name="T52" fmla="*/ 2147483647 w 1753534"/>
              <a:gd name="T53" fmla="*/ 2147483647 h 709127"/>
              <a:gd name="T54" fmla="*/ 2147483647 w 1753534"/>
              <a:gd name="T55" fmla="*/ 2147483647 h 709127"/>
              <a:gd name="T56" fmla="*/ 2147483647 w 1753534"/>
              <a:gd name="T57" fmla="*/ 2147483647 h 709127"/>
              <a:gd name="T58" fmla="*/ 2147483647 w 1753534"/>
              <a:gd name="T59" fmla="*/ 2147483647 h 709127"/>
              <a:gd name="T60" fmla="*/ 2147483647 w 1753534"/>
              <a:gd name="T61" fmla="*/ 2147483647 h 709127"/>
              <a:gd name="T62" fmla="*/ 2147483647 w 1753534"/>
              <a:gd name="T63" fmla="*/ 2147483647 h 709127"/>
              <a:gd name="T64" fmla="*/ 2147483647 w 1753534"/>
              <a:gd name="T65" fmla="*/ 2147483647 h 709127"/>
              <a:gd name="T66" fmla="*/ 2147483647 w 1753534"/>
              <a:gd name="T67" fmla="*/ 2147483647 h 709127"/>
              <a:gd name="T68" fmla="*/ 2147483647 w 1753534"/>
              <a:gd name="T69" fmla="*/ 2147483647 h 709127"/>
              <a:gd name="T70" fmla="*/ 2147483647 w 1753534"/>
              <a:gd name="T71" fmla="*/ 2147483647 h 709127"/>
              <a:gd name="T72" fmla="*/ 2147483647 w 1753534"/>
              <a:gd name="T73" fmla="*/ 2147483647 h 709127"/>
              <a:gd name="T74" fmla="*/ 2147483647 w 1753534"/>
              <a:gd name="T75" fmla="*/ 2147483647 h 709127"/>
              <a:gd name="T76" fmla="*/ 2147483647 w 1753534"/>
              <a:gd name="T77" fmla="*/ 2147483647 h 709127"/>
              <a:gd name="T78" fmla="*/ 2147483647 w 1753534"/>
              <a:gd name="T79" fmla="*/ 2147483647 h 709127"/>
              <a:gd name="T80" fmla="*/ 2147483647 w 1753534"/>
              <a:gd name="T81" fmla="*/ 2147483647 h 709127"/>
              <a:gd name="T82" fmla="*/ 2147483647 w 1753534"/>
              <a:gd name="T83" fmla="*/ 2147483647 h 709127"/>
              <a:gd name="T84" fmla="*/ 2147483647 w 1753534"/>
              <a:gd name="T85" fmla="*/ 2147483647 h 709127"/>
              <a:gd name="T86" fmla="*/ 2147483647 w 1753534"/>
              <a:gd name="T87" fmla="*/ 2147483647 h 709127"/>
              <a:gd name="T88" fmla="*/ 2147483647 w 1753534"/>
              <a:gd name="T89" fmla="*/ 2147483647 h 709127"/>
              <a:gd name="T90" fmla="*/ 2147483647 w 1753534"/>
              <a:gd name="T91" fmla="*/ 2147483647 h 709127"/>
              <a:gd name="T92" fmla="*/ 2147483647 w 1753534"/>
              <a:gd name="T93" fmla="*/ 2147483647 h 709127"/>
              <a:gd name="T94" fmla="*/ 2147483647 w 1753534"/>
              <a:gd name="T95" fmla="*/ 2147483647 h 709127"/>
              <a:gd name="T96" fmla="*/ 2147483647 w 1753534"/>
              <a:gd name="T97" fmla="*/ 2147483647 h 709127"/>
              <a:gd name="T98" fmla="*/ 2147483647 w 1753534"/>
              <a:gd name="T99" fmla="*/ 2147483647 h 709127"/>
              <a:gd name="T100" fmla="*/ 2147483647 w 1753534"/>
              <a:gd name="T101" fmla="*/ 2147483647 h 709127"/>
              <a:gd name="T102" fmla="*/ 2147483647 w 1753534"/>
              <a:gd name="T103" fmla="*/ 2147483647 h 709127"/>
              <a:gd name="T104" fmla="*/ 2147483647 w 1753534"/>
              <a:gd name="T105" fmla="*/ 2147483647 h 709127"/>
              <a:gd name="T106" fmla="*/ 2147483647 w 1753534"/>
              <a:gd name="T107" fmla="*/ 2147483647 h 709127"/>
              <a:gd name="T108" fmla="*/ 2147483647 w 1753534"/>
              <a:gd name="T109" fmla="*/ 2147483647 h 70912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53534"/>
              <a:gd name="T166" fmla="*/ 0 h 709127"/>
              <a:gd name="T167" fmla="*/ 1753534 w 1753534"/>
              <a:gd name="T168" fmla="*/ 709127 h 70912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4833" name="Полилиния 37"/>
          <p:cNvSpPr>
            <a:spLocks noChangeArrowheads="1"/>
          </p:cNvSpPr>
          <p:nvPr/>
        </p:nvSpPr>
        <p:spPr bwMode="auto">
          <a:xfrm>
            <a:off x="11041063" y="5616575"/>
            <a:ext cx="1422400" cy="3568700"/>
          </a:xfrm>
          <a:custGeom>
            <a:avLst/>
            <a:gdLst>
              <a:gd name="T0" fmla="*/ 12821776 w 1015549"/>
              <a:gd name="T1" fmla="*/ 36452331 h 2548200"/>
              <a:gd name="T2" fmla="*/ 11578071 w 1015549"/>
              <a:gd name="T3" fmla="*/ 36728505 h 2548200"/>
              <a:gd name="T4" fmla="*/ 7846939 w 1015549"/>
              <a:gd name="T5" fmla="*/ 37695014 h 2548200"/>
              <a:gd name="T6" fmla="*/ 5774088 w 1015549"/>
              <a:gd name="T7" fmla="*/ 37280809 h 2548200"/>
              <a:gd name="T8" fmla="*/ 4115809 w 1015549"/>
              <a:gd name="T9" fmla="*/ 35485799 h 2548200"/>
              <a:gd name="T10" fmla="*/ 3286658 w 1015549"/>
              <a:gd name="T11" fmla="*/ 33966963 h 2548200"/>
              <a:gd name="T12" fmla="*/ 2595712 w 1015549"/>
              <a:gd name="T13" fmla="*/ 32724213 h 2548200"/>
              <a:gd name="T14" fmla="*/ 3010284 w 1015549"/>
              <a:gd name="T15" fmla="*/ 30791194 h 2548200"/>
              <a:gd name="T16" fmla="*/ 3148472 w 1015549"/>
              <a:gd name="T17" fmla="*/ 22782705 h 2548200"/>
              <a:gd name="T18" fmla="*/ 2733906 w 1015549"/>
              <a:gd name="T19" fmla="*/ 21263892 h 2548200"/>
              <a:gd name="T20" fmla="*/ 2457523 w 1015549"/>
              <a:gd name="T21" fmla="*/ 20297327 h 2548200"/>
              <a:gd name="T22" fmla="*/ 1904773 w 1015549"/>
              <a:gd name="T23" fmla="*/ 19330795 h 2548200"/>
              <a:gd name="T24" fmla="*/ 2319336 w 1015549"/>
              <a:gd name="T25" fmla="*/ 16983493 h 2548200"/>
              <a:gd name="T26" fmla="*/ 1904773 w 1015549"/>
              <a:gd name="T27" fmla="*/ 14912331 h 2548200"/>
              <a:gd name="T28" fmla="*/ 1490202 w 1015549"/>
              <a:gd name="T29" fmla="*/ 14083876 h 2548200"/>
              <a:gd name="T30" fmla="*/ 661040 w 1015549"/>
              <a:gd name="T31" fmla="*/ 12979257 h 2548200"/>
              <a:gd name="T32" fmla="*/ 522870 w 1015549"/>
              <a:gd name="T33" fmla="*/ 9389257 h 2548200"/>
              <a:gd name="T34" fmla="*/ 1490202 w 1015549"/>
              <a:gd name="T35" fmla="*/ 8284633 h 2548200"/>
              <a:gd name="T36" fmla="*/ 2733906 w 1015549"/>
              <a:gd name="T37" fmla="*/ 7041932 h 2548200"/>
              <a:gd name="T38" fmla="*/ 5912283 w 1015549"/>
              <a:gd name="T39" fmla="*/ 6489628 h 2548200"/>
              <a:gd name="T40" fmla="*/ 7708754 w 1015549"/>
              <a:gd name="T41" fmla="*/ 5385014 h 2548200"/>
              <a:gd name="T42" fmla="*/ 9643427 w 1015549"/>
              <a:gd name="T43" fmla="*/ 3175773 h 2548200"/>
              <a:gd name="T44" fmla="*/ 10610729 w 1015549"/>
              <a:gd name="T45" fmla="*/ 2347318 h 2548200"/>
              <a:gd name="T46" fmla="*/ 12130821 w 1015549"/>
              <a:gd name="T47" fmla="*/ 1656943 h 2548200"/>
              <a:gd name="T48" fmla="*/ 12959978 w 1015549"/>
              <a:gd name="T49" fmla="*/ 414234 h 2548200"/>
              <a:gd name="T50" fmla="*/ 13927303 w 1015549"/>
              <a:gd name="T51" fmla="*/ 138080 h 2548200"/>
              <a:gd name="T52" fmla="*/ 14480044 w 1015549"/>
              <a:gd name="T53" fmla="*/ 690393 h 2548200"/>
              <a:gd name="T54" fmla="*/ 15032808 w 1015549"/>
              <a:gd name="T55" fmla="*/ 1794998 h 2548200"/>
              <a:gd name="T56" fmla="*/ 14480044 w 1015549"/>
              <a:gd name="T57" fmla="*/ 8836942 h 2548200"/>
              <a:gd name="T58" fmla="*/ 14756437 w 1015549"/>
              <a:gd name="T59" fmla="*/ 14774255 h 2548200"/>
              <a:gd name="T60" fmla="*/ 14480044 w 1015549"/>
              <a:gd name="T61" fmla="*/ 31067346 h 2548200"/>
              <a:gd name="T62" fmla="*/ 14065494 w 1015549"/>
              <a:gd name="T63" fmla="*/ 32586137 h 2548200"/>
              <a:gd name="T64" fmla="*/ 13650921 w 1015549"/>
              <a:gd name="T65" fmla="*/ 35623897 h 2548200"/>
              <a:gd name="T66" fmla="*/ 13236348 w 1015549"/>
              <a:gd name="T67" fmla="*/ 36314232 h 254820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15549"/>
              <a:gd name="T103" fmla="*/ 0 h 2548200"/>
              <a:gd name="T104" fmla="*/ 1015549 w 1015549"/>
              <a:gd name="T105" fmla="*/ 2548200 h 254820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4834" name="Полилиния 39"/>
          <p:cNvSpPr>
            <a:spLocks noChangeArrowheads="1"/>
          </p:cNvSpPr>
          <p:nvPr/>
        </p:nvSpPr>
        <p:spPr bwMode="auto">
          <a:xfrm>
            <a:off x="4662488" y="7512050"/>
            <a:ext cx="4271962" cy="1801813"/>
          </a:xfrm>
          <a:custGeom>
            <a:avLst/>
            <a:gdLst>
              <a:gd name="T0" fmla="*/ 35278105 w 3051110"/>
              <a:gd name="T1" fmla="*/ 17535753 h 1286404"/>
              <a:gd name="T2" fmla="*/ 38447648 w 3051110"/>
              <a:gd name="T3" fmla="*/ 16844657 h 1286404"/>
              <a:gd name="T4" fmla="*/ 40652511 w 3051110"/>
              <a:gd name="T5" fmla="*/ 16153561 h 1286404"/>
              <a:gd name="T6" fmla="*/ 41892783 w 3051110"/>
              <a:gd name="T7" fmla="*/ 15738910 h 1286404"/>
              <a:gd name="T8" fmla="*/ 42995169 w 3051110"/>
              <a:gd name="T9" fmla="*/ 14771381 h 1286404"/>
              <a:gd name="T10" fmla="*/ 43959827 w 3051110"/>
              <a:gd name="T11" fmla="*/ 13665622 h 1286404"/>
              <a:gd name="T12" fmla="*/ 44648872 w 3051110"/>
              <a:gd name="T13" fmla="*/ 11592309 h 1286404"/>
              <a:gd name="T14" fmla="*/ 44924485 w 3051110"/>
              <a:gd name="T15" fmla="*/ 9519033 h 1286404"/>
              <a:gd name="T16" fmla="*/ 43822032 w 3051110"/>
              <a:gd name="T17" fmla="*/ 8275058 h 1286404"/>
              <a:gd name="T18" fmla="*/ 43132987 w 3051110"/>
              <a:gd name="T19" fmla="*/ 7307522 h 1286404"/>
              <a:gd name="T20" fmla="*/ 43546373 w 3051110"/>
              <a:gd name="T21" fmla="*/ 5372464 h 1286404"/>
              <a:gd name="T22" fmla="*/ 42306191 w 3051110"/>
              <a:gd name="T23" fmla="*/ 3022751 h 1286404"/>
              <a:gd name="T24" fmla="*/ 41065920 w 3051110"/>
              <a:gd name="T25" fmla="*/ 2193424 h 1286404"/>
              <a:gd name="T26" fmla="*/ 40101306 w 3051110"/>
              <a:gd name="T27" fmla="*/ 1640531 h 1286404"/>
              <a:gd name="T28" fmla="*/ 38585466 w 3051110"/>
              <a:gd name="T29" fmla="*/ 1087672 h 1286404"/>
              <a:gd name="T30" fmla="*/ 36793968 w 3051110"/>
              <a:gd name="T31" fmla="*/ 396576 h 1286404"/>
              <a:gd name="T32" fmla="*/ 31143971 w 3051110"/>
              <a:gd name="T33" fmla="*/ 258342 h 1286404"/>
              <a:gd name="T34" fmla="*/ 28801290 w 3051110"/>
              <a:gd name="T35" fmla="*/ 1364108 h 1286404"/>
              <a:gd name="T36" fmla="*/ 27561018 w 3051110"/>
              <a:gd name="T37" fmla="*/ 3022751 h 1286404"/>
              <a:gd name="T38" fmla="*/ 27009836 w 3051110"/>
              <a:gd name="T39" fmla="*/ 3990272 h 1286404"/>
              <a:gd name="T40" fmla="*/ 25769542 w 3051110"/>
              <a:gd name="T41" fmla="*/ 6063564 h 1286404"/>
              <a:gd name="T42" fmla="*/ 25080520 w 3051110"/>
              <a:gd name="T43" fmla="*/ 6892871 h 1286404"/>
              <a:gd name="T44" fmla="*/ 23978089 w 3051110"/>
              <a:gd name="T45" fmla="*/ 7860407 h 1286404"/>
              <a:gd name="T46" fmla="*/ 23013458 w 3051110"/>
              <a:gd name="T47" fmla="*/ 8413286 h 1286404"/>
              <a:gd name="T48" fmla="*/ 21497618 w 3051110"/>
              <a:gd name="T49" fmla="*/ 8966154 h 1286404"/>
              <a:gd name="T50" fmla="*/ 20532971 w 3051110"/>
              <a:gd name="T51" fmla="*/ 9380827 h 1286404"/>
              <a:gd name="T52" fmla="*/ 19430517 w 3051110"/>
              <a:gd name="T53" fmla="*/ 9795489 h 1286404"/>
              <a:gd name="T54" fmla="*/ 17914666 w 3051110"/>
              <a:gd name="T55" fmla="*/ 10348346 h 1286404"/>
              <a:gd name="T56" fmla="*/ 16398814 w 3051110"/>
              <a:gd name="T57" fmla="*/ 11039436 h 1286404"/>
              <a:gd name="T58" fmla="*/ 15158588 w 3051110"/>
              <a:gd name="T59" fmla="*/ 11868769 h 1286404"/>
              <a:gd name="T60" fmla="*/ 14331747 w 3051110"/>
              <a:gd name="T61" fmla="*/ 12559853 h 1286404"/>
              <a:gd name="T62" fmla="*/ 13504918 w 3051110"/>
              <a:gd name="T63" fmla="*/ 13250949 h 1286404"/>
              <a:gd name="T64" fmla="*/ 12126851 w 3051110"/>
              <a:gd name="T65" fmla="*/ 14080251 h 1286404"/>
              <a:gd name="T66" fmla="*/ 10886616 w 3051110"/>
              <a:gd name="T67" fmla="*/ 14633141 h 1286404"/>
              <a:gd name="T68" fmla="*/ 3720738 w 3051110"/>
              <a:gd name="T69" fmla="*/ 14909575 h 1286404"/>
              <a:gd name="T70" fmla="*/ 2342681 w 3051110"/>
              <a:gd name="T71" fmla="*/ 15738910 h 1286404"/>
              <a:gd name="T72" fmla="*/ 1102439 w 3051110"/>
              <a:gd name="T73" fmla="*/ 16291756 h 1286404"/>
              <a:gd name="T74" fmla="*/ 413406 w 3051110"/>
              <a:gd name="T75" fmla="*/ 16844657 h 1286404"/>
              <a:gd name="T76" fmla="*/ 0 w 3051110"/>
              <a:gd name="T77" fmla="*/ 18088599 h 1286404"/>
              <a:gd name="T78" fmla="*/ 964629 w 3051110"/>
              <a:gd name="T79" fmla="*/ 19056151 h 1286404"/>
              <a:gd name="T80" fmla="*/ 9646367 w 3051110"/>
              <a:gd name="T81" fmla="*/ 18779694 h 1286404"/>
              <a:gd name="T82" fmla="*/ 12815896 w 3051110"/>
              <a:gd name="T83" fmla="*/ 18365032 h 1286404"/>
              <a:gd name="T84" fmla="*/ 14193941 w 3051110"/>
              <a:gd name="T85" fmla="*/ 18088599 h 1286404"/>
              <a:gd name="T86" fmla="*/ 15985394 w 3051110"/>
              <a:gd name="T87" fmla="*/ 17673936 h 1286404"/>
              <a:gd name="T88" fmla="*/ 17363461 w 3051110"/>
              <a:gd name="T89" fmla="*/ 17259297 h 1286404"/>
              <a:gd name="T90" fmla="*/ 19292733 w 3051110"/>
              <a:gd name="T91" fmla="*/ 16291756 h 1286404"/>
              <a:gd name="T92" fmla="*/ 24391520 w 3051110"/>
              <a:gd name="T93" fmla="*/ 16706407 h 1286404"/>
              <a:gd name="T94" fmla="*/ 25907360 w 3051110"/>
              <a:gd name="T95" fmla="*/ 17121080 h 1286404"/>
              <a:gd name="T96" fmla="*/ 27561018 w 3051110"/>
              <a:gd name="T97" fmla="*/ 17812176 h 1286404"/>
              <a:gd name="T98" fmla="*/ 34864696 w 3051110"/>
              <a:gd name="T99" fmla="*/ 17812176 h 12864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051110"/>
              <a:gd name="T151" fmla="*/ 0 h 1286404"/>
              <a:gd name="T152" fmla="*/ 3051110 w 3051110"/>
              <a:gd name="T153" fmla="*/ 1286404 h 128640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4835" name="Прямоугольник 41"/>
          <p:cNvSpPr>
            <a:spLocks noChangeArrowheads="1"/>
          </p:cNvSpPr>
          <p:nvPr/>
        </p:nvSpPr>
        <p:spPr bwMode="auto">
          <a:xfrm rot="-219077">
            <a:off x="6597650" y="7235825"/>
            <a:ext cx="300038" cy="161925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36" name="Прямоугольник 42"/>
          <p:cNvSpPr>
            <a:spLocks noChangeArrowheads="1"/>
          </p:cNvSpPr>
          <p:nvPr/>
        </p:nvSpPr>
        <p:spPr bwMode="auto">
          <a:xfrm rot="-219077">
            <a:off x="8867775" y="6035675"/>
            <a:ext cx="300038" cy="125413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37" name="Прямоугольник 44"/>
          <p:cNvSpPr>
            <a:spLocks noChangeArrowheads="1"/>
          </p:cNvSpPr>
          <p:nvPr/>
        </p:nvSpPr>
        <p:spPr bwMode="auto">
          <a:xfrm rot="-219077">
            <a:off x="5391150" y="8037513"/>
            <a:ext cx="300038" cy="182562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38" name="Прямоугольник 45"/>
          <p:cNvSpPr>
            <a:spLocks noChangeArrowheads="1"/>
          </p:cNvSpPr>
          <p:nvPr/>
        </p:nvSpPr>
        <p:spPr bwMode="auto">
          <a:xfrm rot="-219077">
            <a:off x="5849938" y="8029575"/>
            <a:ext cx="300037" cy="153988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39" name="Прямоугольник 46"/>
          <p:cNvSpPr>
            <a:spLocks noChangeArrowheads="1"/>
          </p:cNvSpPr>
          <p:nvPr/>
        </p:nvSpPr>
        <p:spPr bwMode="auto">
          <a:xfrm rot="-655524">
            <a:off x="11614150" y="5461000"/>
            <a:ext cx="300038" cy="207963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40" name="Прямоугольник 47"/>
          <p:cNvSpPr>
            <a:spLocks noChangeArrowheads="1"/>
          </p:cNvSpPr>
          <p:nvPr/>
        </p:nvSpPr>
        <p:spPr bwMode="auto">
          <a:xfrm rot="5118626">
            <a:off x="11897519" y="5245894"/>
            <a:ext cx="300037" cy="2000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41" name="Прямоугольник 48"/>
          <p:cNvSpPr>
            <a:spLocks noChangeArrowheads="1"/>
          </p:cNvSpPr>
          <p:nvPr/>
        </p:nvSpPr>
        <p:spPr bwMode="auto">
          <a:xfrm rot="4561998">
            <a:off x="11567319" y="5206206"/>
            <a:ext cx="300038" cy="1238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42" name="TextBox 59"/>
          <p:cNvSpPr txBox="1">
            <a:spLocks noChangeArrowheads="1"/>
          </p:cNvSpPr>
          <p:nvPr/>
        </p:nvSpPr>
        <p:spPr bwMode="auto">
          <a:xfrm rot="4494814">
            <a:off x="305594" y="3904457"/>
            <a:ext cx="150018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sp>
        <p:nvSpPr>
          <p:cNvPr id="34843" name="Овал 127"/>
          <p:cNvSpPr>
            <a:spLocks noChangeArrowheads="1"/>
          </p:cNvSpPr>
          <p:nvPr/>
        </p:nvSpPr>
        <p:spPr bwMode="auto">
          <a:xfrm>
            <a:off x="9615488" y="2800350"/>
            <a:ext cx="2036762" cy="708025"/>
          </a:xfrm>
          <a:prstGeom prst="ellipse">
            <a:avLst/>
          </a:prstGeom>
          <a:solidFill>
            <a:srgbClr val="C3D69B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79179" tIns="89589" rIns="179179" bIns="89589" anchor="ctr"/>
          <a:lstStyle/>
          <a:p>
            <a:pPr algn="ctr" defTabSz="1781175"/>
            <a:endParaRPr lang="ru-RU" sz="1400" b="0">
              <a:solidFill>
                <a:srgbClr val="FFFFFF"/>
              </a:solidFill>
            </a:endParaRPr>
          </a:p>
        </p:txBody>
      </p:sp>
      <p:sp>
        <p:nvSpPr>
          <p:cNvPr id="34844" name="Text Box 157"/>
          <p:cNvSpPr txBox="1">
            <a:spLocks noChangeArrowheads="1"/>
          </p:cNvSpPr>
          <p:nvPr/>
        </p:nvSpPr>
        <p:spPr bwMode="auto">
          <a:xfrm>
            <a:off x="9659938" y="2935288"/>
            <a:ext cx="19478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2000"/>
              <a:t>Пастбище</a:t>
            </a:r>
          </a:p>
        </p:txBody>
      </p:sp>
      <p:sp>
        <p:nvSpPr>
          <p:cNvPr id="34845" name="Text Box 1187"/>
          <p:cNvSpPr txBox="1">
            <a:spLocks noChangeArrowheads="1"/>
          </p:cNvSpPr>
          <p:nvPr/>
        </p:nvSpPr>
        <p:spPr bwMode="auto">
          <a:xfrm>
            <a:off x="7743825" y="6196013"/>
            <a:ext cx="19764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Академика Мухоморова</a:t>
            </a:r>
          </a:p>
        </p:txBody>
      </p:sp>
      <p:sp>
        <p:nvSpPr>
          <p:cNvPr id="34846" name="Text Box 1184"/>
          <p:cNvSpPr txBox="1">
            <a:spLocks noChangeArrowheads="1"/>
          </p:cNvSpPr>
          <p:nvPr/>
        </p:nvSpPr>
        <p:spPr bwMode="auto">
          <a:xfrm rot="-4494019">
            <a:off x="9560720" y="7285831"/>
            <a:ext cx="12112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Снежинская</a:t>
            </a:r>
          </a:p>
        </p:txBody>
      </p:sp>
      <p:sp>
        <p:nvSpPr>
          <p:cNvPr id="34847" name="Text Box 1184"/>
          <p:cNvSpPr txBox="1">
            <a:spLocks noChangeArrowheads="1"/>
          </p:cNvSpPr>
          <p:nvPr/>
        </p:nvSpPr>
        <p:spPr bwMode="auto">
          <a:xfrm rot="233757">
            <a:off x="9569450" y="5081588"/>
            <a:ext cx="10239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Хмуров пр-д</a:t>
            </a:r>
          </a:p>
        </p:txBody>
      </p:sp>
      <p:sp>
        <p:nvSpPr>
          <p:cNvPr id="34848" name="Прямоугольник 51"/>
          <p:cNvSpPr>
            <a:spLocks noChangeArrowheads="1"/>
          </p:cNvSpPr>
          <p:nvPr/>
        </p:nvSpPr>
        <p:spPr bwMode="auto">
          <a:xfrm>
            <a:off x="3675063" y="5526088"/>
            <a:ext cx="760412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49" name="Прямоугольник 51"/>
          <p:cNvSpPr>
            <a:spLocks noChangeArrowheads="1"/>
          </p:cNvSpPr>
          <p:nvPr/>
        </p:nvSpPr>
        <p:spPr bwMode="auto">
          <a:xfrm>
            <a:off x="4471988" y="5514975"/>
            <a:ext cx="534987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50" name="Прямоугольник 51"/>
          <p:cNvSpPr>
            <a:spLocks noChangeArrowheads="1"/>
          </p:cNvSpPr>
          <p:nvPr/>
        </p:nvSpPr>
        <p:spPr bwMode="auto">
          <a:xfrm>
            <a:off x="4532313" y="5741988"/>
            <a:ext cx="182562" cy="1508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51" name="Прямоугольник 51"/>
          <p:cNvSpPr>
            <a:spLocks noChangeArrowheads="1"/>
          </p:cNvSpPr>
          <p:nvPr/>
        </p:nvSpPr>
        <p:spPr bwMode="auto">
          <a:xfrm rot="1173127">
            <a:off x="9348788" y="7693025"/>
            <a:ext cx="2857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52" name="Прямоугольник 51"/>
          <p:cNvSpPr>
            <a:spLocks noChangeArrowheads="1"/>
          </p:cNvSpPr>
          <p:nvPr/>
        </p:nvSpPr>
        <p:spPr bwMode="auto">
          <a:xfrm rot="-1860584">
            <a:off x="6723063" y="2462213"/>
            <a:ext cx="520700" cy="3016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53" name="Прямоугольник 51"/>
          <p:cNvSpPr>
            <a:spLocks noChangeArrowheads="1"/>
          </p:cNvSpPr>
          <p:nvPr/>
        </p:nvSpPr>
        <p:spPr bwMode="auto">
          <a:xfrm>
            <a:off x="3659188" y="5748338"/>
            <a:ext cx="779462" cy="176212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54" name="Прямоугольник 51"/>
          <p:cNvSpPr>
            <a:spLocks noChangeArrowheads="1"/>
          </p:cNvSpPr>
          <p:nvPr/>
        </p:nvSpPr>
        <p:spPr bwMode="auto">
          <a:xfrm>
            <a:off x="2419350" y="5529263"/>
            <a:ext cx="546100" cy="217487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55" name="Прямоугольник 51"/>
          <p:cNvSpPr>
            <a:spLocks noChangeArrowheads="1"/>
          </p:cNvSpPr>
          <p:nvPr/>
        </p:nvSpPr>
        <p:spPr bwMode="auto">
          <a:xfrm>
            <a:off x="2528888" y="6091238"/>
            <a:ext cx="468312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56" name="Прямоугольник 51"/>
          <p:cNvSpPr>
            <a:spLocks noChangeArrowheads="1"/>
          </p:cNvSpPr>
          <p:nvPr/>
        </p:nvSpPr>
        <p:spPr bwMode="auto">
          <a:xfrm rot="-307595">
            <a:off x="3097213" y="5799138"/>
            <a:ext cx="182562" cy="3667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57" name="Прямоугольник 51"/>
          <p:cNvSpPr>
            <a:spLocks noChangeArrowheads="1"/>
          </p:cNvSpPr>
          <p:nvPr/>
        </p:nvSpPr>
        <p:spPr bwMode="auto">
          <a:xfrm>
            <a:off x="3903663" y="6827838"/>
            <a:ext cx="760412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58" name="Прямоугольник 51"/>
          <p:cNvSpPr>
            <a:spLocks noChangeArrowheads="1"/>
          </p:cNvSpPr>
          <p:nvPr/>
        </p:nvSpPr>
        <p:spPr bwMode="auto">
          <a:xfrm>
            <a:off x="4117975" y="6604000"/>
            <a:ext cx="215900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59" name="Прямоугольник 51"/>
          <p:cNvSpPr>
            <a:spLocks noChangeArrowheads="1"/>
          </p:cNvSpPr>
          <p:nvPr/>
        </p:nvSpPr>
        <p:spPr bwMode="auto">
          <a:xfrm>
            <a:off x="4400550" y="6516688"/>
            <a:ext cx="182563" cy="1889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60" name="Прямоугольник 51"/>
          <p:cNvSpPr>
            <a:spLocks noChangeArrowheads="1"/>
          </p:cNvSpPr>
          <p:nvPr/>
        </p:nvSpPr>
        <p:spPr bwMode="auto">
          <a:xfrm rot="-277431">
            <a:off x="2157413" y="7215188"/>
            <a:ext cx="346075" cy="279400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61" name="Прямоугольник 51"/>
          <p:cNvSpPr>
            <a:spLocks noChangeArrowheads="1"/>
          </p:cNvSpPr>
          <p:nvPr/>
        </p:nvSpPr>
        <p:spPr bwMode="auto">
          <a:xfrm rot="-277431">
            <a:off x="3352800" y="4143375"/>
            <a:ext cx="298450" cy="188913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62" name="Прямоугольник 51"/>
          <p:cNvSpPr>
            <a:spLocks noChangeArrowheads="1"/>
          </p:cNvSpPr>
          <p:nvPr/>
        </p:nvSpPr>
        <p:spPr bwMode="auto">
          <a:xfrm rot="-277431">
            <a:off x="4411663" y="4106863"/>
            <a:ext cx="550862" cy="300037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63" name="Прямоугольник 51"/>
          <p:cNvSpPr>
            <a:spLocks noChangeArrowheads="1"/>
          </p:cNvSpPr>
          <p:nvPr/>
        </p:nvSpPr>
        <p:spPr bwMode="auto">
          <a:xfrm rot="-2032792">
            <a:off x="5268913" y="3683000"/>
            <a:ext cx="550862" cy="446088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64" name="Прямоугольник 51"/>
          <p:cNvSpPr>
            <a:spLocks noChangeArrowheads="1"/>
          </p:cNvSpPr>
          <p:nvPr/>
        </p:nvSpPr>
        <p:spPr bwMode="auto">
          <a:xfrm rot="-1057632">
            <a:off x="4919663" y="4359275"/>
            <a:ext cx="608012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65" name="Прямоугольник 51"/>
          <p:cNvSpPr>
            <a:spLocks noChangeArrowheads="1"/>
          </p:cNvSpPr>
          <p:nvPr/>
        </p:nvSpPr>
        <p:spPr bwMode="auto">
          <a:xfrm rot="-1780082">
            <a:off x="5638800" y="4427538"/>
            <a:ext cx="182563" cy="1889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66" name="Прямоугольник 51"/>
          <p:cNvSpPr>
            <a:spLocks noChangeArrowheads="1"/>
          </p:cNvSpPr>
          <p:nvPr/>
        </p:nvSpPr>
        <p:spPr bwMode="auto">
          <a:xfrm rot="-1156450">
            <a:off x="5191125" y="5203825"/>
            <a:ext cx="173038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67" name="Прямоугольник 51"/>
          <p:cNvSpPr>
            <a:spLocks noChangeArrowheads="1"/>
          </p:cNvSpPr>
          <p:nvPr/>
        </p:nvSpPr>
        <p:spPr bwMode="auto">
          <a:xfrm rot="-2358745">
            <a:off x="5629275" y="4968875"/>
            <a:ext cx="173038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68" name="Прямоугольник 51"/>
          <p:cNvSpPr>
            <a:spLocks noChangeArrowheads="1"/>
          </p:cNvSpPr>
          <p:nvPr/>
        </p:nvSpPr>
        <p:spPr bwMode="auto">
          <a:xfrm rot="-1156450">
            <a:off x="5386388" y="5099050"/>
            <a:ext cx="173037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69" name="Прямоугольник 51"/>
          <p:cNvSpPr>
            <a:spLocks noChangeArrowheads="1"/>
          </p:cNvSpPr>
          <p:nvPr/>
        </p:nvSpPr>
        <p:spPr bwMode="auto">
          <a:xfrm rot="4039955">
            <a:off x="5350669" y="5398294"/>
            <a:ext cx="130175" cy="19208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70" name="Прямоугольник 51"/>
          <p:cNvSpPr>
            <a:spLocks noChangeArrowheads="1"/>
          </p:cNvSpPr>
          <p:nvPr/>
        </p:nvSpPr>
        <p:spPr bwMode="auto">
          <a:xfrm rot="4634306">
            <a:off x="5602288" y="5257800"/>
            <a:ext cx="128588" cy="17303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71" name="Прямоугольник 51"/>
          <p:cNvSpPr>
            <a:spLocks noChangeArrowheads="1"/>
          </p:cNvSpPr>
          <p:nvPr/>
        </p:nvSpPr>
        <p:spPr bwMode="auto">
          <a:xfrm rot="3745050">
            <a:off x="5918994" y="4755357"/>
            <a:ext cx="149225" cy="18573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72" name="Прямоугольник 51"/>
          <p:cNvSpPr>
            <a:spLocks noChangeArrowheads="1"/>
          </p:cNvSpPr>
          <p:nvPr/>
        </p:nvSpPr>
        <p:spPr bwMode="auto">
          <a:xfrm rot="2806213">
            <a:off x="6149182" y="4579144"/>
            <a:ext cx="171450" cy="20478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73" name="Прямоугольник 51"/>
          <p:cNvSpPr>
            <a:spLocks noChangeArrowheads="1"/>
          </p:cNvSpPr>
          <p:nvPr/>
        </p:nvSpPr>
        <p:spPr bwMode="auto">
          <a:xfrm rot="-1444927">
            <a:off x="4583113" y="2801938"/>
            <a:ext cx="414337" cy="192087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74" name="Прямоугольник 51"/>
          <p:cNvSpPr>
            <a:spLocks noChangeArrowheads="1"/>
          </p:cNvSpPr>
          <p:nvPr/>
        </p:nvSpPr>
        <p:spPr bwMode="auto">
          <a:xfrm rot="-1983046">
            <a:off x="5815013" y="4951413"/>
            <a:ext cx="2249487" cy="21590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2330" name="AutoShape 820"/>
          <p:cNvSpPr>
            <a:spLocks noChangeArrowheads="1"/>
          </p:cNvSpPr>
          <p:nvPr/>
        </p:nvSpPr>
        <p:spPr bwMode="auto">
          <a:xfrm>
            <a:off x="5114916" y="2800336"/>
            <a:ext cx="1900613" cy="739641"/>
          </a:xfrm>
          <a:prstGeom prst="wedgeRectCallout">
            <a:avLst>
              <a:gd name="adj1" fmla="val -129894"/>
              <a:gd name="adj2" fmla="val 130961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КЛУБ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Вместимость – 35 чел.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45-81-41</a:t>
            </a:r>
          </a:p>
        </p:txBody>
      </p:sp>
      <p:sp>
        <p:nvSpPr>
          <p:cNvPr id="34878" name="Прямоугольник 51"/>
          <p:cNvSpPr>
            <a:spLocks noChangeArrowheads="1"/>
          </p:cNvSpPr>
          <p:nvPr/>
        </p:nvSpPr>
        <p:spPr bwMode="auto">
          <a:xfrm rot="-1983046">
            <a:off x="6381750" y="5162550"/>
            <a:ext cx="1898650" cy="20320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79" name="Прямоугольник 51"/>
          <p:cNvSpPr>
            <a:spLocks noChangeArrowheads="1"/>
          </p:cNvSpPr>
          <p:nvPr/>
        </p:nvSpPr>
        <p:spPr bwMode="auto">
          <a:xfrm>
            <a:off x="2600325" y="7223125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80" name="Прямоугольник 51"/>
          <p:cNvSpPr>
            <a:spLocks noChangeArrowheads="1"/>
          </p:cNvSpPr>
          <p:nvPr/>
        </p:nvSpPr>
        <p:spPr bwMode="auto">
          <a:xfrm rot="-4597635">
            <a:off x="9548812" y="7866063"/>
            <a:ext cx="454025" cy="21590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81" name="Прямоугольник 51"/>
          <p:cNvSpPr>
            <a:spLocks noChangeArrowheads="1"/>
          </p:cNvSpPr>
          <p:nvPr/>
        </p:nvSpPr>
        <p:spPr bwMode="auto">
          <a:xfrm rot="1154243">
            <a:off x="9366250" y="6735763"/>
            <a:ext cx="717550" cy="661987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82" name="Прямоугольник 51"/>
          <p:cNvSpPr>
            <a:spLocks noChangeArrowheads="1"/>
          </p:cNvSpPr>
          <p:nvPr/>
        </p:nvSpPr>
        <p:spPr bwMode="auto">
          <a:xfrm>
            <a:off x="9242425" y="6022975"/>
            <a:ext cx="244475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83" name="Прямоугольник 51"/>
          <p:cNvSpPr>
            <a:spLocks noChangeArrowheads="1"/>
          </p:cNvSpPr>
          <p:nvPr/>
        </p:nvSpPr>
        <p:spPr bwMode="auto">
          <a:xfrm>
            <a:off x="9909175" y="5362575"/>
            <a:ext cx="561975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84" name="Прямоугольник 51"/>
          <p:cNvSpPr>
            <a:spLocks noChangeArrowheads="1"/>
          </p:cNvSpPr>
          <p:nvPr/>
        </p:nvSpPr>
        <p:spPr bwMode="auto">
          <a:xfrm rot="3524620">
            <a:off x="9516269" y="5439569"/>
            <a:ext cx="306387" cy="1492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85" name="Прямоугольник 51"/>
          <p:cNvSpPr>
            <a:spLocks noChangeArrowheads="1"/>
          </p:cNvSpPr>
          <p:nvPr/>
        </p:nvSpPr>
        <p:spPr bwMode="auto">
          <a:xfrm rot="666442">
            <a:off x="10453688" y="6983413"/>
            <a:ext cx="144462" cy="17145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86" name="Прямоугольник 51"/>
          <p:cNvSpPr>
            <a:spLocks noChangeArrowheads="1"/>
          </p:cNvSpPr>
          <p:nvPr/>
        </p:nvSpPr>
        <p:spPr bwMode="auto">
          <a:xfrm rot="1103683">
            <a:off x="10402888" y="7370763"/>
            <a:ext cx="144462" cy="17145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87" name="Прямоугольник 51"/>
          <p:cNvSpPr>
            <a:spLocks noChangeArrowheads="1"/>
          </p:cNvSpPr>
          <p:nvPr/>
        </p:nvSpPr>
        <p:spPr bwMode="auto">
          <a:xfrm rot="1224566">
            <a:off x="10294938" y="7902575"/>
            <a:ext cx="147637" cy="16986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88" name="Прямоугольник 51"/>
          <p:cNvSpPr>
            <a:spLocks noChangeArrowheads="1"/>
          </p:cNvSpPr>
          <p:nvPr/>
        </p:nvSpPr>
        <p:spPr bwMode="auto">
          <a:xfrm rot="-1939072">
            <a:off x="7078663" y="2732088"/>
            <a:ext cx="268287" cy="246062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89" name="Прямоугольник 51"/>
          <p:cNvSpPr>
            <a:spLocks noChangeArrowheads="1"/>
          </p:cNvSpPr>
          <p:nvPr/>
        </p:nvSpPr>
        <p:spPr bwMode="auto">
          <a:xfrm rot="3722926">
            <a:off x="9898063" y="6113463"/>
            <a:ext cx="563562" cy="195262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2319" name="AutoShape 820"/>
          <p:cNvSpPr>
            <a:spLocks noChangeArrowheads="1"/>
          </p:cNvSpPr>
          <p:nvPr/>
        </p:nvSpPr>
        <p:spPr bwMode="auto">
          <a:xfrm>
            <a:off x="9605636" y="4603116"/>
            <a:ext cx="2512128" cy="370309"/>
          </a:xfrm>
          <a:prstGeom prst="wedgeRectCallout">
            <a:avLst>
              <a:gd name="adj1" fmla="val 32915"/>
              <a:gd name="adj2" fmla="val 97344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«ООО «БЕЛИНСКМОЛОКО»</a:t>
            </a:r>
          </a:p>
        </p:txBody>
      </p:sp>
      <p:sp>
        <p:nvSpPr>
          <p:cNvPr id="34893" name="Прямоугольник 51"/>
          <p:cNvSpPr>
            <a:spLocks noChangeArrowheads="1"/>
          </p:cNvSpPr>
          <p:nvPr/>
        </p:nvSpPr>
        <p:spPr bwMode="auto">
          <a:xfrm>
            <a:off x="4422775" y="7207250"/>
            <a:ext cx="309563" cy="192088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94" name="Прямоугольник 51"/>
          <p:cNvSpPr>
            <a:spLocks noChangeArrowheads="1"/>
          </p:cNvSpPr>
          <p:nvPr/>
        </p:nvSpPr>
        <p:spPr bwMode="auto">
          <a:xfrm>
            <a:off x="2359025" y="3379788"/>
            <a:ext cx="185738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95" name="Прямоугольник 51"/>
          <p:cNvSpPr>
            <a:spLocks noChangeArrowheads="1"/>
          </p:cNvSpPr>
          <p:nvPr/>
        </p:nvSpPr>
        <p:spPr bwMode="auto">
          <a:xfrm>
            <a:off x="2328863" y="3629025"/>
            <a:ext cx="17780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96" name="Прямоугольник 51"/>
          <p:cNvSpPr>
            <a:spLocks noChangeArrowheads="1"/>
          </p:cNvSpPr>
          <p:nvPr/>
        </p:nvSpPr>
        <p:spPr bwMode="auto">
          <a:xfrm rot="-932597">
            <a:off x="2374900" y="3929063"/>
            <a:ext cx="176213" cy="3905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97" name="Прямоугольник 51"/>
          <p:cNvSpPr>
            <a:spLocks noChangeArrowheads="1"/>
          </p:cNvSpPr>
          <p:nvPr/>
        </p:nvSpPr>
        <p:spPr bwMode="auto">
          <a:xfrm rot="-1477618">
            <a:off x="2070100" y="2479675"/>
            <a:ext cx="185738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98" name="Прямоугольник 51"/>
          <p:cNvSpPr>
            <a:spLocks noChangeArrowheads="1"/>
          </p:cNvSpPr>
          <p:nvPr/>
        </p:nvSpPr>
        <p:spPr bwMode="auto">
          <a:xfrm rot="-160431">
            <a:off x="2366963" y="2405063"/>
            <a:ext cx="165100" cy="160337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899" name="Прямоугольник 51"/>
          <p:cNvSpPr>
            <a:spLocks noChangeArrowheads="1"/>
          </p:cNvSpPr>
          <p:nvPr/>
        </p:nvSpPr>
        <p:spPr bwMode="auto">
          <a:xfrm rot="-835813">
            <a:off x="3133725" y="237013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00" name="Прямоугольник 51"/>
          <p:cNvSpPr>
            <a:spLocks noChangeArrowheads="1"/>
          </p:cNvSpPr>
          <p:nvPr/>
        </p:nvSpPr>
        <p:spPr bwMode="auto">
          <a:xfrm rot="-204976">
            <a:off x="2632075" y="2368550"/>
            <a:ext cx="231775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01" name="Прямоугольник 51"/>
          <p:cNvSpPr>
            <a:spLocks noChangeArrowheads="1"/>
          </p:cNvSpPr>
          <p:nvPr/>
        </p:nvSpPr>
        <p:spPr bwMode="auto">
          <a:xfrm rot="-1288774">
            <a:off x="3478213" y="2641600"/>
            <a:ext cx="1536700" cy="18256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02" name="Прямоугольник 51"/>
          <p:cNvSpPr>
            <a:spLocks noChangeArrowheads="1"/>
          </p:cNvSpPr>
          <p:nvPr/>
        </p:nvSpPr>
        <p:spPr bwMode="auto">
          <a:xfrm rot="-1288774">
            <a:off x="2711450" y="3067050"/>
            <a:ext cx="547688" cy="18256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03" name="Прямоугольник 51"/>
          <p:cNvSpPr>
            <a:spLocks noChangeArrowheads="1"/>
          </p:cNvSpPr>
          <p:nvPr/>
        </p:nvSpPr>
        <p:spPr bwMode="auto">
          <a:xfrm rot="-2397893">
            <a:off x="2708275" y="363378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04" name="Прямоугольник 51"/>
          <p:cNvSpPr>
            <a:spLocks noChangeArrowheads="1"/>
          </p:cNvSpPr>
          <p:nvPr/>
        </p:nvSpPr>
        <p:spPr bwMode="auto">
          <a:xfrm rot="-2008108">
            <a:off x="2892425" y="348138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05" name="Прямоугольник 51"/>
          <p:cNvSpPr>
            <a:spLocks noChangeArrowheads="1"/>
          </p:cNvSpPr>
          <p:nvPr/>
        </p:nvSpPr>
        <p:spPr bwMode="auto">
          <a:xfrm rot="275181">
            <a:off x="3395663" y="3508375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06" name="Прямоугольник 51"/>
          <p:cNvSpPr>
            <a:spLocks noChangeArrowheads="1"/>
          </p:cNvSpPr>
          <p:nvPr/>
        </p:nvSpPr>
        <p:spPr bwMode="auto">
          <a:xfrm>
            <a:off x="2178050" y="2957513"/>
            <a:ext cx="403225" cy="182562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07" name="Прямоугольник 51"/>
          <p:cNvSpPr>
            <a:spLocks noChangeArrowheads="1"/>
          </p:cNvSpPr>
          <p:nvPr/>
        </p:nvSpPr>
        <p:spPr bwMode="auto">
          <a:xfrm rot="4173559">
            <a:off x="3433763" y="3295650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08" name="Прямоугольник 51"/>
          <p:cNvSpPr>
            <a:spLocks noChangeArrowheads="1"/>
          </p:cNvSpPr>
          <p:nvPr/>
        </p:nvSpPr>
        <p:spPr bwMode="auto">
          <a:xfrm rot="-1375532">
            <a:off x="3671888" y="3248025"/>
            <a:ext cx="215900" cy="15240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09" name="Прямоугольник 51"/>
          <p:cNvSpPr>
            <a:spLocks noChangeArrowheads="1"/>
          </p:cNvSpPr>
          <p:nvPr/>
        </p:nvSpPr>
        <p:spPr bwMode="auto">
          <a:xfrm rot="-1375532">
            <a:off x="3983038" y="3089275"/>
            <a:ext cx="215900" cy="15240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10" name="Прямоугольник 51"/>
          <p:cNvSpPr>
            <a:spLocks noChangeArrowheads="1"/>
          </p:cNvSpPr>
          <p:nvPr/>
        </p:nvSpPr>
        <p:spPr bwMode="auto">
          <a:xfrm>
            <a:off x="3602038" y="3473450"/>
            <a:ext cx="188912" cy="14287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11" name="Прямоугольник 51"/>
          <p:cNvSpPr>
            <a:spLocks noChangeArrowheads="1"/>
          </p:cNvSpPr>
          <p:nvPr/>
        </p:nvSpPr>
        <p:spPr bwMode="auto">
          <a:xfrm rot="-1375532">
            <a:off x="4278313" y="2947988"/>
            <a:ext cx="215900" cy="150812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12" name="Text Box 1187"/>
          <p:cNvSpPr txBox="1">
            <a:spLocks noChangeArrowheads="1"/>
          </p:cNvSpPr>
          <p:nvPr/>
        </p:nvSpPr>
        <p:spPr bwMode="auto">
          <a:xfrm>
            <a:off x="2238375" y="7372350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</a:t>
            </a:r>
          </a:p>
        </p:txBody>
      </p:sp>
      <p:sp>
        <p:nvSpPr>
          <p:cNvPr id="34913" name="Text Box 1187"/>
          <p:cNvSpPr txBox="1">
            <a:spLocks noChangeArrowheads="1"/>
          </p:cNvSpPr>
          <p:nvPr/>
        </p:nvSpPr>
        <p:spPr bwMode="auto">
          <a:xfrm>
            <a:off x="4357688" y="7343775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7</a:t>
            </a:r>
          </a:p>
        </p:txBody>
      </p:sp>
      <p:sp>
        <p:nvSpPr>
          <p:cNvPr id="34914" name="Text Box 1187"/>
          <p:cNvSpPr txBox="1">
            <a:spLocks noChangeArrowheads="1"/>
          </p:cNvSpPr>
          <p:nvPr/>
        </p:nvSpPr>
        <p:spPr bwMode="auto">
          <a:xfrm rot="1014882">
            <a:off x="9031288" y="7834313"/>
            <a:ext cx="757237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11,13</a:t>
            </a:r>
          </a:p>
        </p:txBody>
      </p:sp>
      <p:sp>
        <p:nvSpPr>
          <p:cNvPr id="34915" name="Text Box 1187"/>
          <p:cNvSpPr txBox="1">
            <a:spLocks noChangeArrowheads="1"/>
          </p:cNvSpPr>
          <p:nvPr/>
        </p:nvSpPr>
        <p:spPr bwMode="auto">
          <a:xfrm>
            <a:off x="3729038" y="6353175"/>
            <a:ext cx="758825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2,4,6,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8,10</a:t>
            </a:r>
          </a:p>
        </p:txBody>
      </p:sp>
      <p:sp>
        <p:nvSpPr>
          <p:cNvPr id="34916" name="Text Box 1187"/>
          <p:cNvSpPr txBox="1">
            <a:spLocks noChangeArrowheads="1"/>
          </p:cNvSpPr>
          <p:nvPr/>
        </p:nvSpPr>
        <p:spPr bwMode="auto">
          <a:xfrm>
            <a:off x="6519863" y="7343775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9</a:t>
            </a:r>
          </a:p>
        </p:txBody>
      </p:sp>
      <p:sp>
        <p:nvSpPr>
          <p:cNvPr id="34917" name="Text Box 1187"/>
          <p:cNvSpPr txBox="1">
            <a:spLocks noChangeArrowheads="1"/>
          </p:cNvSpPr>
          <p:nvPr/>
        </p:nvSpPr>
        <p:spPr bwMode="auto">
          <a:xfrm rot="-962252">
            <a:off x="2028825" y="2162175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</a:t>
            </a:r>
          </a:p>
        </p:txBody>
      </p:sp>
      <p:sp>
        <p:nvSpPr>
          <p:cNvPr id="34918" name="Text Box 1187"/>
          <p:cNvSpPr txBox="1">
            <a:spLocks noChangeArrowheads="1"/>
          </p:cNvSpPr>
          <p:nvPr/>
        </p:nvSpPr>
        <p:spPr bwMode="auto">
          <a:xfrm rot="-5400000">
            <a:off x="1758157" y="3701256"/>
            <a:ext cx="9731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13,11,9,7</a:t>
            </a:r>
          </a:p>
        </p:txBody>
      </p:sp>
      <p:sp>
        <p:nvSpPr>
          <p:cNvPr id="34919" name="Прямоугольник 51"/>
          <p:cNvSpPr>
            <a:spLocks noChangeArrowheads="1"/>
          </p:cNvSpPr>
          <p:nvPr/>
        </p:nvSpPr>
        <p:spPr bwMode="auto">
          <a:xfrm rot="-673586">
            <a:off x="3101975" y="340518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20" name="Text Box 1187"/>
          <p:cNvSpPr txBox="1">
            <a:spLocks noChangeArrowheads="1"/>
          </p:cNvSpPr>
          <p:nvPr/>
        </p:nvSpPr>
        <p:spPr bwMode="auto">
          <a:xfrm rot="-962252">
            <a:off x="3063875" y="2098675"/>
            <a:ext cx="5064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</a:t>
            </a:r>
          </a:p>
        </p:txBody>
      </p:sp>
      <p:sp>
        <p:nvSpPr>
          <p:cNvPr id="34921" name="Text Box 1187"/>
          <p:cNvSpPr txBox="1">
            <a:spLocks noChangeArrowheads="1"/>
          </p:cNvSpPr>
          <p:nvPr/>
        </p:nvSpPr>
        <p:spPr bwMode="auto">
          <a:xfrm>
            <a:off x="2178050" y="2727325"/>
            <a:ext cx="6143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4,6</a:t>
            </a:r>
          </a:p>
        </p:txBody>
      </p:sp>
      <p:sp>
        <p:nvSpPr>
          <p:cNvPr id="34922" name="Text Box 1187"/>
          <p:cNvSpPr txBox="1">
            <a:spLocks noChangeArrowheads="1"/>
          </p:cNvSpPr>
          <p:nvPr/>
        </p:nvSpPr>
        <p:spPr bwMode="auto">
          <a:xfrm>
            <a:off x="3598863" y="3638550"/>
            <a:ext cx="57785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10</a:t>
            </a:r>
          </a:p>
        </p:txBody>
      </p:sp>
      <p:sp>
        <p:nvSpPr>
          <p:cNvPr id="34923" name="Text Box 1187"/>
          <p:cNvSpPr txBox="1">
            <a:spLocks noChangeArrowheads="1"/>
          </p:cNvSpPr>
          <p:nvPr/>
        </p:nvSpPr>
        <p:spPr bwMode="auto">
          <a:xfrm rot="-962252">
            <a:off x="2547938" y="2900363"/>
            <a:ext cx="6143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</a:t>
            </a:r>
          </a:p>
        </p:txBody>
      </p:sp>
      <p:sp>
        <p:nvSpPr>
          <p:cNvPr id="34924" name="Text Box 1187"/>
          <p:cNvSpPr txBox="1">
            <a:spLocks noChangeArrowheads="1"/>
          </p:cNvSpPr>
          <p:nvPr/>
        </p:nvSpPr>
        <p:spPr bwMode="auto">
          <a:xfrm rot="-1242588">
            <a:off x="3695700" y="2403475"/>
            <a:ext cx="108108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5,7,9,11,13</a:t>
            </a:r>
          </a:p>
        </p:txBody>
      </p:sp>
      <p:sp>
        <p:nvSpPr>
          <p:cNvPr id="34925" name="Text Box 1187"/>
          <p:cNvSpPr txBox="1">
            <a:spLocks noChangeArrowheads="1"/>
          </p:cNvSpPr>
          <p:nvPr/>
        </p:nvSpPr>
        <p:spPr bwMode="auto">
          <a:xfrm rot="-1451569">
            <a:off x="2714625" y="3568700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2,4,6</a:t>
            </a:r>
          </a:p>
        </p:txBody>
      </p:sp>
      <p:sp>
        <p:nvSpPr>
          <p:cNvPr id="34926" name="Text Box 1187"/>
          <p:cNvSpPr txBox="1">
            <a:spLocks noChangeArrowheads="1"/>
          </p:cNvSpPr>
          <p:nvPr/>
        </p:nvSpPr>
        <p:spPr bwMode="auto">
          <a:xfrm rot="-1451569">
            <a:off x="3732213" y="3078163"/>
            <a:ext cx="1403350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8,10,16,18,20,22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    12,14</a:t>
            </a:r>
          </a:p>
        </p:txBody>
      </p:sp>
      <p:sp>
        <p:nvSpPr>
          <p:cNvPr id="34927" name="Text Box 1187"/>
          <p:cNvSpPr txBox="1">
            <a:spLocks noChangeArrowheads="1"/>
          </p:cNvSpPr>
          <p:nvPr/>
        </p:nvSpPr>
        <p:spPr bwMode="auto">
          <a:xfrm>
            <a:off x="2938463" y="5589588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8</a:t>
            </a:r>
          </a:p>
        </p:txBody>
      </p:sp>
      <p:sp>
        <p:nvSpPr>
          <p:cNvPr id="34928" name="Text Box 1187"/>
          <p:cNvSpPr txBox="1">
            <a:spLocks noChangeArrowheads="1"/>
          </p:cNvSpPr>
          <p:nvPr/>
        </p:nvSpPr>
        <p:spPr bwMode="auto">
          <a:xfrm>
            <a:off x="3683000" y="3944938"/>
            <a:ext cx="7572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12,14</a:t>
            </a:r>
          </a:p>
        </p:txBody>
      </p:sp>
      <p:sp>
        <p:nvSpPr>
          <p:cNvPr id="34929" name="Text Box 1187"/>
          <p:cNvSpPr txBox="1">
            <a:spLocks noChangeArrowheads="1"/>
          </p:cNvSpPr>
          <p:nvPr/>
        </p:nvSpPr>
        <p:spPr bwMode="auto">
          <a:xfrm>
            <a:off x="4329113" y="3871913"/>
            <a:ext cx="6143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1,2</a:t>
            </a:r>
          </a:p>
        </p:txBody>
      </p:sp>
      <p:sp>
        <p:nvSpPr>
          <p:cNvPr id="34930" name="Text Box 1187"/>
          <p:cNvSpPr txBox="1">
            <a:spLocks noChangeArrowheads="1"/>
          </p:cNvSpPr>
          <p:nvPr/>
        </p:nvSpPr>
        <p:spPr bwMode="auto">
          <a:xfrm>
            <a:off x="4398963" y="3506788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3</a:t>
            </a:r>
          </a:p>
        </p:txBody>
      </p:sp>
      <p:sp>
        <p:nvSpPr>
          <p:cNvPr id="34931" name="Text Box 1187"/>
          <p:cNvSpPr txBox="1">
            <a:spLocks noChangeArrowheads="1"/>
          </p:cNvSpPr>
          <p:nvPr/>
        </p:nvSpPr>
        <p:spPr bwMode="auto">
          <a:xfrm rot="-1354994">
            <a:off x="4940300" y="4464050"/>
            <a:ext cx="6905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№4,6,8</a:t>
            </a:r>
          </a:p>
        </p:txBody>
      </p:sp>
      <p:sp>
        <p:nvSpPr>
          <p:cNvPr id="34932" name="Text Box 1187"/>
          <p:cNvSpPr txBox="1">
            <a:spLocks noChangeArrowheads="1"/>
          </p:cNvSpPr>
          <p:nvPr/>
        </p:nvSpPr>
        <p:spPr bwMode="auto">
          <a:xfrm rot="-1354994">
            <a:off x="5181600" y="3692525"/>
            <a:ext cx="474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№9</a:t>
            </a:r>
          </a:p>
        </p:txBody>
      </p:sp>
      <p:sp>
        <p:nvSpPr>
          <p:cNvPr id="34933" name="Text Box 1187"/>
          <p:cNvSpPr txBox="1">
            <a:spLocks noChangeArrowheads="1"/>
          </p:cNvSpPr>
          <p:nvPr/>
        </p:nvSpPr>
        <p:spPr bwMode="auto">
          <a:xfrm rot="-1354994">
            <a:off x="5568950" y="4505325"/>
            <a:ext cx="474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№5</a:t>
            </a:r>
          </a:p>
        </p:txBody>
      </p:sp>
      <p:sp>
        <p:nvSpPr>
          <p:cNvPr id="34934" name="Text Box 1187"/>
          <p:cNvSpPr txBox="1">
            <a:spLocks noChangeArrowheads="1"/>
          </p:cNvSpPr>
          <p:nvPr/>
        </p:nvSpPr>
        <p:spPr bwMode="auto">
          <a:xfrm rot="-1782717">
            <a:off x="6461125" y="2300288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</a:t>
            </a:r>
          </a:p>
        </p:txBody>
      </p:sp>
      <p:sp>
        <p:nvSpPr>
          <p:cNvPr id="34935" name="Text Box 1187"/>
          <p:cNvSpPr txBox="1">
            <a:spLocks noChangeArrowheads="1"/>
          </p:cNvSpPr>
          <p:nvPr/>
        </p:nvSpPr>
        <p:spPr bwMode="auto">
          <a:xfrm rot="-1354994">
            <a:off x="7235825" y="2595563"/>
            <a:ext cx="474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№7</a:t>
            </a:r>
          </a:p>
        </p:txBody>
      </p:sp>
      <p:sp>
        <p:nvSpPr>
          <p:cNvPr id="34936" name="Прямоугольник 51"/>
          <p:cNvSpPr>
            <a:spLocks noChangeArrowheads="1"/>
          </p:cNvSpPr>
          <p:nvPr/>
        </p:nvSpPr>
        <p:spPr bwMode="auto">
          <a:xfrm rot="200893">
            <a:off x="9967913" y="5622925"/>
            <a:ext cx="436562" cy="20161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37" name="Text Box 1187"/>
          <p:cNvSpPr txBox="1">
            <a:spLocks noChangeArrowheads="1"/>
          </p:cNvSpPr>
          <p:nvPr/>
        </p:nvSpPr>
        <p:spPr bwMode="auto">
          <a:xfrm>
            <a:off x="3841750" y="5276850"/>
            <a:ext cx="9382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1,3,5,7,9</a:t>
            </a:r>
          </a:p>
        </p:txBody>
      </p:sp>
      <p:sp>
        <p:nvSpPr>
          <p:cNvPr id="34938" name="Text Box 1187"/>
          <p:cNvSpPr txBox="1">
            <a:spLocks noChangeArrowheads="1"/>
          </p:cNvSpPr>
          <p:nvPr/>
        </p:nvSpPr>
        <p:spPr bwMode="auto">
          <a:xfrm>
            <a:off x="3829050" y="5800725"/>
            <a:ext cx="8302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2,4,6,8</a:t>
            </a:r>
          </a:p>
        </p:txBody>
      </p:sp>
      <p:sp>
        <p:nvSpPr>
          <p:cNvPr id="34939" name="Text Box 1187"/>
          <p:cNvSpPr txBox="1">
            <a:spLocks noChangeArrowheads="1"/>
          </p:cNvSpPr>
          <p:nvPr/>
        </p:nvSpPr>
        <p:spPr bwMode="auto">
          <a:xfrm>
            <a:off x="2328863" y="5300663"/>
            <a:ext cx="757237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12,14</a:t>
            </a:r>
          </a:p>
        </p:txBody>
      </p:sp>
      <p:sp>
        <p:nvSpPr>
          <p:cNvPr id="34940" name="Text Box 1187"/>
          <p:cNvSpPr txBox="1">
            <a:spLocks noChangeArrowheads="1"/>
          </p:cNvSpPr>
          <p:nvPr/>
        </p:nvSpPr>
        <p:spPr bwMode="auto">
          <a:xfrm>
            <a:off x="2509838" y="5919788"/>
            <a:ext cx="6143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7,9</a:t>
            </a:r>
          </a:p>
        </p:txBody>
      </p:sp>
      <p:sp>
        <p:nvSpPr>
          <p:cNvPr id="12298" name="AutoShape 820"/>
          <p:cNvSpPr>
            <a:spLocks noChangeArrowheads="1"/>
          </p:cNvSpPr>
          <p:nvPr/>
        </p:nvSpPr>
        <p:spPr bwMode="auto">
          <a:xfrm>
            <a:off x="163277" y="5544456"/>
            <a:ext cx="2030457" cy="1293639"/>
          </a:xfrm>
          <a:prstGeom prst="wedgeRectCallout">
            <a:avLst>
              <a:gd name="adj1" fmla="val 71675"/>
              <a:gd name="adj2" fmla="val -20030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Районная Больница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Многопрофильная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125 </a:t>
            </a:r>
            <a:r>
              <a:rPr lang="ru-RU" sz="1200" b="0" i="1" dirty="0" err="1">
                <a:cs typeface="Times New Roman" pitchFamily="18" charset="0"/>
              </a:rPr>
              <a:t>койко</a:t>
            </a:r>
            <a:r>
              <a:rPr lang="ru-RU" sz="1200" b="0" i="1" dirty="0">
                <a:cs typeface="Times New Roman" pitchFamily="18" charset="0"/>
              </a:rPr>
              <a:t> –мест 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45-54-64</a:t>
            </a:r>
          </a:p>
        </p:txBody>
      </p:sp>
      <p:sp>
        <p:nvSpPr>
          <p:cNvPr id="34944" name="Text Box 1187"/>
          <p:cNvSpPr txBox="1">
            <a:spLocks noChangeArrowheads="1"/>
          </p:cNvSpPr>
          <p:nvPr/>
        </p:nvSpPr>
        <p:spPr bwMode="auto">
          <a:xfrm rot="-1582725">
            <a:off x="5372100" y="4967288"/>
            <a:ext cx="9382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1,3,5,7,9</a:t>
            </a:r>
          </a:p>
        </p:txBody>
      </p:sp>
      <p:sp>
        <p:nvSpPr>
          <p:cNvPr id="34945" name="Text Box 1187"/>
          <p:cNvSpPr txBox="1">
            <a:spLocks noChangeArrowheads="1"/>
          </p:cNvSpPr>
          <p:nvPr/>
        </p:nvSpPr>
        <p:spPr bwMode="auto">
          <a:xfrm rot="-1320009">
            <a:off x="5286375" y="5405438"/>
            <a:ext cx="6143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</a:t>
            </a:r>
          </a:p>
        </p:txBody>
      </p:sp>
      <p:sp>
        <p:nvSpPr>
          <p:cNvPr id="34946" name="Text Box 1187"/>
          <p:cNvSpPr txBox="1">
            <a:spLocks noChangeArrowheads="1"/>
          </p:cNvSpPr>
          <p:nvPr/>
        </p:nvSpPr>
        <p:spPr bwMode="auto">
          <a:xfrm rot="-2097899">
            <a:off x="5683250" y="4821238"/>
            <a:ext cx="22812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      3,      5,      7,     9,    11,    13</a:t>
            </a:r>
          </a:p>
        </p:txBody>
      </p:sp>
      <p:sp>
        <p:nvSpPr>
          <p:cNvPr id="34947" name="Text Box 1187"/>
          <p:cNvSpPr txBox="1">
            <a:spLocks noChangeArrowheads="1"/>
          </p:cNvSpPr>
          <p:nvPr/>
        </p:nvSpPr>
        <p:spPr bwMode="auto">
          <a:xfrm rot="-2097899">
            <a:off x="6388100" y="5222875"/>
            <a:ext cx="216217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   4,   6,   8,  10,      12,       14 </a:t>
            </a:r>
          </a:p>
        </p:txBody>
      </p:sp>
      <p:sp>
        <p:nvSpPr>
          <p:cNvPr id="34948" name="Text Box 1187"/>
          <p:cNvSpPr txBox="1">
            <a:spLocks noChangeArrowheads="1"/>
          </p:cNvSpPr>
          <p:nvPr/>
        </p:nvSpPr>
        <p:spPr bwMode="auto">
          <a:xfrm rot="-1354994">
            <a:off x="5832475" y="3881438"/>
            <a:ext cx="54610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№11</a:t>
            </a:r>
          </a:p>
        </p:txBody>
      </p:sp>
      <p:sp>
        <p:nvSpPr>
          <p:cNvPr id="34949" name="Text Box 1187"/>
          <p:cNvSpPr txBox="1">
            <a:spLocks noChangeArrowheads="1"/>
          </p:cNvSpPr>
          <p:nvPr/>
        </p:nvSpPr>
        <p:spPr bwMode="auto">
          <a:xfrm rot="940714">
            <a:off x="8829675" y="6657975"/>
            <a:ext cx="650875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6,8,10</a:t>
            </a:r>
          </a:p>
        </p:txBody>
      </p:sp>
      <p:sp>
        <p:nvSpPr>
          <p:cNvPr id="34950" name="Text Box 1187"/>
          <p:cNvSpPr txBox="1">
            <a:spLocks noChangeArrowheads="1"/>
          </p:cNvSpPr>
          <p:nvPr/>
        </p:nvSpPr>
        <p:spPr bwMode="auto">
          <a:xfrm rot="940714">
            <a:off x="10287000" y="7086600"/>
            <a:ext cx="5508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       2</a:t>
            </a:r>
          </a:p>
        </p:txBody>
      </p:sp>
      <p:sp>
        <p:nvSpPr>
          <p:cNvPr id="34951" name="Text Box 1187"/>
          <p:cNvSpPr txBox="1">
            <a:spLocks noChangeArrowheads="1"/>
          </p:cNvSpPr>
          <p:nvPr/>
        </p:nvSpPr>
        <p:spPr bwMode="auto">
          <a:xfrm rot="1141171">
            <a:off x="10067925" y="7948613"/>
            <a:ext cx="5064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3</a:t>
            </a:r>
          </a:p>
        </p:txBody>
      </p:sp>
      <p:sp>
        <p:nvSpPr>
          <p:cNvPr id="34952" name="Text Box 1187"/>
          <p:cNvSpPr txBox="1">
            <a:spLocks noChangeArrowheads="1"/>
          </p:cNvSpPr>
          <p:nvPr/>
        </p:nvSpPr>
        <p:spPr bwMode="auto">
          <a:xfrm rot="940714">
            <a:off x="9991725" y="5857875"/>
            <a:ext cx="5508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       2</a:t>
            </a:r>
          </a:p>
        </p:txBody>
      </p:sp>
      <p:sp>
        <p:nvSpPr>
          <p:cNvPr id="34953" name="Text Box 1187"/>
          <p:cNvSpPr txBox="1">
            <a:spLocks noChangeArrowheads="1"/>
          </p:cNvSpPr>
          <p:nvPr/>
        </p:nvSpPr>
        <p:spPr bwMode="auto">
          <a:xfrm>
            <a:off x="9453563" y="5219700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3</a:t>
            </a:r>
          </a:p>
        </p:txBody>
      </p:sp>
      <p:sp>
        <p:nvSpPr>
          <p:cNvPr id="34954" name="Text Box 1187"/>
          <p:cNvSpPr txBox="1">
            <a:spLocks noChangeArrowheads="1"/>
          </p:cNvSpPr>
          <p:nvPr/>
        </p:nvSpPr>
        <p:spPr bwMode="auto">
          <a:xfrm>
            <a:off x="9791700" y="5395913"/>
            <a:ext cx="698500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4,6</a:t>
            </a:r>
          </a:p>
          <a:p>
            <a:pPr eaLnBrk="1" hangingPunct="1"/>
            <a:endParaRPr lang="ru-RU" sz="1100">
              <a:latin typeface="Calibri" pitchFamily="34" charset="0"/>
            </a:endParaRPr>
          </a:p>
          <a:p>
            <a:pPr eaLnBrk="1" hangingPunct="1"/>
            <a:r>
              <a:rPr lang="ru-RU" sz="1100">
                <a:latin typeface="Calibri" pitchFamily="34" charset="0"/>
              </a:rPr>
              <a:t>      8,10</a:t>
            </a:r>
          </a:p>
        </p:txBody>
      </p:sp>
      <p:sp>
        <p:nvSpPr>
          <p:cNvPr id="34955" name="Text Box 1187"/>
          <p:cNvSpPr txBox="1">
            <a:spLocks noChangeArrowheads="1"/>
          </p:cNvSpPr>
          <p:nvPr/>
        </p:nvSpPr>
        <p:spPr bwMode="auto">
          <a:xfrm>
            <a:off x="9082088" y="5791200"/>
            <a:ext cx="57785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13</a:t>
            </a:r>
          </a:p>
        </p:txBody>
      </p:sp>
      <p:grpSp>
        <p:nvGrpSpPr>
          <p:cNvPr id="34956" name="Group 60"/>
          <p:cNvGrpSpPr>
            <a:grpSpLocks/>
          </p:cNvGrpSpPr>
          <p:nvPr/>
        </p:nvGrpSpPr>
        <p:grpSpPr bwMode="auto">
          <a:xfrm>
            <a:off x="6707188" y="4379913"/>
            <a:ext cx="642937" cy="730250"/>
            <a:chOff x="4892" y="4219"/>
            <a:chExt cx="287" cy="217"/>
          </a:xfrm>
        </p:grpSpPr>
        <p:grpSp>
          <p:nvGrpSpPr>
            <p:cNvPr id="34987" name="Group 61"/>
            <p:cNvGrpSpPr>
              <a:grpSpLocks/>
            </p:cNvGrpSpPr>
            <p:nvPr/>
          </p:nvGrpSpPr>
          <p:grpSpPr bwMode="auto">
            <a:xfrm>
              <a:off x="4907" y="4219"/>
              <a:ext cx="246" cy="217"/>
              <a:chOff x="1765" y="5626"/>
              <a:chExt cx="419" cy="328"/>
            </a:xfrm>
          </p:grpSpPr>
          <p:grpSp>
            <p:nvGrpSpPr>
              <p:cNvPr id="34989" name="Group 62"/>
              <p:cNvGrpSpPr>
                <a:grpSpLocks/>
              </p:cNvGrpSpPr>
              <p:nvPr/>
            </p:nvGrpSpPr>
            <p:grpSpPr bwMode="auto">
              <a:xfrm>
                <a:off x="1765" y="5626"/>
                <a:ext cx="417" cy="328"/>
                <a:chOff x="3167" y="171"/>
                <a:chExt cx="417" cy="693"/>
              </a:xfrm>
            </p:grpSpPr>
            <p:sp>
              <p:nvSpPr>
                <p:cNvPr id="34991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4992" name="Line 64"/>
                <p:cNvSpPr>
                  <a:spLocks noChangeShapeType="1"/>
                </p:cNvSpPr>
                <p:nvPr/>
              </p:nvSpPr>
              <p:spPr bwMode="auto">
                <a:xfrm>
                  <a:off x="3167" y="171"/>
                  <a:ext cx="417" cy="84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4993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7" y="472"/>
                  <a:ext cx="417" cy="8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4994" name="Line 66"/>
                <p:cNvSpPr>
                  <a:spLocks noChangeShapeType="1"/>
                </p:cNvSpPr>
                <p:nvPr/>
              </p:nvSpPr>
              <p:spPr bwMode="auto">
                <a:xfrm>
                  <a:off x="3578" y="267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34990" name="Freeform 67"/>
              <p:cNvSpPr>
                <a:spLocks/>
              </p:cNvSpPr>
              <p:nvPr/>
            </p:nvSpPr>
            <p:spPr bwMode="auto">
              <a:xfrm>
                <a:off x="1773" y="5639"/>
                <a:ext cx="411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18280193 w 291"/>
                  <a:gd name="T5" fmla="*/ 114 h 159"/>
                  <a:gd name="T6" fmla="*/ 18280193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34988" name="Text Box 68"/>
            <p:cNvSpPr txBox="1">
              <a:spLocks noChangeArrowheads="1"/>
            </p:cNvSpPr>
            <p:nvPr/>
          </p:nvSpPr>
          <p:spPr bwMode="auto">
            <a:xfrm>
              <a:off x="4892" y="4234"/>
              <a:ext cx="28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85341" tIns="42675" rIns="85341" bIns="42675">
              <a:spAutoFit/>
            </a:bodyPr>
            <a:lstStyle>
              <a:lvl1pPr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1400">
                  <a:cs typeface="Times New Roman" pitchFamily="18" charset="0"/>
                </a:rPr>
                <a:t>88ПЧ</a:t>
              </a:r>
            </a:p>
          </p:txBody>
        </p:sp>
      </p:grpSp>
      <p:sp>
        <p:nvSpPr>
          <p:cNvPr id="157" name="AutoShape 820"/>
          <p:cNvSpPr>
            <a:spLocks noChangeArrowheads="1"/>
          </p:cNvSpPr>
          <p:nvPr/>
        </p:nvSpPr>
        <p:spPr bwMode="auto">
          <a:xfrm>
            <a:off x="8686816" y="3014650"/>
            <a:ext cx="2030457" cy="1108973"/>
          </a:xfrm>
          <a:prstGeom prst="wedgeRectCallout">
            <a:avLst>
              <a:gd name="adj1" fmla="val -47973"/>
              <a:gd name="adj2" fmla="val 117921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Детский дом «Радуга»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Вместимость – 150 чел.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2-х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45-54-64</a:t>
            </a:r>
          </a:p>
        </p:txBody>
      </p:sp>
      <p:sp>
        <p:nvSpPr>
          <p:cNvPr id="34960" name="Text Box 1187"/>
          <p:cNvSpPr txBox="1">
            <a:spLocks noChangeArrowheads="1"/>
          </p:cNvSpPr>
          <p:nvPr/>
        </p:nvSpPr>
        <p:spPr bwMode="auto">
          <a:xfrm>
            <a:off x="8472488" y="5157788"/>
            <a:ext cx="582612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11</a:t>
            </a:r>
          </a:p>
        </p:txBody>
      </p:sp>
      <p:sp>
        <p:nvSpPr>
          <p:cNvPr id="159" name="AutoShape 820"/>
          <p:cNvSpPr>
            <a:spLocks noChangeArrowheads="1"/>
          </p:cNvSpPr>
          <p:nvPr/>
        </p:nvSpPr>
        <p:spPr bwMode="auto">
          <a:xfrm>
            <a:off x="6384459" y="5970353"/>
            <a:ext cx="2080599" cy="1108973"/>
          </a:xfrm>
          <a:prstGeom prst="wedgeRectCallout">
            <a:avLst>
              <a:gd name="adj1" fmla="val -90307"/>
              <a:gd name="adj2" fmla="val 15720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Дом престарелых «Уют»</a:t>
            </a:r>
            <a:endParaRPr lang="en-US" sz="1200" u="sng" dirty="0">
              <a:cs typeface="Times New Roman" pitchFamily="18" charset="0"/>
            </a:endParaRP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Вместимость – 300 чел.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2-х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45-54-64</a:t>
            </a:r>
          </a:p>
        </p:txBody>
      </p:sp>
      <p:sp>
        <p:nvSpPr>
          <p:cNvPr id="34964" name="Text Box 1187"/>
          <p:cNvSpPr txBox="1">
            <a:spLocks noChangeArrowheads="1"/>
          </p:cNvSpPr>
          <p:nvPr/>
        </p:nvSpPr>
        <p:spPr bwMode="auto">
          <a:xfrm>
            <a:off x="4972050" y="6372225"/>
            <a:ext cx="582613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12</a:t>
            </a:r>
          </a:p>
        </p:txBody>
      </p:sp>
      <p:sp>
        <p:nvSpPr>
          <p:cNvPr id="34965" name="Овал 160"/>
          <p:cNvSpPr>
            <a:spLocks noChangeArrowheads="1"/>
          </p:cNvSpPr>
          <p:nvPr/>
        </p:nvSpPr>
        <p:spPr bwMode="auto">
          <a:xfrm>
            <a:off x="5400675" y="6594475"/>
            <a:ext cx="323850" cy="323850"/>
          </a:xfrm>
          <a:prstGeom prst="ellipse">
            <a:avLst/>
          </a:prstGeom>
          <a:solidFill>
            <a:srgbClr val="0000FF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4966" name="Овал 161"/>
          <p:cNvSpPr>
            <a:spLocks noChangeArrowheads="1"/>
          </p:cNvSpPr>
          <p:nvPr/>
        </p:nvSpPr>
        <p:spPr bwMode="auto">
          <a:xfrm>
            <a:off x="8472488" y="4729163"/>
            <a:ext cx="323850" cy="323850"/>
          </a:xfrm>
          <a:prstGeom prst="ellipse">
            <a:avLst/>
          </a:prstGeom>
          <a:solidFill>
            <a:srgbClr val="006600"/>
          </a:solidFill>
          <a:ln w="25400" algn="ctr">
            <a:solidFill>
              <a:srgbClr val="FF99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2301" name="AutoShape 820"/>
          <p:cNvSpPr>
            <a:spLocks noChangeArrowheads="1"/>
          </p:cNvSpPr>
          <p:nvPr/>
        </p:nvSpPr>
        <p:spPr bwMode="auto">
          <a:xfrm>
            <a:off x="9686948" y="6372236"/>
            <a:ext cx="2030457" cy="1108973"/>
          </a:xfrm>
          <a:prstGeom prst="wedgeRectCallout">
            <a:avLst>
              <a:gd name="adj1" fmla="val -96394"/>
              <a:gd name="adj2" fmla="val -88274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Магазин</a:t>
            </a:r>
            <a:endParaRPr lang="en-US" sz="1200" b="0" i="1" u="sng" dirty="0">
              <a:cs typeface="Times New Roman" pitchFamily="18" charset="0"/>
            </a:endParaRP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Режим работы: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Круглосуточный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3-х этажное, кирпичное</a:t>
            </a:r>
          </a:p>
        </p:txBody>
      </p:sp>
      <p:sp>
        <p:nvSpPr>
          <p:cNvPr id="12299" name="AutoShape 820"/>
          <p:cNvSpPr>
            <a:spLocks noChangeArrowheads="1"/>
          </p:cNvSpPr>
          <p:nvPr/>
        </p:nvSpPr>
        <p:spPr bwMode="auto">
          <a:xfrm>
            <a:off x="7043742" y="7372368"/>
            <a:ext cx="2044435" cy="1108973"/>
          </a:xfrm>
          <a:prstGeom prst="wedgeRectCallout">
            <a:avLst>
              <a:gd name="adj1" fmla="val -66038"/>
              <a:gd name="adj2" fmla="val -49768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Магазин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Режим работы: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с 8.00 до 20.00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1-о этажное, деревянное</a:t>
            </a:r>
          </a:p>
        </p:txBody>
      </p:sp>
      <p:sp>
        <p:nvSpPr>
          <p:cNvPr id="12295" name="AutoShape 820"/>
          <p:cNvSpPr>
            <a:spLocks noChangeArrowheads="1"/>
          </p:cNvSpPr>
          <p:nvPr/>
        </p:nvSpPr>
        <p:spPr bwMode="auto">
          <a:xfrm>
            <a:off x="1900206" y="2657460"/>
            <a:ext cx="2030457" cy="1108973"/>
          </a:xfrm>
          <a:prstGeom prst="wedgeRectCallout">
            <a:avLst>
              <a:gd name="adj1" fmla="val 50299"/>
              <a:gd name="adj2" fmla="val 66060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Детский сад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Вместимость – 150 чел. 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46-65-76</a:t>
            </a:r>
          </a:p>
        </p:txBody>
      </p:sp>
      <p:sp>
        <p:nvSpPr>
          <p:cNvPr id="12328" name="AutoShape 820"/>
          <p:cNvSpPr>
            <a:spLocks noChangeArrowheads="1"/>
          </p:cNvSpPr>
          <p:nvPr/>
        </p:nvSpPr>
        <p:spPr bwMode="auto">
          <a:xfrm>
            <a:off x="6472238" y="3657592"/>
            <a:ext cx="2051295" cy="1108973"/>
          </a:xfrm>
          <a:prstGeom prst="wedgeRectCallout">
            <a:avLst>
              <a:gd name="adj1" fmla="val -74394"/>
              <a:gd name="adj2" fmla="val -2014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Школа № 35 (9 классов)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Вместимость – 55 чел.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46-76-58</a:t>
            </a:r>
          </a:p>
        </p:txBody>
      </p:sp>
      <p:sp>
        <p:nvSpPr>
          <p:cNvPr id="12329" name="AutoShape 820"/>
          <p:cNvSpPr>
            <a:spLocks noChangeArrowheads="1"/>
          </p:cNvSpPr>
          <p:nvPr/>
        </p:nvSpPr>
        <p:spPr bwMode="auto">
          <a:xfrm>
            <a:off x="4186222" y="2085956"/>
            <a:ext cx="2306365" cy="554975"/>
          </a:xfrm>
          <a:prstGeom prst="wedgeRectCallout">
            <a:avLst>
              <a:gd name="adj1" fmla="val -43354"/>
              <a:gd name="adj2" fmla="val 242044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Котельня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145 отапливаемых  объектов</a:t>
            </a:r>
          </a:p>
        </p:txBody>
      </p:sp>
      <p:sp>
        <p:nvSpPr>
          <p:cNvPr id="12297" name="AutoShape 820"/>
          <p:cNvSpPr>
            <a:spLocks noChangeArrowheads="1"/>
          </p:cNvSpPr>
          <p:nvPr/>
        </p:nvSpPr>
        <p:spPr bwMode="auto">
          <a:xfrm>
            <a:off x="3605193" y="4572000"/>
            <a:ext cx="2030457" cy="924307"/>
          </a:xfrm>
          <a:prstGeom prst="wedgeRectCallout">
            <a:avLst>
              <a:gd name="adj1" fmla="val -20846"/>
              <a:gd name="adj2" fmla="val -78262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Администрация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46-66-66</a:t>
            </a:r>
            <a:endParaRPr lang="ru-RU" sz="1200" dirty="0">
              <a:cs typeface="Times New Roman" pitchFamily="18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характеристика населенного пункта)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4986" name="Text Box 19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характеристика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населенного пункта)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256227" name="Group 227"/>
          <p:cNvGraphicFramePr>
            <a:graphicFrameLocks noGrp="1"/>
          </p:cNvGraphicFramePr>
          <p:nvPr/>
        </p:nvGraphicFramePr>
        <p:xfrm>
          <a:off x="352425" y="1631950"/>
          <a:ext cx="11952288" cy="1828800"/>
        </p:xfrm>
        <a:graphic>
          <a:graphicData uri="http://schemas.openxmlformats.org/drawingml/2006/table">
            <a:tbl>
              <a:tblPr/>
              <a:tblGrid>
                <a:gridCol w="59769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4463">
                <a:tc gridSpan="2"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проживающего населения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512, в том числе 40 детей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5100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домов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145, из них нежилых 20 (100 кирпичных, 45 деревянных);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0813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Социально – значимых объектов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 (школа №3, больница №1, дет сад №2)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Котельных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5862" name="Text Box 219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777" t="26443" r="11481" b="11185"/>
          <a:stretch>
            <a:fillRect/>
          </a:stretch>
        </p:blipFill>
        <p:spPr bwMode="auto">
          <a:xfrm>
            <a:off x="0" y="649288"/>
            <a:ext cx="12801600" cy="8951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1" name="Овал 7"/>
          <p:cNvSpPr>
            <a:spLocks noChangeArrowheads="1"/>
          </p:cNvSpPr>
          <p:nvPr/>
        </p:nvSpPr>
        <p:spPr bwMode="auto">
          <a:xfrm>
            <a:off x="0" y="657225"/>
            <a:ext cx="12801600" cy="8943975"/>
          </a:xfrm>
          <a:prstGeom prst="ellipse">
            <a:avLst/>
          </a:prstGeom>
          <a:noFill/>
          <a:ln w="38100" algn="ctr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37892" name="Group 60"/>
          <p:cNvGrpSpPr>
            <a:grpSpLocks/>
          </p:cNvGrpSpPr>
          <p:nvPr/>
        </p:nvGrpSpPr>
        <p:grpSpPr bwMode="auto">
          <a:xfrm>
            <a:off x="9286875" y="2903538"/>
            <a:ext cx="587375" cy="606425"/>
            <a:chOff x="4895" y="4218"/>
            <a:chExt cx="127" cy="210"/>
          </a:xfrm>
        </p:grpSpPr>
        <p:grpSp>
          <p:nvGrpSpPr>
            <p:cNvPr id="38181" name="Group 61"/>
            <p:cNvGrpSpPr>
              <a:grpSpLocks/>
            </p:cNvGrpSpPr>
            <p:nvPr/>
          </p:nvGrpSpPr>
          <p:grpSpPr bwMode="auto">
            <a:xfrm>
              <a:off x="4895" y="4218"/>
              <a:ext cx="127" cy="210"/>
              <a:chOff x="1760" y="5636"/>
              <a:chExt cx="218" cy="318"/>
            </a:xfrm>
          </p:grpSpPr>
          <p:grpSp>
            <p:nvGrpSpPr>
              <p:cNvPr id="38183" name="Group 62"/>
              <p:cNvGrpSpPr>
                <a:grpSpLocks/>
              </p:cNvGrpSpPr>
              <p:nvPr/>
            </p:nvGrpSpPr>
            <p:grpSpPr bwMode="auto">
              <a:xfrm>
                <a:off x="1760" y="5636"/>
                <a:ext cx="218" cy="318"/>
                <a:chOff x="3161" y="192"/>
                <a:chExt cx="218" cy="672"/>
              </a:xfrm>
            </p:grpSpPr>
            <p:sp>
              <p:nvSpPr>
                <p:cNvPr id="38185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186" name="Line 64"/>
                <p:cNvSpPr>
                  <a:spLocks noChangeShapeType="1"/>
                </p:cNvSpPr>
                <p:nvPr/>
              </p:nvSpPr>
              <p:spPr bwMode="auto">
                <a:xfrm>
                  <a:off x="3161" y="206"/>
                  <a:ext cx="210" cy="6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187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9" y="451"/>
                  <a:ext cx="210" cy="109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188" name="Line 66"/>
                <p:cNvSpPr>
                  <a:spLocks noChangeShapeType="1"/>
                </p:cNvSpPr>
                <p:nvPr/>
              </p:nvSpPr>
              <p:spPr bwMode="auto">
                <a:xfrm>
                  <a:off x="3378" y="26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38184" name="Freeform 67"/>
              <p:cNvSpPr>
                <a:spLocks/>
              </p:cNvSpPr>
              <p:nvPr/>
            </p:nvSpPr>
            <p:spPr bwMode="auto">
              <a:xfrm>
                <a:off x="1770" y="5643"/>
                <a:ext cx="19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1 w 291"/>
                  <a:gd name="T5" fmla="*/ 114 h 159"/>
                  <a:gd name="T6" fmla="*/ 1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38182" name="Text Box 68"/>
            <p:cNvSpPr txBox="1">
              <a:spLocks noChangeArrowheads="1"/>
            </p:cNvSpPr>
            <p:nvPr/>
          </p:nvSpPr>
          <p:spPr bwMode="auto">
            <a:xfrm>
              <a:off x="4896" y="4223"/>
              <a:ext cx="121" cy="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5341" tIns="42675" rIns="85341" bIns="42675">
              <a:spAutoFit/>
            </a:bodyPr>
            <a:lstStyle>
              <a:lvl1pPr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sz="1200"/>
                <a:t>12</a:t>
              </a:r>
              <a:r>
                <a:rPr lang="ru-RU" sz="1200"/>
                <a:t>ПЧ</a:t>
              </a:r>
            </a:p>
          </p:txBody>
        </p:sp>
      </p:grpSp>
      <p:grpSp>
        <p:nvGrpSpPr>
          <p:cNvPr id="37893" name="Группа 155"/>
          <p:cNvGrpSpPr>
            <a:grpSpLocks/>
          </p:cNvGrpSpPr>
          <p:nvPr/>
        </p:nvGrpSpPr>
        <p:grpSpPr bwMode="auto">
          <a:xfrm rot="-956723">
            <a:off x="10474325" y="1044575"/>
            <a:ext cx="200025" cy="806450"/>
            <a:chOff x="5857884" y="3714752"/>
            <a:chExt cx="142876" cy="428628"/>
          </a:xfrm>
        </p:grpSpPr>
        <p:sp>
          <p:nvSpPr>
            <p:cNvPr id="38179" name="Овал 156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0" name="Прямая соединительная линия 15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894" name="Группа 155"/>
          <p:cNvGrpSpPr>
            <a:grpSpLocks/>
          </p:cNvGrpSpPr>
          <p:nvPr/>
        </p:nvGrpSpPr>
        <p:grpSpPr bwMode="auto">
          <a:xfrm rot="-1375226">
            <a:off x="10874375" y="1649413"/>
            <a:ext cx="211138" cy="806450"/>
            <a:chOff x="5857884" y="3714752"/>
            <a:chExt cx="142876" cy="428628"/>
          </a:xfrm>
        </p:grpSpPr>
        <p:sp>
          <p:nvSpPr>
            <p:cNvPr id="38177" name="Овал 156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3" name="Прямая соединительная линия 32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895" name="Group 1873"/>
          <p:cNvGrpSpPr>
            <a:grpSpLocks/>
          </p:cNvGrpSpPr>
          <p:nvPr/>
        </p:nvGrpSpPr>
        <p:grpSpPr bwMode="auto">
          <a:xfrm rot="-1334384">
            <a:off x="11152188" y="2335213"/>
            <a:ext cx="434975" cy="403225"/>
            <a:chOff x="258" y="12222"/>
            <a:chExt cx="457" cy="457"/>
          </a:xfrm>
        </p:grpSpPr>
        <p:sp>
          <p:nvSpPr>
            <p:cNvPr id="38170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pPr defTabSz="1785938"/>
              <a:endParaRPr lang="ru-RU" sz="3500">
                <a:latin typeface="Calibri" pitchFamily="34" charset="0"/>
              </a:endParaRPr>
            </a:p>
          </p:txBody>
        </p:sp>
        <p:grpSp>
          <p:nvGrpSpPr>
            <p:cNvPr id="38171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38172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38175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8176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8173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174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37896" name="Группа 135"/>
          <p:cNvGrpSpPr>
            <a:grpSpLocks/>
          </p:cNvGrpSpPr>
          <p:nvPr/>
        </p:nvGrpSpPr>
        <p:grpSpPr bwMode="auto">
          <a:xfrm rot="-749761">
            <a:off x="11587163" y="2646363"/>
            <a:ext cx="280987" cy="839787"/>
            <a:chOff x="5857884" y="3714752"/>
            <a:chExt cx="142876" cy="428628"/>
          </a:xfrm>
        </p:grpSpPr>
        <p:sp>
          <p:nvSpPr>
            <p:cNvPr id="38168" name="Овал 132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44" name="Прямая соединительная линия 134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897" name="Группа 135"/>
          <p:cNvGrpSpPr>
            <a:grpSpLocks/>
          </p:cNvGrpSpPr>
          <p:nvPr/>
        </p:nvGrpSpPr>
        <p:grpSpPr bwMode="auto">
          <a:xfrm rot="-582928">
            <a:off x="11987213" y="3351213"/>
            <a:ext cx="204787" cy="706437"/>
            <a:chOff x="5857884" y="3714752"/>
            <a:chExt cx="142876" cy="428628"/>
          </a:xfrm>
        </p:grpSpPr>
        <p:sp>
          <p:nvSpPr>
            <p:cNvPr id="38166" name="Овал 132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47" name="Прямая соединительная линия 134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898" name="Группа 135"/>
          <p:cNvGrpSpPr>
            <a:grpSpLocks/>
          </p:cNvGrpSpPr>
          <p:nvPr/>
        </p:nvGrpSpPr>
        <p:grpSpPr bwMode="auto">
          <a:xfrm rot="217446">
            <a:off x="12192000" y="3951288"/>
            <a:ext cx="200025" cy="806450"/>
            <a:chOff x="5857884" y="3714752"/>
            <a:chExt cx="142876" cy="428628"/>
          </a:xfrm>
        </p:grpSpPr>
        <p:sp>
          <p:nvSpPr>
            <p:cNvPr id="38164" name="Овал 132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50" name="Прямая соединительная линия 134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899" name="Группа 135"/>
          <p:cNvGrpSpPr>
            <a:grpSpLocks/>
          </p:cNvGrpSpPr>
          <p:nvPr/>
        </p:nvGrpSpPr>
        <p:grpSpPr bwMode="auto">
          <a:xfrm rot="-398694">
            <a:off x="12392025" y="4662488"/>
            <a:ext cx="279400" cy="839787"/>
            <a:chOff x="5857884" y="3714752"/>
            <a:chExt cx="142876" cy="428628"/>
          </a:xfrm>
        </p:grpSpPr>
        <p:sp>
          <p:nvSpPr>
            <p:cNvPr id="38162" name="Овал 132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53" name="Прямая соединительная линия 52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900" name="Group 317"/>
          <p:cNvGrpSpPr>
            <a:grpSpLocks/>
          </p:cNvGrpSpPr>
          <p:nvPr/>
        </p:nvGrpSpPr>
        <p:grpSpPr bwMode="auto">
          <a:xfrm rot="7326600">
            <a:off x="2717800" y="1312863"/>
            <a:ext cx="839787" cy="280988"/>
            <a:chOff x="225" y="3023"/>
            <a:chExt cx="270" cy="90"/>
          </a:xfrm>
        </p:grpSpPr>
        <p:sp>
          <p:nvSpPr>
            <p:cNvPr id="38160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8161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7901" name="Group 317"/>
          <p:cNvGrpSpPr>
            <a:grpSpLocks/>
          </p:cNvGrpSpPr>
          <p:nvPr/>
        </p:nvGrpSpPr>
        <p:grpSpPr bwMode="auto">
          <a:xfrm rot="7981989">
            <a:off x="2242344" y="1945482"/>
            <a:ext cx="839787" cy="279400"/>
            <a:chOff x="225" y="3023"/>
            <a:chExt cx="270" cy="90"/>
          </a:xfrm>
        </p:grpSpPr>
        <p:sp>
          <p:nvSpPr>
            <p:cNvPr id="38158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8159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7902" name="Group 317"/>
          <p:cNvGrpSpPr>
            <a:grpSpLocks/>
          </p:cNvGrpSpPr>
          <p:nvPr/>
        </p:nvGrpSpPr>
        <p:grpSpPr bwMode="auto">
          <a:xfrm rot="8483958">
            <a:off x="1662113" y="2482850"/>
            <a:ext cx="839787" cy="279400"/>
            <a:chOff x="225" y="3023"/>
            <a:chExt cx="270" cy="90"/>
          </a:xfrm>
        </p:grpSpPr>
        <p:sp>
          <p:nvSpPr>
            <p:cNvPr id="38156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8157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7903" name="Group 317"/>
          <p:cNvGrpSpPr>
            <a:grpSpLocks/>
          </p:cNvGrpSpPr>
          <p:nvPr/>
        </p:nvGrpSpPr>
        <p:grpSpPr bwMode="auto">
          <a:xfrm rot="7925555">
            <a:off x="1080294" y="3064669"/>
            <a:ext cx="839788" cy="279400"/>
            <a:chOff x="225" y="3023"/>
            <a:chExt cx="270" cy="90"/>
          </a:xfrm>
        </p:grpSpPr>
        <p:sp>
          <p:nvSpPr>
            <p:cNvPr id="38154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8155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7904" name="Group 105"/>
          <p:cNvGrpSpPr>
            <a:grpSpLocks/>
          </p:cNvGrpSpPr>
          <p:nvPr/>
        </p:nvGrpSpPr>
        <p:grpSpPr bwMode="auto">
          <a:xfrm rot="-1741807">
            <a:off x="855663" y="3489325"/>
            <a:ext cx="393700" cy="398463"/>
            <a:chOff x="3061" y="3475"/>
            <a:chExt cx="182" cy="182"/>
          </a:xfrm>
        </p:grpSpPr>
        <p:grpSp>
          <p:nvGrpSpPr>
            <p:cNvPr id="38143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38145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38148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38152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8153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8149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38150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8151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8146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147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8144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890" tIns="63945" rIns="127890" bIns="63945" anchor="ctr"/>
            <a:lstStyle/>
            <a:p>
              <a:pPr defTabSz="1784350"/>
              <a:endParaRPr lang="ru-RU" sz="4900">
                <a:latin typeface="Calibri" pitchFamily="34" charset="0"/>
              </a:endParaRPr>
            </a:p>
          </p:txBody>
        </p:sp>
      </p:grpSp>
      <p:grpSp>
        <p:nvGrpSpPr>
          <p:cNvPr id="37905" name="Group 317"/>
          <p:cNvGrpSpPr>
            <a:grpSpLocks/>
          </p:cNvGrpSpPr>
          <p:nvPr/>
        </p:nvGrpSpPr>
        <p:grpSpPr bwMode="auto">
          <a:xfrm rot="8263245">
            <a:off x="250825" y="3894138"/>
            <a:ext cx="839788" cy="279400"/>
            <a:chOff x="225" y="3023"/>
            <a:chExt cx="270" cy="90"/>
          </a:xfrm>
        </p:grpSpPr>
        <p:sp>
          <p:nvSpPr>
            <p:cNvPr id="38141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8142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7906" name="Group 317"/>
          <p:cNvGrpSpPr>
            <a:grpSpLocks/>
          </p:cNvGrpSpPr>
          <p:nvPr/>
        </p:nvGrpSpPr>
        <p:grpSpPr bwMode="auto">
          <a:xfrm rot="7163596">
            <a:off x="-202406" y="4491832"/>
            <a:ext cx="839787" cy="279400"/>
            <a:chOff x="225" y="3023"/>
            <a:chExt cx="270" cy="90"/>
          </a:xfrm>
        </p:grpSpPr>
        <p:sp>
          <p:nvSpPr>
            <p:cNvPr id="38139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8140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7907" name="Прямая со стрелкой 128"/>
          <p:cNvCxnSpPr>
            <a:cxnSpLocks noChangeShapeType="1"/>
          </p:cNvCxnSpPr>
          <p:nvPr/>
        </p:nvCxnSpPr>
        <p:spPr bwMode="auto">
          <a:xfrm>
            <a:off x="6350000" y="968375"/>
            <a:ext cx="0" cy="0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7908" name="Group 144"/>
          <p:cNvGrpSpPr>
            <a:grpSpLocks/>
          </p:cNvGrpSpPr>
          <p:nvPr/>
        </p:nvGrpSpPr>
        <p:grpSpPr bwMode="auto">
          <a:xfrm>
            <a:off x="890588" y="6151563"/>
            <a:ext cx="1574800" cy="1438275"/>
            <a:chOff x="-1411" y="2480"/>
            <a:chExt cx="862" cy="816"/>
          </a:xfrm>
        </p:grpSpPr>
        <p:sp>
          <p:nvSpPr>
            <p:cNvPr id="38125" name="Oval 145"/>
            <p:cNvSpPr>
              <a:spLocks noChangeArrowheads="1"/>
            </p:cNvSpPr>
            <p:nvPr/>
          </p:nvSpPr>
          <p:spPr bwMode="auto">
            <a:xfrm>
              <a:off x="-1411" y="2480"/>
              <a:ext cx="862" cy="816"/>
            </a:xfrm>
            <a:prstGeom prst="ellipse">
              <a:avLst/>
            </a:prstGeom>
            <a:solidFill>
              <a:srgbClr val="FFFF00">
                <a:alpha val="30196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38126" name="Group 146"/>
            <p:cNvGrpSpPr>
              <a:grpSpLocks/>
            </p:cNvGrpSpPr>
            <p:nvPr/>
          </p:nvGrpSpPr>
          <p:grpSpPr bwMode="auto">
            <a:xfrm>
              <a:off x="-1139" y="2752"/>
              <a:ext cx="291" cy="273"/>
              <a:chOff x="266" y="1017"/>
              <a:chExt cx="357" cy="384"/>
            </a:xfrm>
          </p:grpSpPr>
          <p:grpSp>
            <p:nvGrpSpPr>
              <p:cNvPr id="38128" name="Group 147"/>
              <p:cNvGrpSpPr>
                <a:grpSpLocks/>
              </p:cNvGrpSpPr>
              <p:nvPr/>
            </p:nvGrpSpPr>
            <p:grpSpPr bwMode="auto">
              <a:xfrm>
                <a:off x="365" y="1259"/>
                <a:ext cx="258" cy="142"/>
                <a:chOff x="365" y="1259"/>
                <a:chExt cx="258" cy="142"/>
              </a:xfrm>
            </p:grpSpPr>
            <p:sp>
              <p:nvSpPr>
                <p:cNvPr id="38137" name="Rectangle 148"/>
                <p:cNvSpPr>
                  <a:spLocks noChangeArrowheads="1"/>
                </p:cNvSpPr>
                <p:nvPr/>
              </p:nvSpPr>
              <p:spPr bwMode="auto">
                <a:xfrm>
                  <a:off x="365" y="1259"/>
                  <a:ext cx="258" cy="142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38" name="Rectangle 149"/>
                <p:cNvSpPr>
                  <a:spLocks noChangeArrowheads="1"/>
                </p:cNvSpPr>
                <p:nvPr/>
              </p:nvSpPr>
              <p:spPr bwMode="auto">
                <a:xfrm>
                  <a:off x="365" y="1259"/>
                  <a:ext cx="258" cy="142"/>
                </a:xfrm>
                <a:prstGeom prst="rect">
                  <a:avLst/>
                </a:prstGeom>
                <a:noFill/>
                <a:ln w="22225" cap="rnd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38129" name="Group 150"/>
              <p:cNvGrpSpPr>
                <a:grpSpLocks/>
              </p:cNvGrpSpPr>
              <p:nvPr/>
            </p:nvGrpSpPr>
            <p:grpSpPr bwMode="auto">
              <a:xfrm>
                <a:off x="266" y="1138"/>
                <a:ext cx="178" cy="262"/>
                <a:chOff x="266" y="1138"/>
                <a:chExt cx="178" cy="262"/>
              </a:xfrm>
            </p:grpSpPr>
            <p:sp>
              <p:nvSpPr>
                <p:cNvPr id="38135" name="Freeform 151"/>
                <p:cNvSpPr>
                  <a:spLocks/>
                </p:cNvSpPr>
                <p:nvPr/>
              </p:nvSpPr>
              <p:spPr bwMode="auto">
                <a:xfrm>
                  <a:off x="266" y="1138"/>
                  <a:ext cx="178" cy="262"/>
                </a:xfrm>
                <a:custGeom>
                  <a:avLst/>
                  <a:gdLst>
                    <a:gd name="T0" fmla="*/ 0 w 178"/>
                    <a:gd name="T1" fmla="*/ 262 h 262"/>
                    <a:gd name="T2" fmla="*/ 39 w 178"/>
                    <a:gd name="T3" fmla="*/ 0 h 262"/>
                    <a:gd name="T4" fmla="*/ 139 w 178"/>
                    <a:gd name="T5" fmla="*/ 0 h 262"/>
                    <a:gd name="T6" fmla="*/ 178 w 178"/>
                    <a:gd name="T7" fmla="*/ 262 h 262"/>
                    <a:gd name="T8" fmla="*/ 0 w 178"/>
                    <a:gd name="T9" fmla="*/ 262 h 2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262"/>
                    <a:gd name="T17" fmla="*/ 178 w 178"/>
                    <a:gd name="T18" fmla="*/ 262 h 2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262">
                      <a:moveTo>
                        <a:pt x="0" y="262"/>
                      </a:moveTo>
                      <a:lnTo>
                        <a:pt x="39" y="0"/>
                      </a:lnTo>
                      <a:lnTo>
                        <a:pt x="139" y="0"/>
                      </a:lnTo>
                      <a:lnTo>
                        <a:pt x="178" y="262"/>
                      </a:lnTo>
                      <a:lnTo>
                        <a:pt x="0" y="2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36" name="Freeform 152"/>
                <p:cNvSpPr>
                  <a:spLocks/>
                </p:cNvSpPr>
                <p:nvPr/>
              </p:nvSpPr>
              <p:spPr bwMode="auto">
                <a:xfrm>
                  <a:off x="266" y="1138"/>
                  <a:ext cx="178" cy="262"/>
                </a:xfrm>
                <a:custGeom>
                  <a:avLst/>
                  <a:gdLst>
                    <a:gd name="T0" fmla="*/ 0 w 178"/>
                    <a:gd name="T1" fmla="*/ 262 h 262"/>
                    <a:gd name="T2" fmla="*/ 39 w 178"/>
                    <a:gd name="T3" fmla="*/ 0 h 262"/>
                    <a:gd name="T4" fmla="*/ 139 w 178"/>
                    <a:gd name="T5" fmla="*/ 0 h 262"/>
                    <a:gd name="T6" fmla="*/ 178 w 178"/>
                    <a:gd name="T7" fmla="*/ 262 h 262"/>
                    <a:gd name="T8" fmla="*/ 0 w 178"/>
                    <a:gd name="T9" fmla="*/ 262 h 2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262"/>
                    <a:gd name="T17" fmla="*/ 178 w 178"/>
                    <a:gd name="T18" fmla="*/ 262 h 2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262">
                      <a:moveTo>
                        <a:pt x="0" y="262"/>
                      </a:moveTo>
                      <a:lnTo>
                        <a:pt x="39" y="0"/>
                      </a:lnTo>
                      <a:lnTo>
                        <a:pt x="139" y="0"/>
                      </a:lnTo>
                      <a:lnTo>
                        <a:pt x="178" y="262"/>
                      </a:lnTo>
                      <a:lnTo>
                        <a:pt x="0" y="262"/>
                      </a:lnTo>
                      <a:close/>
                    </a:path>
                  </a:pathLst>
                </a:custGeom>
                <a:noFill/>
                <a:ln w="22225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38130" name="Group 153"/>
              <p:cNvGrpSpPr>
                <a:grpSpLocks/>
              </p:cNvGrpSpPr>
              <p:nvPr/>
            </p:nvGrpSpPr>
            <p:grpSpPr bwMode="auto">
              <a:xfrm>
                <a:off x="524" y="1219"/>
                <a:ext cx="20" cy="40"/>
                <a:chOff x="524" y="1219"/>
                <a:chExt cx="20" cy="40"/>
              </a:xfrm>
            </p:grpSpPr>
            <p:sp>
              <p:nvSpPr>
                <p:cNvPr id="38133" name="Rectangle 154"/>
                <p:cNvSpPr>
                  <a:spLocks noChangeArrowheads="1"/>
                </p:cNvSpPr>
                <p:nvPr/>
              </p:nvSpPr>
              <p:spPr bwMode="auto">
                <a:xfrm>
                  <a:off x="524" y="1219"/>
                  <a:ext cx="20" cy="4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34" name="Rectangle 155"/>
                <p:cNvSpPr>
                  <a:spLocks noChangeArrowheads="1"/>
                </p:cNvSpPr>
                <p:nvPr/>
              </p:nvSpPr>
              <p:spPr bwMode="auto">
                <a:xfrm>
                  <a:off x="524" y="1219"/>
                  <a:ext cx="20" cy="40"/>
                </a:xfrm>
                <a:prstGeom prst="rect">
                  <a:avLst/>
                </a:prstGeom>
                <a:noFill/>
                <a:ln w="22225" cap="rnd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8131" name="Freeform 156"/>
              <p:cNvSpPr>
                <a:spLocks/>
              </p:cNvSpPr>
              <p:nvPr/>
            </p:nvSpPr>
            <p:spPr bwMode="auto">
              <a:xfrm>
                <a:off x="517" y="1097"/>
                <a:ext cx="46" cy="107"/>
              </a:xfrm>
              <a:custGeom>
                <a:avLst/>
                <a:gdLst>
                  <a:gd name="T0" fmla="*/ 7 w 46"/>
                  <a:gd name="T1" fmla="*/ 99 h 107"/>
                  <a:gd name="T2" fmla="*/ 15 w 46"/>
                  <a:gd name="T3" fmla="*/ 107 h 107"/>
                  <a:gd name="T4" fmla="*/ 9 w 46"/>
                  <a:gd name="T5" fmla="*/ 100 h 107"/>
                  <a:gd name="T6" fmla="*/ 9 w 46"/>
                  <a:gd name="T7" fmla="*/ 92 h 107"/>
                  <a:gd name="T8" fmla="*/ 4 w 46"/>
                  <a:gd name="T9" fmla="*/ 92 h 107"/>
                  <a:gd name="T10" fmla="*/ 4 w 46"/>
                  <a:gd name="T11" fmla="*/ 88 h 107"/>
                  <a:gd name="T12" fmla="*/ 0 w 46"/>
                  <a:gd name="T13" fmla="*/ 88 h 107"/>
                  <a:gd name="T14" fmla="*/ 0 w 46"/>
                  <a:gd name="T15" fmla="*/ 52 h 107"/>
                  <a:gd name="T16" fmla="*/ 4 w 46"/>
                  <a:gd name="T17" fmla="*/ 52 h 107"/>
                  <a:gd name="T18" fmla="*/ 4 w 46"/>
                  <a:gd name="T19" fmla="*/ 48 h 107"/>
                  <a:gd name="T20" fmla="*/ 6 w 46"/>
                  <a:gd name="T21" fmla="*/ 48 h 107"/>
                  <a:gd name="T22" fmla="*/ 6 w 46"/>
                  <a:gd name="T23" fmla="*/ 44 h 107"/>
                  <a:gd name="T24" fmla="*/ 9 w 46"/>
                  <a:gd name="T25" fmla="*/ 44 h 107"/>
                  <a:gd name="T26" fmla="*/ 12 w 46"/>
                  <a:gd name="T27" fmla="*/ 41 h 107"/>
                  <a:gd name="T28" fmla="*/ 15 w 46"/>
                  <a:gd name="T29" fmla="*/ 41 h 107"/>
                  <a:gd name="T30" fmla="*/ 18 w 46"/>
                  <a:gd name="T31" fmla="*/ 37 h 107"/>
                  <a:gd name="T32" fmla="*/ 23 w 46"/>
                  <a:gd name="T33" fmla="*/ 37 h 107"/>
                  <a:gd name="T34" fmla="*/ 23 w 46"/>
                  <a:gd name="T35" fmla="*/ 34 h 107"/>
                  <a:gd name="T36" fmla="*/ 29 w 46"/>
                  <a:gd name="T37" fmla="*/ 34 h 107"/>
                  <a:gd name="T38" fmla="*/ 32 w 46"/>
                  <a:gd name="T39" fmla="*/ 30 h 107"/>
                  <a:gd name="T40" fmla="*/ 32 w 46"/>
                  <a:gd name="T41" fmla="*/ 27 h 107"/>
                  <a:gd name="T42" fmla="*/ 35 w 46"/>
                  <a:gd name="T43" fmla="*/ 27 h 107"/>
                  <a:gd name="T44" fmla="*/ 35 w 46"/>
                  <a:gd name="T45" fmla="*/ 23 h 107"/>
                  <a:gd name="T46" fmla="*/ 38 w 46"/>
                  <a:gd name="T47" fmla="*/ 19 h 107"/>
                  <a:gd name="T48" fmla="*/ 38 w 46"/>
                  <a:gd name="T49" fmla="*/ 12 h 107"/>
                  <a:gd name="T50" fmla="*/ 41 w 46"/>
                  <a:gd name="T51" fmla="*/ 12 h 107"/>
                  <a:gd name="T52" fmla="*/ 41 w 46"/>
                  <a:gd name="T53" fmla="*/ 0 h 107"/>
                  <a:gd name="T54" fmla="*/ 38 w 46"/>
                  <a:gd name="T55" fmla="*/ 0 h 107"/>
                  <a:gd name="T56" fmla="*/ 46 w 46"/>
                  <a:gd name="T57" fmla="*/ 0 h 107"/>
                  <a:gd name="T58" fmla="*/ 46 w 46"/>
                  <a:gd name="T59" fmla="*/ 56 h 107"/>
                  <a:gd name="T60" fmla="*/ 44 w 46"/>
                  <a:gd name="T61" fmla="*/ 59 h 107"/>
                  <a:gd name="T62" fmla="*/ 44 w 46"/>
                  <a:gd name="T63" fmla="*/ 63 h 107"/>
                  <a:gd name="T64" fmla="*/ 41 w 46"/>
                  <a:gd name="T65" fmla="*/ 63 h 107"/>
                  <a:gd name="T66" fmla="*/ 38 w 46"/>
                  <a:gd name="T67" fmla="*/ 67 h 107"/>
                  <a:gd name="T68" fmla="*/ 35 w 46"/>
                  <a:gd name="T69" fmla="*/ 67 h 107"/>
                  <a:gd name="T70" fmla="*/ 35 w 46"/>
                  <a:gd name="T71" fmla="*/ 74 h 107"/>
                  <a:gd name="T72" fmla="*/ 32 w 46"/>
                  <a:gd name="T73" fmla="*/ 74 h 107"/>
                  <a:gd name="T74" fmla="*/ 32 w 46"/>
                  <a:gd name="T75" fmla="*/ 81 h 107"/>
                  <a:gd name="T76" fmla="*/ 29 w 46"/>
                  <a:gd name="T77" fmla="*/ 81 h 107"/>
                  <a:gd name="T78" fmla="*/ 29 w 46"/>
                  <a:gd name="T79" fmla="*/ 85 h 107"/>
                  <a:gd name="T80" fmla="*/ 27 w 46"/>
                  <a:gd name="T81" fmla="*/ 85 h 107"/>
                  <a:gd name="T82" fmla="*/ 27 w 46"/>
                  <a:gd name="T83" fmla="*/ 100 h 107"/>
                  <a:gd name="T84" fmla="*/ 23 w 46"/>
                  <a:gd name="T85" fmla="*/ 100 h 107"/>
                  <a:gd name="T86" fmla="*/ 23 w 46"/>
                  <a:gd name="T87" fmla="*/ 103 h 107"/>
                  <a:gd name="T88" fmla="*/ 21 w 46"/>
                  <a:gd name="T89" fmla="*/ 107 h 107"/>
                  <a:gd name="T90" fmla="*/ 15 w 46"/>
                  <a:gd name="T91" fmla="*/ 107 h 107"/>
                  <a:gd name="T92" fmla="*/ 7 w 46"/>
                  <a:gd name="T93" fmla="*/ 99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6"/>
                  <a:gd name="T142" fmla="*/ 0 h 107"/>
                  <a:gd name="T143" fmla="*/ 46 w 46"/>
                  <a:gd name="T144" fmla="*/ 107 h 10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6" h="107">
                    <a:moveTo>
                      <a:pt x="7" y="99"/>
                    </a:moveTo>
                    <a:lnTo>
                      <a:pt x="15" y="107"/>
                    </a:lnTo>
                    <a:lnTo>
                      <a:pt x="9" y="100"/>
                    </a:lnTo>
                    <a:lnTo>
                      <a:pt x="9" y="92"/>
                    </a:lnTo>
                    <a:lnTo>
                      <a:pt x="4" y="92"/>
                    </a:lnTo>
                    <a:lnTo>
                      <a:pt x="4" y="88"/>
                    </a:lnTo>
                    <a:lnTo>
                      <a:pt x="0" y="88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1"/>
                    </a:lnTo>
                    <a:lnTo>
                      <a:pt x="15" y="41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4"/>
                    </a:lnTo>
                    <a:lnTo>
                      <a:pt x="29" y="34"/>
                    </a:lnTo>
                    <a:lnTo>
                      <a:pt x="32" y="30"/>
                    </a:lnTo>
                    <a:lnTo>
                      <a:pt x="32" y="27"/>
                    </a:lnTo>
                    <a:lnTo>
                      <a:pt x="35" y="27"/>
                    </a:lnTo>
                    <a:lnTo>
                      <a:pt x="35" y="23"/>
                    </a:lnTo>
                    <a:lnTo>
                      <a:pt x="38" y="19"/>
                    </a:lnTo>
                    <a:lnTo>
                      <a:pt x="38" y="12"/>
                    </a:lnTo>
                    <a:lnTo>
                      <a:pt x="41" y="12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56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38" y="67"/>
                    </a:lnTo>
                    <a:lnTo>
                      <a:pt x="35" y="67"/>
                    </a:lnTo>
                    <a:lnTo>
                      <a:pt x="35" y="74"/>
                    </a:lnTo>
                    <a:lnTo>
                      <a:pt x="32" y="74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7" y="100"/>
                    </a:lnTo>
                    <a:lnTo>
                      <a:pt x="23" y="100"/>
                    </a:lnTo>
                    <a:lnTo>
                      <a:pt x="23" y="103"/>
                    </a:lnTo>
                    <a:lnTo>
                      <a:pt x="21" y="107"/>
                    </a:lnTo>
                    <a:lnTo>
                      <a:pt x="15" y="107"/>
                    </a:lnTo>
                    <a:lnTo>
                      <a:pt x="7" y="99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132" name="Freeform 157"/>
              <p:cNvSpPr>
                <a:spLocks/>
              </p:cNvSpPr>
              <p:nvPr/>
            </p:nvSpPr>
            <p:spPr bwMode="auto">
              <a:xfrm>
                <a:off x="325" y="1017"/>
                <a:ext cx="46" cy="107"/>
              </a:xfrm>
              <a:custGeom>
                <a:avLst/>
                <a:gdLst>
                  <a:gd name="T0" fmla="*/ 7 w 46"/>
                  <a:gd name="T1" fmla="*/ 98 h 107"/>
                  <a:gd name="T2" fmla="*/ 15 w 46"/>
                  <a:gd name="T3" fmla="*/ 107 h 107"/>
                  <a:gd name="T4" fmla="*/ 9 w 46"/>
                  <a:gd name="T5" fmla="*/ 99 h 107"/>
                  <a:gd name="T6" fmla="*/ 9 w 46"/>
                  <a:gd name="T7" fmla="*/ 92 h 107"/>
                  <a:gd name="T8" fmla="*/ 3 w 46"/>
                  <a:gd name="T9" fmla="*/ 92 h 107"/>
                  <a:gd name="T10" fmla="*/ 3 w 46"/>
                  <a:gd name="T11" fmla="*/ 88 h 107"/>
                  <a:gd name="T12" fmla="*/ 0 w 46"/>
                  <a:gd name="T13" fmla="*/ 88 h 107"/>
                  <a:gd name="T14" fmla="*/ 0 w 46"/>
                  <a:gd name="T15" fmla="*/ 51 h 107"/>
                  <a:gd name="T16" fmla="*/ 3 w 46"/>
                  <a:gd name="T17" fmla="*/ 51 h 107"/>
                  <a:gd name="T18" fmla="*/ 3 w 46"/>
                  <a:gd name="T19" fmla="*/ 48 h 107"/>
                  <a:gd name="T20" fmla="*/ 6 w 46"/>
                  <a:gd name="T21" fmla="*/ 48 h 107"/>
                  <a:gd name="T22" fmla="*/ 6 w 46"/>
                  <a:gd name="T23" fmla="*/ 44 h 107"/>
                  <a:gd name="T24" fmla="*/ 9 w 46"/>
                  <a:gd name="T25" fmla="*/ 44 h 107"/>
                  <a:gd name="T26" fmla="*/ 12 w 46"/>
                  <a:gd name="T27" fmla="*/ 41 h 107"/>
                  <a:gd name="T28" fmla="*/ 15 w 46"/>
                  <a:gd name="T29" fmla="*/ 41 h 107"/>
                  <a:gd name="T30" fmla="*/ 18 w 46"/>
                  <a:gd name="T31" fmla="*/ 36 h 107"/>
                  <a:gd name="T32" fmla="*/ 23 w 46"/>
                  <a:gd name="T33" fmla="*/ 36 h 107"/>
                  <a:gd name="T34" fmla="*/ 23 w 46"/>
                  <a:gd name="T35" fmla="*/ 33 h 107"/>
                  <a:gd name="T36" fmla="*/ 29 w 46"/>
                  <a:gd name="T37" fmla="*/ 33 h 107"/>
                  <a:gd name="T38" fmla="*/ 32 w 46"/>
                  <a:gd name="T39" fmla="*/ 29 h 107"/>
                  <a:gd name="T40" fmla="*/ 32 w 46"/>
                  <a:gd name="T41" fmla="*/ 26 h 107"/>
                  <a:gd name="T42" fmla="*/ 35 w 46"/>
                  <a:gd name="T43" fmla="*/ 26 h 107"/>
                  <a:gd name="T44" fmla="*/ 35 w 46"/>
                  <a:gd name="T45" fmla="*/ 22 h 107"/>
                  <a:gd name="T46" fmla="*/ 38 w 46"/>
                  <a:gd name="T47" fmla="*/ 19 h 107"/>
                  <a:gd name="T48" fmla="*/ 38 w 46"/>
                  <a:gd name="T49" fmla="*/ 11 h 107"/>
                  <a:gd name="T50" fmla="*/ 41 w 46"/>
                  <a:gd name="T51" fmla="*/ 11 h 107"/>
                  <a:gd name="T52" fmla="*/ 41 w 46"/>
                  <a:gd name="T53" fmla="*/ 0 h 107"/>
                  <a:gd name="T54" fmla="*/ 38 w 46"/>
                  <a:gd name="T55" fmla="*/ 0 h 107"/>
                  <a:gd name="T56" fmla="*/ 46 w 46"/>
                  <a:gd name="T57" fmla="*/ 0 h 107"/>
                  <a:gd name="T58" fmla="*/ 46 w 46"/>
                  <a:gd name="T59" fmla="*/ 55 h 107"/>
                  <a:gd name="T60" fmla="*/ 44 w 46"/>
                  <a:gd name="T61" fmla="*/ 59 h 107"/>
                  <a:gd name="T62" fmla="*/ 44 w 46"/>
                  <a:gd name="T63" fmla="*/ 63 h 107"/>
                  <a:gd name="T64" fmla="*/ 41 w 46"/>
                  <a:gd name="T65" fmla="*/ 63 h 107"/>
                  <a:gd name="T66" fmla="*/ 38 w 46"/>
                  <a:gd name="T67" fmla="*/ 66 h 107"/>
                  <a:gd name="T68" fmla="*/ 35 w 46"/>
                  <a:gd name="T69" fmla="*/ 66 h 107"/>
                  <a:gd name="T70" fmla="*/ 35 w 46"/>
                  <a:gd name="T71" fmla="*/ 73 h 107"/>
                  <a:gd name="T72" fmla="*/ 32 w 46"/>
                  <a:gd name="T73" fmla="*/ 73 h 107"/>
                  <a:gd name="T74" fmla="*/ 32 w 46"/>
                  <a:gd name="T75" fmla="*/ 81 h 107"/>
                  <a:gd name="T76" fmla="*/ 29 w 46"/>
                  <a:gd name="T77" fmla="*/ 81 h 107"/>
                  <a:gd name="T78" fmla="*/ 29 w 46"/>
                  <a:gd name="T79" fmla="*/ 85 h 107"/>
                  <a:gd name="T80" fmla="*/ 26 w 46"/>
                  <a:gd name="T81" fmla="*/ 85 h 107"/>
                  <a:gd name="T82" fmla="*/ 26 w 46"/>
                  <a:gd name="T83" fmla="*/ 99 h 107"/>
                  <a:gd name="T84" fmla="*/ 23 w 46"/>
                  <a:gd name="T85" fmla="*/ 99 h 107"/>
                  <a:gd name="T86" fmla="*/ 23 w 46"/>
                  <a:gd name="T87" fmla="*/ 103 h 107"/>
                  <a:gd name="T88" fmla="*/ 20 w 46"/>
                  <a:gd name="T89" fmla="*/ 107 h 107"/>
                  <a:gd name="T90" fmla="*/ 15 w 46"/>
                  <a:gd name="T91" fmla="*/ 107 h 107"/>
                  <a:gd name="T92" fmla="*/ 7 w 46"/>
                  <a:gd name="T93" fmla="*/ 98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6"/>
                  <a:gd name="T142" fmla="*/ 0 h 107"/>
                  <a:gd name="T143" fmla="*/ 46 w 46"/>
                  <a:gd name="T144" fmla="*/ 107 h 10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6" h="107">
                    <a:moveTo>
                      <a:pt x="7" y="98"/>
                    </a:moveTo>
                    <a:lnTo>
                      <a:pt x="15" y="107"/>
                    </a:lnTo>
                    <a:lnTo>
                      <a:pt x="9" y="99"/>
                    </a:lnTo>
                    <a:lnTo>
                      <a:pt x="9" y="92"/>
                    </a:lnTo>
                    <a:lnTo>
                      <a:pt x="3" y="92"/>
                    </a:lnTo>
                    <a:lnTo>
                      <a:pt x="3" y="88"/>
                    </a:lnTo>
                    <a:lnTo>
                      <a:pt x="0" y="88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1"/>
                    </a:lnTo>
                    <a:lnTo>
                      <a:pt x="15" y="41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3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2" y="26"/>
                    </a:lnTo>
                    <a:lnTo>
                      <a:pt x="35" y="26"/>
                    </a:lnTo>
                    <a:lnTo>
                      <a:pt x="35" y="22"/>
                    </a:lnTo>
                    <a:lnTo>
                      <a:pt x="38" y="19"/>
                    </a:lnTo>
                    <a:lnTo>
                      <a:pt x="38" y="11"/>
                    </a:lnTo>
                    <a:lnTo>
                      <a:pt x="41" y="11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55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38" y="66"/>
                    </a:lnTo>
                    <a:lnTo>
                      <a:pt x="35" y="66"/>
                    </a:lnTo>
                    <a:lnTo>
                      <a:pt x="35" y="73"/>
                    </a:lnTo>
                    <a:lnTo>
                      <a:pt x="32" y="73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5"/>
                    </a:lnTo>
                    <a:lnTo>
                      <a:pt x="26" y="85"/>
                    </a:lnTo>
                    <a:lnTo>
                      <a:pt x="26" y="99"/>
                    </a:lnTo>
                    <a:lnTo>
                      <a:pt x="23" y="99"/>
                    </a:lnTo>
                    <a:lnTo>
                      <a:pt x="23" y="103"/>
                    </a:lnTo>
                    <a:lnTo>
                      <a:pt x="20" y="107"/>
                    </a:lnTo>
                    <a:lnTo>
                      <a:pt x="15" y="107"/>
                    </a:lnTo>
                    <a:lnTo>
                      <a:pt x="7" y="9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8127" name="Oval 158"/>
            <p:cNvSpPr>
              <a:spLocks noChangeArrowheads="1"/>
            </p:cNvSpPr>
            <p:nvPr/>
          </p:nvSpPr>
          <p:spPr bwMode="auto">
            <a:xfrm>
              <a:off x="-1275" y="2616"/>
              <a:ext cx="590" cy="544"/>
            </a:xfrm>
            <a:prstGeom prst="ellips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37909" name="Group 1225"/>
          <p:cNvGrpSpPr>
            <a:grpSpLocks/>
          </p:cNvGrpSpPr>
          <p:nvPr/>
        </p:nvGrpSpPr>
        <p:grpSpPr bwMode="auto">
          <a:xfrm>
            <a:off x="4471988" y="8301038"/>
            <a:ext cx="436562" cy="561975"/>
            <a:chOff x="783" y="2063"/>
            <a:chExt cx="479" cy="307"/>
          </a:xfrm>
        </p:grpSpPr>
        <p:sp>
          <p:nvSpPr>
            <p:cNvPr id="38100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8101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38118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38123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36 h 21600"/>
                    <a:gd name="T4" fmla="*/ 0 w 21600"/>
                    <a:gd name="T5" fmla="*/ 83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22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8124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36 h 21600"/>
                    <a:gd name="T4" fmla="*/ 0 w 21600"/>
                    <a:gd name="T5" fmla="*/ 83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22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8119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120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121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122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8102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38111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38116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35 h 21600"/>
                    <a:gd name="T4" fmla="*/ 0 w 21600"/>
                    <a:gd name="T5" fmla="*/ 835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22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8117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27 h 21600"/>
                    <a:gd name="T4" fmla="*/ 0 w 21600"/>
                    <a:gd name="T5" fmla="*/ 82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22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8112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113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114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115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8103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104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lIns="128016" tIns="64008" rIns="128016" bIns="64008"/>
            <a:lstStyle/>
            <a:p>
              <a:endParaRPr lang="ru-RU"/>
            </a:p>
          </p:txBody>
        </p:sp>
        <p:sp>
          <p:nvSpPr>
            <p:cNvPr id="38105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8106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8107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108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109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8110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7910" name="Text Box 2072"/>
          <p:cNvSpPr txBox="1">
            <a:spLocks noChangeArrowheads="1"/>
          </p:cNvSpPr>
          <p:nvPr/>
        </p:nvSpPr>
        <p:spPr bwMode="auto">
          <a:xfrm>
            <a:off x="2701925" y="8250238"/>
            <a:ext cx="1719263" cy="87312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79179" tIns="89592" rIns="179179" bIns="89592">
            <a:spAutoFit/>
          </a:bodyPr>
          <a:lstStyle>
            <a:lvl1pPr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Нефтехранилище №2  </a:t>
            </a:r>
          </a:p>
          <a:p>
            <a:pPr algn="ctr" eaLnBrk="1" hangingPunct="1"/>
            <a:r>
              <a:rPr lang="ru-RU" sz="900" u="sng">
                <a:latin typeface="Calibri" pitchFamily="34" charset="0"/>
              </a:rPr>
              <a:t>ОАО «Хабаровскнефтегаз»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Резервуаров   – 3;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Нефть – 18т;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Бензин – 17 т.</a:t>
            </a:r>
          </a:p>
        </p:txBody>
      </p:sp>
      <p:sp>
        <p:nvSpPr>
          <p:cNvPr id="145" name="Text Box 2072"/>
          <p:cNvSpPr txBox="1">
            <a:spLocks noChangeArrowheads="1"/>
          </p:cNvSpPr>
          <p:nvPr/>
        </p:nvSpPr>
        <p:spPr bwMode="auto">
          <a:xfrm>
            <a:off x="1820863" y="3124200"/>
            <a:ext cx="1176337" cy="252413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ПЕРВОМАЙСКИЙ</a:t>
            </a:r>
          </a:p>
        </p:txBody>
      </p:sp>
      <p:sp>
        <p:nvSpPr>
          <p:cNvPr id="148" name="Text Box 2072"/>
          <p:cNvSpPr txBox="1">
            <a:spLocks noChangeArrowheads="1"/>
          </p:cNvSpPr>
          <p:nvPr/>
        </p:nvSpPr>
        <p:spPr bwMode="auto">
          <a:xfrm>
            <a:off x="1714500" y="5046663"/>
            <a:ext cx="914400" cy="252412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ПИСАРЕВКА</a:t>
            </a:r>
          </a:p>
        </p:txBody>
      </p:sp>
      <p:sp>
        <p:nvSpPr>
          <p:cNvPr id="150" name="Text Box 2072"/>
          <p:cNvSpPr txBox="1">
            <a:spLocks noChangeArrowheads="1"/>
          </p:cNvSpPr>
          <p:nvPr/>
        </p:nvSpPr>
        <p:spPr bwMode="auto">
          <a:xfrm>
            <a:off x="582613" y="6899275"/>
            <a:ext cx="692150" cy="252413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КРИВКА</a:t>
            </a:r>
          </a:p>
        </p:txBody>
      </p:sp>
      <p:sp>
        <p:nvSpPr>
          <p:cNvPr id="160" name="Text Box 2072"/>
          <p:cNvSpPr txBox="1">
            <a:spLocks noChangeArrowheads="1"/>
          </p:cNvSpPr>
          <p:nvPr/>
        </p:nvSpPr>
        <p:spPr bwMode="auto">
          <a:xfrm>
            <a:off x="4114800" y="7943850"/>
            <a:ext cx="528638" cy="252413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РОЗА</a:t>
            </a:r>
          </a:p>
        </p:txBody>
      </p:sp>
      <p:sp>
        <p:nvSpPr>
          <p:cNvPr id="37915" name="Text Box 2072"/>
          <p:cNvSpPr txBox="1">
            <a:spLocks noChangeArrowheads="1"/>
          </p:cNvSpPr>
          <p:nvPr/>
        </p:nvSpPr>
        <p:spPr bwMode="auto">
          <a:xfrm>
            <a:off x="852488" y="7210425"/>
            <a:ext cx="1114425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ОАО «Химпром»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</a:rPr>
              <a:t>ХЛОР-100т.</a:t>
            </a:r>
          </a:p>
        </p:txBody>
      </p:sp>
      <p:grpSp>
        <p:nvGrpSpPr>
          <p:cNvPr id="37" name="Group 53"/>
          <p:cNvGrpSpPr>
            <a:grpSpLocks/>
          </p:cNvGrpSpPr>
          <p:nvPr/>
        </p:nvGrpSpPr>
        <p:grpSpPr bwMode="auto">
          <a:xfrm>
            <a:off x="4370858" y="4604617"/>
            <a:ext cx="815975" cy="393700"/>
            <a:chOff x="2290" y="4020"/>
            <a:chExt cx="768" cy="218"/>
          </a:xfrm>
          <a:solidFill>
            <a:schemeClr val="bg1">
              <a:alpha val="51000"/>
            </a:schemeClr>
          </a:solidFill>
        </p:grpSpPr>
        <p:sp>
          <p:nvSpPr>
            <p:cNvPr id="169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grpFill/>
            <a:ln w="25400">
              <a:noFill/>
              <a:miter lim="800000"/>
              <a:headEnd/>
              <a:tailEnd/>
            </a:ln>
          </p:spPr>
          <p:txBody>
            <a:bodyPr lIns="17748" tIns="17748" rIns="17748" bIns="17748"/>
            <a:lstStyle/>
            <a:p>
              <a:pPr algn="ctr" defTabSz="1787525">
                <a:defRPr/>
              </a:pPr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>
                <a:defRPr/>
              </a:pPr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38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  <a:grpFill/>
          </p:grpSpPr>
          <p:sp>
            <p:nvSpPr>
              <p:cNvPr id="1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grp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27761" tIns="63881" rIns="127761" bIns="63881"/>
              <a:lstStyle/>
              <a:p>
                <a:pPr defTabSz="1787525">
                  <a:defRPr/>
                </a:pPr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1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grp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pPr>
                  <a:defRPr/>
                </a:pPr>
                <a:endParaRPr lang="ru-RU"/>
              </a:p>
            </p:txBody>
          </p:sp>
          <p:sp>
            <p:nvSpPr>
              <p:cNvPr id="1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grp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pPr>
                  <a:defRPr/>
                </a:pPr>
                <a:endParaRPr lang="ru-RU"/>
              </a:p>
            </p:txBody>
          </p:sp>
          <p:grpSp>
            <p:nvGrpSpPr>
              <p:cNvPr id="39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  <a:grpFill/>
            </p:grpSpPr>
            <p:sp>
              <p:nvSpPr>
                <p:cNvPr id="1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grp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/>
                </a:p>
              </p:txBody>
            </p:sp>
            <p:sp>
              <p:nvSpPr>
                <p:cNvPr id="1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grp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/>
                </a:p>
              </p:txBody>
            </p:sp>
          </p:grpSp>
        </p:grpSp>
      </p:grpSp>
      <p:sp>
        <p:nvSpPr>
          <p:cNvPr id="37917" name="Полилиния 237"/>
          <p:cNvSpPr>
            <a:spLocks noChangeArrowheads="1"/>
          </p:cNvSpPr>
          <p:nvPr/>
        </p:nvSpPr>
        <p:spPr bwMode="auto">
          <a:xfrm rot="9469009">
            <a:off x="6902450" y="6708775"/>
            <a:ext cx="598488" cy="720725"/>
          </a:xfrm>
          <a:custGeom>
            <a:avLst/>
            <a:gdLst>
              <a:gd name="T0" fmla="*/ 1 w 1141047"/>
              <a:gd name="T1" fmla="*/ 17 h 1041400"/>
              <a:gd name="T2" fmla="*/ 1 w 1141047"/>
              <a:gd name="T3" fmla="*/ 16 h 1041400"/>
              <a:gd name="T4" fmla="*/ 1 w 1141047"/>
              <a:gd name="T5" fmla="*/ 12 h 1041400"/>
              <a:gd name="T6" fmla="*/ 1 w 1141047"/>
              <a:gd name="T7" fmla="*/ 10 h 1041400"/>
              <a:gd name="T8" fmla="*/ 1 w 1141047"/>
              <a:gd name="T9" fmla="*/ 6 h 1041400"/>
              <a:gd name="T10" fmla="*/ 1 w 1141047"/>
              <a:gd name="T11" fmla="*/ 1 h 1041400"/>
              <a:gd name="T12" fmla="*/ 1 w 1141047"/>
              <a:gd name="T13" fmla="*/ 1 h 1041400"/>
              <a:gd name="T14" fmla="*/ 1 w 1141047"/>
              <a:gd name="T15" fmla="*/ 8 h 1041400"/>
              <a:gd name="T16" fmla="*/ 1 w 1141047"/>
              <a:gd name="T17" fmla="*/ 12 h 1041400"/>
              <a:gd name="T18" fmla="*/ 1 w 1141047"/>
              <a:gd name="T19" fmla="*/ 15 h 1041400"/>
              <a:gd name="T20" fmla="*/ 1 w 1141047"/>
              <a:gd name="T21" fmla="*/ 17 h 10414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41047"/>
              <a:gd name="T34" fmla="*/ 0 h 1041400"/>
              <a:gd name="T35" fmla="*/ 1141047 w 1141047"/>
              <a:gd name="T36" fmla="*/ 1041400 h 10414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41047" h="1041400">
                <a:moveTo>
                  <a:pt x="156308" y="1033584"/>
                </a:moveTo>
                <a:cubicBezTo>
                  <a:pt x="312616" y="1039445"/>
                  <a:pt x="844061" y="1041400"/>
                  <a:pt x="988646" y="998415"/>
                </a:cubicBezTo>
                <a:cubicBezTo>
                  <a:pt x="1133231" y="955430"/>
                  <a:pt x="1014047" y="840153"/>
                  <a:pt x="1023816" y="775676"/>
                </a:cubicBezTo>
                <a:cubicBezTo>
                  <a:pt x="1033585" y="711199"/>
                  <a:pt x="1141047" y="681891"/>
                  <a:pt x="1047262" y="611553"/>
                </a:cubicBezTo>
                <a:cubicBezTo>
                  <a:pt x="953477" y="541215"/>
                  <a:pt x="568569" y="439615"/>
                  <a:pt x="461108" y="353646"/>
                </a:cubicBezTo>
                <a:cubicBezTo>
                  <a:pt x="353647" y="267677"/>
                  <a:pt x="453293" y="142630"/>
                  <a:pt x="402493" y="95738"/>
                </a:cubicBezTo>
                <a:cubicBezTo>
                  <a:pt x="351693" y="48846"/>
                  <a:pt x="193431" y="0"/>
                  <a:pt x="156308" y="72292"/>
                </a:cubicBezTo>
                <a:cubicBezTo>
                  <a:pt x="119185" y="144584"/>
                  <a:pt x="189523" y="420077"/>
                  <a:pt x="179754" y="529492"/>
                </a:cubicBezTo>
                <a:cubicBezTo>
                  <a:pt x="169985" y="638907"/>
                  <a:pt x="119185" y="656492"/>
                  <a:pt x="97693" y="728784"/>
                </a:cubicBezTo>
                <a:cubicBezTo>
                  <a:pt x="76201" y="801076"/>
                  <a:pt x="33216" y="912446"/>
                  <a:pt x="50800" y="963246"/>
                </a:cubicBezTo>
                <a:cubicBezTo>
                  <a:pt x="68385" y="1014046"/>
                  <a:pt x="0" y="1027723"/>
                  <a:pt x="156308" y="1033584"/>
                </a:cubicBezTo>
                <a:close/>
              </a:path>
            </a:pathLst>
          </a:custGeom>
          <a:solidFill>
            <a:srgbClr val="0000FF"/>
          </a:solidFill>
          <a:ln w="25400" algn="ctr">
            <a:solidFill>
              <a:srgbClr val="0000FF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205" name="AutoShape 2123"/>
          <p:cNvSpPr>
            <a:spLocks/>
          </p:cNvSpPr>
          <p:nvPr/>
        </p:nvSpPr>
        <p:spPr bwMode="auto">
          <a:xfrm>
            <a:off x="185738" y="1228725"/>
            <a:ext cx="2052637" cy="1289050"/>
          </a:xfrm>
          <a:prstGeom prst="borderCallout1">
            <a:avLst>
              <a:gd name="adj1" fmla="val 8824"/>
              <a:gd name="adj2" fmla="val 106093"/>
              <a:gd name="adj3" fmla="val 9987"/>
              <a:gd name="adj4" fmla="val 105575"/>
            </a:avLst>
          </a:prstGeom>
          <a:solidFill>
            <a:srgbClr val="F2F2F2">
              <a:alpha val="58823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79179" tIns="89592" rIns="179179" bIns="89592">
            <a:spAutoFit/>
          </a:bodyPr>
          <a:lstStyle/>
          <a:p>
            <a:pPr algn="ctr" defTabSz="1789113">
              <a:defRPr/>
            </a:pP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« Новосибирск- Красноярск»</a:t>
            </a:r>
          </a:p>
          <a:p>
            <a:pPr algn="ctr" defTabSz="1789113">
              <a:defRPr/>
            </a:pP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ОАО «</a:t>
            </a:r>
            <a:r>
              <a:rPr lang="ru-RU" sz="900" u="sng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Сибтрансгаз</a:t>
            </a: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»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Протяженность - 1000 км.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Давление - 1,2 МПа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Подача насоса – 500 м.куб./час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Подземный 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Глубина залегания - 1,5 м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Год ввода в эксплуатацию - 1975г</a:t>
            </a:r>
          </a:p>
        </p:txBody>
      </p:sp>
      <p:grpSp>
        <p:nvGrpSpPr>
          <p:cNvPr id="37919" name="Группа 321"/>
          <p:cNvGrpSpPr>
            <a:grpSpLocks/>
          </p:cNvGrpSpPr>
          <p:nvPr/>
        </p:nvGrpSpPr>
        <p:grpSpPr bwMode="auto">
          <a:xfrm>
            <a:off x="2471738" y="4657725"/>
            <a:ext cx="352425" cy="344488"/>
            <a:chOff x="4040346" y="5514980"/>
            <a:chExt cx="352876" cy="344227"/>
          </a:xfrm>
        </p:grpSpPr>
        <p:sp>
          <p:nvSpPr>
            <p:cNvPr id="38096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4179402" y="5520405"/>
              <a:ext cx="90004" cy="333376"/>
            </a:xfrm>
            <a:prstGeom prst="rect">
              <a:avLst/>
            </a:prstGeom>
            <a:solidFill>
              <a:schemeClr val="tx1"/>
            </a:solidFill>
            <a:ln w="25400" algn="ctr">
              <a:noFill/>
              <a:prstDash val="dash"/>
              <a:miter lim="800000"/>
              <a:headEnd/>
              <a:tailEnd/>
            </a:ln>
            <a:effectLst>
              <a:softEdge rad="12700"/>
            </a:effectLst>
          </p:spPr>
          <p:txBody>
            <a:bodyPr lIns="127985" tIns="63994" rIns="127985" bIns="63994" anchor="ctr"/>
            <a:lstStyle/>
            <a:p>
              <a:pPr algn="ctr" defTabSz="1276350">
                <a:defRPr/>
              </a:pPr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37920" name="Группа 327"/>
          <p:cNvGrpSpPr>
            <a:grpSpLocks/>
          </p:cNvGrpSpPr>
          <p:nvPr/>
        </p:nvGrpSpPr>
        <p:grpSpPr bwMode="auto">
          <a:xfrm>
            <a:off x="4757738" y="8015288"/>
            <a:ext cx="352425" cy="377825"/>
            <a:chOff x="4040346" y="5502280"/>
            <a:chExt cx="352876" cy="378000"/>
          </a:xfrm>
        </p:grpSpPr>
        <p:sp>
          <p:nvSpPr>
            <p:cNvPr id="38092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4162784" y="5502280"/>
              <a:ext cx="108000" cy="378000"/>
            </a:xfrm>
            <a:prstGeom prst="rect">
              <a:avLst/>
            </a:prstGeom>
            <a:solidFill>
              <a:srgbClr val="006600"/>
            </a:solidFill>
            <a:ln w="25400" algn="ctr">
              <a:noFill/>
              <a:prstDash val="dash"/>
              <a:miter lim="800000"/>
              <a:headEnd/>
              <a:tailEnd/>
            </a:ln>
            <a:effectLst>
              <a:softEdge rad="12700"/>
            </a:effectLst>
          </p:spPr>
          <p:txBody>
            <a:bodyPr lIns="127985" tIns="63994" rIns="127985" bIns="63994" anchor="ctr"/>
            <a:lstStyle/>
            <a:p>
              <a:pPr algn="ctr" defTabSz="1276350">
                <a:defRPr/>
              </a:pPr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37921" name="Text Box 2072"/>
          <p:cNvSpPr txBox="1">
            <a:spLocks noChangeArrowheads="1"/>
          </p:cNvSpPr>
          <p:nvPr/>
        </p:nvSpPr>
        <p:spPr bwMode="auto">
          <a:xfrm>
            <a:off x="1412875" y="4605338"/>
            <a:ext cx="1042988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900" b="0" i="1"/>
              <a:t>45</a:t>
            </a:r>
            <a:r>
              <a:rPr lang="ru-RU" sz="900" b="0" i="1"/>
              <a:t>6</a:t>
            </a:r>
            <a:r>
              <a:rPr lang="en-US" sz="900" b="0" i="1"/>
              <a:t> 00’,0. </a:t>
            </a:r>
            <a:r>
              <a:rPr lang="ru-RU" sz="900" b="0" i="1"/>
              <a:t>С.Ш. </a:t>
            </a:r>
          </a:p>
          <a:p>
            <a:pPr algn="ctr" eaLnBrk="1" hangingPunct="1"/>
            <a:r>
              <a:rPr lang="ru-RU" sz="900" b="0" i="1"/>
              <a:t>310 20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37922" name="Text Box 2072"/>
          <p:cNvSpPr txBox="1">
            <a:spLocks noChangeArrowheads="1"/>
          </p:cNvSpPr>
          <p:nvPr/>
        </p:nvSpPr>
        <p:spPr bwMode="auto">
          <a:xfrm>
            <a:off x="5045075" y="8315325"/>
            <a:ext cx="1041400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900" b="0" i="1"/>
              <a:t>450 00’,0. </a:t>
            </a:r>
            <a:r>
              <a:rPr lang="ru-RU" sz="900" b="0" i="1"/>
              <a:t>С.Ш. </a:t>
            </a:r>
          </a:p>
          <a:p>
            <a:pPr algn="ctr" eaLnBrk="1" hangingPunct="1"/>
            <a:r>
              <a:rPr lang="ru-RU" sz="900" b="0" i="1"/>
              <a:t>311 20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37923" name="Oval 115" descr="Темный диагональный 2"/>
          <p:cNvSpPr>
            <a:spLocks noChangeArrowheads="1"/>
          </p:cNvSpPr>
          <p:nvPr/>
        </p:nvSpPr>
        <p:spPr bwMode="auto">
          <a:xfrm>
            <a:off x="2238375" y="3957638"/>
            <a:ext cx="303213" cy="274637"/>
          </a:xfrm>
          <a:prstGeom prst="ellipse">
            <a:avLst/>
          </a:pr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7924" name="Text Box 2072"/>
          <p:cNvSpPr txBox="1">
            <a:spLocks noChangeArrowheads="1"/>
          </p:cNvSpPr>
          <p:nvPr/>
        </p:nvSpPr>
        <p:spPr bwMode="auto">
          <a:xfrm>
            <a:off x="828675" y="3895725"/>
            <a:ext cx="1439863" cy="68262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о. Чистое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Длинна берега 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для забора воды – 20 м.</a:t>
            </a:r>
          </a:p>
          <a:p>
            <a:pPr algn="ctr" eaLnBrk="1" hangingPunct="1"/>
            <a:r>
              <a:rPr lang="en-US" sz="900" b="0" i="1">
                <a:latin typeface="Calibri" pitchFamily="34" charset="0"/>
                <a:cs typeface="Times New Roman" pitchFamily="18" charset="0"/>
              </a:rPr>
              <a:t>V </a:t>
            </a:r>
            <a:r>
              <a:rPr lang="ru-RU" sz="900" b="0" i="1">
                <a:latin typeface="Calibri" pitchFamily="34" charset="0"/>
                <a:cs typeface="Times New Roman" pitchFamily="18" charset="0"/>
              </a:rPr>
              <a:t>воды = 15 000 куб.м</a:t>
            </a:r>
          </a:p>
        </p:txBody>
      </p:sp>
      <p:sp>
        <p:nvSpPr>
          <p:cNvPr id="37925" name="Полилиния 237"/>
          <p:cNvSpPr>
            <a:spLocks noChangeArrowheads="1"/>
          </p:cNvSpPr>
          <p:nvPr/>
        </p:nvSpPr>
        <p:spPr bwMode="auto">
          <a:xfrm rot="9469009">
            <a:off x="6896100" y="6697663"/>
            <a:ext cx="606425" cy="750887"/>
          </a:xfrm>
          <a:custGeom>
            <a:avLst/>
            <a:gdLst>
              <a:gd name="T0" fmla="*/ 1 w 1141047"/>
              <a:gd name="T1" fmla="*/ 41 h 1041400"/>
              <a:gd name="T2" fmla="*/ 1 w 1141047"/>
              <a:gd name="T3" fmla="*/ 40 h 1041400"/>
              <a:gd name="T4" fmla="*/ 1 w 1141047"/>
              <a:gd name="T5" fmla="*/ 30 h 1041400"/>
              <a:gd name="T6" fmla="*/ 1 w 1141047"/>
              <a:gd name="T7" fmla="*/ 24 h 1041400"/>
              <a:gd name="T8" fmla="*/ 1 w 1141047"/>
              <a:gd name="T9" fmla="*/ 14 h 1041400"/>
              <a:gd name="T10" fmla="*/ 1 w 1141047"/>
              <a:gd name="T11" fmla="*/ 4 h 1041400"/>
              <a:gd name="T12" fmla="*/ 1 w 1141047"/>
              <a:gd name="T13" fmla="*/ 3 h 1041400"/>
              <a:gd name="T14" fmla="*/ 1 w 1141047"/>
              <a:gd name="T15" fmla="*/ 21 h 1041400"/>
              <a:gd name="T16" fmla="*/ 1 w 1141047"/>
              <a:gd name="T17" fmla="*/ 29 h 1041400"/>
              <a:gd name="T18" fmla="*/ 1 w 1141047"/>
              <a:gd name="T19" fmla="*/ 38 h 1041400"/>
              <a:gd name="T20" fmla="*/ 1 w 1141047"/>
              <a:gd name="T21" fmla="*/ 41 h 10414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41047"/>
              <a:gd name="T34" fmla="*/ 0 h 1041400"/>
              <a:gd name="T35" fmla="*/ 1141047 w 1141047"/>
              <a:gd name="T36" fmla="*/ 1041400 h 10414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41047" h="1041400">
                <a:moveTo>
                  <a:pt x="156308" y="1033584"/>
                </a:moveTo>
                <a:cubicBezTo>
                  <a:pt x="312616" y="1039445"/>
                  <a:pt x="844061" y="1041400"/>
                  <a:pt x="988646" y="998415"/>
                </a:cubicBezTo>
                <a:cubicBezTo>
                  <a:pt x="1133231" y="955430"/>
                  <a:pt x="1014047" y="840153"/>
                  <a:pt x="1023816" y="775676"/>
                </a:cubicBezTo>
                <a:cubicBezTo>
                  <a:pt x="1033585" y="711199"/>
                  <a:pt x="1141047" y="681891"/>
                  <a:pt x="1047262" y="611553"/>
                </a:cubicBezTo>
                <a:cubicBezTo>
                  <a:pt x="953477" y="541215"/>
                  <a:pt x="568569" y="439615"/>
                  <a:pt x="461108" y="353646"/>
                </a:cubicBezTo>
                <a:cubicBezTo>
                  <a:pt x="353647" y="267677"/>
                  <a:pt x="453293" y="142630"/>
                  <a:pt x="402493" y="95738"/>
                </a:cubicBezTo>
                <a:cubicBezTo>
                  <a:pt x="351693" y="48846"/>
                  <a:pt x="193431" y="0"/>
                  <a:pt x="156308" y="72292"/>
                </a:cubicBezTo>
                <a:cubicBezTo>
                  <a:pt x="119185" y="144584"/>
                  <a:pt x="189523" y="420077"/>
                  <a:pt x="179754" y="529492"/>
                </a:cubicBezTo>
                <a:cubicBezTo>
                  <a:pt x="169985" y="638907"/>
                  <a:pt x="119185" y="656492"/>
                  <a:pt x="97693" y="728784"/>
                </a:cubicBezTo>
                <a:cubicBezTo>
                  <a:pt x="76201" y="801076"/>
                  <a:pt x="33216" y="912446"/>
                  <a:pt x="50800" y="963246"/>
                </a:cubicBezTo>
                <a:cubicBezTo>
                  <a:pt x="68385" y="1014046"/>
                  <a:pt x="0" y="1027723"/>
                  <a:pt x="156308" y="1033584"/>
                </a:cubicBezTo>
                <a:close/>
              </a:path>
            </a:pathLst>
          </a:cu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grpSp>
        <p:nvGrpSpPr>
          <p:cNvPr id="37926" name="Группа 351"/>
          <p:cNvGrpSpPr>
            <a:grpSpLocks/>
          </p:cNvGrpSpPr>
          <p:nvPr/>
        </p:nvGrpSpPr>
        <p:grpSpPr bwMode="auto">
          <a:xfrm>
            <a:off x="2425700" y="5292725"/>
            <a:ext cx="215900" cy="385763"/>
            <a:chOff x="1286633" y="5729294"/>
            <a:chExt cx="214314" cy="385766"/>
          </a:xfrm>
        </p:grpSpPr>
        <p:sp>
          <p:nvSpPr>
            <p:cNvPr id="38090" name="Овал 349"/>
            <p:cNvSpPr>
              <a:spLocks noChangeArrowheads="1"/>
            </p:cNvSpPr>
            <p:nvPr/>
          </p:nvSpPr>
          <p:spPr bwMode="auto">
            <a:xfrm>
              <a:off x="1286633" y="5729294"/>
              <a:ext cx="214314" cy="214314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38091" name="Равнобедренный треугольник 350"/>
            <p:cNvSpPr>
              <a:spLocks noChangeArrowheads="1"/>
            </p:cNvSpPr>
            <p:nvPr/>
          </p:nvSpPr>
          <p:spPr bwMode="auto">
            <a:xfrm>
              <a:off x="1286633" y="5829308"/>
              <a:ext cx="214314" cy="285752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37927" name="Text Box 2072"/>
          <p:cNvSpPr txBox="1">
            <a:spLocks noChangeArrowheads="1"/>
          </p:cNvSpPr>
          <p:nvPr/>
        </p:nvSpPr>
        <p:spPr bwMode="auto">
          <a:xfrm>
            <a:off x="536575" y="5562600"/>
            <a:ext cx="1924050" cy="68262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Пещера «Глухая»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Глубина 50 м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Обслуж. орг. ОАО «Первобытка»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тел. 44-32-21</a:t>
            </a:r>
          </a:p>
        </p:txBody>
      </p:sp>
      <p:grpSp>
        <p:nvGrpSpPr>
          <p:cNvPr id="37928" name="Группа 355"/>
          <p:cNvGrpSpPr>
            <a:grpSpLocks/>
          </p:cNvGrpSpPr>
          <p:nvPr/>
        </p:nvGrpSpPr>
        <p:grpSpPr bwMode="auto">
          <a:xfrm>
            <a:off x="2828925" y="5729288"/>
            <a:ext cx="785813" cy="714375"/>
            <a:chOff x="957263" y="7653358"/>
            <a:chExt cx="500029" cy="280966"/>
          </a:xfrm>
        </p:grpSpPr>
        <p:sp>
          <p:nvSpPr>
            <p:cNvPr id="38083" name="Полилиния 115"/>
            <p:cNvSpPr>
              <a:spLocks noChangeArrowheads="1"/>
            </p:cNvSpPr>
            <p:nvPr/>
          </p:nvSpPr>
          <p:spPr bwMode="auto">
            <a:xfrm>
              <a:off x="957263" y="7686675"/>
              <a:ext cx="449262" cy="222250"/>
            </a:xfrm>
            <a:custGeom>
              <a:avLst/>
              <a:gdLst>
                <a:gd name="T0" fmla="*/ 0 w 2163288"/>
                <a:gd name="T1" fmla="*/ 0 h 1822863"/>
                <a:gd name="T2" fmla="*/ 0 w 2163288"/>
                <a:gd name="T3" fmla="*/ 0 h 1822863"/>
                <a:gd name="T4" fmla="*/ 0 w 2163288"/>
                <a:gd name="T5" fmla="*/ 0 h 1822863"/>
                <a:gd name="T6" fmla="*/ 0 w 2163288"/>
                <a:gd name="T7" fmla="*/ 0 h 1822863"/>
                <a:gd name="T8" fmla="*/ 0 w 2163288"/>
                <a:gd name="T9" fmla="*/ 0 h 1822863"/>
                <a:gd name="T10" fmla="*/ 0 w 2163288"/>
                <a:gd name="T11" fmla="*/ 0 h 1822863"/>
                <a:gd name="T12" fmla="*/ 0 w 2163288"/>
                <a:gd name="T13" fmla="*/ 0 h 1822863"/>
                <a:gd name="T14" fmla="*/ 0 w 2163288"/>
                <a:gd name="T15" fmla="*/ 0 h 1822863"/>
                <a:gd name="T16" fmla="*/ 0 w 2163288"/>
                <a:gd name="T17" fmla="*/ 0 h 1822863"/>
                <a:gd name="T18" fmla="*/ 0 w 2163288"/>
                <a:gd name="T19" fmla="*/ 0 h 1822863"/>
                <a:gd name="T20" fmla="*/ 0 w 2163288"/>
                <a:gd name="T21" fmla="*/ 0 h 1822863"/>
                <a:gd name="T22" fmla="*/ 0 w 2163288"/>
                <a:gd name="T23" fmla="*/ 0 h 1822863"/>
                <a:gd name="T24" fmla="*/ 0 w 2163288"/>
                <a:gd name="T25" fmla="*/ 0 h 18228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3288"/>
                <a:gd name="T40" fmla="*/ 0 h 1822863"/>
                <a:gd name="T41" fmla="*/ 2163288 w 2163288"/>
                <a:gd name="T42" fmla="*/ 1822863 h 18228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3288" h="1822863">
                  <a:moveTo>
                    <a:pt x="2163288" y="0"/>
                  </a:moveTo>
                  <a:cubicBezTo>
                    <a:pt x="2092036" y="48491"/>
                    <a:pt x="2020784" y="96982"/>
                    <a:pt x="1913906" y="142504"/>
                  </a:cubicBezTo>
                  <a:cubicBezTo>
                    <a:pt x="1807028" y="188026"/>
                    <a:pt x="1688274" y="217715"/>
                    <a:pt x="1522020" y="273133"/>
                  </a:cubicBezTo>
                  <a:cubicBezTo>
                    <a:pt x="1355766" y="328551"/>
                    <a:pt x="1126176" y="423553"/>
                    <a:pt x="916379" y="475013"/>
                  </a:cubicBezTo>
                  <a:cubicBezTo>
                    <a:pt x="706582" y="526473"/>
                    <a:pt x="409698" y="522514"/>
                    <a:pt x="263236" y="581891"/>
                  </a:cubicBezTo>
                  <a:cubicBezTo>
                    <a:pt x="116774" y="641268"/>
                    <a:pt x="75210" y="704603"/>
                    <a:pt x="37605" y="831273"/>
                  </a:cubicBezTo>
                  <a:cubicBezTo>
                    <a:pt x="0" y="957943"/>
                    <a:pt x="0" y="1229096"/>
                    <a:pt x="37605" y="1341912"/>
                  </a:cubicBezTo>
                  <a:cubicBezTo>
                    <a:pt x="75210" y="1454728"/>
                    <a:pt x="81148" y="1474520"/>
                    <a:pt x="263236" y="1508167"/>
                  </a:cubicBezTo>
                  <a:cubicBezTo>
                    <a:pt x="445324" y="1541814"/>
                    <a:pt x="938151" y="1494313"/>
                    <a:pt x="1130135" y="1543793"/>
                  </a:cubicBezTo>
                  <a:cubicBezTo>
                    <a:pt x="1322119" y="1593274"/>
                    <a:pt x="1335973" y="1787237"/>
                    <a:pt x="1415142" y="1805050"/>
                  </a:cubicBezTo>
                  <a:cubicBezTo>
                    <a:pt x="1494311" y="1822863"/>
                    <a:pt x="1605148" y="1650671"/>
                    <a:pt x="1605148" y="1650671"/>
                  </a:cubicBezTo>
                  <a:lnTo>
                    <a:pt x="1617023" y="1650671"/>
                  </a:lnTo>
                </a:path>
              </a:pathLst>
            </a:custGeom>
            <a:noFill/>
            <a:ln w="50800" algn="ctr">
              <a:solidFill>
                <a:srgbClr val="009900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8084" name="Группа 132"/>
            <p:cNvGrpSpPr>
              <a:grpSpLocks/>
            </p:cNvGrpSpPr>
            <p:nvPr/>
          </p:nvGrpSpPr>
          <p:grpSpPr bwMode="auto">
            <a:xfrm>
              <a:off x="1385854" y="7653358"/>
              <a:ext cx="71438" cy="71438"/>
              <a:chOff x="1614454" y="7729558"/>
              <a:chExt cx="71438" cy="71438"/>
            </a:xfrm>
          </p:grpSpPr>
          <p:cxnSp>
            <p:nvCxnSpPr>
              <p:cNvPr id="38088" name="Прямая соединительная линия 361"/>
              <p:cNvCxnSpPr>
                <a:cxnSpLocks noChangeShapeType="1"/>
              </p:cNvCxnSpPr>
              <p:nvPr/>
            </p:nvCxnSpPr>
            <p:spPr bwMode="auto">
              <a:xfrm rot="16200000" flipH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089" name="Прямая соединительная линия 362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85" name="Группа 133"/>
            <p:cNvGrpSpPr>
              <a:grpSpLocks/>
            </p:cNvGrpSpPr>
            <p:nvPr/>
          </p:nvGrpSpPr>
          <p:grpSpPr bwMode="auto">
            <a:xfrm>
              <a:off x="1262061" y="7862886"/>
              <a:ext cx="71438" cy="71438"/>
              <a:chOff x="1614454" y="7729558"/>
              <a:chExt cx="71438" cy="71438"/>
            </a:xfrm>
          </p:grpSpPr>
          <p:cxnSp>
            <p:nvCxnSpPr>
              <p:cNvPr id="38086" name="Прямая соединительная линия 359"/>
              <p:cNvCxnSpPr>
                <a:cxnSpLocks noChangeShapeType="1"/>
              </p:cNvCxnSpPr>
              <p:nvPr/>
            </p:nvCxnSpPr>
            <p:spPr bwMode="auto">
              <a:xfrm rot="16200000" flipH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087" name="Прямая соединительная линия 360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7929" name="Полилиния 377"/>
          <p:cNvSpPr>
            <a:spLocks noChangeArrowheads="1"/>
          </p:cNvSpPr>
          <p:nvPr/>
        </p:nvSpPr>
        <p:spPr bwMode="auto">
          <a:xfrm>
            <a:off x="2801938" y="6929438"/>
            <a:ext cx="1136650" cy="1125537"/>
          </a:xfrm>
          <a:custGeom>
            <a:avLst/>
            <a:gdLst>
              <a:gd name="T0" fmla="*/ 398753 w 1136019"/>
              <a:gd name="T1" fmla="*/ 39805 h 1125703"/>
              <a:gd name="T2" fmla="*/ 309457 w 1136019"/>
              <a:gd name="T3" fmla="*/ 96891 h 1125703"/>
              <a:gd name="T4" fmla="*/ 258430 w 1136019"/>
              <a:gd name="T5" fmla="*/ 306193 h 1125703"/>
              <a:gd name="T6" fmla="*/ 220162 w 1136019"/>
              <a:gd name="T7" fmla="*/ 325219 h 1125703"/>
              <a:gd name="T8" fmla="*/ 226540 w 1136019"/>
              <a:gd name="T9" fmla="*/ 350587 h 1125703"/>
              <a:gd name="T10" fmla="*/ 239297 w 1136019"/>
              <a:gd name="T11" fmla="*/ 439383 h 1125703"/>
              <a:gd name="T12" fmla="*/ 226540 w 1136019"/>
              <a:gd name="T13" fmla="*/ 509153 h 1125703"/>
              <a:gd name="T14" fmla="*/ 150000 w 1136019"/>
              <a:gd name="T15" fmla="*/ 534521 h 1125703"/>
              <a:gd name="T16" fmla="*/ 118108 w 1136019"/>
              <a:gd name="T17" fmla="*/ 572577 h 1125703"/>
              <a:gd name="T18" fmla="*/ 54326 w 1136019"/>
              <a:gd name="T19" fmla="*/ 585265 h 1125703"/>
              <a:gd name="T20" fmla="*/ 3302 w 1136019"/>
              <a:gd name="T21" fmla="*/ 629659 h 1125703"/>
              <a:gd name="T22" fmla="*/ 111732 w 1136019"/>
              <a:gd name="T23" fmla="*/ 655027 h 1125703"/>
              <a:gd name="T24" fmla="*/ 143624 w 1136019"/>
              <a:gd name="T25" fmla="*/ 756507 h 1125703"/>
              <a:gd name="T26" fmla="*/ 232918 w 1136019"/>
              <a:gd name="T27" fmla="*/ 794567 h 1125703"/>
              <a:gd name="T28" fmla="*/ 226540 w 1136019"/>
              <a:gd name="T29" fmla="*/ 870671 h 1125703"/>
              <a:gd name="T30" fmla="*/ 201026 w 1136019"/>
              <a:gd name="T31" fmla="*/ 1003869 h 1125703"/>
              <a:gd name="T32" fmla="*/ 194650 w 1136019"/>
              <a:gd name="T33" fmla="*/ 1092665 h 1125703"/>
              <a:gd name="T34" fmla="*/ 226540 w 1136019"/>
              <a:gd name="T35" fmla="*/ 1124375 h 1125703"/>
              <a:gd name="T36" fmla="*/ 283944 w 1136019"/>
              <a:gd name="T37" fmla="*/ 1105349 h 1125703"/>
              <a:gd name="T38" fmla="*/ 271187 w 1136019"/>
              <a:gd name="T39" fmla="*/ 1048263 h 1125703"/>
              <a:gd name="T40" fmla="*/ 341348 w 1136019"/>
              <a:gd name="T41" fmla="*/ 959467 h 1125703"/>
              <a:gd name="T42" fmla="*/ 475292 w 1136019"/>
              <a:gd name="T43" fmla="*/ 927757 h 1125703"/>
              <a:gd name="T44" fmla="*/ 519940 w 1136019"/>
              <a:gd name="T45" fmla="*/ 915073 h 1125703"/>
              <a:gd name="T46" fmla="*/ 577345 w 1136019"/>
              <a:gd name="T47" fmla="*/ 934099 h 1125703"/>
              <a:gd name="T48" fmla="*/ 634749 w 1136019"/>
              <a:gd name="T49" fmla="*/ 959467 h 1125703"/>
              <a:gd name="T50" fmla="*/ 679397 w 1136019"/>
              <a:gd name="T51" fmla="*/ 946783 h 1125703"/>
              <a:gd name="T52" fmla="*/ 717666 w 1136019"/>
              <a:gd name="T53" fmla="*/ 902389 h 1125703"/>
              <a:gd name="T54" fmla="*/ 819718 w 1136019"/>
              <a:gd name="T55" fmla="*/ 921415 h 1125703"/>
              <a:gd name="T56" fmla="*/ 934527 w 1136019"/>
              <a:gd name="T57" fmla="*/ 972151 h 1125703"/>
              <a:gd name="T58" fmla="*/ 947284 w 1136019"/>
              <a:gd name="T59" fmla="*/ 1060950 h 1125703"/>
              <a:gd name="T60" fmla="*/ 1004688 w 1136019"/>
              <a:gd name="T61" fmla="*/ 1079981 h 1125703"/>
              <a:gd name="T62" fmla="*/ 1042957 w 1136019"/>
              <a:gd name="T63" fmla="*/ 1073639 h 1125703"/>
              <a:gd name="T64" fmla="*/ 1017444 w 1136019"/>
              <a:gd name="T65" fmla="*/ 915073 h 1125703"/>
              <a:gd name="T66" fmla="*/ 1036579 w 1136019"/>
              <a:gd name="T67" fmla="*/ 737481 h 1125703"/>
              <a:gd name="T68" fmla="*/ 1030200 w 1136019"/>
              <a:gd name="T69" fmla="*/ 712113 h 1125703"/>
              <a:gd name="T70" fmla="*/ 1100365 w 1136019"/>
              <a:gd name="T71" fmla="*/ 680402 h 1125703"/>
              <a:gd name="T72" fmla="*/ 1087606 w 1136019"/>
              <a:gd name="T73" fmla="*/ 591607 h 1125703"/>
              <a:gd name="T74" fmla="*/ 1004688 w 1136019"/>
              <a:gd name="T75" fmla="*/ 572577 h 1125703"/>
              <a:gd name="T76" fmla="*/ 921771 w 1136019"/>
              <a:gd name="T77" fmla="*/ 540863 h 1125703"/>
              <a:gd name="T78" fmla="*/ 889879 w 1136019"/>
              <a:gd name="T79" fmla="*/ 490127 h 1125703"/>
              <a:gd name="T80" fmla="*/ 838854 w 1136019"/>
              <a:gd name="T81" fmla="*/ 445725 h 1125703"/>
              <a:gd name="T82" fmla="*/ 826096 w 1136019"/>
              <a:gd name="T83" fmla="*/ 401331 h 1125703"/>
              <a:gd name="T84" fmla="*/ 609236 w 1136019"/>
              <a:gd name="T85" fmla="*/ 350587 h 1125703"/>
              <a:gd name="T86" fmla="*/ 590101 w 1136019"/>
              <a:gd name="T87" fmla="*/ 312535 h 1125703"/>
              <a:gd name="T88" fmla="*/ 615615 w 1136019"/>
              <a:gd name="T89" fmla="*/ 147627 h 1125703"/>
              <a:gd name="T90" fmla="*/ 583724 w 1136019"/>
              <a:gd name="T91" fmla="*/ 71515 h 1125703"/>
              <a:gd name="T92" fmla="*/ 545454 w 1136019"/>
              <a:gd name="T93" fmla="*/ 39805 h 1125703"/>
              <a:gd name="T94" fmla="*/ 462536 w 1136019"/>
              <a:gd name="T95" fmla="*/ 1753 h 1125703"/>
              <a:gd name="T96" fmla="*/ 405131 w 1136019"/>
              <a:gd name="T97" fmla="*/ 20779 h 112570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136019"/>
              <a:gd name="T148" fmla="*/ 0 h 1125703"/>
              <a:gd name="T149" fmla="*/ 1136019 w 1136019"/>
              <a:gd name="T150" fmla="*/ 1125703 h 112570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136019" h="1125703">
                <a:moveTo>
                  <a:pt x="403336" y="20803"/>
                </a:moveTo>
                <a:cubicBezTo>
                  <a:pt x="395928" y="25036"/>
                  <a:pt x="398825" y="33417"/>
                  <a:pt x="396986" y="39853"/>
                </a:cubicBezTo>
                <a:cubicBezTo>
                  <a:pt x="394588" y="48244"/>
                  <a:pt x="396383" y="58685"/>
                  <a:pt x="390636" y="65253"/>
                </a:cubicBezTo>
                <a:cubicBezTo>
                  <a:pt x="364156" y="95516"/>
                  <a:pt x="344041" y="91867"/>
                  <a:pt x="308086" y="97003"/>
                </a:cubicBezTo>
                <a:cubicBezTo>
                  <a:pt x="263636" y="111820"/>
                  <a:pt x="274219" y="97003"/>
                  <a:pt x="263636" y="128753"/>
                </a:cubicBezTo>
                <a:cubicBezTo>
                  <a:pt x="261519" y="188020"/>
                  <a:pt x="265389" y="247805"/>
                  <a:pt x="257286" y="306553"/>
                </a:cubicBezTo>
                <a:cubicBezTo>
                  <a:pt x="256371" y="313184"/>
                  <a:pt x="244223" y="309910"/>
                  <a:pt x="238236" y="312903"/>
                </a:cubicBezTo>
                <a:cubicBezTo>
                  <a:pt x="231410" y="316316"/>
                  <a:pt x="225536" y="321370"/>
                  <a:pt x="219186" y="325603"/>
                </a:cubicBezTo>
                <a:cubicBezTo>
                  <a:pt x="214953" y="331953"/>
                  <a:pt x="204635" y="337249"/>
                  <a:pt x="206486" y="344653"/>
                </a:cubicBezTo>
                <a:cubicBezTo>
                  <a:pt x="208109" y="351147"/>
                  <a:pt x="221823" y="345434"/>
                  <a:pt x="225536" y="351003"/>
                </a:cubicBezTo>
                <a:cubicBezTo>
                  <a:pt x="231523" y="359983"/>
                  <a:pt x="230360" y="372069"/>
                  <a:pt x="231886" y="382753"/>
                </a:cubicBezTo>
                <a:cubicBezTo>
                  <a:pt x="234597" y="401728"/>
                  <a:pt x="236119" y="420853"/>
                  <a:pt x="238236" y="439903"/>
                </a:cubicBezTo>
                <a:cubicBezTo>
                  <a:pt x="236119" y="456836"/>
                  <a:pt x="234939" y="473913"/>
                  <a:pt x="231886" y="490703"/>
                </a:cubicBezTo>
                <a:cubicBezTo>
                  <a:pt x="230689" y="497289"/>
                  <a:pt x="229717" y="504526"/>
                  <a:pt x="225536" y="509753"/>
                </a:cubicBezTo>
                <a:cubicBezTo>
                  <a:pt x="220768" y="515712"/>
                  <a:pt x="213312" y="519040"/>
                  <a:pt x="206486" y="522453"/>
                </a:cubicBezTo>
                <a:cubicBezTo>
                  <a:pt x="190854" y="530269"/>
                  <a:pt x="163969" y="532714"/>
                  <a:pt x="149336" y="535153"/>
                </a:cubicBezTo>
                <a:cubicBezTo>
                  <a:pt x="142986" y="541503"/>
                  <a:pt x="136035" y="547304"/>
                  <a:pt x="130286" y="554203"/>
                </a:cubicBezTo>
                <a:cubicBezTo>
                  <a:pt x="125400" y="560066"/>
                  <a:pt x="123545" y="568485"/>
                  <a:pt x="117586" y="573253"/>
                </a:cubicBezTo>
                <a:cubicBezTo>
                  <a:pt x="112359" y="577434"/>
                  <a:pt x="105100" y="578290"/>
                  <a:pt x="98536" y="579603"/>
                </a:cubicBezTo>
                <a:cubicBezTo>
                  <a:pt x="83860" y="582538"/>
                  <a:pt x="68849" y="583492"/>
                  <a:pt x="54086" y="585953"/>
                </a:cubicBezTo>
                <a:cubicBezTo>
                  <a:pt x="43440" y="587727"/>
                  <a:pt x="32919" y="590186"/>
                  <a:pt x="22336" y="592303"/>
                </a:cubicBezTo>
                <a:cubicBezTo>
                  <a:pt x="19662" y="596314"/>
                  <a:pt x="0" y="622187"/>
                  <a:pt x="3286" y="630403"/>
                </a:cubicBezTo>
                <a:cubicBezTo>
                  <a:pt x="6120" y="637489"/>
                  <a:pt x="15510" y="639690"/>
                  <a:pt x="22336" y="643103"/>
                </a:cubicBezTo>
                <a:cubicBezTo>
                  <a:pt x="46768" y="655319"/>
                  <a:pt x="93390" y="654181"/>
                  <a:pt x="111236" y="655803"/>
                </a:cubicBezTo>
                <a:cubicBezTo>
                  <a:pt x="117586" y="657920"/>
                  <a:pt x="128318" y="655756"/>
                  <a:pt x="130286" y="662153"/>
                </a:cubicBezTo>
                <a:cubicBezTo>
                  <a:pt x="141636" y="699039"/>
                  <a:pt x="127409" y="726249"/>
                  <a:pt x="142986" y="757403"/>
                </a:cubicBezTo>
                <a:cubicBezTo>
                  <a:pt x="158447" y="788324"/>
                  <a:pt x="155549" y="773244"/>
                  <a:pt x="193786" y="782803"/>
                </a:cubicBezTo>
                <a:cubicBezTo>
                  <a:pt x="206773" y="786050"/>
                  <a:pt x="231886" y="795503"/>
                  <a:pt x="231886" y="795503"/>
                </a:cubicBezTo>
                <a:cubicBezTo>
                  <a:pt x="234003" y="801853"/>
                  <a:pt x="238236" y="807860"/>
                  <a:pt x="238236" y="814553"/>
                </a:cubicBezTo>
                <a:cubicBezTo>
                  <a:pt x="238236" y="824308"/>
                  <a:pt x="232084" y="858607"/>
                  <a:pt x="225536" y="871703"/>
                </a:cubicBezTo>
                <a:cubicBezTo>
                  <a:pt x="200917" y="920942"/>
                  <a:pt x="222447" y="861920"/>
                  <a:pt x="206486" y="909803"/>
                </a:cubicBezTo>
                <a:cubicBezTo>
                  <a:pt x="204369" y="941553"/>
                  <a:pt x="203467" y="973407"/>
                  <a:pt x="200136" y="1005053"/>
                </a:cubicBezTo>
                <a:cubicBezTo>
                  <a:pt x="198909" y="1016706"/>
                  <a:pt x="191371" y="1037697"/>
                  <a:pt x="187436" y="1049503"/>
                </a:cubicBezTo>
                <a:cubicBezTo>
                  <a:pt x="189553" y="1064320"/>
                  <a:pt x="190851" y="1079277"/>
                  <a:pt x="193786" y="1093953"/>
                </a:cubicBezTo>
                <a:cubicBezTo>
                  <a:pt x="195099" y="1100517"/>
                  <a:pt x="195403" y="1108270"/>
                  <a:pt x="200136" y="1113003"/>
                </a:cubicBezTo>
                <a:cubicBezTo>
                  <a:pt x="206829" y="1119696"/>
                  <a:pt x="217069" y="1121470"/>
                  <a:pt x="225536" y="1125703"/>
                </a:cubicBezTo>
                <a:lnTo>
                  <a:pt x="263636" y="1113003"/>
                </a:lnTo>
                <a:lnTo>
                  <a:pt x="282686" y="1106653"/>
                </a:lnTo>
                <a:cubicBezTo>
                  <a:pt x="286919" y="1100303"/>
                  <a:pt x="297042" y="1095053"/>
                  <a:pt x="295386" y="1087603"/>
                </a:cubicBezTo>
                <a:cubicBezTo>
                  <a:pt x="292075" y="1072703"/>
                  <a:pt x="269986" y="1049503"/>
                  <a:pt x="269986" y="1049503"/>
                </a:cubicBezTo>
                <a:cubicBezTo>
                  <a:pt x="276646" y="942951"/>
                  <a:pt x="243020" y="938700"/>
                  <a:pt x="320786" y="954253"/>
                </a:cubicBezTo>
                <a:cubicBezTo>
                  <a:pt x="327350" y="955566"/>
                  <a:pt x="333486" y="958486"/>
                  <a:pt x="339836" y="960603"/>
                </a:cubicBezTo>
                <a:cubicBezTo>
                  <a:pt x="371586" y="958486"/>
                  <a:pt x="404131" y="961623"/>
                  <a:pt x="435086" y="954253"/>
                </a:cubicBezTo>
                <a:cubicBezTo>
                  <a:pt x="449934" y="950718"/>
                  <a:pt x="473186" y="928853"/>
                  <a:pt x="473186" y="928853"/>
                </a:cubicBezTo>
                <a:cubicBezTo>
                  <a:pt x="477419" y="922503"/>
                  <a:pt x="478548" y="911900"/>
                  <a:pt x="485886" y="909803"/>
                </a:cubicBezTo>
                <a:cubicBezTo>
                  <a:pt x="496264" y="906838"/>
                  <a:pt x="507223" y="913313"/>
                  <a:pt x="517636" y="916153"/>
                </a:cubicBezTo>
                <a:cubicBezTo>
                  <a:pt x="530551" y="919675"/>
                  <a:pt x="543036" y="924620"/>
                  <a:pt x="555736" y="928853"/>
                </a:cubicBezTo>
                <a:cubicBezTo>
                  <a:pt x="562086" y="930970"/>
                  <a:pt x="569217" y="931490"/>
                  <a:pt x="574786" y="935203"/>
                </a:cubicBezTo>
                <a:cubicBezTo>
                  <a:pt x="581136" y="939436"/>
                  <a:pt x="586862" y="944803"/>
                  <a:pt x="593836" y="947903"/>
                </a:cubicBezTo>
                <a:cubicBezTo>
                  <a:pt x="606069" y="953340"/>
                  <a:pt x="631936" y="960603"/>
                  <a:pt x="631936" y="960603"/>
                </a:cubicBezTo>
                <a:cubicBezTo>
                  <a:pt x="638286" y="958486"/>
                  <a:pt x="644550" y="956092"/>
                  <a:pt x="650986" y="954253"/>
                </a:cubicBezTo>
                <a:cubicBezTo>
                  <a:pt x="659377" y="951855"/>
                  <a:pt x="669571" y="953355"/>
                  <a:pt x="676386" y="947903"/>
                </a:cubicBezTo>
                <a:cubicBezTo>
                  <a:pt x="681613" y="943722"/>
                  <a:pt x="679743" y="934840"/>
                  <a:pt x="682736" y="928853"/>
                </a:cubicBezTo>
                <a:cubicBezTo>
                  <a:pt x="694225" y="905875"/>
                  <a:pt x="692514" y="910777"/>
                  <a:pt x="714486" y="903453"/>
                </a:cubicBezTo>
                <a:cubicBezTo>
                  <a:pt x="727186" y="905570"/>
                  <a:pt x="739961" y="907278"/>
                  <a:pt x="752586" y="909803"/>
                </a:cubicBezTo>
                <a:cubicBezTo>
                  <a:pt x="794636" y="918213"/>
                  <a:pt x="763241" y="916286"/>
                  <a:pt x="816086" y="922503"/>
                </a:cubicBezTo>
                <a:cubicBezTo>
                  <a:pt x="839305" y="925235"/>
                  <a:pt x="862653" y="926736"/>
                  <a:pt x="885936" y="928853"/>
                </a:cubicBezTo>
                <a:cubicBezTo>
                  <a:pt x="929605" y="957966"/>
                  <a:pt x="919209" y="939773"/>
                  <a:pt x="930386" y="973303"/>
                </a:cubicBezTo>
                <a:cubicBezTo>
                  <a:pt x="920326" y="1003483"/>
                  <a:pt x="907550" y="1022880"/>
                  <a:pt x="924036" y="1055853"/>
                </a:cubicBezTo>
                <a:cubicBezTo>
                  <a:pt x="927029" y="1061840"/>
                  <a:pt x="936736" y="1060086"/>
                  <a:pt x="943086" y="1062203"/>
                </a:cubicBezTo>
                <a:cubicBezTo>
                  <a:pt x="949436" y="1060086"/>
                  <a:pt x="955786" y="1053736"/>
                  <a:pt x="962136" y="1055853"/>
                </a:cubicBezTo>
                <a:cubicBezTo>
                  <a:pt x="976616" y="1060680"/>
                  <a:pt x="985756" y="1076426"/>
                  <a:pt x="1000236" y="1081253"/>
                </a:cubicBezTo>
                <a:lnTo>
                  <a:pt x="1019286" y="1087603"/>
                </a:lnTo>
                <a:cubicBezTo>
                  <a:pt x="1025636" y="1083370"/>
                  <a:pt x="1037389" y="1082476"/>
                  <a:pt x="1038336" y="1074903"/>
                </a:cubicBezTo>
                <a:cubicBezTo>
                  <a:pt x="1049849" y="982802"/>
                  <a:pt x="1037249" y="1013404"/>
                  <a:pt x="1025636" y="966953"/>
                </a:cubicBezTo>
                <a:lnTo>
                  <a:pt x="1012936" y="916153"/>
                </a:lnTo>
                <a:cubicBezTo>
                  <a:pt x="1015053" y="869586"/>
                  <a:pt x="1014320" y="822802"/>
                  <a:pt x="1019286" y="776453"/>
                </a:cubicBezTo>
                <a:cubicBezTo>
                  <a:pt x="1020712" y="763142"/>
                  <a:pt x="1031986" y="738353"/>
                  <a:pt x="1031986" y="738353"/>
                </a:cubicBezTo>
                <a:cubicBezTo>
                  <a:pt x="1025636" y="736236"/>
                  <a:pt x="1014559" y="738497"/>
                  <a:pt x="1012936" y="732003"/>
                </a:cubicBezTo>
                <a:cubicBezTo>
                  <a:pt x="1011085" y="724599"/>
                  <a:pt x="1019677" y="717721"/>
                  <a:pt x="1025636" y="712953"/>
                </a:cubicBezTo>
                <a:cubicBezTo>
                  <a:pt x="1033863" y="706371"/>
                  <a:pt x="1082396" y="700318"/>
                  <a:pt x="1082786" y="700253"/>
                </a:cubicBezTo>
                <a:cubicBezTo>
                  <a:pt x="1087019" y="693903"/>
                  <a:pt x="1092386" y="688177"/>
                  <a:pt x="1095486" y="681203"/>
                </a:cubicBezTo>
                <a:cubicBezTo>
                  <a:pt x="1100923" y="668970"/>
                  <a:pt x="1108186" y="643103"/>
                  <a:pt x="1108186" y="643103"/>
                </a:cubicBezTo>
                <a:cubicBezTo>
                  <a:pt x="1051377" y="605231"/>
                  <a:pt x="1136019" y="668350"/>
                  <a:pt x="1082786" y="592303"/>
                </a:cubicBezTo>
                <a:cubicBezTo>
                  <a:pt x="1074033" y="579799"/>
                  <a:pt x="1044686" y="566903"/>
                  <a:pt x="1044686" y="566903"/>
                </a:cubicBezTo>
                <a:cubicBezTo>
                  <a:pt x="1029869" y="569020"/>
                  <a:pt x="1015203" y="573253"/>
                  <a:pt x="1000236" y="573253"/>
                </a:cubicBezTo>
                <a:cubicBezTo>
                  <a:pt x="971050" y="573253"/>
                  <a:pt x="960196" y="568373"/>
                  <a:pt x="936736" y="560553"/>
                </a:cubicBezTo>
                <a:cubicBezTo>
                  <a:pt x="930386" y="554203"/>
                  <a:pt x="925158" y="546484"/>
                  <a:pt x="917686" y="541503"/>
                </a:cubicBezTo>
                <a:cubicBezTo>
                  <a:pt x="912117" y="537790"/>
                  <a:pt x="903369" y="539886"/>
                  <a:pt x="898636" y="535153"/>
                </a:cubicBezTo>
                <a:cubicBezTo>
                  <a:pt x="895473" y="531990"/>
                  <a:pt x="886156" y="491088"/>
                  <a:pt x="885936" y="490703"/>
                </a:cubicBezTo>
                <a:cubicBezTo>
                  <a:pt x="881481" y="482906"/>
                  <a:pt x="872635" y="478552"/>
                  <a:pt x="866886" y="471653"/>
                </a:cubicBezTo>
                <a:cubicBezTo>
                  <a:pt x="844792" y="445140"/>
                  <a:pt x="866409" y="456677"/>
                  <a:pt x="835136" y="446253"/>
                </a:cubicBezTo>
                <a:cubicBezTo>
                  <a:pt x="833019" y="439903"/>
                  <a:pt x="830625" y="433639"/>
                  <a:pt x="828786" y="427203"/>
                </a:cubicBezTo>
                <a:cubicBezTo>
                  <a:pt x="826388" y="418812"/>
                  <a:pt x="828183" y="408371"/>
                  <a:pt x="822436" y="401803"/>
                </a:cubicBezTo>
                <a:cubicBezTo>
                  <a:pt x="775748" y="348446"/>
                  <a:pt x="676495" y="372089"/>
                  <a:pt x="625586" y="370053"/>
                </a:cubicBezTo>
                <a:cubicBezTo>
                  <a:pt x="619236" y="363703"/>
                  <a:pt x="611517" y="358475"/>
                  <a:pt x="606536" y="351003"/>
                </a:cubicBezTo>
                <a:cubicBezTo>
                  <a:pt x="602823" y="345434"/>
                  <a:pt x="603179" y="337940"/>
                  <a:pt x="600186" y="331953"/>
                </a:cubicBezTo>
                <a:cubicBezTo>
                  <a:pt x="596773" y="325127"/>
                  <a:pt x="591719" y="319253"/>
                  <a:pt x="587486" y="312903"/>
                </a:cubicBezTo>
                <a:cubicBezTo>
                  <a:pt x="605684" y="167317"/>
                  <a:pt x="582659" y="349104"/>
                  <a:pt x="600186" y="217653"/>
                </a:cubicBezTo>
                <a:cubicBezTo>
                  <a:pt x="608164" y="157818"/>
                  <a:pt x="600827" y="183981"/>
                  <a:pt x="612886" y="147803"/>
                </a:cubicBezTo>
                <a:cubicBezTo>
                  <a:pt x="610769" y="126636"/>
                  <a:pt x="614718" y="103939"/>
                  <a:pt x="606536" y="84303"/>
                </a:cubicBezTo>
                <a:cubicBezTo>
                  <a:pt x="602895" y="75565"/>
                  <a:pt x="588323" y="77763"/>
                  <a:pt x="581136" y="71603"/>
                </a:cubicBezTo>
                <a:cubicBezTo>
                  <a:pt x="573101" y="64715"/>
                  <a:pt x="570216" y="52978"/>
                  <a:pt x="562086" y="46203"/>
                </a:cubicBezTo>
                <a:cubicBezTo>
                  <a:pt x="556944" y="41918"/>
                  <a:pt x="549023" y="42846"/>
                  <a:pt x="543036" y="39853"/>
                </a:cubicBezTo>
                <a:cubicBezTo>
                  <a:pt x="499183" y="17927"/>
                  <a:pt x="551449" y="34019"/>
                  <a:pt x="498586" y="20803"/>
                </a:cubicBezTo>
                <a:cubicBezTo>
                  <a:pt x="491952" y="16380"/>
                  <a:pt x="471002" y="0"/>
                  <a:pt x="460486" y="1753"/>
                </a:cubicBezTo>
                <a:cubicBezTo>
                  <a:pt x="452958" y="3008"/>
                  <a:pt x="448262" y="11040"/>
                  <a:pt x="441436" y="14453"/>
                </a:cubicBezTo>
                <a:cubicBezTo>
                  <a:pt x="422043" y="24150"/>
                  <a:pt x="410744" y="16570"/>
                  <a:pt x="403336" y="20803"/>
                </a:cubicBezTo>
                <a:close/>
              </a:path>
            </a:pathLst>
          </a:custGeom>
          <a:blipFill dpi="0" rotWithShape="1">
            <a:blip r:embed="rId4">
              <a:alphaModFix amt="61000"/>
            </a:blip>
            <a:srcRect/>
            <a:tile tx="0" ty="0" sx="100000" sy="100000" flip="none" algn="tl"/>
          </a:blip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256" name="Text Box 2072"/>
          <p:cNvSpPr txBox="1">
            <a:spLocks noChangeArrowheads="1"/>
          </p:cNvSpPr>
          <p:nvPr/>
        </p:nvSpPr>
        <p:spPr bwMode="auto">
          <a:xfrm>
            <a:off x="8626475" y="3365500"/>
            <a:ext cx="654050" cy="252413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АНИНО</a:t>
            </a:r>
          </a:p>
        </p:txBody>
      </p:sp>
      <p:grpSp>
        <p:nvGrpSpPr>
          <p:cNvPr id="37931" name="Группа 320"/>
          <p:cNvGrpSpPr>
            <a:grpSpLocks/>
          </p:cNvGrpSpPr>
          <p:nvPr/>
        </p:nvGrpSpPr>
        <p:grpSpPr bwMode="auto">
          <a:xfrm>
            <a:off x="6232525" y="3586163"/>
            <a:ext cx="352425" cy="377825"/>
            <a:chOff x="4040346" y="5502280"/>
            <a:chExt cx="352876" cy="378000"/>
          </a:xfrm>
        </p:grpSpPr>
        <p:sp>
          <p:nvSpPr>
            <p:cNvPr id="38079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264" name="Прямоугольник 263"/>
            <p:cNvSpPr/>
            <p:nvPr/>
          </p:nvSpPr>
          <p:spPr bwMode="auto">
            <a:xfrm>
              <a:off x="4162784" y="5502280"/>
              <a:ext cx="108000" cy="378000"/>
            </a:xfrm>
            <a:prstGeom prst="rect">
              <a:avLst/>
            </a:prstGeom>
            <a:solidFill>
              <a:srgbClr val="00FFFF"/>
            </a:solidFill>
            <a:ln w="25400" algn="ctr">
              <a:noFill/>
              <a:prstDash val="dash"/>
              <a:miter lim="800000"/>
              <a:headEnd/>
              <a:tailEnd/>
            </a:ln>
            <a:effectLst>
              <a:softEdge rad="12700"/>
            </a:effectLst>
          </p:spPr>
          <p:txBody>
            <a:bodyPr lIns="127985" tIns="63994" rIns="127985" bIns="63994" anchor="ctr"/>
            <a:lstStyle/>
            <a:p>
              <a:pPr algn="ctr" defTabSz="1276350">
                <a:defRPr/>
              </a:pPr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37932" name="Text Box 2072"/>
          <p:cNvSpPr txBox="1">
            <a:spLocks noChangeArrowheads="1"/>
          </p:cNvSpPr>
          <p:nvPr/>
        </p:nvSpPr>
        <p:spPr bwMode="auto">
          <a:xfrm>
            <a:off x="4244975" y="2085975"/>
            <a:ext cx="1716088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Размер площадки 5000</a:t>
            </a:r>
            <a:r>
              <a:rPr lang="en-US" sz="900" b="0" i="1"/>
              <a:t>x300x8</a:t>
            </a:r>
            <a:endParaRPr lang="ru-RU" sz="900" b="0" i="1"/>
          </a:p>
          <a:p>
            <a:pPr algn="ctr" eaLnBrk="1" hangingPunct="1"/>
            <a:r>
              <a:rPr lang="en-US" sz="900" b="0" i="1"/>
              <a:t>450 00’,0. </a:t>
            </a:r>
            <a:r>
              <a:rPr lang="ru-RU" sz="900" b="0" i="1"/>
              <a:t>С.Ш. 390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37933" name="Freeform 214"/>
          <p:cNvSpPr>
            <a:spLocks/>
          </p:cNvSpPr>
          <p:nvPr/>
        </p:nvSpPr>
        <p:spPr bwMode="auto">
          <a:xfrm>
            <a:off x="5191125" y="5507038"/>
            <a:ext cx="1109663" cy="906462"/>
          </a:xfrm>
          <a:custGeom>
            <a:avLst/>
            <a:gdLst>
              <a:gd name="T0" fmla="*/ 0 w 499"/>
              <a:gd name="T1" fmla="*/ 2147483647 h 408"/>
              <a:gd name="T2" fmla="*/ 2147483647 w 499"/>
              <a:gd name="T3" fmla="*/ 0 h 408"/>
              <a:gd name="T4" fmla="*/ 2147483647 w 499"/>
              <a:gd name="T5" fmla="*/ 2147483647 h 408"/>
              <a:gd name="T6" fmla="*/ 2147483647 w 499"/>
              <a:gd name="T7" fmla="*/ 2147483647 h 408"/>
              <a:gd name="T8" fmla="*/ 2147483647 w 499"/>
              <a:gd name="T9" fmla="*/ 2147483647 h 408"/>
              <a:gd name="T10" fmla="*/ 2147483647 w 499"/>
              <a:gd name="T11" fmla="*/ 2147483647 h 408"/>
              <a:gd name="T12" fmla="*/ 0 w 499"/>
              <a:gd name="T13" fmla="*/ 2147483647 h 4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9"/>
              <a:gd name="T22" fmla="*/ 0 h 408"/>
              <a:gd name="T23" fmla="*/ 499 w 499"/>
              <a:gd name="T24" fmla="*/ 408 h 4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9" h="408">
                <a:moveTo>
                  <a:pt x="0" y="181"/>
                </a:moveTo>
                <a:lnTo>
                  <a:pt x="226" y="0"/>
                </a:lnTo>
                <a:lnTo>
                  <a:pt x="499" y="45"/>
                </a:lnTo>
                <a:lnTo>
                  <a:pt x="408" y="226"/>
                </a:lnTo>
                <a:lnTo>
                  <a:pt x="226" y="226"/>
                </a:lnTo>
                <a:lnTo>
                  <a:pt x="181" y="408"/>
                </a:lnTo>
                <a:lnTo>
                  <a:pt x="0" y="181"/>
                </a:lnTo>
                <a:close/>
              </a:path>
            </a:pathLst>
          </a:cu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285" name="5-конечная звезда 284"/>
          <p:cNvSpPr/>
          <p:nvPr/>
        </p:nvSpPr>
        <p:spPr bwMode="auto">
          <a:xfrm>
            <a:off x="2909888" y="7793038"/>
            <a:ext cx="287337" cy="287337"/>
          </a:xfrm>
          <a:prstGeom prst="star5">
            <a:avLst/>
          </a:prstGeom>
          <a:solidFill>
            <a:srgbClr val="006600"/>
          </a:solidFill>
          <a:ln w="15875" algn="ctr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>
              <a:defRPr/>
            </a:pPr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7935" name="Text Box 2072"/>
          <p:cNvSpPr txBox="1">
            <a:spLocks noChangeArrowheads="1"/>
          </p:cNvSpPr>
          <p:nvPr/>
        </p:nvSpPr>
        <p:spPr bwMode="auto">
          <a:xfrm>
            <a:off x="1962150" y="7635875"/>
            <a:ext cx="998538" cy="544513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ОАО «Лесник»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</a:rPr>
              <a:t>тел. 45-67-89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</a:rPr>
              <a:t>Лесной орех</a:t>
            </a:r>
            <a:endParaRPr lang="ru-RU" sz="900" b="0" i="1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15" name="Text Box 2072"/>
          <p:cNvSpPr txBox="1">
            <a:spLocks noChangeArrowheads="1"/>
          </p:cNvSpPr>
          <p:nvPr/>
        </p:nvSpPr>
        <p:spPr bwMode="auto">
          <a:xfrm>
            <a:off x="5330825" y="3051175"/>
            <a:ext cx="858838" cy="252413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ИВАНОВКА</a:t>
            </a:r>
          </a:p>
        </p:txBody>
      </p:sp>
      <p:sp>
        <p:nvSpPr>
          <p:cNvPr id="37937" name="Полилиния 322"/>
          <p:cNvSpPr>
            <a:spLocks noChangeArrowheads="1"/>
          </p:cNvSpPr>
          <p:nvPr/>
        </p:nvSpPr>
        <p:spPr bwMode="auto">
          <a:xfrm>
            <a:off x="6210300" y="2971800"/>
            <a:ext cx="2828925" cy="5019675"/>
          </a:xfrm>
          <a:custGeom>
            <a:avLst/>
            <a:gdLst>
              <a:gd name="T0" fmla="*/ 66675 w 2828925"/>
              <a:gd name="T1" fmla="*/ 114359 h 5019742"/>
              <a:gd name="T2" fmla="*/ 400050 w 2828925"/>
              <a:gd name="T3" fmla="*/ 123876 h 5019742"/>
              <a:gd name="T4" fmla="*/ 457200 w 2828925"/>
              <a:gd name="T5" fmla="*/ 95309 h 5019742"/>
              <a:gd name="T6" fmla="*/ 600075 w 2828925"/>
              <a:gd name="T7" fmla="*/ 19117 h 5019742"/>
              <a:gd name="T8" fmla="*/ 904875 w 2828925"/>
              <a:gd name="T9" fmla="*/ 19117 h 5019742"/>
              <a:gd name="T10" fmla="*/ 1019175 w 2828925"/>
              <a:gd name="T11" fmla="*/ 142926 h 5019742"/>
              <a:gd name="T12" fmla="*/ 1076333 w 2828925"/>
              <a:gd name="T13" fmla="*/ 228643 h 5019742"/>
              <a:gd name="T14" fmla="*/ 1143008 w 2828925"/>
              <a:gd name="T15" fmla="*/ 314360 h 5019742"/>
              <a:gd name="T16" fmla="*/ 1209683 w 2828925"/>
              <a:gd name="T17" fmla="*/ 409602 h 5019742"/>
              <a:gd name="T18" fmla="*/ 1304933 w 2828925"/>
              <a:gd name="T19" fmla="*/ 523886 h 5019742"/>
              <a:gd name="T20" fmla="*/ 1333508 w 2828925"/>
              <a:gd name="T21" fmla="*/ 619128 h 5019742"/>
              <a:gd name="T22" fmla="*/ 1362083 w 2828925"/>
              <a:gd name="T23" fmla="*/ 704845 h 5019742"/>
              <a:gd name="T24" fmla="*/ 1333508 w 2828925"/>
              <a:gd name="T25" fmla="*/ 904846 h 5019742"/>
              <a:gd name="T26" fmla="*/ 1295408 w 2828925"/>
              <a:gd name="T27" fmla="*/ 952471 h 5019742"/>
              <a:gd name="T28" fmla="*/ 1247783 w 2828925"/>
              <a:gd name="T29" fmla="*/ 1038180 h 5019742"/>
              <a:gd name="T30" fmla="*/ 1219208 w 2828925"/>
              <a:gd name="T31" fmla="*/ 1123897 h 5019742"/>
              <a:gd name="T32" fmla="*/ 1238258 w 2828925"/>
              <a:gd name="T33" fmla="*/ 1333431 h 5019742"/>
              <a:gd name="T34" fmla="*/ 1276358 w 2828925"/>
              <a:gd name="T35" fmla="*/ 1381048 h 5019742"/>
              <a:gd name="T36" fmla="*/ 1285883 w 2828925"/>
              <a:gd name="T37" fmla="*/ 1647724 h 5019742"/>
              <a:gd name="T38" fmla="*/ 1304933 w 2828925"/>
              <a:gd name="T39" fmla="*/ 1914392 h 5019742"/>
              <a:gd name="T40" fmla="*/ 1419233 w 2828925"/>
              <a:gd name="T41" fmla="*/ 2038201 h 5019742"/>
              <a:gd name="T42" fmla="*/ 1504958 w 2828925"/>
              <a:gd name="T43" fmla="*/ 2085826 h 5019742"/>
              <a:gd name="T44" fmla="*/ 1590683 w 2828925"/>
              <a:gd name="T45" fmla="*/ 2123919 h 5019742"/>
              <a:gd name="T46" fmla="*/ 1657358 w 2828925"/>
              <a:gd name="T47" fmla="*/ 2152492 h 5019742"/>
              <a:gd name="T48" fmla="*/ 1724033 w 2828925"/>
              <a:gd name="T49" fmla="*/ 2219153 h 5019742"/>
              <a:gd name="T50" fmla="*/ 1800233 w 2828925"/>
              <a:gd name="T51" fmla="*/ 2304876 h 5019742"/>
              <a:gd name="T52" fmla="*/ 1838333 w 2828925"/>
              <a:gd name="T53" fmla="*/ 2390587 h 5019742"/>
              <a:gd name="T54" fmla="*/ 1933583 w 2828925"/>
              <a:gd name="T55" fmla="*/ 2495360 h 5019742"/>
              <a:gd name="T56" fmla="*/ 2028833 w 2828925"/>
              <a:gd name="T57" fmla="*/ 2552495 h 5019742"/>
              <a:gd name="T58" fmla="*/ 2085983 w 2828925"/>
              <a:gd name="T59" fmla="*/ 2590594 h 5019742"/>
              <a:gd name="T60" fmla="*/ 2238375 w 2828925"/>
              <a:gd name="T61" fmla="*/ 2638220 h 5019742"/>
              <a:gd name="T62" fmla="*/ 2305051 w 2828925"/>
              <a:gd name="T63" fmla="*/ 2704879 h 5019742"/>
              <a:gd name="T64" fmla="*/ 2371725 w 2828925"/>
              <a:gd name="T65" fmla="*/ 2771554 h 5019742"/>
              <a:gd name="T66" fmla="*/ 2409825 w 2828925"/>
              <a:gd name="T67" fmla="*/ 2885838 h 5019742"/>
              <a:gd name="T68" fmla="*/ 2438401 w 2828925"/>
              <a:gd name="T69" fmla="*/ 2990597 h 5019742"/>
              <a:gd name="T70" fmla="*/ 2466975 w 2828925"/>
              <a:gd name="T71" fmla="*/ 3047746 h 5019742"/>
              <a:gd name="T72" fmla="*/ 2524125 w 2828925"/>
              <a:gd name="T73" fmla="*/ 3133457 h 5019742"/>
              <a:gd name="T74" fmla="*/ 2533651 w 2828925"/>
              <a:gd name="T75" fmla="*/ 3419175 h 5019742"/>
              <a:gd name="T76" fmla="*/ 2476501 w 2828925"/>
              <a:gd name="T77" fmla="*/ 3485848 h 5019742"/>
              <a:gd name="T78" fmla="*/ 2419351 w 2828925"/>
              <a:gd name="T79" fmla="*/ 3619183 h 5019742"/>
              <a:gd name="T80" fmla="*/ 2457451 w 2828925"/>
              <a:gd name="T81" fmla="*/ 3809666 h 5019742"/>
              <a:gd name="T82" fmla="*/ 2486025 w 2828925"/>
              <a:gd name="T83" fmla="*/ 3895377 h 5019742"/>
              <a:gd name="T84" fmla="*/ 2543175 w 2828925"/>
              <a:gd name="T85" fmla="*/ 3971576 h 5019742"/>
              <a:gd name="T86" fmla="*/ 2628901 w 2828925"/>
              <a:gd name="T87" fmla="*/ 4200146 h 5019742"/>
              <a:gd name="T88" fmla="*/ 2667001 w 2828925"/>
              <a:gd name="T89" fmla="*/ 4285869 h 5019742"/>
              <a:gd name="T90" fmla="*/ 2695575 w 2828925"/>
              <a:gd name="T91" fmla="*/ 4409663 h 5019742"/>
              <a:gd name="T92" fmla="*/ 2686051 w 2828925"/>
              <a:gd name="T93" fmla="*/ 4857305 h 5019742"/>
              <a:gd name="T94" fmla="*/ 2743201 w 2828925"/>
              <a:gd name="T95" fmla="*/ 4943028 h 5019742"/>
              <a:gd name="T96" fmla="*/ 2790825 w 2828925"/>
              <a:gd name="T97" fmla="*/ 4981128 h 501974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28925"/>
              <a:gd name="T148" fmla="*/ 0 h 5019742"/>
              <a:gd name="T149" fmla="*/ 2828925 w 2828925"/>
              <a:gd name="T150" fmla="*/ 5019742 h 501974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28925" h="5019742">
                <a:moveTo>
                  <a:pt x="0" y="104842"/>
                </a:moveTo>
                <a:cubicBezTo>
                  <a:pt x="22225" y="108017"/>
                  <a:pt x="44586" y="110351"/>
                  <a:pt x="66675" y="114367"/>
                </a:cubicBezTo>
                <a:cubicBezTo>
                  <a:pt x="92987" y="119151"/>
                  <a:pt x="108867" y="125256"/>
                  <a:pt x="133350" y="133417"/>
                </a:cubicBezTo>
                <a:cubicBezTo>
                  <a:pt x="222250" y="130242"/>
                  <a:pt x="311507" y="132461"/>
                  <a:pt x="400050" y="123892"/>
                </a:cubicBezTo>
                <a:cubicBezTo>
                  <a:pt x="411444" y="122789"/>
                  <a:pt x="418386" y="109962"/>
                  <a:pt x="428625" y="104842"/>
                </a:cubicBezTo>
                <a:cubicBezTo>
                  <a:pt x="437605" y="100352"/>
                  <a:pt x="448220" y="99807"/>
                  <a:pt x="457200" y="95317"/>
                </a:cubicBezTo>
                <a:cubicBezTo>
                  <a:pt x="522979" y="62428"/>
                  <a:pt x="444581" y="86566"/>
                  <a:pt x="523875" y="66742"/>
                </a:cubicBezTo>
                <a:cubicBezTo>
                  <a:pt x="554064" y="21459"/>
                  <a:pt x="532065" y="41787"/>
                  <a:pt x="600075" y="19117"/>
                </a:cubicBezTo>
                <a:lnTo>
                  <a:pt x="628650" y="9592"/>
                </a:lnTo>
                <a:cubicBezTo>
                  <a:pt x="720725" y="12767"/>
                  <a:pt x="814751" y="0"/>
                  <a:pt x="904875" y="19117"/>
                </a:cubicBezTo>
                <a:cubicBezTo>
                  <a:pt x="939800" y="26525"/>
                  <a:pt x="935038" y="86850"/>
                  <a:pt x="962025" y="104842"/>
                </a:cubicBezTo>
                <a:lnTo>
                  <a:pt x="1019175" y="142942"/>
                </a:lnTo>
                <a:lnTo>
                  <a:pt x="1057275" y="200092"/>
                </a:lnTo>
                <a:cubicBezTo>
                  <a:pt x="1063625" y="209617"/>
                  <a:pt x="1068230" y="220572"/>
                  <a:pt x="1076325" y="228667"/>
                </a:cubicBezTo>
                <a:cubicBezTo>
                  <a:pt x="1085850" y="238192"/>
                  <a:pt x="1096630" y="246609"/>
                  <a:pt x="1104900" y="257242"/>
                </a:cubicBezTo>
                <a:cubicBezTo>
                  <a:pt x="1118956" y="275314"/>
                  <a:pt x="1129263" y="296076"/>
                  <a:pt x="1143000" y="314392"/>
                </a:cubicBezTo>
                <a:cubicBezTo>
                  <a:pt x="1152525" y="327092"/>
                  <a:pt x="1162471" y="339487"/>
                  <a:pt x="1171575" y="352492"/>
                </a:cubicBezTo>
                <a:cubicBezTo>
                  <a:pt x="1184705" y="371249"/>
                  <a:pt x="1193486" y="393453"/>
                  <a:pt x="1209675" y="409642"/>
                </a:cubicBezTo>
                <a:cubicBezTo>
                  <a:pt x="1293157" y="493124"/>
                  <a:pt x="1190995" y="387226"/>
                  <a:pt x="1257300" y="466792"/>
                </a:cubicBezTo>
                <a:cubicBezTo>
                  <a:pt x="1278663" y="492427"/>
                  <a:pt x="1291411" y="493536"/>
                  <a:pt x="1304925" y="523942"/>
                </a:cubicBezTo>
                <a:cubicBezTo>
                  <a:pt x="1313080" y="542292"/>
                  <a:pt x="1319105" y="561611"/>
                  <a:pt x="1323975" y="581092"/>
                </a:cubicBezTo>
                <a:cubicBezTo>
                  <a:pt x="1327150" y="593792"/>
                  <a:pt x="1328343" y="607160"/>
                  <a:pt x="1333500" y="619192"/>
                </a:cubicBezTo>
                <a:cubicBezTo>
                  <a:pt x="1338009" y="629714"/>
                  <a:pt x="1346200" y="638242"/>
                  <a:pt x="1352550" y="647767"/>
                </a:cubicBezTo>
                <a:cubicBezTo>
                  <a:pt x="1355725" y="666817"/>
                  <a:pt x="1362075" y="685604"/>
                  <a:pt x="1362075" y="704917"/>
                </a:cubicBezTo>
                <a:cubicBezTo>
                  <a:pt x="1362075" y="716877"/>
                  <a:pt x="1347517" y="758117"/>
                  <a:pt x="1343025" y="771592"/>
                </a:cubicBezTo>
                <a:cubicBezTo>
                  <a:pt x="1339850" y="816042"/>
                  <a:pt x="1338707" y="860684"/>
                  <a:pt x="1333500" y="904942"/>
                </a:cubicBezTo>
                <a:cubicBezTo>
                  <a:pt x="1332327" y="914913"/>
                  <a:pt x="1330247" y="925677"/>
                  <a:pt x="1323975" y="933517"/>
                </a:cubicBezTo>
                <a:cubicBezTo>
                  <a:pt x="1316824" y="942456"/>
                  <a:pt x="1304925" y="946217"/>
                  <a:pt x="1295400" y="952567"/>
                </a:cubicBezTo>
                <a:cubicBezTo>
                  <a:pt x="1292225" y="962092"/>
                  <a:pt x="1290751" y="972365"/>
                  <a:pt x="1285875" y="981142"/>
                </a:cubicBezTo>
                <a:cubicBezTo>
                  <a:pt x="1274756" y="1001156"/>
                  <a:pt x="1255015" y="1016572"/>
                  <a:pt x="1247775" y="1038292"/>
                </a:cubicBezTo>
                <a:lnTo>
                  <a:pt x="1228725" y="1095442"/>
                </a:lnTo>
                <a:lnTo>
                  <a:pt x="1219200" y="1124017"/>
                </a:lnTo>
                <a:lnTo>
                  <a:pt x="1209675" y="1152592"/>
                </a:lnTo>
                <a:cubicBezTo>
                  <a:pt x="1220740" y="1296438"/>
                  <a:pt x="1206109" y="1237144"/>
                  <a:pt x="1238250" y="1333567"/>
                </a:cubicBezTo>
                <a:cubicBezTo>
                  <a:pt x="1241425" y="1343092"/>
                  <a:pt x="1239421" y="1356573"/>
                  <a:pt x="1247775" y="1362142"/>
                </a:cubicBezTo>
                <a:lnTo>
                  <a:pt x="1276350" y="1381192"/>
                </a:lnTo>
                <a:cubicBezTo>
                  <a:pt x="1279525" y="1390717"/>
                  <a:pt x="1284079" y="1399889"/>
                  <a:pt x="1285875" y="1409767"/>
                </a:cubicBezTo>
                <a:cubicBezTo>
                  <a:pt x="1303910" y="1508959"/>
                  <a:pt x="1293094" y="1525173"/>
                  <a:pt x="1285875" y="1647892"/>
                </a:cubicBezTo>
                <a:cubicBezTo>
                  <a:pt x="1289050" y="1720917"/>
                  <a:pt x="1290192" y="1794059"/>
                  <a:pt x="1295400" y="1866967"/>
                </a:cubicBezTo>
                <a:cubicBezTo>
                  <a:pt x="1296553" y="1883115"/>
                  <a:pt x="1298226" y="1899854"/>
                  <a:pt x="1304925" y="1914592"/>
                </a:cubicBezTo>
                <a:cubicBezTo>
                  <a:pt x="1314399" y="1935435"/>
                  <a:pt x="1330325" y="1952692"/>
                  <a:pt x="1343025" y="1971742"/>
                </a:cubicBezTo>
                <a:cubicBezTo>
                  <a:pt x="1365250" y="2005080"/>
                  <a:pt x="1371600" y="2022542"/>
                  <a:pt x="1419225" y="2038417"/>
                </a:cubicBezTo>
                <a:cubicBezTo>
                  <a:pt x="1428750" y="2041592"/>
                  <a:pt x="1439023" y="2043066"/>
                  <a:pt x="1447800" y="2047942"/>
                </a:cubicBezTo>
                <a:cubicBezTo>
                  <a:pt x="1467814" y="2059061"/>
                  <a:pt x="1483230" y="2078802"/>
                  <a:pt x="1504950" y="2086042"/>
                </a:cubicBezTo>
                <a:cubicBezTo>
                  <a:pt x="1576774" y="2109983"/>
                  <a:pt x="1488242" y="2077688"/>
                  <a:pt x="1562100" y="2114617"/>
                </a:cubicBezTo>
                <a:cubicBezTo>
                  <a:pt x="1571080" y="2119107"/>
                  <a:pt x="1581695" y="2119652"/>
                  <a:pt x="1590675" y="2124142"/>
                </a:cubicBezTo>
                <a:cubicBezTo>
                  <a:pt x="1600914" y="2129262"/>
                  <a:pt x="1608728" y="2138683"/>
                  <a:pt x="1619250" y="2143192"/>
                </a:cubicBezTo>
                <a:cubicBezTo>
                  <a:pt x="1631282" y="2148349"/>
                  <a:pt x="1644763" y="2149121"/>
                  <a:pt x="1657350" y="2152717"/>
                </a:cubicBezTo>
                <a:cubicBezTo>
                  <a:pt x="1667004" y="2155475"/>
                  <a:pt x="1676400" y="2159067"/>
                  <a:pt x="1685925" y="2162242"/>
                </a:cubicBezTo>
                <a:cubicBezTo>
                  <a:pt x="1698625" y="2181292"/>
                  <a:pt x="1702305" y="2212152"/>
                  <a:pt x="1724025" y="2219392"/>
                </a:cubicBezTo>
                <a:cubicBezTo>
                  <a:pt x="1763460" y="2232537"/>
                  <a:pt x="1744246" y="2223348"/>
                  <a:pt x="1781175" y="2247967"/>
                </a:cubicBezTo>
                <a:cubicBezTo>
                  <a:pt x="1787525" y="2267017"/>
                  <a:pt x="1789086" y="2288409"/>
                  <a:pt x="1800225" y="2305117"/>
                </a:cubicBezTo>
                <a:cubicBezTo>
                  <a:pt x="1806575" y="2314642"/>
                  <a:pt x="1814626" y="2323231"/>
                  <a:pt x="1819275" y="2333692"/>
                </a:cubicBezTo>
                <a:cubicBezTo>
                  <a:pt x="1827430" y="2352042"/>
                  <a:pt x="1824126" y="2376643"/>
                  <a:pt x="1838325" y="2390842"/>
                </a:cubicBezTo>
                <a:cubicBezTo>
                  <a:pt x="1847850" y="2400367"/>
                  <a:pt x="1858630" y="2408784"/>
                  <a:pt x="1866900" y="2419417"/>
                </a:cubicBezTo>
                <a:cubicBezTo>
                  <a:pt x="1926737" y="2496350"/>
                  <a:pt x="1878257" y="2458738"/>
                  <a:pt x="1933575" y="2495617"/>
                </a:cubicBezTo>
                <a:cubicBezTo>
                  <a:pt x="1949450" y="2543242"/>
                  <a:pt x="1933575" y="2521017"/>
                  <a:pt x="2000250" y="2543242"/>
                </a:cubicBezTo>
                <a:lnTo>
                  <a:pt x="2028825" y="2552767"/>
                </a:lnTo>
                <a:lnTo>
                  <a:pt x="2057400" y="2562292"/>
                </a:lnTo>
                <a:cubicBezTo>
                  <a:pt x="2066925" y="2571817"/>
                  <a:pt x="2074200" y="2584325"/>
                  <a:pt x="2085975" y="2590867"/>
                </a:cubicBezTo>
                <a:cubicBezTo>
                  <a:pt x="2112330" y="2605509"/>
                  <a:pt x="2151816" y="2610619"/>
                  <a:pt x="2181225" y="2619442"/>
                </a:cubicBezTo>
                <a:cubicBezTo>
                  <a:pt x="2200459" y="2625212"/>
                  <a:pt x="2221667" y="2627353"/>
                  <a:pt x="2238375" y="2638492"/>
                </a:cubicBezTo>
                <a:lnTo>
                  <a:pt x="2295525" y="2676592"/>
                </a:lnTo>
                <a:cubicBezTo>
                  <a:pt x="2298700" y="2686117"/>
                  <a:pt x="2297950" y="2698067"/>
                  <a:pt x="2305050" y="2705167"/>
                </a:cubicBezTo>
                <a:cubicBezTo>
                  <a:pt x="2321239" y="2721356"/>
                  <a:pt x="2362200" y="2743267"/>
                  <a:pt x="2362200" y="2743267"/>
                </a:cubicBezTo>
                <a:cubicBezTo>
                  <a:pt x="2365375" y="2752792"/>
                  <a:pt x="2367235" y="2762862"/>
                  <a:pt x="2371725" y="2771842"/>
                </a:cubicBezTo>
                <a:cubicBezTo>
                  <a:pt x="2376845" y="2782081"/>
                  <a:pt x="2386266" y="2789895"/>
                  <a:pt x="2390775" y="2800417"/>
                </a:cubicBezTo>
                <a:cubicBezTo>
                  <a:pt x="2396642" y="2814106"/>
                  <a:pt x="2407113" y="2875293"/>
                  <a:pt x="2409825" y="2886142"/>
                </a:cubicBezTo>
                <a:cubicBezTo>
                  <a:pt x="2412260" y="2895882"/>
                  <a:pt x="2416915" y="2904977"/>
                  <a:pt x="2419350" y="2914717"/>
                </a:cubicBezTo>
                <a:cubicBezTo>
                  <a:pt x="2424784" y="2936454"/>
                  <a:pt x="2427514" y="2969144"/>
                  <a:pt x="2438400" y="2990917"/>
                </a:cubicBezTo>
                <a:cubicBezTo>
                  <a:pt x="2443520" y="3001156"/>
                  <a:pt x="2452330" y="3009253"/>
                  <a:pt x="2457450" y="3019492"/>
                </a:cubicBezTo>
                <a:cubicBezTo>
                  <a:pt x="2461940" y="3028472"/>
                  <a:pt x="2462099" y="3039290"/>
                  <a:pt x="2466975" y="3048067"/>
                </a:cubicBezTo>
                <a:cubicBezTo>
                  <a:pt x="2478094" y="3068081"/>
                  <a:pt x="2492375" y="3086167"/>
                  <a:pt x="2505075" y="3105217"/>
                </a:cubicBezTo>
                <a:cubicBezTo>
                  <a:pt x="2511425" y="3114742"/>
                  <a:pt x="2520505" y="3122932"/>
                  <a:pt x="2524125" y="3133792"/>
                </a:cubicBezTo>
                <a:lnTo>
                  <a:pt x="2533650" y="3162367"/>
                </a:lnTo>
                <a:cubicBezTo>
                  <a:pt x="2549005" y="3269854"/>
                  <a:pt x="2553249" y="3269286"/>
                  <a:pt x="2533650" y="3419542"/>
                </a:cubicBezTo>
                <a:cubicBezTo>
                  <a:pt x="2532169" y="3430893"/>
                  <a:pt x="2519720" y="3437878"/>
                  <a:pt x="2514600" y="3448117"/>
                </a:cubicBezTo>
                <a:cubicBezTo>
                  <a:pt x="2494280" y="3488757"/>
                  <a:pt x="2522220" y="3470977"/>
                  <a:pt x="2476500" y="3486217"/>
                </a:cubicBezTo>
                <a:cubicBezTo>
                  <a:pt x="2431416" y="3531301"/>
                  <a:pt x="2456650" y="3495500"/>
                  <a:pt x="2438400" y="3562417"/>
                </a:cubicBezTo>
                <a:cubicBezTo>
                  <a:pt x="2433116" y="3581790"/>
                  <a:pt x="2419350" y="3619567"/>
                  <a:pt x="2419350" y="3619567"/>
                </a:cubicBezTo>
                <a:cubicBezTo>
                  <a:pt x="2422525" y="3664017"/>
                  <a:pt x="2423668" y="3708659"/>
                  <a:pt x="2428875" y="3752917"/>
                </a:cubicBezTo>
                <a:cubicBezTo>
                  <a:pt x="2433044" y="3788349"/>
                  <a:pt x="2443066" y="3777702"/>
                  <a:pt x="2457450" y="3810067"/>
                </a:cubicBezTo>
                <a:cubicBezTo>
                  <a:pt x="2465605" y="3828417"/>
                  <a:pt x="2470150" y="3848167"/>
                  <a:pt x="2476500" y="3867217"/>
                </a:cubicBezTo>
                <a:lnTo>
                  <a:pt x="2486025" y="3895792"/>
                </a:lnTo>
                <a:cubicBezTo>
                  <a:pt x="2493772" y="3919033"/>
                  <a:pt x="2496136" y="3934478"/>
                  <a:pt x="2514600" y="3952942"/>
                </a:cubicBezTo>
                <a:cubicBezTo>
                  <a:pt x="2522695" y="3961037"/>
                  <a:pt x="2533650" y="3965642"/>
                  <a:pt x="2543175" y="3971992"/>
                </a:cubicBezTo>
                <a:cubicBezTo>
                  <a:pt x="2588747" y="4040350"/>
                  <a:pt x="2565086" y="4012953"/>
                  <a:pt x="2609850" y="4057717"/>
                </a:cubicBezTo>
                <a:cubicBezTo>
                  <a:pt x="2634185" y="4130723"/>
                  <a:pt x="2608182" y="4045210"/>
                  <a:pt x="2628900" y="4200592"/>
                </a:cubicBezTo>
                <a:cubicBezTo>
                  <a:pt x="2633253" y="4233239"/>
                  <a:pt x="2642880" y="4228552"/>
                  <a:pt x="2657475" y="4257742"/>
                </a:cubicBezTo>
                <a:cubicBezTo>
                  <a:pt x="2661965" y="4266722"/>
                  <a:pt x="2663825" y="4276792"/>
                  <a:pt x="2667000" y="4286317"/>
                </a:cubicBezTo>
                <a:cubicBezTo>
                  <a:pt x="2670175" y="4308542"/>
                  <a:pt x="2671477" y="4331116"/>
                  <a:pt x="2676525" y="4352992"/>
                </a:cubicBezTo>
                <a:cubicBezTo>
                  <a:pt x="2681040" y="4372558"/>
                  <a:pt x="2695575" y="4410142"/>
                  <a:pt x="2695575" y="4410142"/>
                </a:cubicBezTo>
                <a:cubicBezTo>
                  <a:pt x="2692400" y="4511742"/>
                  <a:pt x="2691849" y="4613458"/>
                  <a:pt x="2686050" y="4714942"/>
                </a:cubicBezTo>
                <a:cubicBezTo>
                  <a:pt x="2680372" y="4814309"/>
                  <a:pt x="2615005" y="4602056"/>
                  <a:pt x="2686050" y="4857817"/>
                </a:cubicBezTo>
                <a:cubicBezTo>
                  <a:pt x="2692178" y="4879877"/>
                  <a:pt x="2711450" y="4895917"/>
                  <a:pt x="2724150" y="4914967"/>
                </a:cubicBezTo>
                <a:lnTo>
                  <a:pt x="2743200" y="4943542"/>
                </a:lnTo>
                <a:cubicBezTo>
                  <a:pt x="2749550" y="4953067"/>
                  <a:pt x="2751390" y="4968497"/>
                  <a:pt x="2762250" y="4972117"/>
                </a:cubicBezTo>
                <a:lnTo>
                  <a:pt x="2790825" y="4981642"/>
                </a:lnTo>
                <a:cubicBezTo>
                  <a:pt x="2813813" y="5016124"/>
                  <a:pt x="2799636" y="5005097"/>
                  <a:pt x="2828925" y="5019742"/>
                </a:cubicBezTo>
              </a:path>
            </a:pathLst>
          </a:custGeom>
          <a:noFill/>
          <a:ln w="3175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38" name="Полилиния 321"/>
          <p:cNvSpPr>
            <a:spLocks noChangeArrowheads="1"/>
          </p:cNvSpPr>
          <p:nvPr/>
        </p:nvSpPr>
        <p:spPr bwMode="auto">
          <a:xfrm>
            <a:off x="3048000" y="2638425"/>
            <a:ext cx="3162300" cy="685800"/>
          </a:xfrm>
          <a:custGeom>
            <a:avLst/>
            <a:gdLst>
              <a:gd name="T0" fmla="*/ 0 w 3162300"/>
              <a:gd name="T1" fmla="*/ 685800 h 685800"/>
              <a:gd name="T2" fmla="*/ 209550 w 3162300"/>
              <a:gd name="T3" fmla="*/ 676275 h 685800"/>
              <a:gd name="T4" fmla="*/ 238125 w 3162300"/>
              <a:gd name="T5" fmla="*/ 666750 h 685800"/>
              <a:gd name="T6" fmla="*/ 447675 w 3162300"/>
              <a:gd name="T7" fmla="*/ 676275 h 685800"/>
              <a:gd name="T8" fmla="*/ 485775 w 3162300"/>
              <a:gd name="T9" fmla="*/ 685800 h 685800"/>
              <a:gd name="T10" fmla="*/ 704850 w 3162300"/>
              <a:gd name="T11" fmla="*/ 666750 h 685800"/>
              <a:gd name="T12" fmla="*/ 762000 w 3162300"/>
              <a:gd name="T13" fmla="*/ 628650 h 685800"/>
              <a:gd name="T14" fmla="*/ 809625 w 3162300"/>
              <a:gd name="T15" fmla="*/ 581025 h 685800"/>
              <a:gd name="T16" fmla="*/ 828675 w 3162300"/>
              <a:gd name="T17" fmla="*/ 552450 h 685800"/>
              <a:gd name="T18" fmla="*/ 914400 w 3162300"/>
              <a:gd name="T19" fmla="*/ 504825 h 685800"/>
              <a:gd name="T20" fmla="*/ 962025 w 3162300"/>
              <a:gd name="T21" fmla="*/ 447675 h 685800"/>
              <a:gd name="T22" fmla="*/ 990600 w 3162300"/>
              <a:gd name="T23" fmla="*/ 438150 h 685800"/>
              <a:gd name="T24" fmla="*/ 1009650 w 3162300"/>
              <a:gd name="T25" fmla="*/ 409575 h 685800"/>
              <a:gd name="T26" fmla="*/ 1066800 w 3162300"/>
              <a:gd name="T27" fmla="*/ 371475 h 685800"/>
              <a:gd name="T28" fmla="*/ 1114425 w 3162300"/>
              <a:gd name="T29" fmla="*/ 333375 h 685800"/>
              <a:gd name="T30" fmla="*/ 1162050 w 3162300"/>
              <a:gd name="T31" fmla="*/ 295275 h 685800"/>
              <a:gd name="T32" fmla="*/ 1181100 w 3162300"/>
              <a:gd name="T33" fmla="*/ 266700 h 685800"/>
              <a:gd name="T34" fmla="*/ 1190625 w 3162300"/>
              <a:gd name="T35" fmla="*/ 238125 h 685800"/>
              <a:gd name="T36" fmla="*/ 1219200 w 3162300"/>
              <a:gd name="T37" fmla="*/ 228600 h 685800"/>
              <a:gd name="T38" fmla="*/ 1295400 w 3162300"/>
              <a:gd name="T39" fmla="*/ 161925 h 685800"/>
              <a:gd name="T40" fmla="*/ 1323975 w 3162300"/>
              <a:gd name="T41" fmla="*/ 142875 h 685800"/>
              <a:gd name="T42" fmla="*/ 1333500 w 3162300"/>
              <a:gd name="T43" fmla="*/ 114300 h 685800"/>
              <a:gd name="T44" fmla="*/ 1390650 w 3162300"/>
              <a:gd name="T45" fmla="*/ 76200 h 685800"/>
              <a:gd name="T46" fmla="*/ 1400175 w 3162300"/>
              <a:gd name="T47" fmla="*/ 47625 h 685800"/>
              <a:gd name="T48" fmla="*/ 1485900 w 3162300"/>
              <a:gd name="T49" fmla="*/ 19050 h 685800"/>
              <a:gd name="T50" fmla="*/ 1514475 w 3162300"/>
              <a:gd name="T51" fmla="*/ 9525 h 685800"/>
              <a:gd name="T52" fmla="*/ 1543050 w 3162300"/>
              <a:gd name="T53" fmla="*/ 0 h 685800"/>
              <a:gd name="T54" fmla="*/ 2181224 w 3162300"/>
              <a:gd name="T55" fmla="*/ 9525 h 685800"/>
              <a:gd name="T56" fmla="*/ 2238374 w 3162300"/>
              <a:gd name="T57" fmla="*/ 28575 h 685800"/>
              <a:gd name="T58" fmla="*/ 2286000 w 3162300"/>
              <a:gd name="T59" fmla="*/ 38100 h 685800"/>
              <a:gd name="T60" fmla="*/ 2305050 w 3162300"/>
              <a:gd name="T61" fmla="*/ 66675 h 685800"/>
              <a:gd name="T62" fmla="*/ 2314574 w 3162300"/>
              <a:gd name="T63" fmla="*/ 95250 h 685800"/>
              <a:gd name="T64" fmla="*/ 2381250 w 3162300"/>
              <a:gd name="T65" fmla="*/ 142875 h 685800"/>
              <a:gd name="T66" fmla="*/ 2438400 w 3162300"/>
              <a:gd name="T67" fmla="*/ 161925 h 685800"/>
              <a:gd name="T68" fmla="*/ 2466974 w 3162300"/>
              <a:gd name="T69" fmla="*/ 171450 h 685800"/>
              <a:gd name="T70" fmla="*/ 2495550 w 3162300"/>
              <a:gd name="T71" fmla="*/ 180975 h 685800"/>
              <a:gd name="T72" fmla="*/ 2562224 w 3162300"/>
              <a:gd name="T73" fmla="*/ 219075 h 685800"/>
              <a:gd name="T74" fmla="*/ 2619374 w 3162300"/>
              <a:gd name="T75" fmla="*/ 257175 h 685800"/>
              <a:gd name="T76" fmla="*/ 2647950 w 3162300"/>
              <a:gd name="T77" fmla="*/ 276225 h 685800"/>
              <a:gd name="T78" fmla="*/ 2705100 w 3162300"/>
              <a:gd name="T79" fmla="*/ 304800 h 685800"/>
              <a:gd name="T80" fmla="*/ 2800350 w 3162300"/>
              <a:gd name="T81" fmla="*/ 333375 h 685800"/>
              <a:gd name="T82" fmla="*/ 2828924 w 3162300"/>
              <a:gd name="T83" fmla="*/ 352425 h 685800"/>
              <a:gd name="T84" fmla="*/ 2847974 w 3162300"/>
              <a:gd name="T85" fmla="*/ 381000 h 685800"/>
              <a:gd name="T86" fmla="*/ 2886074 w 3162300"/>
              <a:gd name="T87" fmla="*/ 390525 h 685800"/>
              <a:gd name="T88" fmla="*/ 2990850 w 3162300"/>
              <a:gd name="T89" fmla="*/ 400050 h 685800"/>
              <a:gd name="T90" fmla="*/ 3076574 w 3162300"/>
              <a:gd name="T91" fmla="*/ 419100 h 685800"/>
              <a:gd name="T92" fmla="*/ 3162300 w 3162300"/>
              <a:gd name="T93" fmla="*/ 428625 h 68580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162300"/>
              <a:gd name="T142" fmla="*/ 0 h 685800"/>
              <a:gd name="T143" fmla="*/ 3162300 w 3162300"/>
              <a:gd name="T144" fmla="*/ 685800 h 68580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162300" h="685800">
                <a:moveTo>
                  <a:pt x="0" y="685800"/>
                </a:moveTo>
                <a:cubicBezTo>
                  <a:pt x="69850" y="682625"/>
                  <a:pt x="139851" y="681851"/>
                  <a:pt x="209550" y="676275"/>
                </a:cubicBezTo>
                <a:cubicBezTo>
                  <a:pt x="219558" y="675474"/>
                  <a:pt x="228085" y="666750"/>
                  <a:pt x="238125" y="666750"/>
                </a:cubicBezTo>
                <a:cubicBezTo>
                  <a:pt x="308047" y="666750"/>
                  <a:pt x="377825" y="673100"/>
                  <a:pt x="447675" y="676275"/>
                </a:cubicBezTo>
                <a:cubicBezTo>
                  <a:pt x="460375" y="679450"/>
                  <a:pt x="472684" y="685800"/>
                  <a:pt x="485775" y="685800"/>
                </a:cubicBezTo>
                <a:cubicBezTo>
                  <a:pt x="564369" y="685800"/>
                  <a:pt x="629459" y="676174"/>
                  <a:pt x="704850" y="666750"/>
                </a:cubicBezTo>
                <a:cubicBezTo>
                  <a:pt x="723900" y="654050"/>
                  <a:pt x="749300" y="647700"/>
                  <a:pt x="762000" y="628650"/>
                </a:cubicBezTo>
                <a:cubicBezTo>
                  <a:pt x="787400" y="590550"/>
                  <a:pt x="771525" y="606425"/>
                  <a:pt x="809625" y="581025"/>
                </a:cubicBezTo>
                <a:cubicBezTo>
                  <a:pt x="815975" y="571500"/>
                  <a:pt x="820060" y="559988"/>
                  <a:pt x="828675" y="552450"/>
                </a:cubicBezTo>
                <a:cubicBezTo>
                  <a:pt x="868985" y="517179"/>
                  <a:pt x="875153" y="517907"/>
                  <a:pt x="914400" y="504825"/>
                </a:cubicBezTo>
                <a:cubicBezTo>
                  <a:pt x="928457" y="483740"/>
                  <a:pt x="940023" y="462343"/>
                  <a:pt x="962025" y="447675"/>
                </a:cubicBezTo>
                <a:cubicBezTo>
                  <a:pt x="970379" y="442106"/>
                  <a:pt x="981075" y="441325"/>
                  <a:pt x="990600" y="438150"/>
                </a:cubicBezTo>
                <a:cubicBezTo>
                  <a:pt x="996950" y="428625"/>
                  <a:pt x="1001035" y="417113"/>
                  <a:pt x="1009650" y="409575"/>
                </a:cubicBezTo>
                <a:cubicBezTo>
                  <a:pt x="1026880" y="394498"/>
                  <a:pt x="1066800" y="371475"/>
                  <a:pt x="1066800" y="371475"/>
                </a:cubicBezTo>
                <a:cubicBezTo>
                  <a:pt x="1121395" y="289583"/>
                  <a:pt x="1048700" y="385955"/>
                  <a:pt x="1114425" y="333375"/>
                </a:cubicBezTo>
                <a:cubicBezTo>
                  <a:pt x="1175973" y="284136"/>
                  <a:pt x="1090226" y="319216"/>
                  <a:pt x="1162050" y="295275"/>
                </a:cubicBezTo>
                <a:cubicBezTo>
                  <a:pt x="1168400" y="285750"/>
                  <a:pt x="1175980" y="276939"/>
                  <a:pt x="1181100" y="266700"/>
                </a:cubicBezTo>
                <a:cubicBezTo>
                  <a:pt x="1185590" y="257720"/>
                  <a:pt x="1183525" y="245225"/>
                  <a:pt x="1190625" y="238125"/>
                </a:cubicBezTo>
                <a:cubicBezTo>
                  <a:pt x="1197725" y="231025"/>
                  <a:pt x="1209675" y="231775"/>
                  <a:pt x="1219200" y="228600"/>
                </a:cubicBezTo>
                <a:cubicBezTo>
                  <a:pt x="1250950" y="180975"/>
                  <a:pt x="1228725" y="206375"/>
                  <a:pt x="1295400" y="161925"/>
                </a:cubicBezTo>
                <a:lnTo>
                  <a:pt x="1323975" y="142875"/>
                </a:lnTo>
                <a:cubicBezTo>
                  <a:pt x="1327150" y="133350"/>
                  <a:pt x="1326400" y="121400"/>
                  <a:pt x="1333500" y="114300"/>
                </a:cubicBezTo>
                <a:cubicBezTo>
                  <a:pt x="1349689" y="98111"/>
                  <a:pt x="1390650" y="76200"/>
                  <a:pt x="1390650" y="76200"/>
                </a:cubicBezTo>
                <a:cubicBezTo>
                  <a:pt x="1393825" y="66675"/>
                  <a:pt x="1392005" y="53461"/>
                  <a:pt x="1400175" y="47625"/>
                </a:cubicBezTo>
                <a:lnTo>
                  <a:pt x="1485900" y="19050"/>
                </a:lnTo>
                <a:lnTo>
                  <a:pt x="1514475" y="9525"/>
                </a:lnTo>
                <a:lnTo>
                  <a:pt x="1543050" y="0"/>
                </a:lnTo>
                <a:cubicBezTo>
                  <a:pt x="1755775" y="3175"/>
                  <a:pt x="1968656" y="789"/>
                  <a:pt x="2181225" y="9525"/>
                </a:cubicBezTo>
                <a:cubicBezTo>
                  <a:pt x="2201289" y="10350"/>
                  <a:pt x="2218684" y="24637"/>
                  <a:pt x="2238375" y="28575"/>
                </a:cubicBezTo>
                <a:lnTo>
                  <a:pt x="2286000" y="38100"/>
                </a:lnTo>
                <a:cubicBezTo>
                  <a:pt x="2292350" y="47625"/>
                  <a:pt x="2299930" y="56436"/>
                  <a:pt x="2305050" y="66675"/>
                </a:cubicBezTo>
                <a:cubicBezTo>
                  <a:pt x="2309540" y="75655"/>
                  <a:pt x="2309006" y="86896"/>
                  <a:pt x="2314575" y="95250"/>
                </a:cubicBezTo>
                <a:cubicBezTo>
                  <a:pt x="2331313" y="120357"/>
                  <a:pt x="2354162" y="132040"/>
                  <a:pt x="2381250" y="142875"/>
                </a:cubicBezTo>
                <a:cubicBezTo>
                  <a:pt x="2399894" y="150333"/>
                  <a:pt x="2419350" y="155575"/>
                  <a:pt x="2438400" y="161925"/>
                </a:cubicBezTo>
                <a:lnTo>
                  <a:pt x="2466975" y="171450"/>
                </a:lnTo>
                <a:lnTo>
                  <a:pt x="2495550" y="180975"/>
                </a:lnTo>
                <a:cubicBezTo>
                  <a:pt x="2620532" y="274711"/>
                  <a:pt x="2468721" y="167128"/>
                  <a:pt x="2562225" y="219075"/>
                </a:cubicBezTo>
                <a:cubicBezTo>
                  <a:pt x="2582239" y="230194"/>
                  <a:pt x="2600325" y="244475"/>
                  <a:pt x="2619375" y="257175"/>
                </a:cubicBezTo>
                <a:cubicBezTo>
                  <a:pt x="2628900" y="263525"/>
                  <a:pt x="2637090" y="272605"/>
                  <a:pt x="2647950" y="276225"/>
                </a:cubicBezTo>
                <a:cubicBezTo>
                  <a:pt x="2752163" y="310963"/>
                  <a:pt x="2594313" y="255561"/>
                  <a:pt x="2705100" y="304800"/>
                </a:cubicBezTo>
                <a:cubicBezTo>
                  <a:pt x="2734915" y="318051"/>
                  <a:pt x="2768685" y="325459"/>
                  <a:pt x="2800350" y="333375"/>
                </a:cubicBezTo>
                <a:cubicBezTo>
                  <a:pt x="2809875" y="339725"/>
                  <a:pt x="2820830" y="344330"/>
                  <a:pt x="2828925" y="352425"/>
                </a:cubicBezTo>
                <a:cubicBezTo>
                  <a:pt x="2837020" y="360520"/>
                  <a:pt x="2838450" y="374650"/>
                  <a:pt x="2847975" y="381000"/>
                </a:cubicBezTo>
                <a:cubicBezTo>
                  <a:pt x="2858867" y="388262"/>
                  <a:pt x="2873099" y="388795"/>
                  <a:pt x="2886075" y="390525"/>
                </a:cubicBezTo>
                <a:cubicBezTo>
                  <a:pt x="2920836" y="395160"/>
                  <a:pt x="2955925" y="396875"/>
                  <a:pt x="2990850" y="400050"/>
                </a:cubicBezTo>
                <a:cubicBezTo>
                  <a:pt x="3035257" y="414852"/>
                  <a:pt x="3014311" y="409521"/>
                  <a:pt x="3076575" y="419100"/>
                </a:cubicBezTo>
                <a:cubicBezTo>
                  <a:pt x="3144325" y="429523"/>
                  <a:pt x="3122273" y="428625"/>
                  <a:pt x="3162300" y="428625"/>
                </a:cubicBezTo>
              </a:path>
            </a:pathLst>
          </a:custGeom>
          <a:noFill/>
          <a:ln w="3175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39" name="Полилиния 323"/>
          <p:cNvSpPr>
            <a:spLocks noChangeArrowheads="1"/>
          </p:cNvSpPr>
          <p:nvPr/>
        </p:nvSpPr>
        <p:spPr bwMode="auto">
          <a:xfrm>
            <a:off x="9058275" y="8001000"/>
            <a:ext cx="590550" cy="1600200"/>
          </a:xfrm>
          <a:custGeom>
            <a:avLst/>
            <a:gdLst>
              <a:gd name="T0" fmla="*/ 0 w 590298"/>
              <a:gd name="T1" fmla="*/ 0 h 1600200"/>
              <a:gd name="T2" fmla="*/ 28803 w 590298"/>
              <a:gd name="T3" fmla="*/ 9525 h 1600200"/>
              <a:gd name="T4" fmla="*/ 48005 w 590298"/>
              <a:gd name="T5" fmla="*/ 66675 h 1600200"/>
              <a:gd name="T6" fmla="*/ 67223 w 590298"/>
              <a:gd name="T7" fmla="*/ 95250 h 1600200"/>
              <a:gd name="T8" fmla="*/ 76827 w 590298"/>
              <a:gd name="T9" fmla="*/ 123825 h 1600200"/>
              <a:gd name="T10" fmla="*/ 134433 w 590298"/>
              <a:gd name="T11" fmla="*/ 171450 h 1600200"/>
              <a:gd name="T12" fmla="*/ 163242 w 590298"/>
              <a:gd name="T13" fmla="*/ 180975 h 1600200"/>
              <a:gd name="T14" fmla="*/ 220860 w 590298"/>
              <a:gd name="T15" fmla="*/ 228600 h 1600200"/>
              <a:gd name="T16" fmla="*/ 268871 w 590298"/>
              <a:gd name="T17" fmla="*/ 314325 h 1600200"/>
              <a:gd name="T18" fmla="*/ 288077 w 590298"/>
              <a:gd name="T19" fmla="*/ 352425 h 1600200"/>
              <a:gd name="T20" fmla="*/ 316884 w 590298"/>
              <a:gd name="T21" fmla="*/ 371475 h 1600200"/>
              <a:gd name="T22" fmla="*/ 364897 w 590298"/>
              <a:gd name="T23" fmla="*/ 409575 h 1600200"/>
              <a:gd name="T24" fmla="*/ 393705 w 590298"/>
              <a:gd name="T25" fmla="*/ 438150 h 1600200"/>
              <a:gd name="T26" fmla="*/ 412909 w 590298"/>
              <a:gd name="T27" fmla="*/ 495300 h 1600200"/>
              <a:gd name="T28" fmla="*/ 422511 w 590298"/>
              <a:gd name="T29" fmla="*/ 523875 h 1600200"/>
              <a:gd name="T30" fmla="*/ 451318 w 590298"/>
              <a:gd name="T31" fmla="*/ 552450 h 1600200"/>
              <a:gd name="T32" fmla="*/ 451318 w 590298"/>
              <a:gd name="T33" fmla="*/ 657225 h 1600200"/>
              <a:gd name="T34" fmla="*/ 364897 w 590298"/>
              <a:gd name="T35" fmla="*/ 666750 h 1600200"/>
              <a:gd name="T36" fmla="*/ 336088 w 590298"/>
              <a:gd name="T37" fmla="*/ 685800 h 1600200"/>
              <a:gd name="T38" fmla="*/ 326486 w 590298"/>
              <a:gd name="T39" fmla="*/ 723900 h 1600200"/>
              <a:gd name="T40" fmla="*/ 268871 w 590298"/>
              <a:gd name="T41" fmla="*/ 742950 h 1600200"/>
              <a:gd name="T42" fmla="*/ 240063 w 590298"/>
              <a:gd name="T43" fmla="*/ 762000 h 1600200"/>
              <a:gd name="T44" fmla="*/ 201655 w 590298"/>
              <a:gd name="T45" fmla="*/ 819150 h 1600200"/>
              <a:gd name="T46" fmla="*/ 211258 w 590298"/>
              <a:gd name="T47" fmla="*/ 847725 h 1600200"/>
              <a:gd name="T48" fmla="*/ 460921 w 590298"/>
              <a:gd name="T49" fmla="*/ 895350 h 1600200"/>
              <a:gd name="T50" fmla="*/ 499332 w 590298"/>
              <a:gd name="T51" fmla="*/ 904875 h 1600200"/>
              <a:gd name="T52" fmla="*/ 528141 w 590298"/>
              <a:gd name="T53" fmla="*/ 914400 h 1600200"/>
              <a:gd name="T54" fmla="*/ 489729 w 590298"/>
              <a:gd name="T55" fmla="*/ 1219200 h 1600200"/>
              <a:gd name="T56" fmla="*/ 480126 w 590298"/>
              <a:gd name="T57" fmla="*/ 1247775 h 1600200"/>
              <a:gd name="T58" fmla="*/ 470524 w 590298"/>
              <a:gd name="T59" fmla="*/ 1304925 h 1600200"/>
              <a:gd name="T60" fmla="*/ 441715 w 590298"/>
              <a:gd name="T61" fmla="*/ 1323975 h 1600200"/>
              <a:gd name="T62" fmla="*/ 432113 w 590298"/>
              <a:gd name="T63" fmla="*/ 1495425 h 1600200"/>
              <a:gd name="T64" fmla="*/ 412909 w 590298"/>
              <a:gd name="T65" fmla="*/ 1552575 h 1600200"/>
              <a:gd name="T66" fmla="*/ 403307 w 590298"/>
              <a:gd name="T67" fmla="*/ 1581150 h 1600200"/>
              <a:gd name="T68" fmla="*/ 403307 w 590298"/>
              <a:gd name="T69" fmla="*/ 1600200 h 160020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590298"/>
              <a:gd name="T106" fmla="*/ 0 h 1600200"/>
              <a:gd name="T107" fmla="*/ 590298 w 590298"/>
              <a:gd name="T108" fmla="*/ 1600200 h 160020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590298" h="1600200">
                <a:moveTo>
                  <a:pt x="0" y="0"/>
                </a:moveTo>
                <a:cubicBezTo>
                  <a:pt x="9525" y="3175"/>
                  <a:pt x="22739" y="1355"/>
                  <a:pt x="28575" y="9525"/>
                </a:cubicBezTo>
                <a:cubicBezTo>
                  <a:pt x="40247" y="25865"/>
                  <a:pt x="36486" y="49967"/>
                  <a:pt x="47625" y="66675"/>
                </a:cubicBezTo>
                <a:cubicBezTo>
                  <a:pt x="53975" y="76200"/>
                  <a:pt x="61555" y="85011"/>
                  <a:pt x="66675" y="95250"/>
                </a:cubicBezTo>
                <a:cubicBezTo>
                  <a:pt x="71165" y="104230"/>
                  <a:pt x="70631" y="115471"/>
                  <a:pt x="76200" y="123825"/>
                </a:cubicBezTo>
                <a:cubicBezTo>
                  <a:pt x="86733" y="139624"/>
                  <a:pt x="115779" y="162665"/>
                  <a:pt x="133350" y="171450"/>
                </a:cubicBezTo>
                <a:cubicBezTo>
                  <a:pt x="142330" y="175940"/>
                  <a:pt x="152945" y="176485"/>
                  <a:pt x="161925" y="180975"/>
                </a:cubicBezTo>
                <a:cubicBezTo>
                  <a:pt x="188447" y="194236"/>
                  <a:pt x="198009" y="207534"/>
                  <a:pt x="219075" y="228600"/>
                </a:cubicBezTo>
                <a:cubicBezTo>
                  <a:pt x="245415" y="307621"/>
                  <a:pt x="201196" y="183317"/>
                  <a:pt x="266700" y="314325"/>
                </a:cubicBezTo>
                <a:cubicBezTo>
                  <a:pt x="273050" y="327025"/>
                  <a:pt x="276660" y="341517"/>
                  <a:pt x="285750" y="352425"/>
                </a:cubicBezTo>
                <a:cubicBezTo>
                  <a:pt x="293079" y="361219"/>
                  <a:pt x="304800" y="365125"/>
                  <a:pt x="314325" y="371475"/>
                </a:cubicBezTo>
                <a:cubicBezTo>
                  <a:pt x="332846" y="427038"/>
                  <a:pt x="307778" y="378619"/>
                  <a:pt x="361950" y="409575"/>
                </a:cubicBezTo>
                <a:cubicBezTo>
                  <a:pt x="373646" y="416258"/>
                  <a:pt x="381000" y="428625"/>
                  <a:pt x="390525" y="438150"/>
                </a:cubicBezTo>
                <a:lnTo>
                  <a:pt x="409575" y="495300"/>
                </a:lnTo>
                <a:cubicBezTo>
                  <a:pt x="412750" y="504825"/>
                  <a:pt x="412000" y="516775"/>
                  <a:pt x="419100" y="523875"/>
                </a:cubicBezTo>
                <a:lnTo>
                  <a:pt x="447675" y="552450"/>
                </a:lnTo>
                <a:cubicBezTo>
                  <a:pt x="457604" y="582237"/>
                  <a:pt x="478053" y="629885"/>
                  <a:pt x="447675" y="657225"/>
                </a:cubicBezTo>
                <a:cubicBezTo>
                  <a:pt x="426305" y="676458"/>
                  <a:pt x="390525" y="663575"/>
                  <a:pt x="361950" y="666750"/>
                </a:cubicBezTo>
                <a:cubicBezTo>
                  <a:pt x="352425" y="673100"/>
                  <a:pt x="339725" y="676275"/>
                  <a:pt x="333375" y="685800"/>
                </a:cubicBezTo>
                <a:cubicBezTo>
                  <a:pt x="326113" y="696692"/>
                  <a:pt x="333789" y="715381"/>
                  <a:pt x="323850" y="723900"/>
                </a:cubicBezTo>
                <a:cubicBezTo>
                  <a:pt x="308604" y="736968"/>
                  <a:pt x="283408" y="731811"/>
                  <a:pt x="266700" y="742950"/>
                </a:cubicBezTo>
                <a:lnTo>
                  <a:pt x="238125" y="762000"/>
                </a:lnTo>
                <a:cubicBezTo>
                  <a:pt x="225425" y="781050"/>
                  <a:pt x="192785" y="797430"/>
                  <a:pt x="200025" y="819150"/>
                </a:cubicBezTo>
                <a:cubicBezTo>
                  <a:pt x="203200" y="828675"/>
                  <a:pt x="202450" y="840625"/>
                  <a:pt x="209550" y="847725"/>
                </a:cubicBezTo>
                <a:cubicBezTo>
                  <a:pt x="280987" y="919162"/>
                  <a:pt x="351064" y="890043"/>
                  <a:pt x="457200" y="895350"/>
                </a:cubicBezTo>
                <a:cubicBezTo>
                  <a:pt x="469900" y="898525"/>
                  <a:pt x="482713" y="901279"/>
                  <a:pt x="495300" y="904875"/>
                </a:cubicBezTo>
                <a:cubicBezTo>
                  <a:pt x="504954" y="907633"/>
                  <a:pt x="523229" y="904381"/>
                  <a:pt x="523875" y="914400"/>
                </a:cubicBezTo>
                <a:cubicBezTo>
                  <a:pt x="541849" y="1193004"/>
                  <a:pt x="590298" y="1149518"/>
                  <a:pt x="485775" y="1219200"/>
                </a:cubicBezTo>
                <a:cubicBezTo>
                  <a:pt x="482600" y="1228725"/>
                  <a:pt x="478428" y="1237974"/>
                  <a:pt x="476250" y="1247775"/>
                </a:cubicBezTo>
                <a:cubicBezTo>
                  <a:pt x="472060" y="1266628"/>
                  <a:pt x="475362" y="1287651"/>
                  <a:pt x="466725" y="1304925"/>
                </a:cubicBezTo>
                <a:cubicBezTo>
                  <a:pt x="461605" y="1315164"/>
                  <a:pt x="447675" y="1317625"/>
                  <a:pt x="438150" y="1323975"/>
                </a:cubicBezTo>
                <a:cubicBezTo>
                  <a:pt x="434975" y="1381125"/>
                  <a:pt x="435725" y="1438629"/>
                  <a:pt x="428625" y="1495425"/>
                </a:cubicBezTo>
                <a:cubicBezTo>
                  <a:pt x="426134" y="1515350"/>
                  <a:pt x="415925" y="1533525"/>
                  <a:pt x="409575" y="1552575"/>
                </a:cubicBezTo>
                <a:cubicBezTo>
                  <a:pt x="406400" y="1562100"/>
                  <a:pt x="400050" y="1571110"/>
                  <a:pt x="400050" y="1581150"/>
                </a:cubicBezTo>
                <a:lnTo>
                  <a:pt x="400050" y="1600200"/>
                </a:lnTo>
              </a:path>
            </a:pathLst>
          </a:custGeom>
          <a:noFill/>
          <a:ln w="3175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7940" name="Text Box 2072"/>
          <p:cNvSpPr txBox="1">
            <a:spLocks noChangeArrowheads="1"/>
          </p:cNvSpPr>
          <p:nvPr/>
        </p:nvSpPr>
        <p:spPr bwMode="auto">
          <a:xfrm>
            <a:off x="8102600" y="8023225"/>
            <a:ext cx="1166813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БАТ-1; ИМР2 – 3</a:t>
            </a:r>
          </a:p>
          <a:p>
            <a:pPr algn="ctr" eaLnBrk="1" hangingPunct="1"/>
            <a:r>
              <a:rPr lang="ru-RU" sz="900" b="0" i="1"/>
              <a:t>тел. ОД– 41-42-43</a:t>
            </a:r>
          </a:p>
        </p:txBody>
      </p:sp>
      <p:sp>
        <p:nvSpPr>
          <p:cNvPr id="326" name="Text Box 2072"/>
          <p:cNvSpPr txBox="1">
            <a:spLocks noChangeArrowheads="1"/>
          </p:cNvSpPr>
          <p:nvPr/>
        </p:nvSpPr>
        <p:spPr bwMode="auto">
          <a:xfrm>
            <a:off x="8685213" y="7223125"/>
            <a:ext cx="1044575" cy="252413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НОВАЯ ЖИЗНЬ</a:t>
            </a:r>
          </a:p>
        </p:txBody>
      </p:sp>
      <p:sp>
        <p:nvSpPr>
          <p:cNvPr id="37942" name="Text Box 2072"/>
          <p:cNvSpPr txBox="1">
            <a:spLocks noChangeArrowheads="1"/>
          </p:cNvSpPr>
          <p:nvPr/>
        </p:nvSpPr>
        <p:spPr bwMode="auto">
          <a:xfrm>
            <a:off x="9742488" y="7518400"/>
            <a:ext cx="1333500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л/с 15; АЦ-4 – 3</a:t>
            </a:r>
          </a:p>
          <a:p>
            <a:pPr algn="ctr" eaLnBrk="1" hangingPunct="1"/>
            <a:r>
              <a:rPr lang="ru-RU" sz="900" b="0" i="1"/>
              <a:t>тел. ЕДДС – 44-43-42</a:t>
            </a:r>
          </a:p>
        </p:txBody>
      </p:sp>
      <p:grpSp>
        <p:nvGrpSpPr>
          <p:cNvPr id="37943" name="Группа 324"/>
          <p:cNvGrpSpPr>
            <a:grpSpLocks/>
          </p:cNvGrpSpPr>
          <p:nvPr/>
        </p:nvGrpSpPr>
        <p:grpSpPr bwMode="auto">
          <a:xfrm>
            <a:off x="8786813" y="6823075"/>
            <a:ext cx="352425" cy="377825"/>
            <a:chOff x="4040346" y="5502280"/>
            <a:chExt cx="352876" cy="378000"/>
          </a:xfrm>
        </p:grpSpPr>
        <p:sp>
          <p:nvSpPr>
            <p:cNvPr id="38075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4162784" y="5502280"/>
              <a:ext cx="108000" cy="378000"/>
            </a:xfrm>
            <a:prstGeom prst="rect">
              <a:avLst/>
            </a:prstGeom>
            <a:solidFill>
              <a:schemeClr val="bg1"/>
            </a:solidFill>
            <a:ln w="25400" algn="ctr">
              <a:noFill/>
              <a:prstDash val="dash"/>
              <a:miter lim="800000"/>
              <a:headEnd/>
              <a:tailEnd/>
            </a:ln>
            <a:effectLst>
              <a:softEdge rad="12700"/>
            </a:effectLst>
          </p:spPr>
          <p:txBody>
            <a:bodyPr lIns="127985" tIns="63994" rIns="127985" bIns="63994" anchor="ctr"/>
            <a:lstStyle/>
            <a:p>
              <a:pPr algn="ctr" defTabSz="1276350">
                <a:defRPr/>
              </a:pPr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37944" name="Text Box 2072"/>
          <p:cNvSpPr txBox="1">
            <a:spLocks noChangeArrowheads="1"/>
          </p:cNvSpPr>
          <p:nvPr/>
        </p:nvSpPr>
        <p:spPr bwMode="auto">
          <a:xfrm>
            <a:off x="9120188" y="6667500"/>
            <a:ext cx="1041400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900" b="0" i="1"/>
              <a:t>4</a:t>
            </a:r>
            <a:r>
              <a:rPr lang="ru-RU" sz="900" b="0" i="1"/>
              <a:t>33</a:t>
            </a:r>
            <a:r>
              <a:rPr lang="en-US" sz="900" b="0" i="1"/>
              <a:t> 00’,0. </a:t>
            </a:r>
            <a:r>
              <a:rPr lang="ru-RU" sz="900" b="0" i="1"/>
              <a:t>С.Ш. </a:t>
            </a:r>
          </a:p>
          <a:p>
            <a:pPr algn="ctr" eaLnBrk="1" hangingPunct="1"/>
            <a:r>
              <a:rPr lang="ru-RU" sz="900" b="0" i="1"/>
              <a:t>322 20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37945" name="AutoShape 192"/>
          <p:cNvSpPr>
            <a:spLocks noChangeArrowheads="1"/>
          </p:cNvSpPr>
          <p:nvPr/>
        </p:nvSpPr>
        <p:spPr bwMode="auto">
          <a:xfrm>
            <a:off x="6859588" y="1912938"/>
            <a:ext cx="1998662" cy="1236662"/>
          </a:xfrm>
          <a:prstGeom prst="wedgeRectCallout">
            <a:avLst>
              <a:gd name="adj1" fmla="val -49903"/>
              <a:gd name="adj2" fmla="val -33907"/>
            </a:avLst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 defTabSz="1477963"/>
            <a:r>
              <a:rPr lang="ru-RU" sz="900" u="sng">
                <a:latin typeface="Calibri" pitchFamily="34" charset="0"/>
              </a:rPr>
              <a:t>р. Оса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Протяженность –  935 км.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Характер дна – песок, галька, ил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Скорость течения м\с – 2 - 3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Ширина – 2 – 8 км. Глубина –     м. 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Период ледостава: ноябрь – март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Критический уровень –  350   м.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Уровень паводка –      м.</a:t>
            </a:r>
          </a:p>
        </p:txBody>
      </p:sp>
      <p:grpSp>
        <p:nvGrpSpPr>
          <p:cNvPr id="37946" name="Group 60"/>
          <p:cNvGrpSpPr>
            <a:grpSpLocks/>
          </p:cNvGrpSpPr>
          <p:nvPr/>
        </p:nvGrpSpPr>
        <p:grpSpPr bwMode="auto">
          <a:xfrm>
            <a:off x="9725025" y="7143750"/>
            <a:ext cx="566738" cy="606425"/>
            <a:chOff x="4909" y="4218"/>
            <a:chExt cx="123" cy="210"/>
          </a:xfrm>
        </p:grpSpPr>
        <p:grpSp>
          <p:nvGrpSpPr>
            <p:cNvPr id="38067" name="Group 61"/>
            <p:cNvGrpSpPr>
              <a:grpSpLocks/>
            </p:cNvGrpSpPr>
            <p:nvPr/>
          </p:nvGrpSpPr>
          <p:grpSpPr bwMode="auto">
            <a:xfrm>
              <a:off x="4910" y="4218"/>
              <a:ext cx="122" cy="210"/>
              <a:chOff x="1766" y="5636"/>
              <a:chExt cx="207" cy="318"/>
            </a:xfrm>
          </p:grpSpPr>
          <p:grpSp>
            <p:nvGrpSpPr>
              <p:cNvPr id="38069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07" cy="318"/>
                <a:chOff x="3168" y="192"/>
                <a:chExt cx="207" cy="672"/>
              </a:xfrm>
            </p:grpSpPr>
            <p:sp>
              <p:nvSpPr>
                <p:cNvPr id="38071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072" name="Line 64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206" cy="99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073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2" y="459"/>
                  <a:ext cx="203" cy="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074" name="Line 66"/>
                <p:cNvSpPr>
                  <a:spLocks noChangeShapeType="1"/>
                </p:cNvSpPr>
                <p:nvPr/>
              </p:nvSpPr>
              <p:spPr bwMode="auto">
                <a:xfrm>
                  <a:off x="3369" y="285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38070" name="Freeform 67"/>
              <p:cNvSpPr>
                <a:spLocks/>
              </p:cNvSpPr>
              <p:nvPr/>
            </p:nvSpPr>
            <p:spPr bwMode="auto">
              <a:xfrm>
                <a:off x="1771" y="5648"/>
                <a:ext cx="197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1 w 291"/>
                  <a:gd name="T5" fmla="*/ 114 h 159"/>
                  <a:gd name="T6" fmla="*/ 1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38068" name="Text Box 68"/>
            <p:cNvSpPr txBox="1">
              <a:spLocks noChangeArrowheads="1"/>
            </p:cNvSpPr>
            <p:nvPr/>
          </p:nvSpPr>
          <p:spPr bwMode="auto">
            <a:xfrm>
              <a:off x="4909" y="4223"/>
              <a:ext cx="116" cy="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5341" tIns="42675" rIns="85341" bIns="42675">
              <a:spAutoFit/>
            </a:bodyPr>
            <a:lstStyle>
              <a:lvl1pPr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sz="1400"/>
                <a:t>4</a:t>
              </a:r>
              <a:r>
                <a:rPr lang="ru-RU" sz="1400"/>
                <a:t>ПЧ</a:t>
              </a:r>
            </a:p>
          </p:txBody>
        </p:sp>
      </p:grpSp>
      <p:grpSp>
        <p:nvGrpSpPr>
          <p:cNvPr id="37947" name="Группа 374"/>
          <p:cNvGrpSpPr>
            <a:grpSpLocks/>
          </p:cNvGrpSpPr>
          <p:nvPr/>
        </p:nvGrpSpPr>
        <p:grpSpPr bwMode="auto">
          <a:xfrm>
            <a:off x="7518400" y="5267325"/>
            <a:ext cx="319088" cy="296863"/>
            <a:chOff x="542885" y="6954971"/>
            <a:chExt cx="318332" cy="296242"/>
          </a:xfrm>
        </p:grpSpPr>
        <p:grpSp>
          <p:nvGrpSpPr>
            <p:cNvPr id="38059" name="Group 56"/>
            <p:cNvGrpSpPr>
              <a:grpSpLocks/>
            </p:cNvGrpSpPr>
            <p:nvPr/>
          </p:nvGrpSpPr>
          <p:grpSpPr bwMode="auto">
            <a:xfrm>
              <a:off x="542885" y="6954971"/>
              <a:ext cx="318332" cy="296241"/>
              <a:chOff x="0" y="1"/>
              <a:chExt cx="20000" cy="19999"/>
            </a:xfrm>
          </p:grpSpPr>
          <p:sp>
            <p:nvSpPr>
              <p:cNvPr id="3806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3806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06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806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3806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6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8060" name="Rectangle 57"/>
            <p:cNvSpPr>
              <a:spLocks noChangeArrowheads="1"/>
            </p:cNvSpPr>
            <p:nvPr/>
          </p:nvSpPr>
          <p:spPr bwMode="auto">
            <a:xfrm>
              <a:off x="614322" y="7067447"/>
              <a:ext cx="175536" cy="18136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</p:grpSp>
      <p:sp>
        <p:nvSpPr>
          <p:cNvPr id="37948" name="Полилиния 357"/>
          <p:cNvSpPr>
            <a:spLocks noChangeArrowheads="1"/>
          </p:cNvSpPr>
          <p:nvPr/>
        </p:nvSpPr>
        <p:spPr bwMode="auto">
          <a:xfrm>
            <a:off x="7188200" y="9220200"/>
            <a:ext cx="114300" cy="381000"/>
          </a:xfrm>
          <a:custGeom>
            <a:avLst/>
            <a:gdLst>
              <a:gd name="T0" fmla="*/ 397 w 114735"/>
              <a:gd name="T1" fmla="*/ 0 h 381000"/>
              <a:gd name="T2" fmla="*/ 12220 w 114735"/>
              <a:gd name="T3" fmla="*/ 152400 h 381000"/>
              <a:gd name="T4" fmla="*/ 47668 w 114735"/>
              <a:gd name="T5" fmla="*/ 190500 h 381000"/>
              <a:gd name="T6" fmla="*/ 71300 w 114735"/>
              <a:gd name="T7" fmla="*/ 228600 h 381000"/>
              <a:gd name="T8" fmla="*/ 106747 w 114735"/>
              <a:gd name="T9" fmla="*/ 381000 h 381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4735"/>
              <a:gd name="T16" fmla="*/ 0 h 381000"/>
              <a:gd name="T17" fmla="*/ 114735 w 114735"/>
              <a:gd name="T18" fmla="*/ 381000 h 381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4735" h="381000">
                <a:moveTo>
                  <a:pt x="435" y="0"/>
                </a:moveTo>
                <a:cubicBezTo>
                  <a:pt x="4668" y="50800"/>
                  <a:pt x="0" y="103145"/>
                  <a:pt x="13135" y="152400"/>
                </a:cubicBezTo>
                <a:cubicBezTo>
                  <a:pt x="17763" y="169754"/>
                  <a:pt x="39737" y="176702"/>
                  <a:pt x="51235" y="190500"/>
                </a:cubicBezTo>
                <a:cubicBezTo>
                  <a:pt x="61006" y="202226"/>
                  <a:pt x="68168" y="215900"/>
                  <a:pt x="76635" y="228600"/>
                </a:cubicBezTo>
                <a:cubicBezTo>
                  <a:pt x="90526" y="367514"/>
                  <a:pt x="59252" y="325517"/>
                  <a:pt x="114735" y="381000"/>
                </a:cubicBezTo>
              </a:path>
            </a:pathLst>
          </a:custGeom>
          <a:noFill/>
          <a:ln w="76200" algn="ctr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00" name="5-конечная звезда 299"/>
          <p:cNvSpPr/>
          <p:nvPr/>
        </p:nvSpPr>
        <p:spPr bwMode="auto">
          <a:xfrm>
            <a:off x="8596313" y="6261100"/>
            <a:ext cx="168275" cy="166688"/>
          </a:xfrm>
          <a:prstGeom prst="star5">
            <a:avLst>
              <a:gd name="adj" fmla="val 39701"/>
              <a:gd name="hf" fmla="val 105146"/>
              <a:gd name="vf" fmla="val 110557"/>
            </a:avLst>
          </a:prstGeom>
          <a:solidFill>
            <a:srgbClr val="0000FF"/>
          </a:solidFill>
          <a:ln w="19050" algn="ctr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>
              <a:defRPr/>
            </a:pPr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44" name="Text Box 2072"/>
          <p:cNvSpPr txBox="1">
            <a:spLocks noChangeArrowheads="1"/>
          </p:cNvSpPr>
          <p:nvPr/>
        </p:nvSpPr>
        <p:spPr bwMode="auto">
          <a:xfrm>
            <a:off x="4256088" y="5014913"/>
            <a:ext cx="1020762" cy="252412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ПРИБЫТКОВО</a:t>
            </a:r>
          </a:p>
        </p:txBody>
      </p:sp>
      <p:cxnSp>
        <p:nvCxnSpPr>
          <p:cNvPr id="37951" name="Прямая соединительная линия 361"/>
          <p:cNvCxnSpPr>
            <a:cxnSpLocks noChangeShapeType="1"/>
            <a:endCxn id="37891" idx="6"/>
          </p:cNvCxnSpPr>
          <p:nvPr/>
        </p:nvCxnSpPr>
        <p:spPr bwMode="auto">
          <a:xfrm rot="5400000" flipH="1" flipV="1">
            <a:off x="9151144" y="5950744"/>
            <a:ext cx="4471987" cy="2828925"/>
          </a:xfrm>
          <a:prstGeom prst="line">
            <a:avLst/>
          </a:prstGeom>
          <a:noFill/>
          <a:ln w="571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52" name="Прямая соединительная линия 362"/>
          <p:cNvCxnSpPr>
            <a:cxnSpLocks noChangeShapeType="1"/>
          </p:cNvCxnSpPr>
          <p:nvPr/>
        </p:nvCxnSpPr>
        <p:spPr bwMode="auto">
          <a:xfrm rot="5400000" flipH="1" flipV="1">
            <a:off x="9313863" y="6151562"/>
            <a:ext cx="4121150" cy="2828925"/>
          </a:xfrm>
          <a:prstGeom prst="line">
            <a:avLst/>
          </a:prstGeom>
          <a:noFill/>
          <a:ln w="69850" algn="ctr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53" name="Text Box 36"/>
          <p:cNvSpPr txBox="1">
            <a:spLocks noChangeArrowheads="1"/>
          </p:cNvSpPr>
          <p:nvPr/>
        </p:nvSpPr>
        <p:spPr bwMode="auto">
          <a:xfrm>
            <a:off x="9378950" y="8331200"/>
            <a:ext cx="2951163" cy="736600"/>
          </a:xfrm>
          <a:prstGeom prst="rect">
            <a:avLst/>
          </a:prstGeom>
          <a:solidFill>
            <a:schemeClr val="bg1">
              <a:alpha val="70979"/>
            </a:schemeClr>
          </a:solidFill>
          <a:ln w="38100" cmpd="dbl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>
                <a:cs typeface="Times New Roman" pitchFamily="18" charset="0"/>
              </a:rPr>
              <a:t>Хабаровское отделение 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>
                <a:cs typeface="Times New Roman" pitchFamily="18" charset="0"/>
              </a:rPr>
              <a:t>Дальневосточной железной дороги: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>
                <a:cs typeface="Times New Roman" pitchFamily="18" charset="0"/>
              </a:rPr>
              <a:t>Начальник отделения Михаев Павел Евгеньевич, 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>
                <a:cs typeface="Times New Roman" pitchFamily="18" charset="0"/>
              </a:rPr>
              <a:t>т. </a:t>
            </a:r>
            <a:r>
              <a:rPr lang="en-US" sz="1000" b="0" i="1">
                <a:cs typeface="Times New Roman" pitchFamily="18" charset="0"/>
              </a:rPr>
              <a:t>8-4212-</a:t>
            </a:r>
            <a:r>
              <a:rPr lang="ru-RU" sz="1000" b="0" i="1">
                <a:cs typeface="Times New Roman" pitchFamily="18" charset="0"/>
              </a:rPr>
              <a:t>38-25-00</a:t>
            </a:r>
            <a:endParaRPr lang="en-US" sz="1000" b="0" i="1">
              <a:cs typeface="Times New Roman" pitchFamily="18" charset="0"/>
            </a:endParaRPr>
          </a:p>
        </p:txBody>
      </p:sp>
      <p:cxnSp>
        <p:nvCxnSpPr>
          <p:cNvPr id="37954" name="Прямая со стрелкой 176"/>
          <p:cNvCxnSpPr>
            <a:cxnSpLocks noChangeShapeType="1"/>
          </p:cNvCxnSpPr>
          <p:nvPr/>
        </p:nvCxnSpPr>
        <p:spPr bwMode="auto">
          <a:xfrm>
            <a:off x="2182813" y="3376613"/>
            <a:ext cx="3201987" cy="2319337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55" name="Прямая со стрелкой 176"/>
          <p:cNvCxnSpPr>
            <a:cxnSpLocks noChangeShapeType="1"/>
          </p:cNvCxnSpPr>
          <p:nvPr/>
        </p:nvCxnSpPr>
        <p:spPr bwMode="auto">
          <a:xfrm>
            <a:off x="2609850" y="5324475"/>
            <a:ext cx="2600325" cy="596900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56" name="Text Box 236"/>
          <p:cNvSpPr txBox="1">
            <a:spLocks noChangeArrowheads="1"/>
          </p:cNvSpPr>
          <p:nvPr/>
        </p:nvSpPr>
        <p:spPr bwMode="auto">
          <a:xfrm>
            <a:off x="1739900" y="3460750"/>
            <a:ext cx="471488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4,5 км</a:t>
            </a:r>
          </a:p>
        </p:txBody>
      </p:sp>
      <p:sp>
        <p:nvSpPr>
          <p:cNvPr id="37957" name="Text Box 237"/>
          <p:cNvSpPr txBox="1">
            <a:spLocks noChangeArrowheads="1"/>
          </p:cNvSpPr>
          <p:nvPr/>
        </p:nvSpPr>
        <p:spPr bwMode="auto">
          <a:xfrm>
            <a:off x="2830513" y="1890713"/>
            <a:ext cx="471487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4,8 км</a:t>
            </a:r>
          </a:p>
        </p:txBody>
      </p:sp>
      <p:sp>
        <p:nvSpPr>
          <p:cNvPr id="37958" name="Text Box 238"/>
          <p:cNvSpPr txBox="1">
            <a:spLocks noChangeArrowheads="1"/>
          </p:cNvSpPr>
          <p:nvPr/>
        </p:nvSpPr>
        <p:spPr bwMode="auto">
          <a:xfrm>
            <a:off x="2668588" y="5053013"/>
            <a:ext cx="414337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3 км</a:t>
            </a:r>
          </a:p>
        </p:txBody>
      </p:sp>
      <p:sp>
        <p:nvSpPr>
          <p:cNvPr id="37959" name="Text Box 239"/>
          <p:cNvSpPr txBox="1">
            <a:spLocks noChangeArrowheads="1"/>
          </p:cNvSpPr>
          <p:nvPr/>
        </p:nvSpPr>
        <p:spPr bwMode="auto">
          <a:xfrm>
            <a:off x="1863725" y="6680200"/>
            <a:ext cx="414338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4 км</a:t>
            </a:r>
          </a:p>
        </p:txBody>
      </p:sp>
      <p:sp>
        <p:nvSpPr>
          <p:cNvPr id="37960" name="Text Box 240"/>
          <p:cNvSpPr txBox="1">
            <a:spLocks noChangeArrowheads="1"/>
          </p:cNvSpPr>
          <p:nvPr/>
        </p:nvSpPr>
        <p:spPr bwMode="auto">
          <a:xfrm>
            <a:off x="5284788" y="3355975"/>
            <a:ext cx="414337" cy="22066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3 км</a:t>
            </a:r>
          </a:p>
        </p:txBody>
      </p:sp>
      <p:sp>
        <p:nvSpPr>
          <p:cNvPr id="37961" name="Text Box 242"/>
          <p:cNvSpPr txBox="1">
            <a:spLocks noChangeArrowheads="1"/>
          </p:cNvSpPr>
          <p:nvPr/>
        </p:nvSpPr>
        <p:spPr bwMode="auto">
          <a:xfrm>
            <a:off x="11187113" y="3228975"/>
            <a:ext cx="471487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4,5 км</a:t>
            </a:r>
          </a:p>
        </p:txBody>
      </p:sp>
      <p:sp>
        <p:nvSpPr>
          <p:cNvPr id="37962" name="Text Box 244"/>
          <p:cNvSpPr txBox="1">
            <a:spLocks noChangeArrowheads="1"/>
          </p:cNvSpPr>
          <p:nvPr/>
        </p:nvSpPr>
        <p:spPr bwMode="auto">
          <a:xfrm>
            <a:off x="7148513" y="7772400"/>
            <a:ext cx="414337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3 км</a:t>
            </a:r>
          </a:p>
        </p:txBody>
      </p:sp>
      <p:sp>
        <p:nvSpPr>
          <p:cNvPr id="37963" name="Text Box 256"/>
          <p:cNvSpPr txBox="1">
            <a:spLocks noChangeArrowheads="1"/>
          </p:cNvSpPr>
          <p:nvPr/>
        </p:nvSpPr>
        <p:spPr bwMode="auto">
          <a:xfrm>
            <a:off x="6248400" y="4017963"/>
            <a:ext cx="414338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2 км</a:t>
            </a:r>
          </a:p>
        </p:txBody>
      </p:sp>
      <p:sp>
        <p:nvSpPr>
          <p:cNvPr id="37964" name="Text Box 258"/>
          <p:cNvSpPr txBox="1">
            <a:spLocks noChangeArrowheads="1"/>
          </p:cNvSpPr>
          <p:nvPr/>
        </p:nvSpPr>
        <p:spPr bwMode="auto">
          <a:xfrm>
            <a:off x="4252913" y="7696200"/>
            <a:ext cx="414337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3 км</a:t>
            </a:r>
          </a:p>
        </p:txBody>
      </p:sp>
      <p:cxnSp>
        <p:nvCxnSpPr>
          <p:cNvPr id="37965" name="Прямая со стрелкой 176"/>
          <p:cNvCxnSpPr>
            <a:cxnSpLocks noChangeShapeType="1"/>
          </p:cNvCxnSpPr>
          <p:nvPr/>
        </p:nvCxnSpPr>
        <p:spPr bwMode="auto">
          <a:xfrm flipV="1">
            <a:off x="1930400" y="6138863"/>
            <a:ext cx="3425825" cy="884237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66" name="Text Box 243"/>
          <p:cNvSpPr txBox="1">
            <a:spLocks noChangeArrowheads="1"/>
          </p:cNvSpPr>
          <p:nvPr/>
        </p:nvSpPr>
        <p:spPr bwMode="auto">
          <a:xfrm>
            <a:off x="7019925" y="5372100"/>
            <a:ext cx="414338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1 км</a:t>
            </a:r>
          </a:p>
        </p:txBody>
      </p:sp>
      <p:sp>
        <p:nvSpPr>
          <p:cNvPr id="37967" name="Text Box 241"/>
          <p:cNvSpPr txBox="1">
            <a:spLocks noChangeArrowheads="1"/>
          </p:cNvSpPr>
          <p:nvPr/>
        </p:nvSpPr>
        <p:spPr bwMode="auto">
          <a:xfrm>
            <a:off x="8101013" y="3489325"/>
            <a:ext cx="414337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3 км</a:t>
            </a:r>
          </a:p>
        </p:txBody>
      </p:sp>
      <p:sp>
        <p:nvSpPr>
          <p:cNvPr id="37968" name="Text Box 255"/>
          <p:cNvSpPr txBox="1">
            <a:spLocks noChangeArrowheads="1"/>
          </p:cNvSpPr>
          <p:nvPr/>
        </p:nvSpPr>
        <p:spPr bwMode="auto">
          <a:xfrm>
            <a:off x="4475163" y="2305050"/>
            <a:ext cx="414337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4 км</a:t>
            </a:r>
          </a:p>
        </p:txBody>
      </p:sp>
      <p:cxnSp>
        <p:nvCxnSpPr>
          <p:cNvPr id="37969" name="Прямая со стрелкой 176"/>
          <p:cNvCxnSpPr>
            <a:cxnSpLocks noChangeShapeType="1"/>
          </p:cNvCxnSpPr>
          <p:nvPr/>
        </p:nvCxnSpPr>
        <p:spPr bwMode="auto">
          <a:xfrm>
            <a:off x="3556000" y="5980113"/>
            <a:ext cx="1727200" cy="42862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70" name="Text Box 238"/>
          <p:cNvSpPr txBox="1">
            <a:spLocks noChangeArrowheads="1"/>
          </p:cNvSpPr>
          <p:nvPr/>
        </p:nvSpPr>
        <p:spPr bwMode="auto">
          <a:xfrm>
            <a:off x="3686175" y="5729288"/>
            <a:ext cx="471488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2,6 км</a:t>
            </a:r>
          </a:p>
        </p:txBody>
      </p:sp>
      <p:cxnSp>
        <p:nvCxnSpPr>
          <p:cNvPr id="37971" name="Прямая со стрелкой 176"/>
          <p:cNvCxnSpPr>
            <a:cxnSpLocks noChangeShapeType="1"/>
          </p:cNvCxnSpPr>
          <p:nvPr/>
        </p:nvCxnSpPr>
        <p:spPr bwMode="auto">
          <a:xfrm>
            <a:off x="2514600" y="4175125"/>
            <a:ext cx="2781300" cy="1654175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72" name="Text Box 243"/>
          <p:cNvSpPr txBox="1">
            <a:spLocks noChangeArrowheads="1"/>
          </p:cNvSpPr>
          <p:nvPr/>
        </p:nvSpPr>
        <p:spPr bwMode="auto">
          <a:xfrm>
            <a:off x="2562225" y="3935413"/>
            <a:ext cx="414338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4 км</a:t>
            </a:r>
          </a:p>
        </p:txBody>
      </p:sp>
      <p:sp>
        <p:nvSpPr>
          <p:cNvPr id="37973" name="Text Box 243"/>
          <p:cNvSpPr txBox="1">
            <a:spLocks noChangeArrowheads="1"/>
          </p:cNvSpPr>
          <p:nvPr/>
        </p:nvSpPr>
        <p:spPr bwMode="auto">
          <a:xfrm>
            <a:off x="3717925" y="7245350"/>
            <a:ext cx="471488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3,4 км</a:t>
            </a:r>
          </a:p>
        </p:txBody>
      </p:sp>
      <p:sp>
        <p:nvSpPr>
          <p:cNvPr id="37974" name="Text Box 243"/>
          <p:cNvSpPr txBox="1">
            <a:spLocks noChangeArrowheads="1"/>
          </p:cNvSpPr>
          <p:nvPr/>
        </p:nvSpPr>
        <p:spPr bwMode="auto">
          <a:xfrm>
            <a:off x="8129588" y="6407150"/>
            <a:ext cx="414337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2 км</a:t>
            </a:r>
          </a:p>
        </p:txBody>
      </p:sp>
      <p:sp>
        <p:nvSpPr>
          <p:cNvPr id="37975" name="Text Box 244"/>
          <p:cNvSpPr txBox="1">
            <a:spLocks noChangeArrowheads="1"/>
          </p:cNvSpPr>
          <p:nvPr/>
        </p:nvSpPr>
        <p:spPr bwMode="auto">
          <a:xfrm>
            <a:off x="6329363" y="7943850"/>
            <a:ext cx="414337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3 км</a:t>
            </a:r>
          </a:p>
        </p:txBody>
      </p:sp>
      <p:sp>
        <p:nvSpPr>
          <p:cNvPr id="37976" name="Rectangle 54"/>
          <p:cNvSpPr>
            <a:spLocks noChangeArrowheads="1"/>
          </p:cNvSpPr>
          <p:nvPr/>
        </p:nvSpPr>
        <p:spPr bwMode="auto">
          <a:xfrm>
            <a:off x="3405188" y="6088063"/>
            <a:ext cx="890587" cy="279400"/>
          </a:xfrm>
          <a:prstGeom prst="rect">
            <a:avLst/>
          </a:prstGeom>
          <a:solidFill>
            <a:schemeClr val="bg1">
              <a:alpha val="58038"/>
            </a:schemeClr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7748" tIns="17748" rIns="17748" bIns="17748"/>
          <a:lstStyle/>
          <a:p>
            <a:pPr algn="ctr" defTabSz="1787525"/>
            <a:r>
              <a:rPr lang="ru-RU" sz="700" u="sng">
                <a:cs typeface="Times New Roman" pitchFamily="18" charset="0"/>
              </a:rPr>
              <a:t>П-</a:t>
            </a:r>
            <a:r>
              <a:rPr lang="en-US" sz="700" u="sng">
                <a:cs typeface="Times New Roman" pitchFamily="18" charset="0"/>
              </a:rPr>
              <a:t>II</a:t>
            </a:r>
            <a:r>
              <a:rPr lang="ru-RU" sz="700" u="sng">
                <a:cs typeface="Times New Roman" pitchFamily="18" charset="0"/>
              </a:rPr>
              <a:t> «Дремучий лес»</a:t>
            </a:r>
          </a:p>
          <a:p>
            <a:pPr algn="ctr" defTabSz="1787525"/>
            <a:r>
              <a:rPr lang="ru-RU" sz="700">
                <a:cs typeface="Times New Roman" pitchFamily="18" charset="0"/>
              </a:rPr>
              <a:t> 12км</a:t>
            </a:r>
            <a:endParaRPr lang="ru-RU" sz="1800">
              <a:cs typeface="Times New Roman" pitchFamily="18" charset="0"/>
            </a:endParaRPr>
          </a:p>
        </p:txBody>
      </p:sp>
      <p:cxnSp>
        <p:nvCxnSpPr>
          <p:cNvPr id="37977" name="Прямая со стрелкой 176"/>
          <p:cNvCxnSpPr>
            <a:cxnSpLocks noChangeShapeType="1"/>
          </p:cNvCxnSpPr>
          <p:nvPr/>
        </p:nvCxnSpPr>
        <p:spPr bwMode="auto">
          <a:xfrm rot="10800000" flipV="1">
            <a:off x="6283325" y="3629025"/>
            <a:ext cx="2439988" cy="1951038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78" name="Прямая со стрелкой 176"/>
          <p:cNvCxnSpPr>
            <a:cxnSpLocks noChangeShapeType="1"/>
          </p:cNvCxnSpPr>
          <p:nvPr/>
        </p:nvCxnSpPr>
        <p:spPr bwMode="auto">
          <a:xfrm flipV="1">
            <a:off x="6240463" y="3443288"/>
            <a:ext cx="5589587" cy="2232025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79" name="Прямая со стрелкой 176"/>
          <p:cNvCxnSpPr>
            <a:cxnSpLocks noChangeShapeType="1"/>
          </p:cNvCxnSpPr>
          <p:nvPr/>
        </p:nvCxnSpPr>
        <p:spPr bwMode="auto">
          <a:xfrm>
            <a:off x="6122988" y="6010275"/>
            <a:ext cx="2728912" cy="1203325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80" name="Прямая со стрелкой 176"/>
          <p:cNvCxnSpPr>
            <a:cxnSpLocks noChangeShapeType="1"/>
          </p:cNvCxnSpPr>
          <p:nvPr/>
        </p:nvCxnSpPr>
        <p:spPr bwMode="auto">
          <a:xfrm rot="5400000" flipH="1" flipV="1">
            <a:off x="4659313" y="4394200"/>
            <a:ext cx="2224087" cy="36513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81" name="Прямая со стрелкой 176"/>
          <p:cNvCxnSpPr>
            <a:cxnSpLocks noChangeShapeType="1"/>
          </p:cNvCxnSpPr>
          <p:nvPr/>
        </p:nvCxnSpPr>
        <p:spPr bwMode="auto">
          <a:xfrm rot="16200000" flipH="1">
            <a:off x="5412581" y="6312694"/>
            <a:ext cx="2041525" cy="1385888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82" name="Прямая со стрелкой 176"/>
          <p:cNvCxnSpPr>
            <a:cxnSpLocks noChangeShapeType="1"/>
          </p:cNvCxnSpPr>
          <p:nvPr/>
        </p:nvCxnSpPr>
        <p:spPr bwMode="auto">
          <a:xfrm rot="16200000" flipH="1">
            <a:off x="2374107" y="2548731"/>
            <a:ext cx="3549650" cy="2674937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83" name="Прямая со стрелкой 176"/>
          <p:cNvCxnSpPr>
            <a:cxnSpLocks noChangeShapeType="1"/>
          </p:cNvCxnSpPr>
          <p:nvPr/>
        </p:nvCxnSpPr>
        <p:spPr bwMode="auto">
          <a:xfrm rot="5400000" flipH="1" flipV="1">
            <a:off x="5291931" y="4585494"/>
            <a:ext cx="1641475" cy="287338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84" name="Line 254"/>
          <p:cNvSpPr>
            <a:spLocks noChangeShapeType="1"/>
          </p:cNvSpPr>
          <p:nvPr/>
        </p:nvSpPr>
        <p:spPr bwMode="auto">
          <a:xfrm>
            <a:off x="5059363" y="2816225"/>
            <a:ext cx="617537" cy="27209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7985" name="Line 257"/>
          <p:cNvSpPr>
            <a:spLocks noChangeShapeType="1"/>
          </p:cNvSpPr>
          <p:nvPr/>
        </p:nvSpPr>
        <p:spPr bwMode="auto">
          <a:xfrm flipV="1">
            <a:off x="4687888" y="6311900"/>
            <a:ext cx="806450" cy="1716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/>
          <a:lstStyle/>
          <a:p>
            <a:endParaRPr lang="ru-RU"/>
          </a:p>
        </p:txBody>
      </p:sp>
      <p:cxnSp>
        <p:nvCxnSpPr>
          <p:cNvPr id="37986" name="Прямая со стрелкой 176"/>
          <p:cNvCxnSpPr>
            <a:cxnSpLocks noChangeShapeType="1"/>
          </p:cNvCxnSpPr>
          <p:nvPr/>
        </p:nvCxnSpPr>
        <p:spPr bwMode="auto">
          <a:xfrm>
            <a:off x="5900738" y="6015038"/>
            <a:ext cx="973137" cy="831850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87" name="Text Box 243"/>
          <p:cNvSpPr txBox="1">
            <a:spLocks noChangeArrowheads="1"/>
          </p:cNvSpPr>
          <p:nvPr/>
        </p:nvSpPr>
        <p:spPr bwMode="auto">
          <a:xfrm>
            <a:off x="6359525" y="6788150"/>
            <a:ext cx="395288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1км</a:t>
            </a:r>
          </a:p>
        </p:txBody>
      </p:sp>
      <p:cxnSp>
        <p:nvCxnSpPr>
          <p:cNvPr id="37988" name="Прямая со стрелкой 176"/>
          <p:cNvCxnSpPr>
            <a:cxnSpLocks noChangeShapeType="1"/>
          </p:cNvCxnSpPr>
          <p:nvPr/>
        </p:nvCxnSpPr>
        <p:spPr bwMode="auto">
          <a:xfrm flipV="1">
            <a:off x="6197600" y="5619750"/>
            <a:ext cx="1365250" cy="171450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89" name="Прямая со стрелкой 176"/>
          <p:cNvCxnSpPr>
            <a:cxnSpLocks noChangeShapeType="1"/>
          </p:cNvCxnSpPr>
          <p:nvPr/>
        </p:nvCxnSpPr>
        <p:spPr bwMode="auto">
          <a:xfrm rot="5400000" flipH="1" flipV="1">
            <a:off x="5895182" y="5203031"/>
            <a:ext cx="514350" cy="217487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90" name="Прямая со стрелкой 176"/>
          <p:cNvCxnSpPr>
            <a:cxnSpLocks noChangeShapeType="1"/>
          </p:cNvCxnSpPr>
          <p:nvPr/>
        </p:nvCxnSpPr>
        <p:spPr bwMode="auto">
          <a:xfrm rot="10800000" flipV="1">
            <a:off x="3581400" y="6197600"/>
            <a:ext cx="1841500" cy="1117600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91" name="Прямая со стрелкой 176"/>
          <p:cNvCxnSpPr>
            <a:cxnSpLocks noChangeShapeType="1"/>
          </p:cNvCxnSpPr>
          <p:nvPr/>
        </p:nvCxnSpPr>
        <p:spPr bwMode="auto">
          <a:xfrm>
            <a:off x="6154738" y="5921375"/>
            <a:ext cx="2389187" cy="450850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92" name="Прямая со стрелкой 176"/>
          <p:cNvCxnSpPr>
            <a:cxnSpLocks noChangeShapeType="1"/>
          </p:cNvCxnSpPr>
          <p:nvPr/>
        </p:nvCxnSpPr>
        <p:spPr bwMode="auto">
          <a:xfrm rot="16200000" flipH="1">
            <a:off x="4934744" y="6909594"/>
            <a:ext cx="2105025" cy="681037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93" name="Прямая со стрелкой 176"/>
          <p:cNvCxnSpPr>
            <a:cxnSpLocks noChangeShapeType="1"/>
          </p:cNvCxnSpPr>
          <p:nvPr/>
        </p:nvCxnSpPr>
        <p:spPr bwMode="auto">
          <a:xfrm rot="16200000" flipV="1">
            <a:off x="4464050" y="4489450"/>
            <a:ext cx="1524000" cy="673100"/>
          </a:xfrm>
          <a:prstGeom prst="straightConnector1">
            <a:avLst/>
          </a:prstGeom>
          <a:noFill/>
          <a:ln w="15875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994" name="Text Box 240"/>
          <p:cNvSpPr txBox="1">
            <a:spLocks noChangeArrowheads="1"/>
          </p:cNvSpPr>
          <p:nvPr/>
        </p:nvSpPr>
        <p:spPr bwMode="auto">
          <a:xfrm>
            <a:off x="4972050" y="4086225"/>
            <a:ext cx="414338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2 км</a:t>
            </a:r>
          </a:p>
        </p:txBody>
      </p:sp>
      <p:sp>
        <p:nvSpPr>
          <p:cNvPr id="37995" name="Text Box 2072"/>
          <p:cNvSpPr txBox="1">
            <a:spLocks noChangeArrowheads="1"/>
          </p:cNvSpPr>
          <p:nvPr/>
        </p:nvSpPr>
        <p:spPr bwMode="auto">
          <a:xfrm>
            <a:off x="3132138" y="6513513"/>
            <a:ext cx="1503362" cy="68262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Ивановское лесничество</a:t>
            </a:r>
          </a:p>
          <a:p>
            <a:pPr algn="ctr" eaLnBrk="1" hangingPunct="1"/>
            <a:r>
              <a:rPr lang="ru-RU" sz="900" u="sng">
                <a:latin typeface="Calibri" pitchFamily="34" charset="0"/>
              </a:rPr>
              <a:t>ОАО «Лесник»</a:t>
            </a:r>
          </a:p>
          <a:p>
            <a:pPr algn="ctr" eaLnBrk="1" hangingPunct="1"/>
            <a:r>
              <a:rPr lang="en-US" sz="900" b="0" i="1">
                <a:latin typeface="Calibri" pitchFamily="34" charset="0"/>
                <a:cs typeface="Times New Roman" pitchFamily="18" charset="0"/>
              </a:rPr>
              <a:t>S </a:t>
            </a:r>
            <a:r>
              <a:rPr lang="ru-RU" sz="900" b="0" i="1">
                <a:latin typeface="Calibri" pitchFamily="34" charset="0"/>
                <a:cs typeface="Times New Roman" pitchFamily="18" charset="0"/>
              </a:rPr>
              <a:t>леса – 12 га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Хвойный</a:t>
            </a:r>
          </a:p>
        </p:txBody>
      </p:sp>
      <p:sp>
        <p:nvSpPr>
          <p:cNvPr id="37996" name="Text Box 2072"/>
          <p:cNvSpPr txBox="1">
            <a:spLocks noChangeArrowheads="1"/>
          </p:cNvSpPr>
          <p:nvPr/>
        </p:nvSpPr>
        <p:spPr bwMode="auto">
          <a:xfrm>
            <a:off x="5721350" y="7054850"/>
            <a:ext cx="1439863" cy="68262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о.Малое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Длинна берега 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для забора воды – 50 м.</a:t>
            </a:r>
          </a:p>
          <a:p>
            <a:pPr algn="ctr" eaLnBrk="1" hangingPunct="1"/>
            <a:r>
              <a:rPr lang="en-US" sz="900" b="0" i="1">
                <a:latin typeface="Calibri" pitchFamily="34" charset="0"/>
                <a:cs typeface="Times New Roman" pitchFamily="18" charset="0"/>
              </a:rPr>
              <a:t>V </a:t>
            </a:r>
            <a:r>
              <a:rPr lang="ru-RU" sz="900" b="0" i="1">
                <a:latin typeface="Calibri" pitchFamily="34" charset="0"/>
                <a:cs typeface="Times New Roman" pitchFamily="18" charset="0"/>
              </a:rPr>
              <a:t>воды = 30 000 куб.м</a:t>
            </a:r>
          </a:p>
        </p:txBody>
      </p:sp>
      <p:sp>
        <p:nvSpPr>
          <p:cNvPr id="37997" name="Text Box 2072"/>
          <p:cNvSpPr txBox="1">
            <a:spLocks noChangeArrowheads="1"/>
          </p:cNvSpPr>
          <p:nvPr/>
        </p:nvSpPr>
        <p:spPr bwMode="auto">
          <a:xfrm>
            <a:off x="6134100" y="5921375"/>
            <a:ext cx="1042988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900" b="0" i="1"/>
              <a:t>45</a:t>
            </a:r>
            <a:r>
              <a:rPr lang="ru-RU" sz="900" b="0" i="1"/>
              <a:t>1</a:t>
            </a:r>
            <a:r>
              <a:rPr lang="en-US" sz="900" b="0" i="1"/>
              <a:t> 00’,0. </a:t>
            </a:r>
            <a:r>
              <a:rPr lang="ru-RU" sz="900" b="0" i="1"/>
              <a:t>С.Ш. </a:t>
            </a:r>
          </a:p>
          <a:p>
            <a:pPr algn="ctr" eaLnBrk="1" hangingPunct="1"/>
            <a:r>
              <a:rPr lang="ru-RU" sz="900" b="0" i="1"/>
              <a:t>350 20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37998" name="Прямоугольник 398"/>
          <p:cNvSpPr>
            <a:spLocks noChangeArrowheads="1"/>
          </p:cNvSpPr>
          <p:nvPr/>
        </p:nvSpPr>
        <p:spPr bwMode="auto">
          <a:xfrm>
            <a:off x="6313488" y="4870450"/>
            <a:ext cx="215900" cy="215900"/>
          </a:xfrm>
          <a:prstGeom prst="rect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7999" name="Text Box 2072"/>
          <p:cNvSpPr txBox="1">
            <a:spLocks noChangeArrowheads="1"/>
          </p:cNvSpPr>
          <p:nvPr/>
        </p:nvSpPr>
        <p:spPr bwMode="auto">
          <a:xfrm>
            <a:off x="6499225" y="4476750"/>
            <a:ext cx="1230313" cy="406400"/>
          </a:xfrm>
          <a:prstGeom prst="rect">
            <a:avLst/>
          </a:prstGeom>
          <a:solidFill>
            <a:schemeClr val="bg1">
              <a:alpha val="65881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Шахта «Каменная»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</a:rPr>
              <a:t>тел. ОД 44-56-78</a:t>
            </a:r>
          </a:p>
        </p:txBody>
      </p:sp>
      <p:sp>
        <p:nvSpPr>
          <p:cNvPr id="38000" name="AutoShape 192"/>
          <p:cNvSpPr>
            <a:spLocks noChangeArrowheads="1"/>
          </p:cNvSpPr>
          <p:nvPr/>
        </p:nvSpPr>
        <p:spPr bwMode="auto">
          <a:xfrm>
            <a:off x="7664450" y="4868863"/>
            <a:ext cx="1147763" cy="406400"/>
          </a:xfrm>
          <a:prstGeom prst="wedgeRectCallout">
            <a:avLst>
              <a:gd name="adj1" fmla="val -49903"/>
              <a:gd name="adj2" fmla="val -33907"/>
            </a:avLst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 defTabSz="1477963"/>
            <a:r>
              <a:rPr lang="ru-RU" sz="900" u="sng">
                <a:latin typeface="Calibri" pitchFamily="34" charset="0"/>
              </a:rPr>
              <a:t>Музей «Усадьба»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тел. 47-76-99</a:t>
            </a:r>
          </a:p>
        </p:txBody>
      </p:sp>
      <p:sp>
        <p:nvSpPr>
          <p:cNvPr id="38001" name="Text Box 2072"/>
          <p:cNvSpPr txBox="1">
            <a:spLocks noChangeArrowheads="1"/>
          </p:cNvSpPr>
          <p:nvPr/>
        </p:nvSpPr>
        <p:spPr bwMode="auto">
          <a:xfrm>
            <a:off x="3084513" y="3371850"/>
            <a:ext cx="1646237" cy="436563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000" u="sng">
                <a:latin typeface="Calibri" pitchFamily="34" charset="0"/>
              </a:rPr>
              <a:t>Дом Престарелых «Уют»</a:t>
            </a:r>
          </a:p>
          <a:p>
            <a:pPr algn="ctr" eaLnBrk="1" hangingPunct="1"/>
            <a:r>
              <a:rPr lang="ru-RU" sz="1000" b="0" i="1">
                <a:latin typeface="Calibri" pitchFamily="34" charset="0"/>
                <a:cs typeface="Times New Roman" pitchFamily="18" charset="0"/>
              </a:rPr>
              <a:t>тел. 43-32-11</a:t>
            </a:r>
          </a:p>
        </p:txBody>
      </p:sp>
      <p:sp>
        <p:nvSpPr>
          <p:cNvPr id="38002" name="Text Box 2072"/>
          <p:cNvSpPr txBox="1">
            <a:spLocks noChangeArrowheads="1"/>
          </p:cNvSpPr>
          <p:nvPr/>
        </p:nvSpPr>
        <p:spPr bwMode="auto">
          <a:xfrm>
            <a:off x="2995613" y="2889250"/>
            <a:ext cx="1333500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л/с 15; АЦ-4 – 3</a:t>
            </a:r>
          </a:p>
          <a:p>
            <a:pPr algn="ctr" eaLnBrk="1" hangingPunct="1"/>
            <a:r>
              <a:rPr lang="ru-RU" sz="900" b="0" i="1"/>
              <a:t>тел. ЕДДС – 44-41-43</a:t>
            </a:r>
          </a:p>
        </p:txBody>
      </p:sp>
      <p:grpSp>
        <p:nvGrpSpPr>
          <p:cNvPr id="38003" name="Group 60"/>
          <p:cNvGrpSpPr>
            <a:grpSpLocks/>
          </p:cNvGrpSpPr>
          <p:nvPr/>
        </p:nvGrpSpPr>
        <p:grpSpPr bwMode="auto">
          <a:xfrm>
            <a:off x="2740025" y="2509838"/>
            <a:ext cx="1008063" cy="606425"/>
            <a:chOff x="4853" y="4218"/>
            <a:chExt cx="219" cy="210"/>
          </a:xfrm>
        </p:grpSpPr>
        <p:grpSp>
          <p:nvGrpSpPr>
            <p:cNvPr id="38051" name="Group 61"/>
            <p:cNvGrpSpPr>
              <a:grpSpLocks/>
            </p:cNvGrpSpPr>
            <p:nvPr/>
          </p:nvGrpSpPr>
          <p:grpSpPr bwMode="auto">
            <a:xfrm>
              <a:off x="4896" y="4218"/>
              <a:ext cx="134" cy="210"/>
              <a:chOff x="1758" y="5636"/>
              <a:chExt cx="230" cy="318"/>
            </a:xfrm>
          </p:grpSpPr>
          <p:grpSp>
            <p:nvGrpSpPr>
              <p:cNvPr id="38053" name="Group 62"/>
              <p:cNvGrpSpPr>
                <a:grpSpLocks/>
              </p:cNvGrpSpPr>
              <p:nvPr/>
            </p:nvGrpSpPr>
            <p:grpSpPr bwMode="auto">
              <a:xfrm>
                <a:off x="1758" y="5636"/>
                <a:ext cx="230" cy="318"/>
                <a:chOff x="3160" y="192"/>
                <a:chExt cx="230" cy="672"/>
              </a:xfrm>
            </p:grpSpPr>
            <p:sp>
              <p:nvSpPr>
                <p:cNvPr id="38055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056" name="Line 64"/>
                <p:cNvSpPr>
                  <a:spLocks noChangeShapeType="1"/>
                </p:cNvSpPr>
                <p:nvPr/>
              </p:nvSpPr>
              <p:spPr bwMode="auto">
                <a:xfrm>
                  <a:off x="3163" y="206"/>
                  <a:ext cx="225" cy="93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057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0" y="468"/>
                  <a:ext cx="226" cy="95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8058" name="Line 66"/>
                <p:cNvSpPr>
                  <a:spLocks noChangeShapeType="1"/>
                </p:cNvSpPr>
                <p:nvPr/>
              </p:nvSpPr>
              <p:spPr bwMode="auto">
                <a:xfrm>
                  <a:off x="3390" y="291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38054" name="Freeform 67"/>
              <p:cNvSpPr>
                <a:spLocks/>
              </p:cNvSpPr>
              <p:nvPr/>
            </p:nvSpPr>
            <p:spPr bwMode="auto">
              <a:xfrm>
                <a:off x="1772" y="5652"/>
                <a:ext cx="214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1 w 291"/>
                  <a:gd name="T5" fmla="*/ 114 h 159"/>
                  <a:gd name="T6" fmla="*/ 1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38052" name="Text Box 68"/>
            <p:cNvSpPr txBox="1">
              <a:spLocks noChangeArrowheads="1"/>
            </p:cNvSpPr>
            <p:nvPr/>
          </p:nvSpPr>
          <p:spPr bwMode="auto">
            <a:xfrm>
              <a:off x="4853" y="4226"/>
              <a:ext cx="219" cy="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85341" tIns="42675" rIns="85341" bIns="42675">
              <a:spAutoFit/>
            </a:bodyPr>
            <a:lstStyle>
              <a:lvl1pPr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sz="1200"/>
                <a:t>3</a:t>
              </a:r>
              <a:r>
                <a:rPr lang="ru-RU" sz="1200"/>
                <a:t>8ПЧ</a:t>
              </a:r>
            </a:p>
          </p:txBody>
        </p:sp>
      </p:grpSp>
      <p:sp>
        <p:nvSpPr>
          <p:cNvPr id="270" name="Text Box 2072"/>
          <p:cNvSpPr txBox="1">
            <a:spLocks noChangeArrowheads="1"/>
          </p:cNvSpPr>
          <p:nvPr/>
        </p:nvSpPr>
        <p:spPr bwMode="auto">
          <a:xfrm>
            <a:off x="4614863" y="2514600"/>
            <a:ext cx="1209675" cy="292100"/>
          </a:xfrm>
          <a:prstGeom prst="rect">
            <a:avLst/>
          </a:prstGeom>
          <a:solidFill>
            <a:srgbClr val="0000FF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endParaRPr lang="ru-RU" sz="1000">
              <a:effectLst>
                <a:outerShdw blurRad="38100" dist="38100" dir="2700000" algn="tl">
                  <a:srgbClr val="FFFFFF"/>
                </a:outerShdw>
              </a:effectLst>
            </a:endParaRPr>
          </a:p>
        </p:txBody>
      </p:sp>
      <p:sp>
        <p:nvSpPr>
          <p:cNvPr id="38005" name="Text Box 2072"/>
          <p:cNvSpPr txBox="1">
            <a:spLocks noChangeArrowheads="1"/>
          </p:cNvSpPr>
          <p:nvPr/>
        </p:nvSpPr>
        <p:spPr bwMode="auto">
          <a:xfrm>
            <a:off x="6602413" y="3579813"/>
            <a:ext cx="1042987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900" b="0" i="1"/>
              <a:t>45</a:t>
            </a:r>
            <a:r>
              <a:rPr lang="ru-RU" sz="900" b="0" i="1"/>
              <a:t>1</a:t>
            </a:r>
            <a:r>
              <a:rPr lang="en-US" sz="900" b="0" i="1"/>
              <a:t> 00’,0. </a:t>
            </a:r>
            <a:r>
              <a:rPr lang="ru-RU" sz="900" b="0" i="1"/>
              <a:t>С.Ш. </a:t>
            </a:r>
          </a:p>
          <a:p>
            <a:pPr algn="ctr" eaLnBrk="1" hangingPunct="1"/>
            <a:r>
              <a:rPr lang="ru-RU" sz="900" b="0" i="1"/>
              <a:t>350 20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280" name="Text Box 2072"/>
          <p:cNvSpPr txBox="1">
            <a:spLocks noChangeArrowheads="1"/>
          </p:cNvSpPr>
          <p:nvPr/>
        </p:nvSpPr>
        <p:spPr bwMode="auto">
          <a:xfrm>
            <a:off x="5349875" y="5619750"/>
            <a:ext cx="854075" cy="268288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9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ИВАНОВО</a:t>
            </a:r>
          </a:p>
        </p:txBody>
      </p:sp>
      <p:grpSp>
        <p:nvGrpSpPr>
          <p:cNvPr id="38007" name="Группа 227"/>
          <p:cNvGrpSpPr>
            <a:grpSpLocks/>
          </p:cNvGrpSpPr>
          <p:nvPr/>
        </p:nvGrpSpPr>
        <p:grpSpPr bwMode="auto">
          <a:xfrm>
            <a:off x="5781675" y="5954713"/>
            <a:ext cx="360363" cy="347662"/>
            <a:chOff x="-1106004" y="5083615"/>
            <a:chExt cx="293814" cy="290737"/>
          </a:xfrm>
        </p:grpSpPr>
        <p:sp>
          <p:nvSpPr>
            <p:cNvPr id="38049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283" name="Oval 41"/>
            <p:cNvSpPr>
              <a:spLocks noChangeArrowheads="1"/>
            </p:cNvSpPr>
            <p:nvPr/>
          </p:nvSpPr>
          <p:spPr bwMode="auto">
            <a:xfrm>
              <a:off x="-1106004" y="5083615"/>
              <a:ext cx="288637" cy="288082"/>
            </a:xfrm>
            <a:prstGeom prst="ellipse">
              <a:avLst/>
            </a:prstGeom>
            <a:noFill/>
            <a:ln w="25400">
              <a:noFill/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>
                <a:defRPr/>
              </a:pPr>
              <a:r>
                <a:rPr lang="en-US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38008" name="Text Box 243"/>
          <p:cNvSpPr txBox="1">
            <a:spLocks noChangeArrowheads="1"/>
          </p:cNvSpPr>
          <p:nvPr/>
        </p:nvSpPr>
        <p:spPr bwMode="auto">
          <a:xfrm>
            <a:off x="6245225" y="5124450"/>
            <a:ext cx="414338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1 км</a:t>
            </a:r>
          </a:p>
        </p:txBody>
      </p:sp>
      <p:sp>
        <p:nvSpPr>
          <p:cNvPr id="38009" name="Полилиния 304"/>
          <p:cNvSpPr>
            <a:spLocks noChangeArrowheads="1"/>
          </p:cNvSpPr>
          <p:nvPr/>
        </p:nvSpPr>
        <p:spPr bwMode="auto">
          <a:xfrm>
            <a:off x="7164388" y="1104900"/>
            <a:ext cx="3719512" cy="8140700"/>
          </a:xfrm>
          <a:custGeom>
            <a:avLst/>
            <a:gdLst>
              <a:gd name="T0" fmla="*/ 3729053 w 3718983"/>
              <a:gd name="T1" fmla="*/ 0 h 8140700"/>
              <a:gd name="T2" fmla="*/ 3601711 w 3718983"/>
              <a:gd name="T3" fmla="*/ 533400 h 8140700"/>
              <a:gd name="T4" fmla="*/ 3423428 w 3718983"/>
              <a:gd name="T5" fmla="*/ 1130300 h 8140700"/>
              <a:gd name="T6" fmla="*/ 3117810 w 3718983"/>
              <a:gd name="T7" fmla="*/ 1841500 h 8140700"/>
              <a:gd name="T8" fmla="*/ 2799445 w 3718983"/>
              <a:gd name="T9" fmla="*/ 2336800 h 8140700"/>
              <a:gd name="T10" fmla="*/ 2557499 w 3718983"/>
              <a:gd name="T11" fmla="*/ 2667000 h 8140700"/>
              <a:gd name="T12" fmla="*/ 2391943 w 3718983"/>
              <a:gd name="T13" fmla="*/ 3060700 h 8140700"/>
              <a:gd name="T14" fmla="*/ 2264601 w 3718983"/>
              <a:gd name="T15" fmla="*/ 3429000 h 8140700"/>
              <a:gd name="T16" fmla="*/ 2137259 w 3718983"/>
              <a:gd name="T17" fmla="*/ 4089400 h 8140700"/>
              <a:gd name="T18" fmla="*/ 2073589 w 3718983"/>
              <a:gd name="T19" fmla="*/ 4622801 h 8140700"/>
              <a:gd name="T20" fmla="*/ 1793431 w 3718983"/>
              <a:gd name="T21" fmla="*/ 5092701 h 8140700"/>
              <a:gd name="T22" fmla="*/ 1513277 w 3718983"/>
              <a:gd name="T23" fmla="*/ 5524501 h 8140700"/>
              <a:gd name="T24" fmla="*/ 940229 w 3718983"/>
              <a:gd name="T25" fmla="*/ 6337300 h 8140700"/>
              <a:gd name="T26" fmla="*/ 354438 w 3718983"/>
              <a:gd name="T27" fmla="*/ 7099300 h 8140700"/>
              <a:gd name="T28" fmla="*/ 163420 w 3718983"/>
              <a:gd name="T29" fmla="*/ 7366000 h 8140700"/>
              <a:gd name="T30" fmla="*/ 87011 w 3718983"/>
              <a:gd name="T31" fmla="*/ 7607300 h 8140700"/>
              <a:gd name="T32" fmla="*/ 23340 w 3718983"/>
              <a:gd name="T33" fmla="*/ 7924800 h 8140700"/>
              <a:gd name="T34" fmla="*/ 23340 w 3718983"/>
              <a:gd name="T35" fmla="*/ 8140700 h 81407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718983"/>
              <a:gd name="T55" fmla="*/ 0 h 8140700"/>
              <a:gd name="T56" fmla="*/ 3718983 w 3718983"/>
              <a:gd name="T57" fmla="*/ 8140700 h 814070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718983" h="8140700">
                <a:moveTo>
                  <a:pt x="3718983" y="0"/>
                </a:moveTo>
                <a:cubicBezTo>
                  <a:pt x="3680883" y="172508"/>
                  <a:pt x="3642783" y="345017"/>
                  <a:pt x="3591983" y="533400"/>
                </a:cubicBezTo>
                <a:cubicBezTo>
                  <a:pt x="3541183" y="721783"/>
                  <a:pt x="3494616" y="912283"/>
                  <a:pt x="3414183" y="1130300"/>
                </a:cubicBezTo>
                <a:cubicBezTo>
                  <a:pt x="3333750" y="1348317"/>
                  <a:pt x="3213100" y="1640417"/>
                  <a:pt x="3109383" y="1841500"/>
                </a:cubicBezTo>
                <a:cubicBezTo>
                  <a:pt x="3005666" y="2042583"/>
                  <a:pt x="2885016" y="2199217"/>
                  <a:pt x="2791883" y="2336800"/>
                </a:cubicBezTo>
                <a:cubicBezTo>
                  <a:pt x="2698750" y="2474383"/>
                  <a:pt x="2618316" y="2546350"/>
                  <a:pt x="2550583" y="2667000"/>
                </a:cubicBezTo>
                <a:cubicBezTo>
                  <a:pt x="2482850" y="2787650"/>
                  <a:pt x="2434166" y="2933700"/>
                  <a:pt x="2385483" y="3060700"/>
                </a:cubicBezTo>
                <a:cubicBezTo>
                  <a:pt x="2336800" y="3187700"/>
                  <a:pt x="2300816" y="3257550"/>
                  <a:pt x="2258483" y="3429000"/>
                </a:cubicBezTo>
                <a:cubicBezTo>
                  <a:pt x="2216150" y="3600450"/>
                  <a:pt x="2163233" y="3890433"/>
                  <a:pt x="2131483" y="4089400"/>
                </a:cubicBezTo>
                <a:cubicBezTo>
                  <a:pt x="2099733" y="4288367"/>
                  <a:pt x="2125133" y="4455583"/>
                  <a:pt x="2067983" y="4622800"/>
                </a:cubicBezTo>
                <a:cubicBezTo>
                  <a:pt x="2010833" y="4790017"/>
                  <a:pt x="1881716" y="4942417"/>
                  <a:pt x="1788583" y="5092700"/>
                </a:cubicBezTo>
                <a:cubicBezTo>
                  <a:pt x="1695450" y="5242983"/>
                  <a:pt x="1651000" y="5317067"/>
                  <a:pt x="1509183" y="5524500"/>
                </a:cubicBezTo>
                <a:cubicBezTo>
                  <a:pt x="1367366" y="5731933"/>
                  <a:pt x="1130300" y="6074833"/>
                  <a:pt x="937683" y="6337300"/>
                </a:cubicBezTo>
                <a:cubicBezTo>
                  <a:pt x="745066" y="6599767"/>
                  <a:pt x="482600" y="6927850"/>
                  <a:pt x="353483" y="7099300"/>
                </a:cubicBezTo>
                <a:cubicBezTo>
                  <a:pt x="224366" y="7270750"/>
                  <a:pt x="207433" y="7281333"/>
                  <a:pt x="162983" y="7366000"/>
                </a:cubicBezTo>
                <a:cubicBezTo>
                  <a:pt x="118533" y="7450667"/>
                  <a:pt x="110066" y="7514167"/>
                  <a:pt x="86783" y="7607300"/>
                </a:cubicBezTo>
                <a:cubicBezTo>
                  <a:pt x="63500" y="7700433"/>
                  <a:pt x="33866" y="7835900"/>
                  <a:pt x="23283" y="7924800"/>
                </a:cubicBezTo>
                <a:cubicBezTo>
                  <a:pt x="12700" y="8013700"/>
                  <a:pt x="0" y="8047567"/>
                  <a:pt x="23283" y="8140700"/>
                </a:cubicBezTo>
              </a:path>
            </a:pathLst>
          </a:custGeom>
          <a:noFill/>
          <a:ln w="76200" algn="ctr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8010" name="AutoShape 192"/>
          <p:cNvSpPr>
            <a:spLocks noChangeArrowheads="1"/>
          </p:cNvSpPr>
          <p:nvPr/>
        </p:nvSpPr>
        <p:spPr bwMode="auto">
          <a:xfrm>
            <a:off x="8755063" y="5897563"/>
            <a:ext cx="1495425" cy="404812"/>
          </a:xfrm>
          <a:prstGeom prst="wedgeRectCallout">
            <a:avLst>
              <a:gd name="adj1" fmla="val -49903"/>
              <a:gd name="adj2" fmla="val -33907"/>
            </a:avLst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 defTabSz="1477963"/>
            <a:r>
              <a:rPr lang="ru-RU" sz="900" u="sng">
                <a:latin typeface="Calibri" pitchFamily="34" charset="0"/>
              </a:rPr>
              <a:t>Пляж «Лазурный берег»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Вместимость 500 чел.</a:t>
            </a:r>
          </a:p>
        </p:txBody>
      </p:sp>
      <p:sp>
        <p:nvSpPr>
          <p:cNvPr id="265" name="Text Box 2072"/>
          <p:cNvSpPr txBox="1">
            <a:spLocks noChangeArrowheads="1"/>
          </p:cNvSpPr>
          <p:nvPr/>
        </p:nvSpPr>
        <p:spPr bwMode="auto">
          <a:xfrm>
            <a:off x="9115425" y="4729163"/>
            <a:ext cx="417513" cy="236537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7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М-4</a:t>
            </a:r>
          </a:p>
        </p:txBody>
      </p:sp>
      <p:sp>
        <p:nvSpPr>
          <p:cNvPr id="38012" name="Text Box 2072"/>
          <p:cNvSpPr txBox="1">
            <a:spLocks noChangeArrowheads="1"/>
          </p:cNvSpPr>
          <p:nvPr/>
        </p:nvSpPr>
        <p:spPr bwMode="auto">
          <a:xfrm>
            <a:off x="9472613" y="4300538"/>
            <a:ext cx="1530350" cy="544512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ФАД М-2«Крым»</a:t>
            </a:r>
          </a:p>
          <a:p>
            <a:pPr algn="ctr" eaLnBrk="1" hangingPunct="1"/>
            <a:r>
              <a:rPr lang="ru-RU" sz="900" b="0" i="1"/>
              <a:t>Протяженность 1500 км</a:t>
            </a:r>
          </a:p>
          <a:p>
            <a:pPr algn="ctr" eaLnBrk="1" hangingPunct="1"/>
            <a:r>
              <a:rPr lang="ru-RU" sz="900" b="0" i="1"/>
              <a:t>Опасные участки - 6</a:t>
            </a:r>
          </a:p>
        </p:txBody>
      </p:sp>
      <p:sp>
        <p:nvSpPr>
          <p:cNvPr id="38013" name="Text Box 2072"/>
          <p:cNvSpPr txBox="1">
            <a:spLocks noChangeArrowheads="1"/>
          </p:cNvSpPr>
          <p:nvPr/>
        </p:nvSpPr>
        <p:spPr bwMode="auto">
          <a:xfrm>
            <a:off x="9302750" y="3271838"/>
            <a:ext cx="1333500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л/с 15; АЦ-4 – 3</a:t>
            </a:r>
          </a:p>
          <a:p>
            <a:pPr algn="ctr" eaLnBrk="1" hangingPunct="1"/>
            <a:r>
              <a:rPr lang="ru-RU" sz="900" b="0" i="1"/>
              <a:t>тел. ЕДДС – 44-41-44</a:t>
            </a:r>
          </a:p>
        </p:txBody>
      </p:sp>
      <p:sp>
        <p:nvSpPr>
          <p:cNvPr id="267" name="AutoShape 2123"/>
          <p:cNvSpPr>
            <a:spLocks/>
          </p:cNvSpPr>
          <p:nvPr/>
        </p:nvSpPr>
        <p:spPr bwMode="auto">
          <a:xfrm>
            <a:off x="10329863" y="1300163"/>
            <a:ext cx="2052637" cy="1427162"/>
          </a:xfrm>
          <a:prstGeom prst="borderCallout1">
            <a:avLst>
              <a:gd name="adj1" fmla="val 8824"/>
              <a:gd name="adj2" fmla="val 106093"/>
              <a:gd name="adj3" fmla="val 9987"/>
              <a:gd name="adj4" fmla="val 105575"/>
            </a:avLst>
          </a:prstGeom>
          <a:solidFill>
            <a:srgbClr val="F2F2F2">
              <a:alpha val="58823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79179" tIns="89592" rIns="179179" bIns="89592">
            <a:spAutoFit/>
          </a:bodyPr>
          <a:lstStyle/>
          <a:p>
            <a:pPr algn="ctr" defTabSz="1789113">
              <a:defRPr/>
            </a:pP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« Таймыр - Красноярск»</a:t>
            </a:r>
          </a:p>
          <a:p>
            <a:pPr algn="ctr" defTabSz="1789113">
              <a:defRPr/>
            </a:pP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ОАО «</a:t>
            </a:r>
            <a:r>
              <a:rPr lang="ru-RU" sz="900" u="sng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Сибтранснефть</a:t>
            </a: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»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Протяженность - 1000 км.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Диаметр - 350 мм.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Давление - 1,2 МПа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Скорость перекачки - 2 м/с</a:t>
            </a:r>
          </a:p>
          <a:p>
            <a:pPr algn="ctr" defTabSz="1789113">
              <a:defRPr/>
            </a:pPr>
            <a:r>
              <a:rPr lang="ru-RU" sz="900" b="0" i="1" dirty="0"/>
              <a:t> </a:t>
            </a:r>
            <a:r>
              <a:rPr lang="ru-RU" sz="900" b="0" i="1" dirty="0">
                <a:latin typeface="Calibri" pitchFamily="34" charset="0"/>
              </a:rPr>
              <a:t>Количество ниток – 2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Подземный 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Год ввода в эксплуатацию - 1975г</a:t>
            </a:r>
          </a:p>
        </p:txBody>
      </p:sp>
      <p:sp>
        <p:nvSpPr>
          <p:cNvPr id="149" name="Text Box 2072"/>
          <p:cNvSpPr txBox="1">
            <a:spLocks noChangeArrowheads="1"/>
          </p:cNvSpPr>
          <p:nvPr/>
        </p:nvSpPr>
        <p:spPr bwMode="auto">
          <a:xfrm>
            <a:off x="7188200" y="8008938"/>
            <a:ext cx="914400" cy="252412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ДЕМШИНКА</a:t>
            </a:r>
          </a:p>
        </p:txBody>
      </p:sp>
      <p:grpSp>
        <p:nvGrpSpPr>
          <p:cNvPr id="38016" name="Группа 307"/>
          <p:cNvGrpSpPr>
            <a:grpSpLocks/>
          </p:cNvGrpSpPr>
          <p:nvPr/>
        </p:nvGrpSpPr>
        <p:grpSpPr bwMode="auto">
          <a:xfrm>
            <a:off x="8016875" y="7612063"/>
            <a:ext cx="792163" cy="728662"/>
            <a:chOff x="7831148" y="8007351"/>
            <a:chExt cx="792152" cy="728812"/>
          </a:xfrm>
        </p:grpSpPr>
        <p:sp>
          <p:nvSpPr>
            <p:cNvPr id="200" name="Text Box 68"/>
            <p:cNvSpPr txBox="1">
              <a:spLocks noChangeArrowheads="1"/>
            </p:cNvSpPr>
            <p:nvPr/>
          </p:nvSpPr>
          <p:spPr bwMode="auto">
            <a:xfrm>
              <a:off x="7831148" y="8074048"/>
              <a:ext cx="792152" cy="255461"/>
            </a:xfrm>
            <a:prstGeom prst="rect">
              <a:avLst/>
            </a:prstGeom>
            <a:solidFill>
              <a:schemeClr val="bg1">
                <a:alpha val="85000"/>
              </a:schemeClr>
            </a:solidFill>
            <a:ln w="9525">
              <a:noFill/>
              <a:miter lim="800000"/>
              <a:headEnd/>
              <a:tailEnd/>
            </a:ln>
            <a:effectLst>
              <a:softEdge rad="31750"/>
            </a:effectLst>
          </p:spPr>
          <p:txBody>
            <a:bodyPr lIns="85341" tIns="42675" rIns="85341" bIns="42675">
              <a:spAutoFit/>
            </a:bodyPr>
            <a:lstStyle/>
            <a:p>
              <a:pPr algn="ctr" defTabSz="1673225" eaLnBrk="0" hangingPunct="0">
                <a:defRPr/>
              </a:pPr>
              <a:r>
                <a:rPr lang="ru-RU" sz="1100" dirty="0"/>
                <a:t>в/ч 44317</a:t>
              </a:r>
            </a:p>
          </p:txBody>
        </p:sp>
        <p:grpSp>
          <p:nvGrpSpPr>
            <p:cNvPr id="38046" name="Группа 306"/>
            <p:cNvGrpSpPr>
              <a:grpSpLocks/>
            </p:cNvGrpSpPr>
            <p:nvPr/>
          </p:nvGrpSpPr>
          <p:grpSpPr bwMode="auto">
            <a:xfrm>
              <a:off x="7918448" y="8007351"/>
              <a:ext cx="625491" cy="728812"/>
              <a:chOff x="7923249" y="8007351"/>
              <a:chExt cx="1098513" cy="728812"/>
            </a:xfrm>
          </p:grpSpPr>
          <p:sp>
            <p:nvSpPr>
              <p:cNvPr id="38047" name="Freeform 36"/>
              <p:cNvSpPr>
                <a:spLocks/>
              </p:cNvSpPr>
              <p:nvPr/>
            </p:nvSpPr>
            <p:spPr bwMode="auto">
              <a:xfrm>
                <a:off x="7923249" y="8007351"/>
                <a:ext cx="1098513" cy="393700"/>
              </a:xfrm>
              <a:custGeom>
                <a:avLst/>
                <a:gdLst>
                  <a:gd name="T0" fmla="*/ 0 w 432"/>
                  <a:gd name="T1" fmla="*/ 0 h 288"/>
                  <a:gd name="T2" fmla="*/ 2147483647 w 432"/>
                  <a:gd name="T3" fmla="*/ 2147483647 h 288"/>
                  <a:gd name="T4" fmla="*/ 2147483647 w 432"/>
                  <a:gd name="T5" fmla="*/ 2147483647 h 288"/>
                  <a:gd name="T6" fmla="*/ 0 w 432"/>
                  <a:gd name="T7" fmla="*/ 2147483647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38048" name="Line 37"/>
              <p:cNvSpPr>
                <a:spLocks noChangeShapeType="1"/>
              </p:cNvSpPr>
              <p:nvPr/>
            </p:nvSpPr>
            <p:spPr bwMode="auto">
              <a:xfrm>
                <a:off x="7923253" y="8412163"/>
                <a:ext cx="0" cy="32400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</p:grpSp>
      <p:sp>
        <p:nvSpPr>
          <p:cNvPr id="38017" name="Text Box 243"/>
          <p:cNvSpPr txBox="1">
            <a:spLocks noChangeArrowheads="1"/>
          </p:cNvSpPr>
          <p:nvPr/>
        </p:nvSpPr>
        <p:spPr bwMode="auto">
          <a:xfrm>
            <a:off x="8075613" y="7080250"/>
            <a:ext cx="414337" cy="2222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600"/>
              <a:t>3 км</a:t>
            </a:r>
          </a:p>
        </p:txBody>
      </p:sp>
      <p:sp>
        <p:nvSpPr>
          <p:cNvPr id="38018" name="Text Box 2072"/>
          <p:cNvSpPr txBox="1">
            <a:spLocks noChangeArrowheads="1"/>
          </p:cNvSpPr>
          <p:nvPr/>
        </p:nvSpPr>
        <p:spPr bwMode="auto">
          <a:xfrm>
            <a:off x="6564313" y="8510588"/>
            <a:ext cx="1538287" cy="436562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000" u="sng">
                <a:latin typeface="Calibri" pitchFamily="34" charset="0"/>
              </a:rPr>
              <a:t>Детский Дом «Радуга»</a:t>
            </a:r>
          </a:p>
          <a:p>
            <a:pPr algn="ctr" eaLnBrk="1" hangingPunct="1"/>
            <a:r>
              <a:rPr lang="ru-RU" sz="1000" b="0" i="1">
                <a:latin typeface="Calibri" pitchFamily="34" charset="0"/>
                <a:cs typeface="Times New Roman" pitchFamily="18" charset="0"/>
              </a:rPr>
              <a:t>тел. 43-32-12</a:t>
            </a:r>
          </a:p>
        </p:txBody>
      </p:sp>
      <p:grpSp>
        <p:nvGrpSpPr>
          <p:cNvPr id="38019" name="Группа 296"/>
          <p:cNvGrpSpPr>
            <a:grpSpLocks/>
          </p:cNvGrpSpPr>
          <p:nvPr/>
        </p:nvGrpSpPr>
        <p:grpSpPr bwMode="auto">
          <a:xfrm>
            <a:off x="6294438" y="8228013"/>
            <a:ext cx="330200" cy="296862"/>
            <a:chOff x="6305556" y="8259762"/>
            <a:chExt cx="330990" cy="296862"/>
          </a:xfrm>
        </p:grpSpPr>
        <p:grpSp>
          <p:nvGrpSpPr>
            <p:cNvPr id="38033" name="Группа 374"/>
            <p:cNvGrpSpPr>
              <a:grpSpLocks/>
            </p:cNvGrpSpPr>
            <p:nvPr/>
          </p:nvGrpSpPr>
          <p:grpSpPr bwMode="auto">
            <a:xfrm>
              <a:off x="6305556" y="8259762"/>
              <a:ext cx="330990" cy="296862"/>
              <a:chOff x="534974" y="6954971"/>
              <a:chExt cx="330206" cy="296241"/>
            </a:xfrm>
          </p:grpSpPr>
          <p:grpSp>
            <p:nvGrpSpPr>
              <p:cNvPr id="38035" name="Group 56"/>
              <p:cNvGrpSpPr>
                <a:grpSpLocks/>
              </p:cNvGrpSpPr>
              <p:nvPr/>
            </p:nvGrpSpPr>
            <p:grpSpPr bwMode="auto">
              <a:xfrm>
                <a:off x="534974" y="6954971"/>
                <a:ext cx="330206" cy="296241"/>
                <a:chOff x="-497" y="1"/>
                <a:chExt cx="20746" cy="19999"/>
              </a:xfrm>
            </p:grpSpPr>
            <p:sp>
              <p:nvSpPr>
                <p:cNvPr id="3803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0066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761" tIns="63881" rIns="127761" bIns="63881"/>
                <a:lstStyle/>
                <a:p>
                  <a:pPr defTabSz="1787525"/>
                  <a:endParaRPr lang="ru-RU" sz="3500" b="0">
                    <a:latin typeface="Calibri" pitchFamily="34" charset="0"/>
                  </a:endParaRPr>
                </a:p>
              </p:txBody>
            </p:sp>
            <p:sp>
              <p:nvSpPr>
                <p:cNvPr id="3803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497" y="1"/>
                  <a:ext cx="10828" cy="7593"/>
                </a:xfrm>
                <a:prstGeom prst="line">
                  <a:avLst/>
                </a:prstGeom>
                <a:noFill/>
                <a:ln w="25400">
                  <a:solidFill>
                    <a:srgbClr val="0066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39" name="Line 59"/>
                <p:cNvSpPr>
                  <a:spLocks noChangeShapeType="1"/>
                </p:cNvSpPr>
                <p:nvPr/>
              </p:nvSpPr>
              <p:spPr bwMode="auto">
                <a:xfrm>
                  <a:off x="9801" y="54"/>
                  <a:ext cx="10448" cy="7540"/>
                </a:xfrm>
                <a:prstGeom prst="line">
                  <a:avLst/>
                </a:prstGeom>
                <a:noFill/>
                <a:ln w="25400">
                  <a:solidFill>
                    <a:srgbClr val="0066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804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804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0066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804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0066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8036" name="Rectangle 57"/>
              <p:cNvSpPr>
                <a:spLocks noChangeArrowheads="1"/>
              </p:cNvSpPr>
              <p:nvPr/>
            </p:nvSpPr>
            <p:spPr bwMode="auto">
              <a:xfrm>
                <a:off x="614322" y="7067447"/>
                <a:ext cx="175536" cy="181368"/>
              </a:xfrm>
              <a:prstGeom prst="rect">
                <a:avLst/>
              </a:prstGeom>
              <a:noFill/>
              <a:ln w="25400">
                <a:solidFill>
                  <a:srgbClr val="00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</p:grpSp>
        <p:cxnSp>
          <p:nvCxnSpPr>
            <p:cNvPr id="38034" name="Прямая соединительная линия 295"/>
            <p:cNvCxnSpPr>
              <a:cxnSpLocks noChangeShapeType="1"/>
              <a:stCxn id="38037" idx="1"/>
              <a:endCxn id="38037" idx="3"/>
            </p:cNvCxnSpPr>
            <p:nvPr/>
          </p:nvCxnSpPr>
          <p:spPr bwMode="auto">
            <a:xfrm rot="10800000" flipH="1">
              <a:off x="6313486" y="8465344"/>
              <a:ext cx="308770" cy="406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8020" name="Группа 297"/>
          <p:cNvGrpSpPr>
            <a:grpSpLocks/>
          </p:cNvGrpSpPr>
          <p:nvPr/>
        </p:nvGrpSpPr>
        <p:grpSpPr bwMode="auto">
          <a:xfrm>
            <a:off x="4694238" y="3757613"/>
            <a:ext cx="331787" cy="296862"/>
            <a:chOff x="6305556" y="8259762"/>
            <a:chExt cx="330990" cy="296862"/>
          </a:xfrm>
        </p:grpSpPr>
        <p:grpSp>
          <p:nvGrpSpPr>
            <p:cNvPr id="38023" name="Группа 374"/>
            <p:cNvGrpSpPr>
              <a:grpSpLocks/>
            </p:cNvGrpSpPr>
            <p:nvPr/>
          </p:nvGrpSpPr>
          <p:grpSpPr bwMode="auto">
            <a:xfrm>
              <a:off x="6305556" y="8259762"/>
              <a:ext cx="330990" cy="296862"/>
              <a:chOff x="534974" y="6954971"/>
              <a:chExt cx="330206" cy="296241"/>
            </a:xfrm>
          </p:grpSpPr>
          <p:grpSp>
            <p:nvGrpSpPr>
              <p:cNvPr id="38025" name="Group 56"/>
              <p:cNvGrpSpPr>
                <a:grpSpLocks/>
              </p:cNvGrpSpPr>
              <p:nvPr/>
            </p:nvGrpSpPr>
            <p:grpSpPr bwMode="auto">
              <a:xfrm>
                <a:off x="534974" y="6954971"/>
                <a:ext cx="330206" cy="296241"/>
                <a:chOff x="-497" y="1"/>
                <a:chExt cx="20746" cy="19999"/>
              </a:xfrm>
            </p:grpSpPr>
            <p:sp>
              <p:nvSpPr>
                <p:cNvPr id="380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0000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761" tIns="63881" rIns="127761" bIns="63881"/>
                <a:lstStyle/>
                <a:p>
                  <a:pPr defTabSz="1787525"/>
                  <a:endParaRPr lang="ru-RU" sz="3500" b="0">
                    <a:latin typeface="Calibri" pitchFamily="34" charset="0"/>
                  </a:endParaRPr>
                </a:p>
              </p:txBody>
            </p:sp>
            <p:sp>
              <p:nvSpPr>
                <p:cNvPr id="380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497" y="1"/>
                  <a:ext cx="10828" cy="7593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29" name="Line 59"/>
                <p:cNvSpPr>
                  <a:spLocks noChangeShapeType="1"/>
                </p:cNvSpPr>
                <p:nvPr/>
              </p:nvSpPr>
              <p:spPr bwMode="auto">
                <a:xfrm>
                  <a:off x="9801" y="54"/>
                  <a:ext cx="10448" cy="7540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80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80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80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8026" name="Rectangle 57"/>
              <p:cNvSpPr>
                <a:spLocks noChangeArrowheads="1"/>
              </p:cNvSpPr>
              <p:nvPr/>
            </p:nvSpPr>
            <p:spPr bwMode="auto">
              <a:xfrm>
                <a:off x="614322" y="7067447"/>
                <a:ext cx="175536" cy="181368"/>
              </a:xfrm>
              <a:prstGeom prst="rect">
                <a:avLst/>
              </a:prstGeom>
              <a:noFill/>
              <a:ln w="254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</p:grpSp>
        <p:cxnSp>
          <p:nvCxnSpPr>
            <p:cNvPr id="38024" name="Прямая соединительная линия 300"/>
            <p:cNvCxnSpPr>
              <a:cxnSpLocks noChangeShapeType="1"/>
              <a:stCxn id="38027" idx="1"/>
              <a:endCxn id="38027" idx="3"/>
            </p:cNvCxnSpPr>
            <p:nvPr/>
          </p:nvCxnSpPr>
          <p:spPr bwMode="auto">
            <a:xfrm rot="10800000" flipH="1">
              <a:off x="6313486" y="8465344"/>
              <a:ext cx="308770" cy="406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(Обзорная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карта наиболее значимых объектов прилегающих к </a:t>
            </a:r>
            <a:r>
              <a:rPr lang="ru-RU" sz="2100" dirty="0" err="1">
                <a:solidFill>
                  <a:srgbClr val="0000FF"/>
                </a:solidFill>
                <a:cs typeface="Times New Roman" pitchFamily="18" charset="0"/>
              </a:rPr>
              <a:t>н.п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. в границах </a:t>
            </a:r>
            <a:endParaRPr lang="ru-RU" sz="2100" dirty="0" smtClean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пятикилометровой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зоны)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022" name="Text Box 303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3.5.</a:t>
            </a:r>
            <a:endParaRPr lang="ru-RU" sz="1400" dirty="0"/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Заголовок 1"/>
          <p:cNvSpPr>
            <a:spLocks noGrp="1"/>
          </p:cNvSpPr>
          <p:nvPr>
            <p:ph type="ctrTitle"/>
          </p:nvPr>
        </p:nvSpPr>
        <p:spPr>
          <a:xfrm>
            <a:off x="960438" y="2982913"/>
            <a:ext cx="10880725" cy="2057400"/>
          </a:xfrm>
        </p:spPr>
        <p:txBody>
          <a:bodyPr/>
          <a:lstStyle/>
          <a:p>
            <a:endParaRPr lang="ru-RU" smtClean="0"/>
          </a:p>
        </p:txBody>
      </p:sp>
      <p:sp>
        <p:nvSpPr>
          <p:cNvPr id="36867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/>
          <a:p>
            <a:endParaRPr lang="ru-RU" smtClean="0"/>
          </a:p>
        </p:txBody>
      </p:sp>
      <p:pic>
        <p:nvPicPr>
          <p:cNvPr id="368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33" t="30196" r="49902" b="6250"/>
          <a:stretch>
            <a:fillRect/>
          </a:stretch>
        </p:blipFill>
        <p:spPr bwMode="auto">
          <a:xfrm>
            <a:off x="0" y="942975"/>
            <a:ext cx="12801600" cy="847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69" name="Group 60"/>
          <p:cNvGrpSpPr>
            <a:grpSpLocks/>
          </p:cNvGrpSpPr>
          <p:nvPr/>
        </p:nvGrpSpPr>
        <p:grpSpPr bwMode="auto">
          <a:xfrm>
            <a:off x="9399588" y="2786063"/>
            <a:ext cx="595312" cy="606425"/>
            <a:chOff x="4159" y="4218"/>
            <a:chExt cx="129" cy="210"/>
          </a:xfrm>
        </p:grpSpPr>
        <p:grpSp>
          <p:nvGrpSpPr>
            <p:cNvPr id="37148" name="Group 61"/>
            <p:cNvGrpSpPr>
              <a:grpSpLocks/>
            </p:cNvGrpSpPr>
            <p:nvPr/>
          </p:nvGrpSpPr>
          <p:grpSpPr bwMode="auto">
            <a:xfrm>
              <a:off x="4164" y="4218"/>
              <a:ext cx="124" cy="210"/>
              <a:chOff x="504" y="5636"/>
              <a:chExt cx="212" cy="318"/>
            </a:xfrm>
          </p:grpSpPr>
          <p:grpSp>
            <p:nvGrpSpPr>
              <p:cNvPr id="37150" name="Group 62"/>
              <p:cNvGrpSpPr>
                <a:grpSpLocks/>
              </p:cNvGrpSpPr>
              <p:nvPr/>
            </p:nvGrpSpPr>
            <p:grpSpPr bwMode="auto">
              <a:xfrm>
                <a:off x="504" y="5636"/>
                <a:ext cx="212" cy="318"/>
                <a:chOff x="3163" y="192"/>
                <a:chExt cx="352" cy="672"/>
              </a:xfrm>
            </p:grpSpPr>
            <p:sp>
              <p:nvSpPr>
                <p:cNvPr id="37152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153" name="Line 64"/>
                <p:cNvSpPr>
                  <a:spLocks noChangeShapeType="1"/>
                </p:cNvSpPr>
                <p:nvPr/>
              </p:nvSpPr>
              <p:spPr bwMode="auto">
                <a:xfrm>
                  <a:off x="3163" y="206"/>
                  <a:ext cx="348" cy="80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154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6" y="468"/>
                  <a:ext cx="349" cy="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155" name="Line 66"/>
                <p:cNvSpPr>
                  <a:spLocks noChangeShapeType="1"/>
                </p:cNvSpPr>
                <p:nvPr/>
              </p:nvSpPr>
              <p:spPr bwMode="auto">
                <a:xfrm>
                  <a:off x="3509" y="281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37151" name="Freeform 67"/>
              <p:cNvSpPr>
                <a:spLocks/>
              </p:cNvSpPr>
              <p:nvPr/>
            </p:nvSpPr>
            <p:spPr bwMode="auto">
              <a:xfrm>
                <a:off x="509" y="5649"/>
                <a:ext cx="19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1 w 291"/>
                  <a:gd name="T5" fmla="*/ 114 h 159"/>
                  <a:gd name="T6" fmla="*/ 1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37149" name="Text Box 68"/>
            <p:cNvSpPr txBox="1">
              <a:spLocks noChangeArrowheads="1"/>
            </p:cNvSpPr>
            <p:nvPr/>
          </p:nvSpPr>
          <p:spPr bwMode="auto">
            <a:xfrm>
              <a:off x="4159" y="4232"/>
              <a:ext cx="121" cy="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5341" tIns="42675" rIns="85341" bIns="42675">
              <a:spAutoFit/>
            </a:bodyPr>
            <a:lstStyle>
              <a:lvl1pPr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sz="1200"/>
                <a:t>12</a:t>
              </a:r>
              <a:r>
                <a:rPr lang="ru-RU" sz="1200"/>
                <a:t>ПЧ</a:t>
              </a:r>
            </a:p>
          </p:txBody>
        </p:sp>
      </p:grpSp>
      <p:grpSp>
        <p:nvGrpSpPr>
          <p:cNvPr id="36870" name="Группа 155"/>
          <p:cNvGrpSpPr>
            <a:grpSpLocks/>
          </p:cNvGrpSpPr>
          <p:nvPr/>
        </p:nvGrpSpPr>
        <p:grpSpPr bwMode="auto">
          <a:xfrm rot="-1375226">
            <a:off x="10874375" y="1649413"/>
            <a:ext cx="211138" cy="806450"/>
            <a:chOff x="5857884" y="3714752"/>
            <a:chExt cx="142876" cy="428628"/>
          </a:xfrm>
        </p:grpSpPr>
        <p:sp>
          <p:nvSpPr>
            <p:cNvPr id="37146" name="Овал 156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158" name="Прямая соединительная линия 15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871" name="Group 1873"/>
          <p:cNvGrpSpPr>
            <a:grpSpLocks/>
          </p:cNvGrpSpPr>
          <p:nvPr/>
        </p:nvGrpSpPr>
        <p:grpSpPr bwMode="auto">
          <a:xfrm rot="-1334384">
            <a:off x="11152188" y="2335213"/>
            <a:ext cx="434975" cy="403225"/>
            <a:chOff x="258" y="12222"/>
            <a:chExt cx="457" cy="457"/>
          </a:xfrm>
        </p:grpSpPr>
        <p:sp>
          <p:nvSpPr>
            <p:cNvPr id="37139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pPr defTabSz="1785938"/>
              <a:endParaRPr lang="ru-RU" sz="3500">
                <a:latin typeface="Calibri" pitchFamily="34" charset="0"/>
              </a:endParaRPr>
            </a:p>
          </p:txBody>
        </p:sp>
        <p:grpSp>
          <p:nvGrpSpPr>
            <p:cNvPr id="37140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37141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37144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7145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7142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43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36872" name="Группа 135"/>
          <p:cNvGrpSpPr>
            <a:grpSpLocks/>
          </p:cNvGrpSpPr>
          <p:nvPr/>
        </p:nvGrpSpPr>
        <p:grpSpPr bwMode="auto">
          <a:xfrm rot="-749761">
            <a:off x="11587163" y="2646363"/>
            <a:ext cx="280987" cy="839787"/>
            <a:chOff x="5857884" y="3714752"/>
            <a:chExt cx="142876" cy="428628"/>
          </a:xfrm>
        </p:grpSpPr>
        <p:sp>
          <p:nvSpPr>
            <p:cNvPr id="37137" name="Овал 132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4" name="Прямая соединительная линия 134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873" name="Группа 135"/>
          <p:cNvGrpSpPr>
            <a:grpSpLocks/>
          </p:cNvGrpSpPr>
          <p:nvPr/>
        </p:nvGrpSpPr>
        <p:grpSpPr bwMode="auto">
          <a:xfrm rot="-582928">
            <a:off x="11987213" y="3351213"/>
            <a:ext cx="204787" cy="706437"/>
            <a:chOff x="5857884" y="3714752"/>
            <a:chExt cx="142876" cy="428628"/>
          </a:xfrm>
        </p:grpSpPr>
        <p:sp>
          <p:nvSpPr>
            <p:cNvPr id="37135" name="Овал 132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5" name="Прямая соединительная линия 134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874" name="Группа 135"/>
          <p:cNvGrpSpPr>
            <a:grpSpLocks/>
          </p:cNvGrpSpPr>
          <p:nvPr/>
        </p:nvGrpSpPr>
        <p:grpSpPr bwMode="auto">
          <a:xfrm rot="-398694">
            <a:off x="12392025" y="4662488"/>
            <a:ext cx="279400" cy="839787"/>
            <a:chOff x="5857884" y="3714752"/>
            <a:chExt cx="142876" cy="428628"/>
          </a:xfrm>
        </p:grpSpPr>
        <p:sp>
          <p:nvSpPr>
            <p:cNvPr id="37133" name="Овал 132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" name="Прямая соединительная линия 134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875" name="Group 317"/>
          <p:cNvGrpSpPr>
            <a:grpSpLocks/>
          </p:cNvGrpSpPr>
          <p:nvPr/>
        </p:nvGrpSpPr>
        <p:grpSpPr bwMode="auto">
          <a:xfrm rot="7981989">
            <a:off x="2242344" y="1945482"/>
            <a:ext cx="839787" cy="279400"/>
            <a:chOff x="225" y="3023"/>
            <a:chExt cx="270" cy="90"/>
          </a:xfrm>
        </p:grpSpPr>
        <p:sp>
          <p:nvSpPr>
            <p:cNvPr id="37131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7132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6876" name="Group 317"/>
          <p:cNvGrpSpPr>
            <a:grpSpLocks/>
          </p:cNvGrpSpPr>
          <p:nvPr/>
        </p:nvGrpSpPr>
        <p:grpSpPr bwMode="auto">
          <a:xfrm rot="8483958">
            <a:off x="1662113" y="2482850"/>
            <a:ext cx="839787" cy="279400"/>
            <a:chOff x="225" y="3023"/>
            <a:chExt cx="270" cy="90"/>
          </a:xfrm>
        </p:grpSpPr>
        <p:sp>
          <p:nvSpPr>
            <p:cNvPr id="37129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7130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6877" name="Group 105"/>
          <p:cNvGrpSpPr>
            <a:grpSpLocks/>
          </p:cNvGrpSpPr>
          <p:nvPr/>
        </p:nvGrpSpPr>
        <p:grpSpPr bwMode="auto">
          <a:xfrm rot="-1741807">
            <a:off x="855663" y="3489325"/>
            <a:ext cx="393700" cy="398463"/>
            <a:chOff x="3061" y="3475"/>
            <a:chExt cx="182" cy="182"/>
          </a:xfrm>
        </p:grpSpPr>
        <p:grpSp>
          <p:nvGrpSpPr>
            <p:cNvPr id="37118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37120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37123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37127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7128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7124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37125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7126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7121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22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7119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890" tIns="63945" rIns="127890" bIns="63945" anchor="ctr"/>
            <a:lstStyle/>
            <a:p>
              <a:pPr defTabSz="1784350"/>
              <a:endParaRPr lang="ru-RU" sz="4900">
                <a:latin typeface="Calibri" pitchFamily="34" charset="0"/>
              </a:endParaRPr>
            </a:p>
          </p:txBody>
        </p:sp>
      </p:grpSp>
      <p:grpSp>
        <p:nvGrpSpPr>
          <p:cNvPr id="36878" name="Group 317"/>
          <p:cNvGrpSpPr>
            <a:grpSpLocks/>
          </p:cNvGrpSpPr>
          <p:nvPr/>
        </p:nvGrpSpPr>
        <p:grpSpPr bwMode="auto">
          <a:xfrm rot="7163596">
            <a:off x="-202406" y="4491832"/>
            <a:ext cx="839787" cy="279400"/>
            <a:chOff x="225" y="3023"/>
            <a:chExt cx="270" cy="90"/>
          </a:xfrm>
        </p:grpSpPr>
        <p:sp>
          <p:nvSpPr>
            <p:cNvPr id="37116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7117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6879" name="Прямая со стрелкой 128"/>
          <p:cNvCxnSpPr>
            <a:cxnSpLocks noChangeShapeType="1"/>
          </p:cNvCxnSpPr>
          <p:nvPr/>
        </p:nvCxnSpPr>
        <p:spPr bwMode="auto">
          <a:xfrm>
            <a:off x="6350000" y="968375"/>
            <a:ext cx="0" cy="0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880" name="Text Box 2072"/>
          <p:cNvSpPr txBox="1">
            <a:spLocks noChangeArrowheads="1"/>
          </p:cNvSpPr>
          <p:nvPr/>
        </p:nvSpPr>
        <p:spPr bwMode="auto">
          <a:xfrm>
            <a:off x="8102600" y="8023225"/>
            <a:ext cx="1166813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БАТ-1; ИМР2 – 3</a:t>
            </a:r>
          </a:p>
          <a:p>
            <a:pPr algn="ctr" eaLnBrk="1" hangingPunct="1"/>
            <a:r>
              <a:rPr lang="ru-RU" sz="900" b="0" i="1"/>
              <a:t>тел. ОД– 41-42-43</a:t>
            </a:r>
          </a:p>
        </p:txBody>
      </p:sp>
      <p:grpSp>
        <p:nvGrpSpPr>
          <p:cNvPr id="36881" name="Group 144"/>
          <p:cNvGrpSpPr>
            <a:grpSpLocks/>
          </p:cNvGrpSpPr>
          <p:nvPr/>
        </p:nvGrpSpPr>
        <p:grpSpPr bwMode="auto">
          <a:xfrm>
            <a:off x="890588" y="6151563"/>
            <a:ext cx="1574800" cy="1438275"/>
            <a:chOff x="-1411" y="2480"/>
            <a:chExt cx="862" cy="816"/>
          </a:xfrm>
        </p:grpSpPr>
        <p:sp>
          <p:nvSpPr>
            <p:cNvPr id="37102" name="Oval 145"/>
            <p:cNvSpPr>
              <a:spLocks noChangeArrowheads="1"/>
            </p:cNvSpPr>
            <p:nvPr/>
          </p:nvSpPr>
          <p:spPr bwMode="auto">
            <a:xfrm>
              <a:off x="-1411" y="2480"/>
              <a:ext cx="862" cy="816"/>
            </a:xfrm>
            <a:prstGeom prst="ellipse">
              <a:avLst/>
            </a:prstGeom>
            <a:solidFill>
              <a:srgbClr val="FFFF00">
                <a:alpha val="30196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37103" name="Group 146"/>
            <p:cNvGrpSpPr>
              <a:grpSpLocks/>
            </p:cNvGrpSpPr>
            <p:nvPr/>
          </p:nvGrpSpPr>
          <p:grpSpPr bwMode="auto">
            <a:xfrm>
              <a:off x="-1139" y="2752"/>
              <a:ext cx="291" cy="273"/>
              <a:chOff x="266" y="1017"/>
              <a:chExt cx="357" cy="384"/>
            </a:xfrm>
          </p:grpSpPr>
          <p:grpSp>
            <p:nvGrpSpPr>
              <p:cNvPr id="37105" name="Group 147"/>
              <p:cNvGrpSpPr>
                <a:grpSpLocks/>
              </p:cNvGrpSpPr>
              <p:nvPr/>
            </p:nvGrpSpPr>
            <p:grpSpPr bwMode="auto">
              <a:xfrm>
                <a:off x="365" y="1259"/>
                <a:ext cx="258" cy="142"/>
                <a:chOff x="365" y="1259"/>
                <a:chExt cx="258" cy="142"/>
              </a:xfrm>
            </p:grpSpPr>
            <p:sp>
              <p:nvSpPr>
                <p:cNvPr id="37114" name="Rectangle 148"/>
                <p:cNvSpPr>
                  <a:spLocks noChangeArrowheads="1"/>
                </p:cNvSpPr>
                <p:nvPr/>
              </p:nvSpPr>
              <p:spPr bwMode="auto">
                <a:xfrm>
                  <a:off x="365" y="1259"/>
                  <a:ext cx="258" cy="142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115" name="Rectangle 149"/>
                <p:cNvSpPr>
                  <a:spLocks noChangeArrowheads="1"/>
                </p:cNvSpPr>
                <p:nvPr/>
              </p:nvSpPr>
              <p:spPr bwMode="auto">
                <a:xfrm>
                  <a:off x="365" y="1259"/>
                  <a:ext cx="258" cy="142"/>
                </a:xfrm>
                <a:prstGeom prst="rect">
                  <a:avLst/>
                </a:prstGeom>
                <a:noFill/>
                <a:ln w="22225" cap="rnd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37106" name="Group 150"/>
              <p:cNvGrpSpPr>
                <a:grpSpLocks/>
              </p:cNvGrpSpPr>
              <p:nvPr/>
            </p:nvGrpSpPr>
            <p:grpSpPr bwMode="auto">
              <a:xfrm>
                <a:off x="266" y="1138"/>
                <a:ext cx="178" cy="262"/>
                <a:chOff x="266" y="1138"/>
                <a:chExt cx="178" cy="262"/>
              </a:xfrm>
            </p:grpSpPr>
            <p:sp>
              <p:nvSpPr>
                <p:cNvPr id="37112" name="Freeform 151"/>
                <p:cNvSpPr>
                  <a:spLocks/>
                </p:cNvSpPr>
                <p:nvPr/>
              </p:nvSpPr>
              <p:spPr bwMode="auto">
                <a:xfrm>
                  <a:off x="266" y="1138"/>
                  <a:ext cx="178" cy="262"/>
                </a:xfrm>
                <a:custGeom>
                  <a:avLst/>
                  <a:gdLst>
                    <a:gd name="T0" fmla="*/ 0 w 178"/>
                    <a:gd name="T1" fmla="*/ 262 h 262"/>
                    <a:gd name="T2" fmla="*/ 39 w 178"/>
                    <a:gd name="T3" fmla="*/ 0 h 262"/>
                    <a:gd name="T4" fmla="*/ 139 w 178"/>
                    <a:gd name="T5" fmla="*/ 0 h 262"/>
                    <a:gd name="T6" fmla="*/ 178 w 178"/>
                    <a:gd name="T7" fmla="*/ 262 h 262"/>
                    <a:gd name="T8" fmla="*/ 0 w 178"/>
                    <a:gd name="T9" fmla="*/ 262 h 2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262"/>
                    <a:gd name="T17" fmla="*/ 178 w 178"/>
                    <a:gd name="T18" fmla="*/ 262 h 2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262">
                      <a:moveTo>
                        <a:pt x="0" y="262"/>
                      </a:moveTo>
                      <a:lnTo>
                        <a:pt x="39" y="0"/>
                      </a:lnTo>
                      <a:lnTo>
                        <a:pt x="139" y="0"/>
                      </a:lnTo>
                      <a:lnTo>
                        <a:pt x="178" y="262"/>
                      </a:lnTo>
                      <a:lnTo>
                        <a:pt x="0" y="2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113" name="Freeform 152"/>
                <p:cNvSpPr>
                  <a:spLocks/>
                </p:cNvSpPr>
                <p:nvPr/>
              </p:nvSpPr>
              <p:spPr bwMode="auto">
                <a:xfrm>
                  <a:off x="266" y="1138"/>
                  <a:ext cx="178" cy="262"/>
                </a:xfrm>
                <a:custGeom>
                  <a:avLst/>
                  <a:gdLst>
                    <a:gd name="T0" fmla="*/ 0 w 178"/>
                    <a:gd name="T1" fmla="*/ 262 h 262"/>
                    <a:gd name="T2" fmla="*/ 39 w 178"/>
                    <a:gd name="T3" fmla="*/ 0 h 262"/>
                    <a:gd name="T4" fmla="*/ 139 w 178"/>
                    <a:gd name="T5" fmla="*/ 0 h 262"/>
                    <a:gd name="T6" fmla="*/ 178 w 178"/>
                    <a:gd name="T7" fmla="*/ 262 h 262"/>
                    <a:gd name="T8" fmla="*/ 0 w 178"/>
                    <a:gd name="T9" fmla="*/ 262 h 2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262"/>
                    <a:gd name="T17" fmla="*/ 178 w 178"/>
                    <a:gd name="T18" fmla="*/ 262 h 2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262">
                      <a:moveTo>
                        <a:pt x="0" y="262"/>
                      </a:moveTo>
                      <a:lnTo>
                        <a:pt x="39" y="0"/>
                      </a:lnTo>
                      <a:lnTo>
                        <a:pt x="139" y="0"/>
                      </a:lnTo>
                      <a:lnTo>
                        <a:pt x="178" y="262"/>
                      </a:lnTo>
                      <a:lnTo>
                        <a:pt x="0" y="262"/>
                      </a:lnTo>
                      <a:close/>
                    </a:path>
                  </a:pathLst>
                </a:custGeom>
                <a:noFill/>
                <a:ln w="22225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37107" name="Group 153"/>
              <p:cNvGrpSpPr>
                <a:grpSpLocks/>
              </p:cNvGrpSpPr>
              <p:nvPr/>
            </p:nvGrpSpPr>
            <p:grpSpPr bwMode="auto">
              <a:xfrm>
                <a:off x="524" y="1219"/>
                <a:ext cx="20" cy="40"/>
                <a:chOff x="524" y="1219"/>
                <a:chExt cx="20" cy="40"/>
              </a:xfrm>
            </p:grpSpPr>
            <p:sp>
              <p:nvSpPr>
                <p:cNvPr id="37110" name="Rectangle 154"/>
                <p:cNvSpPr>
                  <a:spLocks noChangeArrowheads="1"/>
                </p:cNvSpPr>
                <p:nvPr/>
              </p:nvSpPr>
              <p:spPr bwMode="auto">
                <a:xfrm>
                  <a:off x="524" y="1219"/>
                  <a:ext cx="20" cy="4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111" name="Rectangle 155"/>
                <p:cNvSpPr>
                  <a:spLocks noChangeArrowheads="1"/>
                </p:cNvSpPr>
                <p:nvPr/>
              </p:nvSpPr>
              <p:spPr bwMode="auto">
                <a:xfrm>
                  <a:off x="524" y="1219"/>
                  <a:ext cx="20" cy="40"/>
                </a:xfrm>
                <a:prstGeom prst="rect">
                  <a:avLst/>
                </a:prstGeom>
                <a:noFill/>
                <a:ln w="22225" cap="rnd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7108" name="Freeform 156"/>
              <p:cNvSpPr>
                <a:spLocks/>
              </p:cNvSpPr>
              <p:nvPr/>
            </p:nvSpPr>
            <p:spPr bwMode="auto">
              <a:xfrm>
                <a:off x="517" y="1097"/>
                <a:ext cx="46" cy="107"/>
              </a:xfrm>
              <a:custGeom>
                <a:avLst/>
                <a:gdLst>
                  <a:gd name="T0" fmla="*/ 7 w 46"/>
                  <a:gd name="T1" fmla="*/ 99 h 107"/>
                  <a:gd name="T2" fmla="*/ 15 w 46"/>
                  <a:gd name="T3" fmla="*/ 107 h 107"/>
                  <a:gd name="T4" fmla="*/ 9 w 46"/>
                  <a:gd name="T5" fmla="*/ 100 h 107"/>
                  <a:gd name="T6" fmla="*/ 9 w 46"/>
                  <a:gd name="T7" fmla="*/ 92 h 107"/>
                  <a:gd name="T8" fmla="*/ 4 w 46"/>
                  <a:gd name="T9" fmla="*/ 92 h 107"/>
                  <a:gd name="T10" fmla="*/ 4 w 46"/>
                  <a:gd name="T11" fmla="*/ 88 h 107"/>
                  <a:gd name="T12" fmla="*/ 0 w 46"/>
                  <a:gd name="T13" fmla="*/ 88 h 107"/>
                  <a:gd name="T14" fmla="*/ 0 w 46"/>
                  <a:gd name="T15" fmla="*/ 52 h 107"/>
                  <a:gd name="T16" fmla="*/ 4 w 46"/>
                  <a:gd name="T17" fmla="*/ 52 h 107"/>
                  <a:gd name="T18" fmla="*/ 4 w 46"/>
                  <a:gd name="T19" fmla="*/ 48 h 107"/>
                  <a:gd name="T20" fmla="*/ 6 w 46"/>
                  <a:gd name="T21" fmla="*/ 48 h 107"/>
                  <a:gd name="T22" fmla="*/ 6 w 46"/>
                  <a:gd name="T23" fmla="*/ 44 h 107"/>
                  <a:gd name="T24" fmla="*/ 9 w 46"/>
                  <a:gd name="T25" fmla="*/ 44 h 107"/>
                  <a:gd name="T26" fmla="*/ 12 w 46"/>
                  <a:gd name="T27" fmla="*/ 41 h 107"/>
                  <a:gd name="T28" fmla="*/ 15 w 46"/>
                  <a:gd name="T29" fmla="*/ 41 h 107"/>
                  <a:gd name="T30" fmla="*/ 18 w 46"/>
                  <a:gd name="T31" fmla="*/ 37 h 107"/>
                  <a:gd name="T32" fmla="*/ 23 w 46"/>
                  <a:gd name="T33" fmla="*/ 37 h 107"/>
                  <a:gd name="T34" fmla="*/ 23 w 46"/>
                  <a:gd name="T35" fmla="*/ 34 h 107"/>
                  <a:gd name="T36" fmla="*/ 29 w 46"/>
                  <a:gd name="T37" fmla="*/ 34 h 107"/>
                  <a:gd name="T38" fmla="*/ 32 w 46"/>
                  <a:gd name="T39" fmla="*/ 30 h 107"/>
                  <a:gd name="T40" fmla="*/ 32 w 46"/>
                  <a:gd name="T41" fmla="*/ 27 h 107"/>
                  <a:gd name="T42" fmla="*/ 35 w 46"/>
                  <a:gd name="T43" fmla="*/ 27 h 107"/>
                  <a:gd name="T44" fmla="*/ 35 w 46"/>
                  <a:gd name="T45" fmla="*/ 23 h 107"/>
                  <a:gd name="T46" fmla="*/ 38 w 46"/>
                  <a:gd name="T47" fmla="*/ 19 h 107"/>
                  <a:gd name="T48" fmla="*/ 38 w 46"/>
                  <a:gd name="T49" fmla="*/ 12 h 107"/>
                  <a:gd name="T50" fmla="*/ 41 w 46"/>
                  <a:gd name="T51" fmla="*/ 12 h 107"/>
                  <a:gd name="T52" fmla="*/ 41 w 46"/>
                  <a:gd name="T53" fmla="*/ 0 h 107"/>
                  <a:gd name="T54" fmla="*/ 38 w 46"/>
                  <a:gd name="T55" fmla="*/ 0 h 107"/>
                  <a:gd name="T56" fmla="*/ 46 w 46"/>
                  <a:gd name="T57" fmla="*/ 0 h 107"/>
                  <a:gd name="T58" fmla="*/ 46 w 46"/>
                  <a:gd name="T59" fmla="*/ 56 h 107"/>
                  <a:gd name="T60" fmla="*/ 44 w 46"/>
                  <a:gd name="T61" fmla="*/ 59 h 107"/>
                  <a:gd name="T62" fmla="*/ 44 w 46"/>
                  <a:gd name="T63" fmla="*/ 63 h 107"/>
                  <a:gd name="T64" fmla="*/ 41 w 46"/>
                  <a:gd name="T65" fmla="*/ 63 h 107"/>
                  <a:gd name="T66" fmla="*/ 38 w 46"/>
                  <a:gd name="T67" fmla="*/ 67 h 107"/>
                  <a:gd name="T68" fmla="*/ 35 w 46"/>
                  <a:gd name="T69" fmla="*/ 67 h 107"/>
                  <a:gd name="T70" fmla="*/ 35 w 46"/>
                  <a:gd name="T71" fmla="*/ 74 h 107"/>
                  <a:gd name="T72" fmla="*/ 32 w 46"/>
                  <a:gd name="T73" fmla="*/ 74 h 107"/>
                  <a:gd name="T74" fmla="*/ 32 w 46"/>
                  <a:gd name="T75" fmla="*/ 81 h 107"/>
                  <a:gd name="T76" fmla="*/ 29 w 46"/>
                  <a:gd name="T77" fmla="*/ 81 h 107"/>
                  <a:gd name="T78" fmla="*/ 29 w 46"/>
                  <a:gd name="T79" fmla="*/ 85 h 107"/>
                  <a:gd name="T80" fmla="*/ 27 w 46"/>
                  <a:gd name="T81" fmla="*/ 85 h 107"/>
                  <a:gd name="T82" fmla="*/ 27 w 46"/>
                  <a:gd name="T83" fmla="*/ 100 h 107"/>
                  <a:gd name="T84" fmla="*/ 23 w 46"/>
                  <a:gd name="T85" fmla="*/ 100 h 107"/>
                  <a:gd name="T86" fmla="*/ 23 w 46"/>
                  <a:gd name="T87" fmla="*/ 103 h 107"/>
                  <a:gd name="T88" fmla="*/ 21 w 46"/>
                  <a:gd name="T89" fmla="*/ 107 h 107"/>
                  <a:gd name="T90" fmla="*/ 15 w 46"/>
                  <a:gd name="T91" fmla="*/ 107 h 107"/>
                  <a:gd name="T92" fmla="*/ 7 w 46"/>
                  <a:gd name="T93" fmla="*/ 99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6"/>
                  <a:gd name="T142" fmla="*/ 0 h 107"/>
                  <a:gd name="T143" fmla="*/ 46 w 46"/>
                  <a:gd name="T144" fmla="*/ 107 h 10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6" h="107">
                    <a:moveTo>
                      <a:pt x="7" y="99"/>
                    </a:moveTo>
                    <a:lnTo>
                      <a:pt x="15" y="107"/>
                    </a:lnTo>
                    <a:lnTo>
                      <a:pt x="9" y="100"/>
                    </a:lnTo>
                    <a:lnTo>
                      <a:pt x="9" y="92"/>
                    </a:lnTo>
                    <a:lnTo>
                      <a:pt x="4" y="92"/>
                    </a:lnTo>
                    <a:lnTo>
                      <a:pt x="4" y="88"/>
                    </a:lnTo>
                    <a:lnTo>
                      <a:pt x="0" y="88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1"/>
                    </a:lnTo>
                    <a:lnTo>
                      <a:pt x="15" y="41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4"/>
                    </a:lnTo>
                    <a:lnTo>
                      <a:pt x="29" y="34"/>
                    </a:lnTo>
                    <a:lnTo>
                      <a:pt x="32" y="30"/>
                    </a:lnTo>
                    <a:lnTo>
                      <a:pt x="32" y="27"/>
                    </a:lnTo>
                    <a:lnTo>
                      <a:pt x="35" y="27"/>
                    </a:lnTo>
                    <a:lnTo>
                      <a:pt x="35" y="23"/>
                    </a:lnTo>
                    <a:lnTo>
                      <a:pt x="38" y="19"/>
                    </a:lnTo>
                    <a:lnTo>
                      <a:pt x="38" y="12"/>
                    </a:lnTo>
                    <a:lnTo>
                      <a:pt x="41" y="12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56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38" y="67"/>
                    </a:lnTo>
                    <a:lnTo>
                      <a:pt x="35" y="67"/>
                    </a:lnTo>
                    <a:lnTo>
                      <a:pt x="35" y="74"/>
                    </a:lnTo>
                    <a:lnTo>
                      <a:pt x="32" y="74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7" y="100"/>
                    </a:lnTo>
                    <a:lnTo>
                      <a:pt x="23" y="100"/>
                    </a:lnTo>
                    <a:lnTo>
                      <a:pt x="23" y="103"/>
                    </a:lnTo>
                    <a:lnTo>
                      <a:pt x="21" y="107"/>
                    </a:lnTo>
                    <a:lnTo>
                      <a:pt x="15" y="107"/>
                    </a:lnTo>
                    <a:lnTo>
                      <a:pt x="7" y="99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09" name="Freeform 157"/>
              <p:cNvSpPr>
                <a:spLocks/>
              </p:cNvSpPr>
              <p:nvPr/>
            </p:nvSpPr>
            <p:spPr bwMode="auto">
              <a:xfrm>
                <a:off x="325" y="1017"/>
                <a:ext cx="46" cy="107"/>
              </a:xfrm>
              <a:custGeom>
                <a:avLst/>
                <a:gdLst>
                  <a:gd name="T0" fmla="*/ 7 w 46"/>
                  <a:gd name="T1" fmla="*/ 98 h 107"/>
                  <a:gd name="T2" fmla="*/ 15 w 46"/>
                  <a:gd name="T3" fmla="*/ 107 h 107"/>
                  <a:gd name="T4" fmla="*/ 9 w 46"/>
                  <a:gd name="T5" fmla="*/ 99 h 107"/>
                  <a:gd name="T6" fmla="*/ 9 w 46"/>
                  <a:gd name="T7" fmla="*/ 92 h 107"/>
                  <a:gd name="T8" fmla="*/ 3 w 46"/>
                  <a:gd name="T9" fmla="*/ 92 h 107"/>
                  <a:gd name="T10" fmla="*/ 3 w 46"/>
                  <a:gd name="T11" fmla="*/ 88 h 107"/>
                  <a:gd name="T12" fmla="*/ 0 w 46"/>
                  <a:gd name="T13" fmla="*/ 88 h 107"/>
                  <a:gd name="T14" fmla="*/ 0 w 46"/>
                  <a:gd name="T15" fmla="*/ 51 h 107"/>
                  <a:gd name="T16" fmla="*/ 3 w 46"/>
                  <a:gd name="T17" fmla="*/ 51 h 107"/>
                  <a:gd name="T18" fmla="*/ 3 w 46"/>
                  <a:gd name="T19" fmla="*/ 48 h 107"/>
                  <a:gd name="T20" fmla="*/ 6 w 46"/>
                  <a:gd name="T21" fmla="*/ 48 h 107"/>
                  <a:gd name="T22" fmla="*/ 6 w 46"/>
                  <a:gd name="T23" fmla="*/ 44 h 107"/>
                  <a:gd name="T24" fmla="*/ 9 w 46"/>
                  <a:gd name="T25" fmla="*/ 44 h 107"/>
                  <a:gd name="T26" fmla="*/ 12 w 46"/>
                  <a:gd name="T27" fmla="*/ 41 h 107"/>
                  <a:gd name="T28" fmla="*/ 15 w 46"/>
                  <a:gd name="T29" fmla="*/ 41 h 107"/>
                  <a:gd name="T30" fmla="*/ 18 w 46"/>
                  <a:gd name="T31" fmla="*/ 36 h 107"/>
                  <a:gd name="T32" fmla="*/ 23 w 46"/>
                  <a:gd name="T33" fmla="*/ 36 h 107"/>
                  <a:gd name="T34" fmla="*/ 23 w 46"/>
                  <a:gd name="T35" fmla="*/ 33 h 107"/>
                  <a:gd name="T36" fmla="*/ 29 w 46"/>
                  <a:gd name="T37" fmla="*/ 33 h 107"/>
                  <a:gd name="T38" fmla="*/ 32 w 46"/>
                  <a:gd name="T39" fmla="*/ 29 h 107"/>
                  <a:gd name="T40" fmla="*/ 32 w 46"/>
                  <a:gd name="T41" fmla="*/ 26 h 107"/>
                  <a:gd name="T42" fmla="*/ 35 w 46"/>
                  <a:gd name="T43" fmla="*/ 26 h 107"/>
                  <a:gd name="T44" fmla="*/ 35 w 46"/>
                  <a:gd name="T45" fmla="*/ 22 h 107"/>
                  <a:gd name="T46" fmla="*/ 38 w 46"/>
                  <a:gd name="T47" fmla="*/ 19 h 107"/>
                  <a:gd name="T48" fmla="*/ 38 w 46"/>
                  <a:gd name="T49" fmla="*/ 11 h 107"/>
                  <a:gd name="T50" fmla="*/ 41 w 46"/>
                  <a:gd name="T51" fmla="*/ 11 h 107"/>
                  <a:gd name="T52" fmla="*/ 41 w 46"/>
                  <a:gd name="T53" fmla="*/ 0 h 107"/>
                  <a:gd name="T54" fmla="*/ 38 w 46"/>
                  <a:gd name="T55" fmla="*/ 0 h 107"/>
                  <a:gd name="T56" fmla="*/ 46 w 46"/>
                  <a:gd name="T57" fmla="*/ 0 h 107"/>
                  <a:gd name="T58" fmla="*/ 46 w 46"/>
                  <a:gd name="T59" fmla="*/ 55 h 107"/>
                  <a:gd name="T60" fmla="*/ 44 w 46"/>
                  <a:gd name="T61" fmla="*/ 59 h 107"/>
                  <a:gd name="T62" fmla="*/ 44 w 46"/>
                  <a:gd name="T63" fmla="*/ 63 h 107"/>
                  <a:gd name="T64" fmla="*/ 41 w 46"/>
                  <a:gd name="T65" fmla="*/ 63 h 107"/>
                  <a:gd name="T66" fmla="*/ 38 w 46"/>
                  <a:gd name="T67" fmla="*/ 66 h 107"/>
                  <a:gd name="T68" fmla="*/ 35 w 46"/>
                  <a:gd name="T69" fmla="*/ 66 h 107"/>
                  <a:gd name="T70" fmla="*/ 35 w 46"/>
                  <a:gd name="T71" fmla="*/ 73 h 107"/>
                  <a:gd name="T72" fmla="*/ 32 w 46"/>
                  <a:gd name="T73" fmla="*/ 73 h 107"/>
                  <a:gd name="T74" fmla="*/ 32 w 46"/>
                  <a:gd name="T75" fmla="*/ 81 h 107"/>
                  <a:gd name="T76" fmla="*/ 29 w 46"/>
                  <a:gd name="T77" fmla="*/ 81 h 107"/>
                  <a:gd name="T78" fmla="*/ 29 w 46"/>
                  <a:gd name="T79" fmla="*/ 85 h 107"/>
                  <a:gd name="T80" fmla="*/ 26 w 46"/>
                  <a:gd name="T81" fmla="*/ 85 h 107"/>
                  <a:gd name="T82" fmla="*/ 26 w 46"/>
                  <a:gd name="T83" fmla="*/ 99 h 107"/>
                  <a:gd name="T84" fmla="*/ 23 w 46"/>
                  <a:gd name="T85" fmla="*/ 99 h 107"/>
                  <a:gd name="T86" fmla="*/ 23 w 46"/>
                  <a:gd name="T87" fmla="*/ 103 h 107"/>
                  <a:gd name="T88" fmla="*/ 20 w 46"/>
                  <a:gd name="T89" fmla="*/ 107 h 107"/>
                  <a:gd name="T90" fmla="*/ 15 w 46"/>
                  <a:gd name="T91" fmla="*/ 107 h 107"/>
                  <a:gd name="T92" fmla="*/ 7 w 46"/>
                  <a:gd name="T93" fmla="*/ 98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6"/>
                  <a:gd name="T142" fmla="*/ 0 h 107"/>
                  <a:gd name="T143" fmla="*/ 46 w 46"/>
                  <a:gd name="T144" fmla="*/ 107 h 10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6" h="107">
                    <a:moveTo>
                      <a:pt x="7" y="98"/>
                    </a:moveTo>
                    <a:lnTo>
                      <a:pt x="15" y="107"/>
                    </a:lnTo>
                    <a:lnTo>
                      <a:pt x="9" y="99"/>
                    </a:lnTo>
                    <a:lnTo>
                      <a:pt x="9" y="92"/>
                    </a:lnTo>
                    <a:lnTo>
                      <a:pt x="3" y="92"/>
                    </a:lnTo>
                    <a:lnTo>
                      <a:pt x="3" y="88"/>
                    </a:lnTo>
                    <a:lnTo>
                      <a:pt x="0" y="88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1"/>
                    </a:lnTo>
                    <a:lnTo>
                      <a:pt x="15" y="41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3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2" y="26"/>
                    </a:lnTo>
                    <a:lnTo>
                      <a:pt x="35" y="26"/>
                    </a:lnTo>
                    <a:lnTo>
                      <a:pt x="35" y="22"/>
                    </a:lnTo>
                    <a:lnTo>
                      <a:pt x="38" y="19"/>
                    </a:lnTo>
                    <a:lnTo>
                      <a:pt x="38" y="11"/>
                    </a:lnTo>
                    <a:lnTo>
                      <a:pt x="41" y="11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55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38" y="66"/>
                    </a:lnTo>
                    <a:lnTo>
                      <a:pt x="35" y="66"/>
                    </a:lnTo>
                    <a:lnTo>
                      <a:pt x="35" y="73"/>
                    </a:lnTo>
                    <a:lnTo>
                      <a:pt x="32" y="73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5"/>
                    </a:lnTo>
                    <a:lnTo>
                      <a:pt x="26" y="85"/>
                    </a:lnTo>
                    <a:lnTo>
                      <a:pt x="26" y="99"/>
                    </a:lnTo>
                    <a:lnTo>
                      <a:pt x="23" y="99"/>
                    </a:lnTo>
                    <a:lnTo>
                      <a:pt x="23" y="103"/>
                    </a:lnTo>
                    <a:lnTo>
                      <a:pt x="20" y="107"/>
                    </a:lnTo>
                    <a:lnTo>
                      <a:pt x="15" y="107"/>
                    </a:lnTo>
                    <a:lnTo>
                      <a:pt x="7" y="9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7104" name="Oval 158"/>
            <p:cNvSpPr>
              <a:spLocks noChangeArrowheads="1"/>
            </p:cNvSpPr>
            <p:nvPr/>
          </p:nvSpPr>
          <p:spPr bwMode="auto">
            <a:xfrm>
              <a:off x="-1275" y="2616"/>
              <a:ext cx="590" cy="544"/>
            </a:xfrm>
            <a:prstGeom prst="ellips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36882" name="Group 1225"/>
          <p:cNvGrpSpPr>
            <a:grpSpLocks/>
          </p:cNvGrpSpPr>
          <p:nvPr/>
        </p:nvGrpSpPr>
        <p:grpSpPr bwMode="auto">
          <a:xfrm>
            <a:off x="4471988" y="8301038"/>
            <a:ext cx="436562" cy="561975"/>
            <a:chOff x="783" y="2063"/>
            <a:chExt cx="479" cy="307"/>
          </a:xfrm>
        </p:grpSpPr>
        <p:sp>
          <p:nvSpPr>
            <p:cNvPr id="37077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7078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37095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37100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36 h 21600"/>
                    <a:gd name="T4" fmla="*/ 0 w 21600"/>
                    <a:gd name="T5" fmla="*/ 83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22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7101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36 h 21600"/>
                    <a:gd name="T4" fmla="*/ 0 w 21600"/>
                    <a:gd name="T5" fmla="*/ 83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22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7096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7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8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9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7079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37088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37093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35 h 21600"/>
                    <a:gd name="T4" fmla="*/ 0 w 21600"/>
                    <a:gd name="T5" fmla="*/ 835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22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7094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27 h 21600"/>
                    <a:gd name="T4" fmla="*/ 0 w 21600"/>
                    <a:gd name="T5" fmla="*/ 82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22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7089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0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1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2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7080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081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lIns="128016" tIns="64008" rIns="128016" bIns="64008"/>
            <a:lstStyle/>
            <a:p>
              <a:endParaRPr lang="ru-RU"/>
            </a:p>
          </p:txBody>
        </p:sp>
        <p:sp>
          <p:nvSpPr>
            <p:cNvPr id="37082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7083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7084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085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086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7087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6883" name="Text Box 2072"/>
          <p:cNvSpPr txBox="1">
            <a:spLocks noChangeArrowheads="1"/>
          </p:cNvSpPr>
          <p:nvPr/>
        </p:nvSpPr>
        <p:spPr bwMode="auto">
          <a:xfrm>
            <a:off x="2701925" y="8250238"/>
            <a:ext cx="1719263" cy="87312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79179" tIns="89592" rIns="179179" bIns="89592">
            <a:spAutoFit/>
          </a:bodyPr>
          <a:lstStyle>
            <a:lvl1pPr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Нефтехранилище №2  </a:t>
            </a:r>
          </a:p>
          <a:p>
            <a:pPr algn="ctr" eaLnBrk="1" hangingPunct="1"/>
            <a:r>
              <a:rPr lang="ru-RU" sz="900" u="sng">
                <a:latin typeface="Calibri" pitchFamily="34" charset="0"/>
              </a:rPr>
              <a:t>ОАО «Хабаровскнефтегаз»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Резервуаров   – 3;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Нефть – 18т;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Бензин – 17 т.</a:t>
            </a:r>
          </a:p>
        </p:txBody>
      </p:sp>
      <p:sp>
        <p:nvSpPr>
          <p:cNvPr id="20" name="Text Box 2072"/>
          <p:cNvSpPr txBox="1">
            <a:spLocks noChangeArrowheads="1"/>
          </p:cNvSpPr>
          <p:nvPr/>
        </p:nvSpPr>
        <p:spPr bwMode="auto">
          <a:xfrm>
            <a:off x="1820863" y="3124200"/>
            <a:ext cx="1176337" cy="252413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ПЕРВОМАЙСКИЙ</a:t>
            </a:r>
          </a:p>
        </p:txBody>
      </p:sp>
      <p:sp>
        <p:nvSpPr>
          <p:cNvPr id="36885" name="Freeform 217"/>
          <p:cNvSpPr>
            <a:spLocks/>
          </p:cNvSpPr>
          <p:nvPr/>
        </p:nvSpPr>
        <p:spPr bwMode="auto">
          <a:xfrm>
            <a:off x="5089525" y="2582863"/>
            <a:ext cx="2320925" cy="1411287"/>
          </a:xfrm>
          <a:custGeom>
            <a:avLst/>
            <a:gdLst>
              <a:gd name="T0" fmla="*/ 0 w 1044"/>
              <a:gd name="T1" fmla="*/ 2147483647 h 635"/>
              <a:gd name="T2" fmla="*/ 2147483647 w 1044"/>
              <a:gd name="T3" fmla="*/ 0 h 635"/>
              <a:gd name="T4" fmla="*/ 2147483647 w 1044"/>
              <a:gd name="T5" fmla="*/ 2147483647 h 635"/>
              <a:gd name="T6" fmla="*/ 2147483647 w 1044"/>
              <a:gd name="T7" fmla="*/ 2147483647 h 635"/>
              <a:gd name="T8" fmla="*/ 2147483647 w 1044"/>
              <a:gd name="T9" fmla="*/ 2147483647 h 635"/>
              <a:gd name="T10" fmla="*/ 2147483647 w 1044"/>
              <a:gd name="T11" fmla="*/ 2147483647 h 635"/>
              <a:gd name="T12" fmla="*/ 2147483647 w 1044"/>
              <a:gd name="T13" fmla="*/ 2147483647 h 635"/>
              <a:gd name="T14" fmla="*/ 2147483647 w 1044"/>
              <a:gd name="T15" fmla="*/ 2147483647 h 635"/>
              <a:gd name="T16" fmla="*/ 2147483647 w 1044"/>
              <a:gd name="T17" fmla="*/ 2147483647 h 635"/>
              <a:gd name="T18" fmla="*/ 2147483647 w 1044"/>
              <a:gd name="T19" fmla="*/ 2147483647 h 635"/>
              <a:gd name="T20" fmla="*/ 2147483647 w 1044"/>
              <a:gd name="T21" fmla="*/ 2147483647 h 635"/>
              <a:gd name="T22" fmla="*/ 2147483647 w 1044"/>
              <a:gd name="T23" fmla="*/ 2147483647 h 635"/>
              <a:gd name="T24" fmla="*/ 0 w 1044"/>
              <a:gd name="T25" fmla="*/ 2147483647 h 635"/>
              <a:gd name="T26" fmla="*/ 2147483647 w 1044"/>
              <a:gd name="T27" fmla="*/ 2147483647 h 635"/>
              <a:gd name="T28" fmla="*/ 0 w 1044"/>
              <a:gd name="T29" fmla="*/ 2147483647 h 63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44"/>
              <a:gd name="T46" fmla="*/ 0 h 635"/>
              <a:gd name="T47" fmla="*/ 1044 w 1044"/>
              <a:gd name="T48" fmla="*/ 635 h 63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44" h="635">
                <a:moveTo>
                  <a:pt x="0" y="272"/>
                </a:moveTo>
                <a:lnTo>
                  <a:pt x="318" y="0"/>
                </a:lnTo>
                <a:lnTo>
                  <a:pt x="726" y="91"/>
                </a:lnTo>
                <a:lnTo>
                  <a:pt x="726" y="182"/>
                </a:lnTo>
                <a:lnTo>
                  <a:pt x="908" y="227"/>
                </a:lnTo>
                <a:lnTo>
                  <a:pt x="1044" y="318"/>
                </a:lnTo>
                <a:lnTo>
                  <a:pt x="908" y="454"/>
                </a:lnTo>
                <a:lnTo>
                  <a:pt x="817" y="635"/>
                </a:lnTo>
                <a:lnTo>
                  <a:pt x="545" y="635"/>
                </a:lnTo>
                <a:lnTo>
                  <a:pt x="272" y="499"/>
                </a:lnTo>
                <a:lnTo>
                  <a:pt x="91" y="408"/>
                </a:lnTo>
                <a:lnTo>
                  <a:pt x="46" y="499"/>
                </a:lnTo>
                <a:lnTo>
                  <a:pt x="0" y="227"/>
                </a:lnTo>
                <a:lnTo>
                  <a:pt x="46" y="227"/>
                </a:lnTo>
                <a:lnTo>
                  <a:pt x="0" y="272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22" name="Text Box 2072"/>
          <p:cNvSpPr txBox="1">
            <a:spLocks noChangeArrowheads="1"/>
          </p:cNvSpPr>
          <p:nvPr/>
        </p:nvSpPr>
        <p:spPr bwMode="auto">
          <a:xfrm>
            <a:off x="1714500" y="5046663"/>
            <a:ext cx="914400" cy="252412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ПИСАРЕВКА</a:t>
            </a:r>
          </a:p>
        </p:txBody>
      </p:sp>
      <p:sp>
        <p:nvSpPr>
          <p:cNvPr id="24" name="Text Box 2072"/>
          <p:cNvSpPr txBox="1">
            <a:spLocks noChangeArrowheads="1"/>
          </p:cNvSpPr>
          <p:nvPr/>
        </p:nvSpPr>
        <p:spPr bwMode="auto">
          <a:xfrm>
            <a:off x="7188200" y="8008938"/>
            <a:ext cx="914400" cy="252412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ДЕМШИНКА</a:t>
            </a:r>
          </a:p>
        </p:txBody>
      </p:sp>
      <p:sp>
        <p:nvSpPr>
          <p:cNvPr id="26" name="Text Box 2072"/>
          <p:cNvSpPr txBox="1">
            <a:spLocks noChangeArrowheads="1"/>
          </p:cNvSpPr>
          <p:nvPr/>
        </p:nvSpPr>
        <p:spPr bwMode="auto">
          <a:xfrm>
            <a:off x="582613" y="6899275"/>
            <a:ext cx="692150" cy="252413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КРИВКА</a:t>
            </a:r>
          </a:p>
        </p:txBody>
      </p:sp>
      <p:sp>
        <p:nvSpPr>
          <p:cNvPr id="28" name="Text Box 2072"/>
          <p:cNvSpPr txBox="1">
            <a:spLocks noChangeArrowheads="1"/>
          </p:cNvSpPr>
          <p:nvPr/>
        </p:nvSpPr>
        <p:spPr bwMode="auto">
          <a:xfrm>
            <a:off x="8570913" y="7223125"/>
            <a:ext cx="1044575" cy="252413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НОВАЯ ЖИЗНЬ</a:t>
            </a:r>
          </a:p>
        </p:txBody>
      </p:sp>
      <p:sp>
        <p:nvSpPr>
          <p:cNvPr id="2208" name="Text Box 2072"/>
          <p:cNvSpPr txBox="1">
            <a:spLocks noChangeArrowheads="1"/>
          </p:cNvSpPr>
          <p:nvPr/>
        </p:nvSpPr>
        <p:spPr bwMode="auto">
          <a:xfrm>
            <a:off x="4114800" y="7943850"/>
            <a:ext cx="528638" cy="252413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РОЗА</a:t>
            </a:r>
          </a:p>
        </p:txBody>
      </p:sp>
      <p:sp>
        <p:nvSpPr>
          <p:cNvPr id="36891" name="Text Box 2072"/>
          <p:cNvSpPr txBox="1">
            <a:spLocks noChangeArrowheads="1"/>
          </p:cNvSpPr>
          <p:nvPr/>
        </p:nvSpPr>
        <p:spPr bwMode="auto">
          <a:xfrm>
            <a:off x="9432925" y="3127375"/>
            <a:ext cx="1333500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л/с 15; АЦ-4 – 3</a:t>
            </a:r>
          </a:p>
          <a:p>
            <a:pPr algn="ctr" eaLnBrk="1" hangingPunct="1"/>
            <a:r>
              <a:rPr lang="ru-RU" sz="900" b="0" i="1"/>
              <a:t>тел. ЕДДС – 44-41-44</a:t>
            </a:r>
          </a:p>
        </p:txBody>
      </p:sp>
      <p:sp>
        <p:nvSpPr>
          <p:cNvPr id="36892" name="Text Box 2072"/>
          <p:cNvSpPr txBox="1">
            <a:spLocks noChangeArrowheads="1"/>
          </p:cNvSpPr>
          <p:nvPr/>
        </p:nvSpPr>
        <p:spPr bwMode="auto">
          <a:xfrm>
            <a:off x="9628188" y="7518400"/>
            <a:ext cx="1333500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л/с 15; АЦ-4 – 3</a:t>
            </a:r>
          </a:p>
          <a:p>
            <a:pPr algn="ctr" eaLnBrk="1" hangingPunct="1"/>
            <a:r>
              <a:rPr lang="ru-RU" sz="900" b="0" i="1"/>
              <a:t>тел. ЕДДС – 44-43-42</a:t>
            </a:r>
          </a:p>
        </p:txBody>
      </p:sp>
      <p:sp>
        <p:nvSpPr>
          <p:cNvPr id="36893" name="Text Box 2072"/>
          <p:cNvSpPr txBox="1">
            <a:spLocks noChangeArrowheads="1"/>
          </p:cNvSpPr>
          <p:nvPr/>
        </p:nvSpPr>
        <p:spPr bwMode="auto">
          <a:xfrm>
            <a:off x="852488" y="7210425"/>
            <a:ext cx="1114425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ОАО «Химпром»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</a:rPr>
              <a:t>ХЛОР-100т.</a:t>
            </a:r>
          </a:p>
        </p:txBody>
      </p:sp>
      <p:grpSp>
        <p:nvGrpSpPr>
          <p:cNvPr id="36894" name="Group 53"/>
          <p:cNvGrpSpPr>
            <a:grpSpLocks/>
          </p:cNvGrpSpPr>
          <p:nvPr/>
        </p:nvGrpSpPr>
        <p:grpSpPr bwMode="auto">
          <a:xfrm>
            <a:off x="6219825" y="3382963"/>
            <a:ext cx="685800" cy="306387"/>
            <a:chOff x="2290" y="4012"/>
            <a:chExt cx="777" cy="219"/>
          </a:xfrm>
        </p:grpSpPr>
        <p:sp>
          <p:nvSpPr>
            <p:cNvPr id="37069" name="Rectangle 54"/>
            <p:cNvSpPr>
              <a:spLocks noChangeArrowheads="1"/>
            </p:cNvSpPr>
            <p:nvPr/>
          </p:nvSpPr>
          <p:spPr bwMode="auto">
            <a:xfrm>
              <a:off x="2662" y="4012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000" u="sng">
                  <a:cs typeface="Times New Roman" pitchFamily="18" charset="0"/>
                </a:rPr>
                <a:t>№10</a:t>
              </a:r>
              <a:endParaRPr lang="ru-RU" sz="10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000" b="0">
                  <a:cs typeface="Times New Roman" pitchFamily="18" charset="0"/>
                </a:rPr>
                <a:t> </a:t>
              </a:r>
              <a:r>
                <a:rPr lang="ru-RU" sz="1000">
                  <a:cs typeface="Times New Roman" pitchFamily="18" charset="0"/>
                </a:rPr>
                <a:t>150</a:t>
              </a:r>
              <a:endParaRPr lang="ru-RU" sz="2800" b="0">
                <a:cs typeface="Times New Roman" pitchFamily="18" charset="0"/>
              </a:endParaRPr>
            </a:p>
          </p:txBody>
        </p:sp>
        <p:grpSp>
          <p:nvGrpSpPr>
            <p:cNvPr id="37070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370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370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70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370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0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6895" name="Полилиния 237"/>
          <p:cNvSpPr>
            <a:spLocks noChangeArrowheads="1"/>
          </p:cNvSpPr>
          <p:nvPr/>
        </p:nvSpPr>
        <p:spPr bwMode="auto">
          <a:xfrm rot="9469009">
            <a:off x="6902450" y="6708775"/>
            <a:ext cx="598488" cy="720725"/>
          </a:xfrm>
          <a:custGeom>
            <a:avLst/>
            <a:gdLst>
              <a:gd name="T0" fmla="*/ 1 w 1141047"/>
              <a:gd name="T1" fmla="*/ 17 h 1041400"/>
              <a:gd name="T2" fmla="*/ 1 w 1141047"/>
              <a:gd name="T3" fmla="*/ 16 h 1041400"/>
              <a:gd name="T4" fmla="*/ 1 w 1141047"/>
              <a:gd name="T5" fmla="*/ 12 h 1041400"/>
              <a:gd name="T6" fmla="*/ 1 w 1141047"/>
              <a:gd name="T7" fmla="*/ 10 h 1041400"/>
              <a:gd name="T8" fmla="*/ 1 w 1141047"/>
              <a:gd name="T9" fmla="*/ 6 h 1041400"/>
              <a:gd name="T10" fmla="*/ 1 w 1141047"/>
              <a:gd name="T11" fmla="*/ 1 h 1041400"/>
              <a:gd name="T12" fmla="*/ 1 w 1141047"/>
              <a:gd name="T13" fmla="*/ 1 h 1041400"/>
              <a:gd name="T14" fmla="*/ 1 w 1141047"/>
              <a:gd name="T15" fmla="*/ 8 h 1041400"/>
              <a:gd name="T16" fmla="*/ 1 w 1141047"/>
              <a:gd name="T17" fmla="*/ 12 h 1041400"/>
              <a:gd name="T18" fmla="*/ 1 w 1141047"/>
              <a:gd name="T19" fmla="*/ 15 h 1041400"/>
              <a:gd name="T20" fmla="*/ 1 w 1141047"/>
              <a:gd name="T21" fmla="*/ 17 h 10414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41047"/>
              <a:gd name="T34" fmla="*/ 0 h 1041400"/>
              <a:gd name="T35" fmla="*/ 1141047 w 1141047"/>
              <a:gd name="T36" fmla="*/ 1041400 h 10414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41047" h="1041400">
                <a:moveTo>
                  <a:pt x="156308" y="1033584"/>
                </a:moveTo>
                <a:cubicBezTo>
                  <a:pt x="312616" y="1039445"/>
                  <a:pt x="844061" y="1041400"/>
                  <a:pt x="988646" y="998415"/>
                </a:cubicBezTo>
                <a:cubicBezTo>
                  <a:pt x="1133231" y="955430"/>
                  <a:pt x="1014047" y="840153"/>
                  <a:pt x="1023816" y="775676"/>
                </a:cubicBezTo>
                <a:cubicBezTo>
                  <a:pt x="1033585" y="711199"/>
                  <a:pt x="1141047" y="681891"/>
                  <a:pt x="1047262" y="611553"/>
                </a:cubicBezTo>
                <a:cubicBezTo>
                  <a:pt x="953477" y="541215"/>
                  <a:pt x="568569" y="439615"/>
                  <a:pt x="461108" y="353646"/>
                </a:cubicBezTo>
                <a:cubicBezTo>
                  <a:pt x="353647" y="267677"/>
                  <a:pt x="453293" y="142630"/>
                  <a:pt x="402493" y="95738"/>
                </a:cubicBezTo>
                <a:cubicBezTo>
                  <a:pt x="351693" y="48846"/>
                  <a:pt x="193431" y="0"/>
                  <a:pt x="156308" y="72292"/>
                </a:cubicBezTo>
                <a:cubicBezTo>
                  <a:pt x="119185" y="144584"/>
                  <a:pt x="189523" y="420077"/>
                  <a:pt x="179754" y="529492"/>
                </a:cubicBezTo>
                <a:cubicBezTo>
                  <a:pt x="169985" y="638907"/>
                  <a:pt x="119185" y="656492"/>
                  <a:pt x="97693" y="728784"/>
                </a:cubicBezTo>
                <a:cubicBezTo>
                  <a:pt x="76201" y="801076"/>
                  <a:pt x="33216" y="912446"/>
                  <a:pt x="50800" y="963246"/>
                </a:cubicBezTo>
                <a:cubicBezTo>
                  <a:pt x="68385" y="1014046"/>
                  <a:pt x="0" y="1027723"/>
                  <a:pt x="156308" y="1033584"/>
                </a:cubicBezTo>
                <a:close/>
              </a:path>
            </a:pathLst>
          </a:custGeom>
          <a:solidFill>
            <a:srgbClr val="0000FF"/>
          </a:solidFill>
          <a:ln w="25400" algn="ctr">
            <a:solidFill>
              <a:srgbClr val="0000FF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grpSp>
        <p:nvGrpSpPr>
          <p:cNvPr id="36896" name="Группа 307"/>
          <p:cNvGrpSpPr>
            <a:grpSpLocks/>
          </p:cNvGrpSpPr>
          <p:nvPr/>
        </p:nvGrpSpPr>
        <p:grpSpPr bwMode="auto">
          <a:xfrm>
            <a:off x="8013700" y="7612063"/>
            <a:ext cx="912813" cy="728662"/>
            <a:chOff x="7831364" y="8007351"/>
            <a:chExt cx="792152" cy="728812"/>
          </a:xfrm>
        </p:grpSpPr>
        <p:sp>
          <p:nvSpPr>
            <p:cNvPr id="306" name="Text Box 68"/>
            <p:cNvSpPr txBox="1">
              <a:spLocks noChangeArrowheads="1"/>
            </p:cNvSpPr>
            <p:nvPr/>
          </p:nvSpPr>
          <p:spPr bwMode="auto">
            <a:xfrm>
              <a:off x="7831364" y="8074048"/>
              <a:ext cx="792152" cy="255461"/>
            </a:xfrm>
            <a:prstGeom prst="rect">
              <a:avLst/>
            </a:prstGeom>
            <a:solidFill>
              <a:schemeClr val="bg1">
                <a:alpha val="85000"/>
              </a:schemeClr>
            </a:solidFill>
            <a:ln w="9525">
              <a:noFill/>
              <a:miter lim="800000"/>
              <a:headEnd/>
              <a:tailEnd/>
            </a:ln>
            <a:effectLst>
              <a:softEdge rad="31750"/>
            </a:effectLst>
          </p:spPr>
          <p:txBody>
            <a:bodyPr lIns="85341" tIns="42675" rIns="85341" bIns="42675">
              <a:spAutoFit/>
            </a:bodyPr>
            <a:lstStyle/>
            <a:p>
              <a:pPr algn="ctr" defTabSz="1673225" eaLnBrk="0" hangingPunct="0">
                <a:defRPr/>
              </a:pPr>
              <a:r>
                <a:rPr lang="ru-RU" sz="1100" dirty="0"/>
                <a:t>в/ч 44317</a:t>
              </a:r>
            </a:p>
          </p:txBody>
        </p:sp>
        <p:grpSp>
          <p:nvGrpSpPr>
            <p:cNvPr id="37066" name="Группа 306"/>
            <p:cNvGrpSpPr>
              <a:grpSpLocks/>
            </p:cNvGrpSpPr>
            <p:nvPr/>
          </p:nvGrpSpPr>
          <p:grpSpPr bwMode="auto">
            <a:xfrm>
              <a:off x="7918448" y="8007351"/>
              <a:ext cx="625491" cy="728812"/>
              <a:chOff x="7923249" y="8007351"/>
              <a:chExt cx="1098513" cy="728812"/>
            </a:xfrm>
          </p:grpSpPr>
          <p:sp>
            <p:nvSpPr>
              <p:cNvPr id="37067" name="Freeform 36"/>
              <p:cNvSpPr>
                <a:spLocks/>
              </p:cNvSpPr>
              <p:nvPr/>
            </p:nvSpPr>
            <p:spPr bwMode="auto">
              <a:xfrm>
                <a:off x="7923249" y="8007351"/>
                <a:ext cx="1098513" cy="393700"/>
              </a:xfrm>
              <a:custGeom>
                <a:avLst/>
                <a:gdLst>
                  <a:gd name="T0" fmla="*/ 0 w 432"/>
                  <a:gd name="T1" fmla="*/ 0 h 288"/>
                  <a:gd name="T2" fmla="*/ 2147483647 w 432"/>
                  <a:gd name="T3" fmla="*/ 2147483647 h 288"/>
                  <a:gd name="T4" fmla="*/ 2147483647 w 432"/>
                  <a:gd name="T5" fmla="*/ 2147483647 h 288"/>
                  <a:gd name="T6" fmla="*/ 0 w 432"/>
                  <a:gd name="T7" fmla="*/ 2147483647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37068" name="Line 37"/>
              <p:cNvSpPr>
                <a:spLocks noChangeShapeType="1"/>
              </p:cNvSpPr>
              <p:nvPr/>
            </p:nvSpPr>
            <p:spPr bwMode="auto">
              <a:xfrm>
                <a:off x="7923253" y="8412163"/>
                <a:ext cx="0" cy="32400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</p:grpSp>
      <p:grpSp>
        <p:nvGrpSpPr>
          <p:cNvPr id="36897" name="Группа 227"/>
          <p:cNvGrpSpPr>
            <a:grpSpLocks/>
          </p:cNvGrpSpPr>
          <p:nvPr/>
        </p:nvGrpSpPr>
        <p:grpSpPr bwMode="auto">
          <a:xfrm>
            <a:off x="5629275" y="2946400"/>
            <a:ext cx="360363" cy="347663"/>
            <a:chOff x="-1106004" y="5083615"/>
            <a:chExt cx="293814" cy="290737"/>
          </a:xfrm>
        </p:grpSpPr>
        <p:sp>
          <p:nvSpPr>
            <p:cNvPr id="37061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20" name="Oval 41"/>
            <p:cNvSpPr>
              <a:spLocks noChangeArrowheads="1"/>
            </p:cNvSpPr>
            <p:nvPr/>
          </p:nvSpPr>
          <p:spPr bwMode="auto">
            <a:xfrm>
              <a:off x="-1106004" y="5083615"/>
              <a:ext cx="288637" cy="288082"/>
            </a:xfrm>
            <a:prstGeom prst="ellipse">
              <a:avLst/>
            </a:prstGeom>
            <a:noFill/>
            <a:ln w="25400">
              <a:noFill/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>
                <a:defRPr/>
              </a:pPr>
              <a:r>
                <a:rPr lang="en-US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Times New Roman" pitchFamily="18" charset="0"/>
              </a:endParaRPr>
            </a:p>
          </p:txBody>
        </p:sp>
      </p:grpSp>
      <p:grpSp>
        <p:nvGrpSpPr>
          <p:cNvPr id="36898" name="Группа 321"/>
          <p:cNvGrpSpPr>
            <a:grpSpLocks/>
          </p:cNvGrpSpPr>
          <p:nvPr/>
        </p:nvGrpSpPr>
        <p:grpSpPr bwMode="auto">
          <a:xfrm>
            <a:off x="1471613" y="4670425"/>
            <a:ext cx="352425" cy="344488"/>
            <a:chOff x="4040346" y="5514980"/>
            <a:chExt cx="352876" cy="344227"/>
          </a:xfrm>
        </p:grpSpPr>
        <p:sp>
          <p:nvSpPr>
            <p:cNvPr id="37057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4179402" y="5520405"/>
              <a:ext cx="90004" cy="333376"/>
            </a:xfrm>
            <a:prstGeom prst="rect">
              <a:avLst/>
            </a:prstGeom>
            <a:solidFill>
              <a:schemeClr val="tx1"/>
            </a:solidFill>
            <a:ln w="25400" algn="ctr">
              <a:noFill/>
              <a:prstDash val="dash"/>
              <a:miter lim="800000"/>
              <a:headEnd/>
              <a:tailEnd/>
            </a:ln>
            <a:effectLst>
              <a:softEdge rad="12700"/>
            </a:effectLst>
          </p:spPr>
          <p:txBody>
            <a:bodyPr lIns="127985" tIns="63994" rIns="127985" bIns="63994" anchor="ctr"/>
            <a:lstStyle/>
            <a:p>
              <a:pPr algn="ctr" defTabSz="1276350">
                <a:defRPr/>
              </a:pPr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36899" name="Группа 324"/>
          <p:cNvGrpSpPr>
            <a:grpSpLocks/>
          </p:cNvGrpSpPr>
          <p:nvPr/>
        </p:nvGrpSpPr>
        <p:grpSpPr bwMode="auto">
          <a:xfrm>
            <a:off x="8672513" y="6823075"/>
            <a:ext cx="352425" cy="377825"/>
            <a:chOff x="4040346" y="5502280"/>
            <a:chExt cx="352876" cy="378000"/>
          </a:xfrm>
        </p:grpSpPr>
        <p:sp>
          <p:nvSpPr>
            <p:cNvPr id="37053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27" name="Прямоугольник 326"/>
            <p:cNvSpPr/>
            <p:nvPr/>
          </p:nvSpPr>
          <p:spPr bwMode="auto">
            <a:xfrm>
              <a:off x="4162784" y="5502280"/>
              <a:ext cx="108000" cy="378000"/>
            </a:xfrm>
            <a:prstGeom prst="rect">
              <a:avLst/>
            </a:prstGeom>
            <a:solidFill>
              <a:schemeClr val="bg1"/>
            </a:solidFill>
            <a:ln w="25400" algn="ctr">
              <a:noFill/>
              <a:prstDash val="dash"/>
              <a:miter lim="800000"/>
              <a:headEnd/>
              <a:tailEnd/>
            </a:ln>
            <a:effectLst>
              <a:softEdge rad="12700"/>
            </a:effectLst>
          </p:spPr>
          <p:txBody>
            <a:bodyPr lIns="127985" tIns="63994" rIns="127985" bIns="63994" anchor="ctr"/>
            <a:lstStyle/>
            <a:p>
              <a:pPr algn="ctr" defTabSz="1276350">
                <a:defRPr/>
              </a:pPr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36900" name="Группа 327"/>
          <p:cNvGrpSpPr>
            <a:grpSpLocks/>
          </p:cNvGrpSpPr>
          <p:nvPr/>
        </p:nvGrpSpPr>
        <p:grpSpPr bwMode="auto">
          <a:xfrm>
            <a:off x="4757738" y="8015288"/>
            <a:ext cx="352425" cy="377825"/>
            <a:chOff x="4040346" y="5502280"/>
            <a:chExt cx="352876" cy="378000"/>
          </a:xfrm>
        </p:grpSpPr>
        <p:sp>
          <p:nvSpPr>
            <p:cNvPr id="37049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4162784" y="5502280"/>
              <a:ext cx="108000" cy="378000"/>
            </a:xfrm>
            <a:prstGeom prst="rect">
              <a:avLst/>
            </a:prstGeom>
            <a:solidFill>
              <a:srgbClr val="006600"/>
            </a:solidFill>
            <a:ln w="25400" algn="ctr">
              <a:noFill/>
              <a:prstDash val="dash"/>
              <a:miter lim="800000"/>
              <a:headEnd/>
              <a:tailEnd/>
            </a:ln>
            <a:effectLst>
              <a:softEdge rad="12700"/>
            </a:effectLst>
          </p:spPr>
          <p:txBody>
            <a:bodyPr lIns="127985" tIns="63994" rIns="127985" bIns="63994" anchor="ctr"/>
            <a:lstStyle/>
            <a:p>
              <a:pPr algn="ctr" defTabSz="1276350">
                <a:defRPr/>
              </a:pPr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36901" name="Text Box 2072"/>
          <p:cNvSpPr txBox="1">
            <a:spLocks noChangeArrowheads="1"/>
          </p:cNvSpPr>
          <p:nvPr/>
        </p:nvSpPr>
        <p:spPr bwMode="auto">
          <a:xfrm>
            <a:off x="5045075" y="8315325"/>
            <a:ext cx="1041400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900" b="0" i="1"/>
              <a:t>450 00’,0. </a:t>
            </a:r>
            <a:r>
              <a:rPr lang="ru-RU" sz="900" b="0" i="1"/>
              <a:t>С.Ш. </a:t>
            </a:r>
          </a:p>
          <a:p>
            <a:pPr algn="ctr" eaLnBrk="1" hangingPunct="1"/>
            <a:r>
              <a:rPr lang="ru-RU" sz="900" b="0" i="1"/>
              <a:t>311 20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36902" name="Text Box 2072"/>
          <p:cNvSpPr txBox="1">
            <a:spLocks noChangeArrowheads="1"/>
          </p:cNvSpPr>
          <p:nvPr/>
        </p:nvSpPr>
        <p:spPr bwMode="auto">
          <a:xfrm>
            <a:off x="9005888" y="6667500"/>
            <a:ext cx="1041400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900" b="0" i="1"/>
              <a:t>4</a:t>
            </a:r>
            <a:r>
              <a:rPr lang="ru-RU" sz="900" b="0" i="1"/>
              <a:t>33</a:t>
            </a:r>
            <a:r>
              <a:rPr lang="en-US" sz="900" b="0" i="1"/>
              <a:t> 00’,0. </a:t>
            </a:r>
            <a:r>
              <a:rPr lang="ru-RU" sz="900" b="0" i="1"/>
              <a:t>С.Ш. </a:t>
            </a:r>
          </a:p>
          <a:p>
            <a:pPr algn="ctr" eaLnBrk="1" hangingPunct="1"/>
            <a:r>
              <a:rPr lang="ru-RU" sz="900" b="0" i="1"/>
              <a:t>322 20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36903" name="Oval 115" descr="Темный диагональный 2"/>
          <p:cNvSpPr>
            <a:spLocks noChangeArrowheads="1"/>
          </p:cNvSpPr>
          <p:nvPr/>
        </p:nvSpPr>
        <p:spPr bwMode="auto">
          <a:xfrm>
            <a:off x="2238375" y="3957638"/>
            <a:ext cx="303213" cy="274637"/>
          </a:xfrm>
          <a:prstGeom prst="ellipse">
            <a:avLst/>
          </a:pr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6904" name="Полилиния 237"/>
          <p:cNvSpPr>
            <a:spLocks noChangeArrowheads="1"/>
          </p:cNvSpPr>
          <p:nvPr/>
        </p:nvSpPr>
        <p:spPr bwMode="auto">
          <a:xfrm rot="9469009">
            <a:off x="6896100" y="6697663"/>
            <a:ext cx="606425" cy="750887"/>
          </a:xfrm>
          <a:custGeom>
            <a:avLst/>
            <a:gdLst>
              <a:gd name="T0" fmla="*/ 1 w 1141047"/>
              <a:gd name="T1" fmla="*/ 41 h 1041400"/>
              <a:gd name="T2" fmla="*/ 1 w 1141047"/>
              <a:gd name="T3" fmla="*/ 40 h 1041400"/>
              <a:gd name="T4" fmla="*/ 1 w 1141047"/>
              <a:gd name="T5" fmla="*/ 30 h 1041400"/>
              <a:gd name="T6" fmla="*/ 1 w 1141047"/>
              <a:gd name="T7" fmla="*/ 24 h 1041400"/>
              <a:gd name="T8" fmla="*/ 1 w 1141047"/>
              <a:gd name="T9" fmla="*/ 14 h 1041400"/>
              <a:gd name="T10" fmla="*/ 1 w 1141047"/>
              <a:gd name="T11" fmla="*/ 4 h 1041400"/>
              <a:gd name="T12" fmla="*/ 1 w 1141047"/>
              <a:gd name="T13" fmla="*/ 3 h 1041400"/>
              <a:gd name="T14" fmla="*/ 1 w 1141047"/>
              <a:gd name="T15" fmla="*/ 21 h 1041400"/>
              <a:gd name="T16" fmla="*/ 1 w 1141047"/>
              <a:gd name="T17" fmla="*/ 29 h 1041400"/>
              <a:gd name="T18" fmla="*/ 1 w 1141047"/>
              <a:gd name="T19" fmla="*/ 38 h 1041400"/>
              <a:gd name="T20" fmla="*/ 1 w 1141047"/>
              <a:gd name="T21" fmla="*/ 41 h 10414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41047"/>
              <a:gd name="T34" fmla="*/ 0 h 1041400"/>
              <a:gd name="T35" fmla="*/ 1141047 w 1141047"/>
              <a:gd name="T36" fmla="*/ 1041400 h 10414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41047" h="1041400">
                <a:moveTo>
                  <a:pt x="156308" y="1033584"/>
                </a:moveTo>
                <a:cubicBezTo>
                  <a:pt x="312616" y="1039445"/>
                  <a:pt x="844061" y="1041400"/>
                  <a:pt x="988646" y="998415"/>
                </a:cubicBezTo>
                <a:cubicBezTo>
                  <a:pt x="1133231" y="955430"/>
                  <a:pt x="1014047" y="840153"/>
                  <a:pt x="1023816" y="775676"/>
                </a:cubicBezTo>
                <a:cubicBezTo>
                  <a:pt x="1033585" y="711199"/>
                  <a:pt x="1141047" y="681891"/>
                  <a:pt x="1047262" y="611553"/>
                </a:cubicBezTo>
                <a:cubicBezTo>
                  <a:pt x="953477" y="541215"/>
                  <a:pt x="568569" y="439615"/>
                  <a:pt x="461108" y="353646"/>
                </a:cubicBezTo>
                <a:cubicBezTo>
                  <a:pt x="353647" y="267677"/>
                  <a:pt x="453293" y="142630"/>
                  <a:pt x="402493" y="95738"/>
                </a:cubicBezTo>
                <a:cubicBezTo>
                  <a:pt x="351693" y="48846"/>
                  <a:pt x="193431" y="0"/>
                  <a:pt x="156308" y="72292"/>
                </a:cubicBezTo>
                <a:cubicBezTo>
                  <a:pt x="119185" y="144584"/>
                  <a:pt x="189523" y="420077"/>
                  <a:pt x="179754" y="529492"/>
                </a:cubicBezTo>
                <a:cubicBezTo>
                  <a:pt x="169985" y="638907"/>
                  <a:pt x="119185" y="656492"/>
                  <a:pt x="97693" y="728784"/>
                </a:cubicBezTo>
                <a:cubicBezTo>
                  <a:pt x="76201" y="801076"/>
                  <a:pt x="33216" y="912446"/>
                  <a:pt x="50800" y="963246"/>
                </a:cubicBezTo>
                <a:cubicBezTo>
                  <a:pt x="68385" y="1014046"/>
                  <a:pt x="0" y="1027723"/>
                  <a:pt x="156308" y="1033584"/>
                </a:cubicBezTo>
                <a:close/>
              </a:path>
            </a:pathLst>
          </a:cu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6905" name="Полилиния 346"/>
          <p:cNvSpPr>
            <a:spLocks noChangeArrowheads="1"/>
          </p:cNvSpPr>
          <p:nvPr/>
        </p:nvSpPr>
        <p:spPr bwMode="auto">
          <a:xfrm>
            <a:off x="7070725" y="4060825"/>
            <a:ext cx="1441450" cy="3103563"/>
          </a:xfrm>
          <a:custGeom>
            <a:avLst/>
            <a:gdLst>
              <a:gd name="T0" fmla="*/ 22868 w 1441393"/>
              <a:gd name="T1" fmla="*/ 7636 h 3102749"/>
              <a:gd name="T2" fmla="*/ 99092 w 1441393"/>
              <a:gd name="T3" fmla="*/ 30544 h 3102749"/>
              <a:gd name="T4" fmla="*/ 190564 w 1441393"/>
              <a:gd name="T5" fmla="*/ 61088 h 3102749"/>
              <a:gd name="T6" fmla="*/ 205804 w 1441393"/>
              <a:gd name="T7" fmla="*/ 305440 h 3102749"/>
              <a:gd name="T8" fmla="*/ 228672 w 1441393"/>
              <a:gd name="T9" fmla="*/ 351256 h 3102749"/>
              <a:gd name="T10" fmla="*/ 251540 w 1441393"/>
              <a:gd name="T11" fmla="*/ 755965 h 3102749"/>
              <a:gd name="T12" fmla="*/ 282028 w 1441393"/>
              <a:gd name="T13" fmla="*/ 809417 h 3102749"/>
              <a:gd name="T14" fmla="*/ 320144 w 1441393"/>
              <a:gd name="T15" fmla="*/ 839961 h 3102749"/>
              <a:gd name="T16" fmla="*/ 365872 w 1441393"/>
              <a:gd name="T17" fmla="*/ 939230 h 3102749"/>
              <a:gd name="T18" fmla="*/ 381120 w 1441393"/>
              <a:gd name="T19" fmla="*/ 992682 h 3102749"/>
              <a:gd name="T20" fmla="*/ 343012 w 1441393"/>
              <a:gd name="T21" fmla="*/ 1053774 h 3102749"/>
              <a:gd name="T22" fmla="*/ 259160 w 1441393"/>
              <a:gd name="T23" fmla="*/ 1061410 h 3102749"/>
              <a:gd name="T24" fmla="*/ 236292 w 1441393"/>
              <a:gd name="T25" fmla="*/ 1114862 h 3102749"/>
              <a:gd name="T26" fmla="*/ 205804 w 1441393"/>
              <a:gd name="T27" fmla="*/ 1237038 h 3102749"/>
              <a:gd name="T28" fmla="*/ 266788 w 1441393"/>
              <a:gd name="T29" fmla="*/ 1298126 h 3102749"/>
              <a:gd name="T30" fmla="*/ 320144 w 1441393"/>
              <a:gd name="T31" fmla="*/ 1366850 h 3102749"/>
              <a:gd name="T32" fmla="*/ 373500 w 1441393"/>
              <a:gd name="T33" fmla="*/ 1420302 h 3102749"/>
              <a:gd name="T34" fmla="*/ 449724 w 1441393"/>
              <a:gd name="T35" fmla="*/ 1473754 h 3102749"/>
              <a:gd name="T36" fmla="*/ 472592 w 1441393"/>
              <a:gd name="T37" fmla="*/ 1527206 h 3102749"/>
              <a:gd name="T38" fmla="*/ 564056 w 1441393"/>
              <a:gd name="T39" fmla="*/ 1573022 h 3102749"/>
              <a:gd name="T40" fmla="*/ 617412 w 1441393"/>
              <a:gd name="T41" fmla="*/ 1588294 h 3102749"/>
              <a:gd name="T42" fmla="*/ 686016 w 1441393"/>
              <a:gd name="T43" fmla="*/ 1618838 h 3102749"/>
              <a:gd name="T44" fmla="*/ 731752 w 1441393"/>
              <a:gd name="T45" fmla="*/ 1679926 h 3102749"/>
              <a:gd name="T46" fmla="*/ 792728 w 1441393"/>
              <a:gd name="T47" fmla="*/ 1718106 h 3102749"/>
              <a:gd name="T48" fmla="*/ 769860 w 1441393"/>
              <a:gd name="T49" fmla="*/ 1878462 h 3102749"/>
              <a:gd name="T50" fmla="*/ 731752 w 1441393"/>
              <a:gd name="T51" fmla="*/ 1947186 h 3102749"/>
              <a:gd name="T52" fmla="*/ 708884 w 1441393"/>
              <a:gd name="T53" fmla="*/ 2015910 h 3102749"/>
              <a:gd name="T54" fmla="*/ 739372 w 1441393"/>
              <a:gd name="T55" fmla="*/ 2069362 h 3102749"/>
              <a:gd name="T56" fmla="*/ 769860 w 1441393"/>
              <a:gd name="T57" fmla="*/ 2099906 h 3102749"/>
              <a:gd name="T58" fmla="*/ 815596 w 1441393"/>
              <a:gd name="T59" fmla="*/ 2229718 h 3102749"/>
              <a:gd name="T60" fmla="*/ 861332 w 1441393"/>
              <a:gd name="T61" fmla="*/ 2298442 h 3102749"/>
              <a:gd name="T62" fmla="*/ 952804 w 1441393"/>
              <a:gd name="T63" fmla="*/ 2328986 h 3102749"/>
              <a:gd name="T64" fmla="*/ 975664 w 1441393"/>
              <a:gd name="T65" fmla="*/ 2237354 h 3102749"/>
              <a:gd name="T66" fmla="*/ 1021400 w 1441393"/>
              <a:gd name="T67" fmla="*/ 2214444 h 3102749"/>
              <a:gd name="T68" fmla="*/ 1090004 w 1441393"/>
              <a:gd name="T69" fmla="*/ 2145720 h 3102749"/>
              <a:gd name="T70" fmla="*/ 1090004 w 1441393"/>
              <a:gd name="T71" fmla="*/ 2099906 h 3102749"/>
              <a:gd name="T72" fmla="*/ 1181476 w 1441393"/>
              <a:gd name="T73" fmla="*/ 2038818 h 3102749"/>
              <a:gd name="T74" fmla="*/ 1250072 w 1441393"/>
              <a:gd name="T75" fmla="*/ 2046454 h 3102749"/>
              <a:gd name="T76" fmla="*/ 1288188 w 1441393"/>
              <a:gd name="T77" fmla="*/ 2130448 h 3102749"/>
              <a:gd name="T78" fmla="*/ 1318676 w 1441393"/>
              <a:gd name="T79" fmla="*/ 2237354 h 3102749"/>
              <a:gd name="T80" fmla="*/ 1394900 w 1441393"/>
              <a:gd name="T81" fmla="*/ 2298442 h 3102749"/>
              <a:gd name="T82" fmla="*/ 1433016 w 1441393"/>
              <a:gd name="T83" fmla="*/ 2435890 h 3102749"/>
              <a:gd name="T84" fmla="*/ 1394900 w 1441393"/>
              <a:gd name="T85" fmla="*/ 2496978 h 3102749"/>
              <a:gd name="T86" fmla="*/ 1349164 w 1441393"/>
              <a:gd name="T87" fmla="*/ 2687878 h 3102749"/>
              <a:gd name="T88" fmla="*/ 1303436 w 1441393"/>
              <a:gd name="T89" fmla="*/ 2710786 h 3102749"/>
              <a:gd name="T90" fmla="*/ 1242452 w 1441393"/>
              <a:gd name="T91" fmla="*/ 2756602 h 3102749"/>
              <a:gd name="T92" fmla="*/ 1204344 w 1441393"/>
              <a:gd name="T93" fmla="*/ 2787146 h 3102749"/>
              <a:gd name="T94" fmla="*/ 1135740 w 1441393"/>
              <a:gd name="T95" fmla="*/ 2832962 h 3102749"/>
              <a:gd name="T96" fmla="*/ 1074764 w 1441393"/>
              <a:gd name="T97" fmla="*/ 2924594 h 3102749"/>
              <a:gd name="T98" fmla="*/ 1044268 w 1441393"/>
              <a:gd name="T99" fmla="*/ 3039134 h 3102749"/>
              <a:gd name="T100" fmla="*/ 1120492 w 1441393"/>
              <a:gd name="T101" fmla="*/ 3062042 h 3102749"/>
              <a:gd name="T102" fmla="*/ 1181476 w 1441393"/>
              <a:gd name="T103" fmla="*/ 3107858 h 31027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441393"/>
              <a:gd name="T157" fmla="*/ 0 h 3102749"/>
              <a:gd name="T158" fmla="*/ 1441393 w 1441393"/>
              <a:gd name="T159" fmla="*/ 3102749 h 31027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441393" h="3102749">
                <a:moveTo>
                  <a:pt x="0" y="0"/>
                </a:moveTo>
                <a:cubicBezTo>
                  <a:pt x="7620" y="2540"/>
                  <a:pt x="15676" y="4028"/>
                  <a:pt x="22860" y="7620"/>
                </a:cubicBezTo>
                <a:cubicBezTo>
                  <a:pt x="31051" y="11716"/>
                  <a:pt x="36948" y="20228"/>
                  <a:pt x="45720" y="22860"/>
                </a:cubicBezTo>
                <a:cubicBezTo>
                  <a:pt x="62923" y="28021"/>
                  <a:pt x="81308" y="27749"/>
                  <a:pt x="99060" y="30480"/>
                </a:cubicBezTo>
                <a:cubicBezTo>
                  <a:pt x="114331" y="32829"/>
                  <a:pt x="129698" y="34748"/>
                  <a:pt x="144780" y="38100"/>
                </a:cubicBezTo>
                <a:cubicBezTo>
                  <a:pt x="168441" y="43358"/>
                  <a:pt x="169949" y="47260"/>
                  <a:pt x="190500" y="60960"/>
                </a:cubicBezTo>
                <a:cubicBezTo>
                  <a:pt x="193040" y="78740"/>
                  <a:pt x="197000" y="96374"/>
                  <a:pt x="198120" y="114300"/>
                </a:cubicBezTo>
                <a:cubicBezTo>
                  <a:pt x="202084" y="177727"/>
                  <a:pt x="198970" y="241611"/>
                  <a:pt x="205740" y="304800"/>
                </a:cubicBezTo>
                <a:cubicBezTo>
                  <a:pt x="206716" y="313906"/>
                  <a:pt x="216884" y="319469"/>
                  <a:pt x="220980" y="327660"/>
                </a:cubicBezTo>
                <a:cubicBezTo>
                  <a:pt x="224572" y="334844"/>
                  <a:pt x="226060" y="342900"/>
                  <a:pt x="228600" y="350520"/>
                </a:cubicBezTo>
                <a:cubicBezTo>
                  <a:pt x="231140" y="447040"/>
                  <a:pt x="232361" y="543604"/>
                  <a:pt x="236220" y="640080"/>
                </a:cubicBezTo>
                <a:cubicBezTo>
                  <a:pt x="241028" y="760269"/>
                  <a:pt x="235082" y="697056"/>
                  <a:pt x="251460" y="754380"/>
                </a:cubicBezTo>
                <a:cubicBezTo>
                  <a:pt x="254337" y="764450"/>
                  <a:pt x="253884" y="775767"/>
                  <a:pt x="259080" y="784860"/>
                </a:cubicBezTo>
                <a:cubicBezTo>
                  <a:pt x="264427" y="794216"/>
                  <a:pt x="274320" y="800100"/>
                  <a:pt x="281940" y="807720"/>
                </a:cubicBezTo>
                <a:cubicBezTo>
                  <a:pt x="284480" y="815340"/>
                  <a:pt x="283288" y="825562"/>
                  <a:pt x="289560" y="830580"/>
                </a:cubicBezTo>
                <a:cubicBezTo>
                  <a:pt x="297738" y="837122"/>
                  <a:pt x="309970" y="835323"/>
                  <a:pt x="320040" y="838200"/>
                </a:cubicBezTo>
                <a:cubicBezTo>
                  <a:pt x="327763" y="840407"/>
                  <a:pt x="335280" y="843280"/>
                  <a:pt x="342900" y="845820"/>
                </a:cubicBezTo>
                <a:cubicBezTo>
                  <a:pt x="373695" y="938204"/>
                  <a:pt x="345238" y="844911"/>
                  <a:pt x="365760" y="937260"/>
                </a:cubicBezTo>
                <a:cubicBezTo>
                  <a:pt x="367502" y="945101"/>
                  <a:pt x="371173" y="952397"/>
                  <a:pt x="373380" y="960120"/>
                </a:cubicBezTo>
                <a:cubicBezTo>
                  <a:pt x="376257" y="970190"/>
                  <a:pt x="378460" y="980440"/>
                  <a:pt x="381000" y="990600"/>
                </a:cubicBezTo>
                <a:cubicBezTo>
                  <a:pt x="378460" y="1008380"/>
                  <a:pt x="382899" y="1028710"/>
                  <a:pt x="373380" y="1043940"/>
                </a:cubicBezTo>
                <a:cubicBezTo>
                  <a:pt x="367829" y="1052821"/>
                  <a:pt x="352931" y="1048551"/>
                  <a:pt x="342900" y="1051560"/>
                </a:cubicBezTo>
                <a:cubicBezTo>
                  <a:pt x="327513" y="1056176"/>
                  <a:pt x="297180" y="1066800"/>
                  <a:pt x="297180" y="1066800"/>
                </a:cubicBezTo>
                <a:cubicBezTo>
                  <a:pt x="284480" y="1064260"/>
                  <a:pt x="270664" y="1053388"/>
                  <a:pt x="259080" y="1059180"/>
                </a:cubicBezTo>
                <a:cubicBezTo>
                  <a:pt x="249713" y="1063864"/>
                  <a:pt x="255585" y="1080034"/>
                  <a:pt x="251460" y="1089660"/>
                </a:cubicBezTo>
                <a:cubicBezTo>
                  <a:pt x="247852" y="1098078"/>
                  <a:pt x="240316" y="1104329"/>
                  <a:pt x="236220" y="1112520"/>
                </a:cubicBezTo>
                <a:cubicBezTo>
                  <a:pt x="217817" y="1149326"/>
                  <a:pt x="244276" y="1124929"/>
                  <a:pt x="205740" y="1150620"/>
                </a:cubicBezTo>
                <a:cubicBezTo>
                  <a:pt x="195462" y="1191732"/>
                  <a:pt x="193727" y="1182382"/>
                  <a:pt x="205740" y="1234440"/>
                </a:cubicBezTo>
                <a:cubicBezTo>
                  <a:pt x="209352" y="1250093"/>
                  <a:pt x="205740" y="1275080"/>
                  <a:pt x="220980" y="1280160"/>
                </a:cubicBezTo>
                <a:lnTo>
                  <a:pt x="266700" y="1295400"/>
                </a:lnTo>
                <a:cubicBezTo>
                  <a:pt x="274320" y="1303020"/>
                  <a:pt x="282944" y="1309754"/>
                  <a:pt x="289560" y="1318260"/>
                </a:cubicBezTo>
                <a:cubicBezTo>
                  <a:pt x="300805" y="1332718"/>
                  <a:pt x="302664" y="1358188"/>
                  <a:pt x="320040" y="1363980"/>
                </a:cubicBezTo>
                <a:lnTo>
                  <a:pt x="342900" y="1371600"/>
                </a:lnTo>
                <a:cubicBezTo>
                  <a:pt x="353060" y="1386840"/>
                  <a:pt x="356004" y="1411528"/>
                  <a:pt x="373380" y="1417320"/>
                </a:cubicBezTo>
                <a:cubicBezTo>
                  <a:pt x="404928" y="1427836"/>
                  <a:pt x="389557" y="1420485"/>
                  <a:pt x="419100" y="1440180"/>
                </a:cubicBezTo>
                <a:cubicBezTo>
                  <a:pt x="439420" y="1501140"/>
                  <a:pt x="408940" y="1430020"/>
                  <a:pt x="449580" y="1470660"/>
                </a:cubicBezTo>
                <a:cubicBezTo>
                  <a:pt x="457612" y="1478692"/>
                  <a:pt x="460345" y="1490699"/>
                  <a:pt x="464820" y="1501140"/>
                </a:cubicBezTo>
                <a:cubicBezTo>
                  <a:pt x="467984" y="1508523"/>
                  <a:pt x="468848" y="1516816"/>
                  <a:pt x="472440" y="1524000"/>
                </a:cubicBezTo>
                <a:cubicBezTo>
                  <a:pt x="480209" y="1539539"/>
                  <a:pt x="492611" y="1556721"/>
                  <a:pt x="510540" y="1562100"/>
                </a:cubicBezTo>
                <a:cubicBezTo>
                  <a:pt x="527743" y="1567261"/>
                  <a:pt x="546100" y="1567180"/>
                  <a:pt x="563880" y="1569720"/>
                </a:cubicBezTo>
                <a:cubicBezTo>
                  <a:pt x="571500" y="1572260"/>
                  <a:pt x="579017" y="1575133"/>
                  <a:pt x="586740" y="1577340"/>
                </a:cubicBezTo>
                <a:cubicBezTo>
                  <a:pt x="596810" y="1580217"/>
                  <a:pt x="607594" y="1580835"/>
                  <a:pt x="617220" y="1584960"/>
                </a:cubicBezTo>
                <a:cubicBezTo>
                  <a:pt x="625638" y="1588568"/>
                  <a:pt x="631711" y="1596481"/>
                  <a:pt x="640080" y="1600200"/>
                </a:cubicBezTo>
                <a:cubicBezTo>
                  <a:pt x="654760" y="1606724"/>
                  <a:pt x="685800" y="1615440"/>
                  <a:pt x="685800" y="1615440"/>
                </a:cubicBezTo>
                <a:cubicBezTo>
                  <a:pt x="691998" y="1634033"/>
                  <a:pt x="693888" y="1646388"/>
                  <a:pt x="708660" y="1661160"/>
                </a:cubicBezTo>
                <a:cubicBezTo>
                  <a:pt x="715136" y="1667636"/>
                  <a:pt x="723900" y="1671320"/>
                  <a:pt x="731520" y="1676400"/>
                </a:cubicBezTo>
                <a:cubicBezTo>
                  <a:pt x="736600" y="1684020"/>
                  <a:pt x="738994" y="1694406"/>
                  <a:pt x="746760" y="1699260"/>
                </a:cubicBezTo>
                <a:cubicBezTo>
                  <a:pt x="760383" y="1707774"/>
                  <a:pt x="792480" y="1714500"/>
                  <a:pt x="792480" y="1714500"/>
                </a:cubicBezTo>
                <a:cubicBezTo>
                  <a:pt x="823794" y="1761472"/>
                  <a:pt x="847177" y="1775817"/>
                  <a:pt x="815340" y="1844040"/>
                </a:cubicBezTo>
                <a:cubicBezTo>
                  <a:pt x="807594" y="1860638"/>
                  <a:pt x="769620" y="1874520"/>
                  <a:pt x="769620" y="1874520"/>
                </a:cubicBezTo>
                <a:cubicBezTo>
                  <a:pt x="725944" y="1940034"/>
                  <a:pt x="778308" y="1857144"/>
                  <a:pt x="746760" y="1920240"/>
                </a:cubicBezTo>
                <a:cubicBezTo>
                  <a:pt x="742664" y="1928431"/>
                  <a:pt x="735239" y="1934731"/>
                  <a:pt x="731520" y="1943100"/>
                </a:cubicBezTo>
                <a:cubicBezTo>
                  <a:pt x="724996" y="1957780"/>
                  <a:pt x="721360" y="1973580"/>
                  <a:pt x="716280" y="1988820"/>
                </a:cubicBezTo>
                <a:lnTo>
                  <a:pt x="708660" y="2011680"/>
                </a:lnTo>
                <a:cubicBezTo>
                  <a:pt x="711200" y="2026920"/>
                  <a:pt x="708615" y="2043985"/>
                  <a:pt x="716280" y="2057400"/>
                </a:cubicBezTo>
                <a:cubicBezTo>
                  <a:pt x="720265" y="2064374"/>
                  <a:pt x="733460" y="2059340"/>
                  <a:pt x="739140" y="2065020"/>
                </a:cubicBezTo>
                <a:cubicBezTo>
                  <a:pt x="744820" y="2070700"/>
                  <a:pt x="741080" y="2082200"/>
                  <a:pt x="746760" y="2087880"/>
                </a:cubicBezTo>
                <a:cubicBezTo>
                  <a:pt x="752440" y="2093560"/>
                  <a:pt x="762436" y="2091908"/>
                  <a:pt x="769620" y="2095500"/>
                </a:cubicBezTo>
                <a:cubicBezTo>
                  <a:pt x="777811" y="2099596"/>
                  <a:pt x="784860" y="2105660"/>
                  <a:pt x="792480" y="2110740"/>
                </a:cubicBezTo>
                <a:cubicBezTo>
                  <a:pt x="829705" y="2166577"/>
                  <a:pt x="790198" y="2099332"/>
                  <a:pt x="815340" y="2225040"/>
                </a:cubicBezTo>
                <a:cubicBezTo>
                  <a:pt x="817992" y="2238301"/>
                  <a:pt x="845950" y="2263270"/>
                  <a:pt x="853440" y="2270760"/>
                </a:cubicBezTo>
                <a:cubicBezTo>
                  <a:pt x="855980" y="2278380"/>
                  <a:pt x="856042" y="2287348"/>
                  <a:pt x="861060" y="2293620"/>
                </a:cubicBezTo>
                <a:cubicBezTo>
                  <a:pt x="878259" y="2315119"/>
                  <a:pt x="906125" y="2311254"/>
                  <a:pt x="929640" y="2316480"/>
                </a:cubicBezTo>
                <a:cubicBezTo>
                  <a:pt x="937481" y="2318222"/>
                  <a:pt x="944880" y="2321560"/>
                  <a:pt x="952500" y="2324100"/>
                </a:cubicBezTo>
                <a:cubicBezTo>
                  <a:pt x="957580" y="2316480"/>
                  <a:pt x="965519" y="2310125"/>
                  <a:pt x="967740" y="2301240"/>
                </a:cubicBezTo>
                <a:cubicBezTo>
                  <a:pt x="973318" y="2278926"/>
                  <a:pt x="966818" y="2254016"/>
                  <a:pt x="975360" y="2232660"/>
                </a:cubicBezTo>
                <a:cubicBezTo>
                  <a:pt x="978343" y="2225202"/>
                  <a:pt x="991036" y="2228632"/>
                  <a:pt x="998220" y="2225040"/>
                </a:cubicBezTo>
                <a:cubicBezTo>
                  <a:pt x="1006411" y="2220944"/>
                  <a:pt x="1012889" y="2213896"/>
                  <a:pt x="1021080" y="2209800"/>
                </a:cubicBezTo>
                <a:cubicBezTo>
                  <a:pt x="1084176" y="2178252"/>
                  <a:pt x="1001286" y="2230616"/>
                  <a:pt x="1066800" y="2186940"/>
                </a:cubicBezTo>
                <a:cubicBezTo>
                  <a:pt x="1085953" y="2129481"/>
                  <a:pt x="1060117" y="2200306"/>
                  <a:pt x="1089660" y="2141220"/>
                </a:cubicBezTo>
                <a:cubicBezTo>
                  <a:pt x="1093252" y="2134036"/>
                  <a:pt x="1094740" y="2125980"/>
                  <a:pt x="1097280" y="2118360"/>
                </a:cubicBezTo>
                <a:cubicBezTo>
                  <a:pt x="1094740" y="2110740"/>
                  <a:pt x="1089660" y="2103532"/>
                  <a:pt x="1089660" y="2095500"/>
                </a:cubicBezTo>
                <a:cubicBezTo>
                  <a:pt x="1089660" y="2082548"/>
                  <a:pt x="1090854" y="2068645"/>
                  <a:pt x="1097280" y="2057400"/>
                </a:cubicBezTo>
                <a:cubicBezTo>
                  <a:pt x="1110580" y="2034126"/>
                  <a:pt x="1170530" y="2035861"/>
                  <a:pt x="1181100" y="2034540"/>
                </a:cubicBezTo>
                <a:cubicBezTo>
                  <a:pt x="1198568" y="2008337"/>
                  <a:pt x="1198005" y="1994126"/>
                  <a:pt x="1242060" y="2019300"/>
                </a:cubicBezTo>
                <a:cubicBezTo>
                  <a:pt x="1249034" y="2023285"/>
                  <a:pt x="1247732" y="2034368"/>
                  <a:pt x="1249680" y="2042160"/>
                </a:cubicBezTo>
                <a:cubicBezTo>
                  <a:pt x="1252821" y="2054725"/>
                  <a:pt x="1254159" y="2067695"/>
                  <a:pt x="1257300" y="2080260"/>
                </a:cubicBezTo>
                <a:cubicBezTo>
                  <a:pt x="1264652" y="2109667"/>
                  <a:pt x="1264172" y="2102372"/>
                  <a:pt x="1287780" y="2125980"/>
                </a:cubicBezTo>
                <a:cubicBezTo>
                  <a:pt x="1292288" y="2157533"/>
                  <a:pt x="1291620" y="2175581"/>
                  <a:pt x="1303020" y="2202180"/>
                </a:cubicBezTo>
                <a:cubicBezTo>
                  <a:pt x="1307495" y="2212621"/>
                  <a:pt x="1314041" y="2222113"/>
                  <a:pt x="1318260" y="2232660"/>
                </a:cubicBezTo>
                <a:cubicBezTo>
                  <a:pt x="1324226" y="2247575"/>
                  <a:pt x="1318260" y="2273300"/>
                  <a:pt x="1333500" y="2278380"/>
                </a:cubicBezTo>
                <a:cubicBezTo>
                  <a:pt x="1402863" y="2301501"/>
                  <a:pt x="1293312" y="2266034"/>
                  <a:pt x="1394460" y="2293620"/>
                </a:cubicBezTo>
                <a:cubicBezTo>
                  <a:pt x="1409958" y="2297847"/>
                  <a:pt x="1440180" y="2308860"/>
                  <a:pt x="1440180" y="2308860"/>
                </a:cubicBezTo>
                <a:cubicBezTo>
                  <a:pt x="1437640" y="2349500"/>
                  <a:pt x="1441393" y="2391030"/>
                  <a:pt x="1432560" y="2430780"/>
                </a:cubicBezTo>
                <a:cubicBezTo>
                  <a:pt x="1430573" y="2439720"/>
                  <a:pt x="1414554" y="2438254"/>
                  <a:pt x="1409700" y="2446020"/>
                </a:cubicBezTo>
                <a:cubicBezTo>
                  <a:pt x="1401186" y="2459643"/>
                  <a:pt x="1394460" y="2491740"/>
                  <a:pt x="1394460" y="2491740"/>
                </a:cubicBezTo>
                <a:cubicBezTo>
                  <a:pt x="1391920" y="2542540"/>
                  <a:pt x="1393419" y="2593704"/>
                  <a:pt x="1386840" y="2644140"/>
                </a:cubicBezTo>
                <a:cubicBezTo>
                  <a:pt x="1384713" y="2660443"/>
                  <a:pt x="1361027" y="2676097"/>
                  <a:pt x="1348740" y="2682240"/>
                </a:cubicBezTo>
                <a:cubicBezTo>
                  <a:pt x="1341556" y="2685832"/>
                  <a:pt x="1333064" y="2686268"/>
                  <a:pt x="1325880" y="2689860"/>
                </a:cubicBezTo>
                <a:cubicBezTo>
                  <a:pt x="1317689" y="2693956"/>
                  <a:pt x="1310640" y="2700020"/>
                  <a:pt x="1303020" y="2705100"/>
                </a:cubicBezTo>
                <a:cubicBezTo>
                  <a:pt x="1297940" y="2712720"/>
                  <a:pt x="1294256" y="2721484"/>
                  <a:pt x="1287780" y="2727960"/>
                </a:cubicBezTo>
                <a:cubicBezTo>
                  <a:pt x="1273008" y="2742732"/>
                  <a:pt x="1260653" y="2744622"/>
                  <a:pt x="1242060" y="2750820"/>
                </a:cubicBezTo>
                <a:cubicBezTo>
                  <a:pt x="1236980" y="2758440"/>
                  <a:pt x="1233971" y="2767959"/>
                  <a:pt x="1226820" y="2773680"/>
                </a:cubicBezTo>
                <a:cubicBezTo>
                  <a:pt x="1220548" y="2778698"/>
                  <a:pt x="1210981" y="2777399"/>
                  <a:pt x="1203960" y="2781300"/>
                </a:cubicBezTo>
                <a:cubicBezTo>
                  <a:pt x="1187949" y="2790195"/>
                  <a:pt x="1173480" y="2801620"/>
                  <a:pt x="1158240" y="2811780"/>
                </a:cubicBezTo>
                <a:lnTo>
                  <a:pt x="1135380" y="2827020"/>
                </a:lnTo>
                <a:lnTo>
                  <a:pt x="1089660" y="2895600"/>
                </a:lnTo>
                <a:cubicBezTo>
                  <a:pt x="1084580" y="2903220"/>
                  <a:pt x="1083108" y="2915564"/>
                  <a:pt x="1074420" y="2918460"/>
                </a:cubicBezTo>
                <a:lnTo>
                  <a:pt x="1051560" y="2926080"/>
                </a:lnTo>
                <a:cubicBezTo>
                  <a:pt x="1038103" y="2966451"/>
                  <a:pt x="1023799" y="2987444"/>
                  <a:pt x="1043940" y="3032760"/>
                </a:cubicBezTo>
                <a:cubicBezTo>
                  <a:pt x="1047202" y="3040100"/>
                  <a:pt x="1059077" y="3038173"/>
                  <a:pt x="1066800" y="3040380"/>
                </a:cubicBezTo>
                <a:cubicBezTo>
                  <a:pt x="1074924" y="3042701"/>
                  <a:pt x="1110468" y="3050246"/>
                  <a:pt x="1120140" y="3055620"/>
                </a:cubicBezTo>
                <a:cubicBezTo>
                  <a:pt x="1136151" y="3064515"/>
                  <a:pt x="1150620" y="3075940"/>
                  <a:pt x="1165860" y="3086100"/>
                </a:cubicBezTo>
                <a:cubicBezTo>
                  <a:pt x="1190833" y="3102749"/>
                  <a:pt x="1197878" y="3101340"/>
                  <a:pt x="1181100" y="3101340"/>
                </a:cubicBezTo>
              </a:path>
            </a:pathLst>
          </a:custGeom>
          <a:noFill/>
          <a:ln w="1905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06" name="Полилиния 347"/>
          <p:cNvSpPr>
            <a:spLocks noChangeArrowheads="1"/>
          </p:cNvSpPr>
          <p:nvPr/>
        </p:nvSpPr>
        <p:spPr bwMode="auto">
          <a:xfrm>
            <a:off x="6896100" y="3124200"/>
            <a:ext cx="182563" cy="949325"/>
          </a:xfrm>
          <a:custGeom>
            <a:avLst/>
            <a:gdLst>
              <a:gd name="T0" fmla="*/ 84943 w 183239"/>
              <a:gd name="T1" fmla="*/ 0 h 949075"/>
              <a:gd name="T2" fmla="*/ 77893 w 183239"/>
              <a:gd name="T3" fmla="*/ 84282 h 949075"/>
              <a:gd name="T4" fmla="*/ 63790 w 183239"/>
              <a:gd name="T5" fmla="*/ 130254 h 949075"/>
              <a:gd name="T6" fmla="*/ 56740 w 183239"/>
              <a:gd name="T7" fmla="*/ 153240 h 949075"/>
              <a:gd name="T8" fmla="*/ 42639 w 183239"/>
              <a:gd name="T9" fmla="*/ 199212 h 949075"/>
              <a:gd name="T10" fmla="*/ 35587 w 183239"/>
              <a:gd name="T11" fmla="*/ 222200 h 949075"/>
              <a:gd name="T12" fmla="*/ 28536 w 183239"/>
              <a:gd name="T13" fmla="*/ 329480 h 949075"/>
              <a:gd name="T14" fmla="*/ 28536 w 183239"/>
              <a:gd name="T15" fmla="*/ 536361 h 949075"/>
              <a:gd name="T16" fmla="*/ 49689 w 183239"/>
              <a:gd name="T17" fmla="*/ 551685 h 949075"/>
              <a:gd name="T18" fmla="*/ 63790 w 183239"/>
              <a:gd name="T19" fmla="*/ 574671 h 949075"/>
              <a:gd name="T20" fmla="*/ 106096 w 183239"/>
              <a:gd name="T21" fmla="*/ 605319 h 949075"/>
              <a:gd name="T22" fmla="*/ 134300 w 183239"/>
              <a:gd name="T23" fmla="*/ 635969 h 949075"/>
              <a:gd name="T24" fmla="*/ 148401 w 183239"/>
              <a:gd name="T25" fmla="*/ 689605 h 949075"/>
              <a:gd name="T26" fmla="*/ 141355 w 183239"/>
              <a:gd name="T27" fmla="*/ 796877 h 949075"/>
              <a:gd name="T28" fmla="*/ 113147 w 183239"/>
              <a:gd name="T29" fmla="*/ 842850 h 949075"/>
              <a:gd name="T30" fmla="*/ 77893 w 183239"/>
              <a:gd name="T31" fmla="*/ 881161 h 949075"/>
              <a:gd name="T32" fmla="*/ 63790 w 183239"/>
              <a:gd name="T33" fmla="*/ 904147 h 949075"/>
              <a:gd name="T34" fmla="*/ 134300 w 183239"/>
              <a:gd name="T35" fmla="*/ 942458 h 949075"/>
              <a:gd name="T36" fmla="*/ 169554 w 183239"/>
              <a:gd name="T37" fmla="*/ 942458 h 94907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83239"/>
              <a:gd name="T58" fmla="*/ 0 h 949075"/>
              <a:gd name="T59" fmla="*/ 183239 w 183239"/>
              <a:gd name="T60" fmla="*/ 949075 h 94907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83239" h="949075">
                <a:moveTo>
                  <a:pt x="91799" y="0"/>
                </a:moveTo>
                <a:cubicBezTo>
                  <a:pt x="89259" y="27940"/>
                  <a:pt x="89055" y="56192"/>
                  <a:pt x="84179" y="83820"/>
                </a:cubicBezTo>
                <a:cubicBezTo>
                  <a:pt x="81387" y="99640"/>
                  <a:pt x="74019" y="114300"/>
                  <a:pt x="68939" y="129540"/>
                </a:cubicBezTo>
                <a:lnTo>
                  <a:pt x="61319" y="152400"/>
                </a:lnTo>
                <a:lnTo>
                  <a:pt x="46079" y="198120"/>
                </a:lnTo>
                <a:lnTo>
                  <a:pt x="38459" y="220980"/>
                </a:lnTo>
                <a:cubicBezTo>
                  <a:pt x="35919" y="256540"/>
                  <a:pt x="34386" y="292186"/>
                  <a:pt x="30839" y="327660"/>
                </a:cubicBezTo>
                <a:cubicBezTo>
                  <a:pt x="20945" y="426596"/>
                  <a:pt x="0" y="356074"/>
                  <a:pt x="30839" y="533400"/>
                </a:cubicBezTo>
                <a:cubicBezTo>
                  <a:pt x="32408" y="542423"/>
                  <a:pt x="46079" y="543560"/>
                  <a:pt x="53699" y="548640"/>
                </a:cubicBezTo>
                <a:cubicBezTo>
                  <a:pt x="58779" y="556260"/>
                  <a:pt x="62047" y="565469"/>
                  <a:pt x="68939" y="571500"/>
                </a:cubicBezTo>
                <a:cubicBezTo>
                  <a:pt x="82723" y="583561"/>
                  <a:pt x="114659" y="601980"/>
                  <a:pt x="114659" y="601980"/>
                </a:cubicBezTo>
                <a:cubicBezTo>
                  <a:pt x="134979" y="662940"/>
                  <a:pt x="104499" y="591820"/>
                  <a:pt x="145139" y="632460"/>
                </a:cubicBezTo>
                <a:cubicBezTo>
                  <a:pt x="148783" y="636104"/>
                  <a:pt x="160313" y="685536"/>
                  <a:pt x="160379" y="685800"/>
                </a:cubicBezTo>
                <a:cubicBezTo>
                  <a:pt x="157839" y="721360"/>
                  <a:pt x="161406" y="757894"/>
                  <a:pt x="152759" y="792480"/>
                </a:cubicBezTo>
                <a:cubicBezTo>
                  <a:pt x="148317" y="810249"/>
                  <a:pt x="132439" y="822960"/>
                  <a:pt x="122279" y="838200"/>
                </a:cubicBezTo>
                <a:cubicBezTo>
                  <a:pt x="101959" y="868680"/>
                  <a:pt x="114659" y="855980"/>
                  <a:pt x="84179" y="876300"/>
                </a:cubicBezTo>
                <a:cubicBezTo>
                  <a:pt x="79099" y="883920"/>
                  <a:pt x="70234" y="890094"/>
                  <a:pt x="68939" y="899160"/>
                </a:cubicBezTo>
                <a:cubicBezTo>
                  <a:pt x="61808" y="949075"/>
                  <a:pt x="110798" y="934807"/>
                  <a:pt x="145139" y="937260"/>
                </a:cubicBezTo>
                <a:cubicBezTo>
                  <a:pt x="157807" y="938165"/>
                  <a:pt x="170539" y="937260"/>
                  <a:pt x="183239" y="937260"/>
                </a:cubicBezTo>
              </a:path>
            </a:pathLst>
          </a:custGeom>
          <a:noFill/>
          <a:ln w="1905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6907" name="Text Box 2072"/>
          <p:cNvSpPr txBox="1">
            <a:spLocks noChangeArrowheads="1"/>
          </p:cNvSpPr>
          <p:nvPr/>
        </p:nvSpPr>
        <p:spPr bwMode="auto">
          <a:xfrm>
            <a:off x="6407150" y="4495800"/>
            <a:ext cx="1230313" cy="406400"/>
          </a:xfrm>
          <a:prstGeom prst="rect">
            <a:avLst/>
          </a:prstGeom>
          <a:solidFill>
            <a:schemeClr val="bg1">
              <a:alpha val="65881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Шахта «Каменная»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</a:rPr>
              <a:t>тел. ОД 44-56-78</a:t>
            </a:r>
          </a:p>
        </p:txBody>
      </p:sp>
      <p:grpSp>
        <p:nvGrpSpPr>
          <p:cNvPr id="36908" name="Группа 351"/>
          <p:cNvGrpSpPr>
            <a:grpSpLocks/>
          </p:cNvGrpSpPr>
          <p:nvPr/>
        </p:nvGrpSpPr>
        <p:grpSpPr bwMode="auto">
          <a:xfrm>
            <a:off x="2425700" y="5292725"/>
            <a:ext cx="215900" cy="385763"/>
            <a:chOff x="1286633" y="5729294"/>
            <a:chExt cx="214314" cy="385766"/>
          </a:xfrm>
        </p:grpSpPr>
        <p:sp>
          <p:nvSpPr>
            <p:cNvPr id="37047" name="Овал 349"/>
            <p:cNvSpPr>
              <a:spLocks noChangeArrowheads="1"/>
            </p:cNvSpPr>
            <p:nvPr/>
          </p:nvSpPr>
          <p:spPr bwMode="auto">
            <a:xfrm>
              <a:off x="1286633" y="5729294"/>
              <a:ext cx="214314" cy="214314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37048" name="Равнобедренный треугольник 350"/>
            <p:cNvSpPr>
              <a:spLocks noChangeArrowheads="1"/>
            </p:cNvSpPr>
            <p:nvPr/>
          </p:nvSpPr>
          <p:spPr bwMode="auto">
            <a:xfrm>
              <a:off x="1286633" y="5829308"/>
              <a:ext cx="214314" cy="285752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36909" name="Text Box 2072"/>
          <p:cNvSpPr txBox="1">
            <a:spLocks noChangeArrowheads="1"/>
          </p:cNvSpPr>
          <p:nvPr/>
        </p:nvSpPr>
        <p:spPr bwMode="auto">
          <a:xfrm>
            <a:off x="536575" y="5562600"/>
            <a:ext cx="1924050" cy="68262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Пещера «Глухая»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Глубина 50 м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Обслуж. орг. ОАО «Первобытка»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тел. 44-32-21</a:t>
            </a:r>
          </a:p>
        </p:txBody>
      </p:sp>
      <p:grpSp>
        <p:nvGrpSpPr>
          <p:cNvPr id="36910" name="Группа 355"/>
          <p:cNvGrpSpPr>
            <a:grpSpLocks/>
          </p:cNvGrpSpPr>
          <p:nvPr/>
        </p:nvGrpSpPr>
        <p:grpSpPr bwMode="auto">
          <a:xfrm>
            <a:off x="2992438" y="5470525"/>
            <a:ext cx="785812" cy="714375"/>
            <a:chOff x="957263" y="7653358"/>
            <a:chExt cx="500029" cy="280966"/>
          </a:xfrm>
        </p:grpSpPr>
        <p:sp>
          <p:nvSpPr>
            <p:cNvPr id="37040" name="Полилиния 115"/>
            <p:cNvSpPr>
              <a:spLocks noChangeArrowheads="1"/>
            </p:cNvSpPr>
            <p:nvPr/>
          </p:nvSpPr>
          <p:spPr bwMode="auto">
            <a:xfrm>
              <a:off x="957263" y="7686675"/>
              <a:ext cx="449262" cy="222250"/>
            </a:xfrm>
            <a:custGeom>
              <a:avLst/>
              <a:gdLst>
                <a:gd name="T0" fmla="*/ 0 w 2163288"/>
                <a:gd name="T1" fmla="*/ 0 h 1822863"/>
                <a:gd name="T2" fmla="*/ 0 w 2163288"/>
                <a:gd name="T3" fmla="*/ 0 h 1822863"/>
                <a:gd name="T4" fmla="*/ 0 w 2163288"/>
                <a:gd name="T5" fmla="*/ 0 h 1822863"/>
                <a:gd name="T6" fmla="*/ 0 w 2163288"/>
                <a:gd name="T7" fmla="*/ 0 h 1822863"/>
                <a:gd name="T8" fmla="*/ 0 w 2163288"/>
                <a:gd name="T9" fmla="*/ 0 h 1822863"/>
                <a:gd name="T10" fmla="*/ 0 w 2163288"/>
                <a:gd name="T11" fmla="*/ 0 h 1822863"/>
                <a:gd name="T12" fmla="*/ 0 w 2163288"/>
                <a:gd name="T13" fmla="*/ 0 h 1822863"/>
                <a:gd name="T14" fmla="*/ 0 w 2163288"/>
                <a:gd name="T15" fmla="*/ 0 h 1822863"/>
                <a:gd name="T16" fmla="*/ 0 w 2163288"/>
                <a:gd name="T17" fmla="*/ 0 h 1822863"/>
                <a:gd name="T18" fmla="*/ 0 w 2163288"/>
                <a:gd name="T19" fmla="*/ 0 h 1822863"/>
                <a:gd name="T20" fmla="*/ 0 w 2163288"/>
                <a:gd name="T21" fmla="*/ 0 h 1822863"/>
                <a:gd name="T22" fmla="*/ 0 w 2163288"/>
                <a:gd name="T23" fmla="*/ 0 h 1822863"/>
                <a:gd name="T24" fmla="*/ 0 w 2163288"/>
                <a:gd name="T25" fmla="*/ 0 h 18228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3288"/>
                <a:gd name="T40" fmla="*/ 0 h 1822863"/>
                <a:gd name="T41" fmla="*/ 2163288 w 2163288"/>
                <a:gd name="T42" fmla="*/ 1822863 h 18228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3288" h="1822863">
                  <a:moveTo>
                    <a:pt x="2163288" y="0"/>
                  </a:moveTo>
                  <a:cubicBezTo>
                    <a:pt x="2092036" y="48491"/>
                    <a:pt x="2020784" y="96982"/>
                    <a:pt x="1913906" y="142504"/>
                  </a:cubicBezTo>
                  <a:cubicBezTo>
                    <a:pt x="1807028" y="188026"/>
                    <a:pt x="1688274" y="217715"/>
                    <a:pt x="1522020" y="273133"/>
                  </a:cubicBezTo>
                  <a:cubicBezTo>
                    <a:pt x="1355766" y="328551"/>
                    <a:pt x="1126176" y="423553"/>
                    <a:pt x="916379" y="475013"/>
                  </a:cubicBezTo>
                  <a:cubicBezTo>
                    <a:pt x="706582" y="526473"/>
                    <a:pt x="409698" y="522514"/>
                    <a:pt x="263236" y="581891"/>
                  </a:cubicBezTo>
                  <a:cubicBezTo>
                    <a:pt x="116774" y="641268"/>
                    <a:pt x="75210" y="704603"/>
                    <a:pt x="37605" y="831273"/>
                  </a:cubicBezTo>
                  <a:cubicBezTo>
                    <a:pt x="0" y="957943"/>
                    <a:pt x="0" y="1229096"/>
                    <a:pt x="37605" y="1341912"/>
                  </a:cubicBezTo>
                  <a:cubicBezTo>
                    <a:pt x="75210" y="1454728"/>
                    <a:pt x="81148" y="1474520"/>
                    <a:pt x="263236" y="1508167"/>
                  </a:cubicBezTo>
                  <a:cubicBezTo>
                    <a:pt x="445324" y="1541814"/>
                    <a:pt x="938151" y="1494313"/>
                    <a:pt x="1130135" y="1543793"/>
                  </a:cubicBezTo>
                  <a:cubicBezTo>
                    <a:pt x="1322119" y="1593274"/>
                    <a:pt x="1335973" y="1787237"/>
                    <a:pt x="1415142" y="1805050"/>
                  </a:cubicBezTo>
                  <a:cubicBezTo>
                    <a:pt x="1494311" y="1822863"/>
                    <a:pt x="1605148" y="1650671"/>
                    <a:pt x="1605148" y="1650671"/>
                  </a:cubicBezTo>
                  <a:lnTo>
                    <a:pt x="1617023" y="1650671"/>
                  </a:lnTo>
                </a:path>
              </a:pathLst>
            </a:custGeom>
            <a:noFill/>
            <a:ln w="50800" algn="ctr">
              <a:solidFill>
                <a:srgbClr val="009900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7041" name="Группа 132"/>
            <p:cNvGrpSpPr>
              <a:grpSpLocks/>
            </p:cNvGrpSpPr>
            <p:nvPr/>
          </p:nvGrpSpPr>
          <p:grpSpPr bwMode="auto">
            <a:xfrm>
              <a:off x="1385854" y="7653358"/>
              <a:ext cx="71438" cy="71438"/>
              <a:chOff x="1614454" y="7729558"/>
              <a:chExt cx="71438" cy="71438"/>
            </a:xfrm>
          </p:grpSpPr>
          <p:cxnSp>
            <p:nvCxnSpPr>
              <p:cNvPr id="37045" name="Прямая соединительная линия 361"/>
              <p:cNvCxnSpPr>
                <a:cxnSpLocks noChangeShapeType="1"/>
              </p:cNvCxnSpPr>
              <p:nvPr/>
            </p:nvCxnSpPr>
            <p:spPr bwMode="auto">
              <a:xfrm rot="16200000" flipH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7046" name="Прямая соединительная линия 362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7042" name="Группа 133"/>
            <p:cNvGrpSpPr>
              <a:grpSpLocks/>
            </p:cNvGrpSpPr>
            <p:nvPr/>
          </p:nvGrpSpPr>
          <p:grpSpPr bwMode="auto">
            <a:xfrm>
              <a:off x="1262061" y="7862886"/>
              <a:ext cx="71438" cy="71438"/>
              <a:chOff x="1614454" y="7729558"/>
              <a:chExt cx="71438" cy="71438"/>
            </a:xfrm>
          </p:grpSpPr>
          <p:cxnSp>
            <p:nvCxnSpPr>
              <p:cNvPr id="37043" name="Прямая соединительная линия 359"/>
              <p:cNvCxnSpPr>
                <a:cxnSpLocks noChangeShapeType="1"/>
              </p:cNvCxnSpPr>
              <p:nvPr/>
            </p:nvCxnSpPr>
            <p:spPr bwMode="auto">
              <a:xfrm rot="16200000" flipH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7044" name="Прямая соединительная линия 360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6911" name="Rectangle 54"/>
          <p:cNvSpPr>
            <a:spLocks noChangeArrowheads="1"/>
          </p:cNvSpPr>
          <p:nvPr/>
        </p:nvSpPr>
        <p:spPr bwMode="auto">
          <a:xfrm>
            <a:off x="2519363" y="6064250"/>
            <a:ext cx="890587" cy="279400"/>
          </a:xfrm>
          <a:prstGeom prst="rect">
            <a:avLst/>
          </a:prstGeom>
          <a:solidFill>
            <a:schemeClr val="bg1">
              <a:alpha val="58038"/>
            </a:schemeClr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7748" tIns="17748" rIns="17748" bIns="17748"/>
          <a:lstStyle/>
          <a:p>
            <a:pPr algn="ctr" defTabSz="1787525"/>
            <a:r>
              <a:rPr lang="ru-RU" sz="700" u="sng">
                <a:cs typeface="Times New Roman" pitchFamily="18" charset="0"/>
              </a:rPr>
              <a:t>П-</a:t>
            </a:r>
            <a:r>
              <a:rPr lang="en-US" sz="700" u="sng">
                <a:cs typeface="Times New Roman" pitchFamily="18" charset="0"/>
              </a:rPr>
              <a:t>II</a:t>
            </a:r>
            <a:r>
              <a:rPr lang="ru-RU" sz="700" u="sng">
                <a:cs typeface="Times New Roman" pitchFamily="18" charset="0"/>
              </a:rPr>
              <a:t> «Дремучий лес»</a:t>
            </a:r>
          </a:p>
          <a:p>
            <a:pPr algn="ctr" defTabSz="1787525"/>
            <a:r>
              <a:rPr lang="ru-RU" sz="700">
                <a:cs typeface="Times New Roman" pitchFamily="18" charset="0"/>
              </a:rPr>
              <a:t> 12км</a:t>
            </a:r>
            <a:endParaRPr lang="ru-RU" sz="1800">
              <a:cs typeface="Times New Roman" pitchFamily="18" charset="0"/>
            </a:endParaRPr>
          </a:p>
        </p:txBody>
      </p:sp>
      <p:grpSp>
        <p:nvGrpSpPr>
          <p:cNvPr id="36912" name="Группа 374"/>
          <p:cNvGrpSpPr>
            <a:grpSpLocks/>
          </p:cNvGrpSpPr>
          <p:nvPr/>
        </p:nvGrpSpPr>
        <p:grpSpPr bwMode="auto">
          <a:xfrm>
            <a:off x="7518400" y="5267325"/>
            <a:ext cx="319088" cy="296863"/>
            <a:chOff x="542885" y="6954971"/>
            <a:chExt cx="318332" cy="296242"/>
          </a:xfrm>
        </p:grpSpPr>
        <p:grpSp>
          <p:nvGrpSpPr>
            <p:cNvPr id="37032" name="Group 56"/>
            <p:cNvGrpSpPr>
              <a:grpSpLocks/>
            </p:cNvGrpSpPr>
            <p:nvPr/>
          </p:nvGrpSpPr>
          <p:grpSpPr bwMode="auto">
            <a:xfrm>
              <a:off x="542885" y="6954971"/>
              <a:ext cx="318332" cy="296242"/>
              <a:chOff x="0" y="1"/>
              <a:chExt cx="20000" cy="19999"/>
            </a:xfrm>
          </p:grpSpPr>
          <p:sp>
            <p:nvSpPr>
              <p:cNvPr id="37034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37035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36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7037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37038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039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7033" name="Rectangle 57"/>
            <p:cNvSpPr>
              <a:spLocks noChangeArrowheads="1"/>
            </p:cNvSpPr>
            <p:nvPr/>
          </p:nvSpPr>
          <p:spPr bwMode="auto">
            <a:xfrm>
              <a:off x="614322" y="7067447"/>
              <a:ext cx="175536" cy="18136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</p:grpSp>
      <p:sp>
        <p:nvSpPr>
          <p:cNvPr id="36913" name="Text Box 2072"/>
          <p:cNvSpPr txBox="1">
            <a:spLocks noChangeArrowheads="1"/>
          </p:cNvSpPr>
          <p:nvPr/>
        </p:nvSpPr>
        <p:spPr bwMode="auto">
          <a:xfrm>
            <a:off x="7188200" y="1825625"/>
            <a:ext cx="1530350" cy="544513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ФАД М-2«Крым»</a:t>
            </a:r>
          </a:p>
          <a:p>
            <a:pPr algn="ctr" eaLnBrk="1" hangingPunct="1"/>
            <a:r>
              <a:rPr lang="ru-RU" sz="900" b="0" i="1"/>
              <a:t>Протяженность 1500 км</a:t>
            </a:r>
          </a:p>
          <a:p>
            <a:pPr algn="ctr" eaLnBrk="1" hangingPunct="1"/>
            <a:r>
              <a:rPr lang="ru-RU" sz="900" b="0" i="1"/>
              <a:t>Опасные участки - 6</a:t>
            </a:r>
          </a:p>
        </p:txBody>
      </p:sp>
      <p:sp>
        <p:nvSpPr>
          <p:cNvPr id="36914" name="Полилиния 377"/>
          <p:cNvSpPr>
            <a:spLocks noChangeArrowheads="1"/>
          </p:cNvSpPr>
          <p:nvPr/>
        </p:nvSpPr>
        <p:spPr bwMode="auto">
          <a:xfrm>
            <a:off x="3254375" y="6399213"/>
            <a:ext cx="1136650" cy="1125537"/>
          </a:xfrm>
          <a:custGeom>
            <a:avLst/>
            <a:gdLst>
              <a:gd name="T0" fmla="*/ 398753 w 1136019"/>
              <a:gd name="T1" fmla="*/ 39805 h 1125703"/>
              <a:gd name="T2" fmla="*/ 309457 w 1136019"/>
              <a:gd name="T3" fmla="*/ 96891 h 1125703"/>
              <a:gd name="T4" fmla="*/ 258430 w 1136019"/>
              <a:gd name="T5" fmla="*/ 306193 h 1125703"/>
              <a:gd name="T6" fmla="*/ 220162 w 1136019"/>
              <a:gd name="T7" fmla="*/ 325219 h 1125703"/>
              <a:gd name="T8" fmla="*/ 226540 w 1136019"/>
              <a:gd name="T9" fmla="*/ 350587 h 1125703"/>
              <a:gd name="T10" fmla="*/ 239297 w 1136019"/>
              <a:gd name="T11" fmla="*/ 439383 h 1125703"/>
              <a:gd name="T12" fmla="*/ 226540 w 1136019"/>
              <a:gd name="T13" fmla="*/ 509153 h 1125703"/>
              <a:gd name="T14" fmla="*/ 150000 w 1136019"/>
              <a:gd name="T15" fmla="*/ 534521 h 1125703"/>
              <a:gd name="T16" fmla="*/ 118108 w 1136019"/>
              <a:gd name="T17" fmla="*/ 572577 h 1125703"/>
              <a:gd name="T18" fmla="*/ 54326 w 1136019"/>
              <a:gd name="T19" fmla="*/ 585265 h 1125703"/>
              <a:gd name="T20" fmla="*/ 3302 w 1136019"/>
              <a:gd name="T21" fmla="*/ 629659 h 1125703"/>
              <a:gd name="T22" fmla="*/ 111732 w 1136019"/>
              <a:gd name="T23" fmla="*/ 655027 h 1125703"/>
              <a:gd name="T24" fmla="*/ 143624 w 1136019"/>
              <a:gd name="T25" fmla="*/ 756507 h 1125703"/>
              <a:gd name="T26" fmla="*/ 232918 w 1136019"/>
              <a:gd name="T27" fmla="*/ 794567 h 1125703"/>
              <a:gd name="T28" fmla="*/ 226540 w 1136019"/>
              <a:gd name="T29" fmla="*/ 870671 h 1125703"/>
              <a:gd name="T30" fmla="*/ 201026 w 1136019"/>
              <a:gd name="T31" fmla="*/ 1003869 h 1125703"/>
              <a:gd name="T32" fmla="*/ 194650 w 1136019"/>
              <a:gd name="T33" fmla="*/ 1092665 h 1125703"/>
              <a:gd name="T34" fmla="*/ 226540 w 1136019"/>
              <a:gd name="T35" fmla="*/ 1124375 h 1125703"/>
              <a:gd name="T36" fmla="*/ 283944 w 1136019"/>
              <a:gd name="T37" fmla="*/ 1105349 h 1125703"/>
              <a:gd name="T38" fmla="*/ 271187 w 1136019"/>
              <a:gd name="T39" fmla="*/ 1048263 h 1125703"/>
              <a:gd name="T40" fmla="*/ 341348 w 1136019"/>
              <a:gd name="T41" fmla="*/ 959467 h 1125703"/>
              <a:gd name="T42" fmla="*/ 475292 w 1136019"/>
              <a:gd name="T43" fmla="*/ 927757 h 1125703"/>
              <a:gd name="T44" fmla="*/ 519940 w 1136019"/>
              <a:gd name="T45" fmla="*/ 915073 h 1125703"/>
              <a:gd name="T46" fmla="*/ 577345 w 1136019"/>
              <a:gd name="T47" fmla="*/ 934099 h 1125703"/>
              <a:gd name="T48" fmla="*/ 634749 w 1136019"/>
              <a:gd name="T49" fmla="*/ 959467 h 1125703"/>
              <a:gd name="T50" fmla="*/ 679397 w 1136019"/>
              <a:gd name="T51" fmla="*/ 946783 h 1125703"/>
              <a:gd name="T52" fmla="*/ 717666 w 1136019"/>
              <a:gd name="T53" fmla="*/ 902389 h 1125703"/>
              <a:gd name="T54" fmla="*/ 819718 w 1136019"/>
              <a:gd name="T55" fmla="*/ 921415 h 1125703"/>
              <a:gd name="T56" fmla="*/ 934527 w 1136019"/>
              <a:gd name="T57" fmla="*/ 972151 h 1125703"/>
              <a:gd name="T58" fmla="*/ 947284 w 1136019"/>
              <a:gd name="T59" fmla="*/ 1060950 h 1125703"/>
              <a:gd name="T60" fmla="*/ 1004688 w 1136019"/>
              <a:gd name="T61" fmla="*/ 1079981 h 1125703"/>
              <a:gd name="T62" fmla="*/ 1042957 w 1136019"/>
              <a:gd name="T63" fmla="*/ 1073639 h 1125703"/>
              <a:gd name="T64" fmla="*/ 1017444 w 1136019"/>
              <a:gd name="T65" fmla="*/ 915073 h 1125703"/>
              <a:gd name="T66" fmla="*/ 1036579 w 1136019"/>
              <a:gd name="T67" fmla="*/ 737481 h 1125703"/>
              <a:gd name="T68" fmla="*/ 1030200 w 1136019"/>
              <a:gd name="T69" fmla="*/ 712113 h 1125703"/>
              <a:gd name="T70" fmla="*/ 1100365 w 1136019"/>
              <a:gd name="T71" fmla="*/ 680402 h 1125703"/>
              <a:gd name="T72" fmla="*/ 1087606 w 1136019"/>
              <a:gd name="T73" fmla="*/ 591607 h 1125703"/>
              <a:gd name="T74" fmla="*/ 1004688 w 1136019"/>
              <a:gd name="T75" fmla="*/ 572577 h 1125703"/>
              <a:gd name="T76" fmla="*/ 921771 w 1136019"/>
              <a:gd name="T77" fmla="*/ 540863 h 1125703"/>
              <a:gd name="T78" fmla="*/ 889879 w 1136019"/>
              <a:gd name="T79" fmla="*/ 490127 h 1125703"/>
              <a:gd name="T80" fmla="*/ 838854 w 1136019"/>
              <a:gd name="T81" fmla="*/ 445725 h 1125703"/>
              <a:gd name="T82" fmla="*/ 826096 w 1136019"/>
              <a:gd name="T83" fmla="*/ 401331 h 1125703"/>
              <a:gd name="T84" fmla="*/ 609236 w 1136019"/>
              <a:gd name="T85" fmla="*/ 350587 h 1125703"/>
              <a:gd name="T86" fmla="*/ 590101 w 1136019"/>
              <a:gd name="T87" fmla="*/ 312535 h 1125703"/>
              <a:gd name="T88" fmla="*/ 615615 w 1136019"/>
              <a:gd name="T89" fmla="*/ 147627 h 1125703"/>
              <a:gd name="T90" fmla="*/ 583724 w 1136019"/>
              <a:gd name="T91" fmla="*/ 71515 h 1125703"/>
              <a:gd name="T92" fmla="*/ 545454 w 1136019"/>
              <a:gd name="T93" fmla="*/ 39805 h 1125703"/>
              <a:gd name="T94" fmla="*/ 462536 w 1136019"/>
              <a:gd name="T95" fmla="*/ 1753 h 1125703"/>
              <a:gd name="T96" fmla="*/ 405131 w 1136019"/>
              <a:gd name="T97" fmla="*/ 20779 h 112570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136019"/>
              <a:gd name="T148" fmla="*/ 0 h 1125703"/>
              <a:gd name="T149" fmla="*/ 1136019 w 1136019"/>
              <a:gd name="T150" fmla="*/ 1125703 h 112570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136019" h="1125703">
                <a:moveTo>
                  <a:pt x="403336" y="20803"/>
                </a:moveTo>
                <a:cubicBezTo>
                  <a:pt x="395928" y="25036"/>
                  <a:pt x="398825" y="33417"/>
                  <a:pt x="396986" y="39853"/>
                </a:cubicBezTo>
                <a:cubicBezTo>
                  <a:pt x="394588" y="48244"/>
                  <a:pt x="396383" y="58685"/>
                  <a:pt x="390636" y="65253"/>
                </a:cubicBezTo>
                <a:cubicBezTo>
                  <a:pt x="364156" y="95516"/>
                  <a:pt x="344041" y="91867"/>
                  <a:pt x="308086" y="97003"/>
                </a:cubicBezTo>
                <a:cubicBezTo>
                  <a:pt x="263636" y="111820"/>
                  <a:pt x="274219" y="97003"/>
                  <a:pt x="263636" y="128753"/>
                </a:cubicBezTo>
                <a:cubicBezTo>
                  <a:pt x="261519" y="188020"/>
                  <a:pt x="265389" y="247805"/>
                  <a:pt x="257286" y="306553"/>
                </a:cubicBezTo>
                <a:cubicBezTo>
                  <a:pt x="256371" y="313184"/>
                  <a:pt x="244223" y="309910"/>
                  <a:pt x="238236" y="312903"/>
                </a:cubicBezTo>
                <a:cubicBezTo>
                  <a:pt x="231410" y="316316"/>
                  <a:pt x="225536" y="321370"/>
                  <a:pt x="219186" y="325603"/>
                </a:cubicBezTo>
                <a:cubicBezTo>
                  <a:pt x="214953" y="331953"/>
                  <a:pt x="204635" y="337249"/>
                  <a:pt x="206486" y="344653"/>
                </a:cubicBezTo>
                <a:cubicBezTo>
                  <a:pt x="208109" y="351147"/>
                  <a:pt x="221823" y="345434"/>
                  <a:pt x="225536" y="351003"/>
                </a:cubicBezTo>
                <a:cubicBezTo>
                  <a:pt x="231523" y="359983"/>
                  <a:pt x="230360" y="372069"/>
                  <a:pt x="231886" y="382753"/>
                </a:cubicBezTo>
                <a:cubicBezTo>
                  <a:pt x="234597" y="401728"/>
                  <a:pt x="236119" y="420853"/>
                  <a:pt x="238236" y="439903"/>
                </a:cubicBezTo>
                <a:cubicBezTo>
                  <a:pt x="236119" y="456836"/>
                  <a:pt x="234939" y="473913"/>
                  <a:pt x="231886" y="490703"/>
                </a:cubicBezTo>
                <a:cubicBezTo>
                  <a:pt x="230689" y="497289"/>
                  <a:pt x="229717" y="504526"/>
                  <a:pt x="225536" y="509753"/>
                </a:cubicBezTo>
                <a:cubicBezTo>
                  <a:pt x="220768" y="515712"/>
                  <a:pt x="213312" y="519040"/>
                  <a:pt x="206486" y="522453"/>
                </a:cubicBezTo>
                <a:cubicBezTo>
                  <a:pt x="190854" y="530269"/>
                  <a:pt x="163969" y="532714"/>
                  <a:pt x="149336" y="535153"/>
                </a:cubicBezTo>
                <a:cubicBezTo>
                  <a:pt x="142986" y="541503"/>
                  <a:pt x="136035" y="547304"/>
                  <a:pt x="130286" y="554203"/>
                </a:cubicBezTo>
                <a:cubicBezTo>
                  <a:pt x="125400" y="560066"/>
                  <a:pt x="123545" y="568485"/>
                  <a:pt x="117586" y="573253"/>
                </a:cubicBezTo>
                <a:cubicBezTo>
                  <a:pt x="112359" y="577434"/>
                  <a:pt x="105100" y="578290"/>
                  <a:pt x="98536" y="579603"/>
                </a:cubicBezTo>
                <a:cubicBezTo>
                  <a:pt x="83860" y="582538"/>
                  <a:pt x="68849" y="583492"/>
                  <a:pt x="54086" y="585953"/>
                </a:cubicBezTo>
                <a:cubicBezTo>
                  <a:pt x="43440" y="587727"/>
                  <a:pt x="32919" y="590186"/>
                  <a:pt x="22336" y="592303"/>
                </a:cubicBezTo>
                <a:cubicBezTo>
                  <a:pt x="19662" y="596314"/>
                  <a:pt x="0" y="622187"/>
                  <a:pt x="3286" y="630403"/>
                </a:cubicBezTo>
                <a:cubicBezTo>
                  <a:pt x="6120" y="637489"/>
                  <a:pt x="15510" y="639690"/>
                  <a:pt x="22336" y="643103"/>
                </a:cubicBezTo>
                <a:cubicBezTo>
                  <a:pt x="46768" y="655319"/>
                  <a:pt x="93390" y="654181"/>
                  <a:pt x="111236" y="655803"/>
                </a:cubicBezTo>
                <a:cubicBezTo>
                  <a:pt x="117586" y="657920"/>
                  <a:pt x="128318" y="655756"/>
                  <a:pt x="130286" y="662153"/>
                </a:cubicBezTo>
                <a:cubicBezTo>
                  <a:pt x="141636" y="699039"/>
                  <a:pt x="127409" y="726249"/>
                  <a:pt x="142986" y="757403"/>
                </a:cubicBezTo>
                <a:cubicBezTo>
                  <a:pt x="158447" y="788324"/>
                  <a:pt x="155549" y="773244"/>
                  <a:pt x="193786" y="782803"/>
                </a:cubicBezTo>
                <a:cubicBezTo>
                  <a:pt x="206773" y="786050"/>
                  <a:pt x="231886" y="795503"/>
                  <a:pt x="231886" y="795503"/>
                </a:cubicBezTo>
                <a:cubicBezTo>
                  <a:pt x="234003" y="801853"/>
                  <a:pt x="238236" y="807860"/>
                  <a:pt x="238236" y="814553"/>
                </a:cubicBezTo>
                <a:cubicBezTo>
                  <a:pt x="238236" y="824308"/>
                  <a:pt x="232084" y="858607"/>
                  <a:pt x="225536" y="871703"/>
                </a:cubicBezTo>
                <a:cubicBezTo>
                  <a:pt x="200917" y="920942"/>
                  <a:pt x="222447" y="861920"/>
                  <a:pt x="206486" y="909803"/>
                </a:cubicBezTo>
                <a:cubicBezTo>
                  <a:pt x="204369" y="941553"/>
                  <a:pt x="203467" y="973407"/>
                  <a:pt x="200136" y="1005053"/>
                </a:cubicBezTo>
                <a:cubicBezTo>
                  <a:pt x="198909" y="1016706"/>
                  <a:pt x="191371" y="1037697"/>
                  <a:pt x="187436" y="1049503"/>
                </a:cubicBezTo>
                <a:cubicBezTo>
                  <a:pt x="189553" y="1064320"/>
                  <a:pt x="190851" y="1079277"/>
                  <a:pt x="193786" y="1093953"/>
                </a:cubicBezTo>
                <a:cubicBezTo>
                  <a:pt x="195099" y="1100517"/>
                  <a:pt x="195403" y="1108270"/>
                  <a:pt x="200136" y="1113003"/>
                </a:cubicBezTo>
                <a:cubicBezTo>
                  <a:pt x="206829" y="1119696"/>
                  <a:pt x="217069" y="1121470"/>
                  <a:pt x="225536" y="1125703"/>
                </a:cubicBezTo>
                <a:lnTo>
                  <a:pt x="263636" y="1113003"/>
                </a:lnTo>
                <a:lnTo>
                  <a:pt x="282686" y="1106653"/>
                </a:lnTo>
                <a:cubicBezTo>
                  <a:pt x="286919" y="1100303"/>
                  <a:pt x="297042" y="1095053"/>
                  <a:pt x="295386" y="1087603"/>
                </a:cubicBezTo>
                <a:cubicBezTo>
                  <a:pt x="292075" y="1072703"/>
                  <a:pt x="269986" y="1049503"/>
                  <a:pt x="269986" y="1049503"/>
                </a:cubicBezTo>
                <a:cubicBezTo>
                  <a:pt x="276646" y="942951"/>
                  <a:pt x="243020" y="938700"/>
                  <a:pt x="320786" y="954253"/>
                </a:cubicBezTo>
                <a:cubicBezTo>
                  <a:pt x="327350" y="955566"/>
                  <a:pt x="333486" y="958486"/>
                  <a:pt x="339836" y="960603"/>
                </a:cubicBezTo>
                <a:cubicBezTo>
                  <a:pt x="371586" y="958486"/>
                  <a:pt x="404131" y="961623"/>
                  <a:pt x="435086" y="954253"/>
                </a:cubicBezTo>
                <a:cubicBezTo>
                  <a:pt x="449934" y="950718"/>
                  <a:pt x="473186" y="928853"/>
                  <a:pt x="473186" y="928853"/>
                </a:cubicBezTo>
                <a:cubicBezTo>
                  <a:pt x="477419" y="922503"/>
                  <a:pt x="478548" y="911900"/>
                  <a:pt x="485886" y="909803"/>
                </a:cubicBezTo>
                <a:cubicBezTo>
                  <a:pt x="496264" y="906838"/>
                  <a:pt x="507223" y="913313"/>
                  <a:pt x="517636" y="916153"/>
                </a:cubicBezTo>
                <a:cubicBezTo>
                  <a:pt x="530551" y="919675"/>
                  <a:pt x="543036" y="924620"/>
                  <a:pt x="555736" y="928853"/>
                </a:cubicBezTo>
                <a:cubicBezTo>
                  <a:pt x="562086" y="930970"/>
                  <a:pt x="569217" y="931490"/>
                  <a:pt x="574786" y="935203"/>
                </a:cubicBezTo>
                <a:cubicBezTo>
                  <a:pt x="581136" y="939436"/>
                  <a:pt x="586862" y="944803"/>
                  <a:pt x="593836" y="947903"/>
                </a:cubicBezTo>
                <a:cubicBezTo>
                  <a:pt x="606069" y="953340"/>
                  <a:pt x="631936" y="960603"/>
                  <a:pt x="631936" y="960603"/>
                </a:cubicBezTo>
                <a:cubicBezTo>
                  <a:pt x="638286" y="958486"/>
                  <a:pt x="644550" y="956092"/>
                  <a:pt x="650986" y="954253"/>
                </a:cubicBezTo>
                <a:cubicBezTo>
                  <a:pt x="659377" y="951855"/>
                  <a:pt x="669571" y="953355"/>
                  <a:pt x="676386" y="947903"/>
                </a:cubicBezTo>
                <a:cubicBezTo>
                  <a:pt x="681613" y="943722"/>
                  <a:pt x="679743" y="934840"/>
                  <a:pt x="682736" y="928853"/>
                </a:cubicBezTo>
                <a:cubicBezTo>
                  <a:pt x="694225" y="905875"/>
                  <a:pt x="692514" y="910777"/>
                  <a:pt x="714486" y="903453"/>
                </a:cubicBezTo>
                <a:cubicBezTo>
                  <a:pt x="727186" y="905570"/>
                  <a:pt x="739961" y="907278"/>
                  <a:pt x="752586" y="909803"/>
                </a:cubicBezTo>
                <a:cubicBezTo>
                  <a:pt x="794636" y="918213"/>
                  <a:pt x="763241" y="916286"/>
                  <a:pt x="816086" y="922503"/>
                </a:cubicBezTo>
                <a:cubicBezTo>
                  <a:pt x="839305" y="925235"/>
                  <a:pt x="862653" y="926736"/>
                  <a:pt x="885936" y="928853"/>
                </a:cubicBezTo>
                <a:cubicBezTo>
                  <a:pt x="929605" y="957966"/>
                  <a:pt x="919209" y="939773"/>
                  <a:pt x="930386" y="973303"/>
                </a:cubicBezTo>
                <a:cubicBezTo>
                  <a:pt x="920326" y="1003483"/>
                  <a:pt x="907550" y="1022880"/>
                  <a:pt x="924036" y="1055853"/>
                </a:cubicBezTo>
                <a:cubicBezTo>
                  <a:pt x="927029" y="1061840"/>
                  <a:pt x="936736" y="1060086"/>
                  <a:pt x="943086" y="1062203"/>
                </a:cubicBezTo>
                <a:cubicBezTo>
                  <a:pt x="949436" y="1060086"/>
                  <a:pt x="955786" y="1053736"/>
                  <a:pt x="962136" y="1055853"/>
                </a:cubicBezTo>
                <a:cubicBezTo>
                  <a:pt x="976616" y="1060680"/>
                  <a:pt x="985756" y="1076426"/>
                  <a:pt x="1000236" y="1081253"/>
                </a:cubicBezTo>
                <a:lnTo>
                  <a:pt x="1019286" y="1087603"/>
                </a:lnTo>
                <a:cubicBezTo>
                  <a:pt x="1025636" y="1083370"/>
                  <a:pt x="1037389" y="1082476"/>
                  <a:pt x="1038336" y="1074903"/>
                </a:cubicBezTo>
                <a:cubicBezTo>
                  <a:pt x="1049849" y="982802"/>
                  <a:pt x="1037249" y="1013404"/>
                  <a:pt x="1025636" y="966953"/>
                </a:cubicBezTo>
                <a:lnTo>
                  <a:pt x="1012936" y="916153"/>
                </a:lnTo>
                <a:cubicBezTo>
                  <a:pt x="1015053" y="869586"/>
                  <a:pt x="1014320" y="822802"/>
                  <a:pt x="1019286" y="776453"/>
                </a:cubicBezTo>
                <a:cubicBezTo>
                  <a:pt x="1020712" y="763142"/>
                  <a:pt x="1031986" y="738353"/>
                  <a:pt x="1031986" y="738353"/>
                </a:cubicBezTo>
                <a:cubicBezTo>
                  <a:pt x="1025636" y="736236"/>
                  <a:pt x="1014559" y="738497"/>
                  <a:pt x="1012936" y="732003"/>
                </a:cubicBezTo>
                <a:cubicBezTo>
                  <a:pt x="1011085" y="724599"/>
                  <a:pt x="1019677" y="717721"/>
                  <a:pt x="1025636" y="712953"/>
                </a:cubicBezTo>
                <a:cubicBezTo>
                  <a:pt x="1033863" y="706371"/>
                  <a:pt x="1082396" y="700318"/>
                  <a:pt x="1082786" y="700253"/>
                </a:cubicBezTo>
                <a:cubicBezTo>
                  <a:pt x="1087019" y="693903"/>
                  <a:pt x="1092386" y="688177"/>
                  <a:pt x="1095486" y="681203"/>
                </a:cubicBezTo>
                <a:cubicBezTo>
                  <a:pt x="1100923" y="668970"/>
                  <a:pt x="1108186" y="643103"/>
                  <a:pt x="1108186" y="643103"/>
                </a:cubicBezTo>
                <a:cubicBezTo>
                  <a:pt x="1051377" y="605231"/>
                  <a:pt x="1136019" y="668350"/>
                  <a:pt x="1082786" y="592303"/>
                </a:cubicBezTo>
                <a:cubicBezTo>
                  <a:pt x="1074033" y="579799"/>
                  <a:pt x="1044686" y="566903"/>
                  <a:pt x="1044686" y="566903"/>
                </a:cubicBezTo>
                <a:cubicBezTo>
                  <a:pt x="1029869" y="569020"/>
                  <a:pt x="1015203" y="573253"/>
                  <a:pt x="1000236" y="573253"/>
                </a:cubicBezTo>
                <a:cubicBezTo>
                  <a:pt x="971050" y="573253"/>
                  <a:pt x="960196" y="568373"/>
                  <a:pt x="936736" y="560553"/>
                </a:cubicBezTo>
                <a:cubicBezTo>
                  <a:pt x="930386" y="554203"/>
                  <a:pt x="925158" y="546484"/>
                  <a:pt x="917686" y="541503"/>
                </a:cubicBezTo>
                <a:cubicBezTo>
                  <a:pt x="912117" y="537790"/>
                  <a:pt x="903369" y="539886"/>
                  <a:pt x="898636" y="535153"/>
                </a:cubicBezTo>
                <a:cubicBezTo>
                  <a:pt x="895473" y="531990"/>
                  <a:pt x="886156" y="491088"/>
                  <a:pt x="885936" y="490703"/>
                </a:cubicBezTo>
                <a:cubicBezTo>
                  <a:pt x="881481" y="482906"/>
                  <a:pt x="872635" y="478552"/>
                  <a:pt x="866886" y="471653"/>
                </a:cubicBezTo>
                <a:cubicBezTo>
                  <a:pt x="844792" y="445140"/>
                  <a:pt x="866409" y="456677"/>
                  <a:pt x="835136" y="446253"/>
                </a:cubicBezTo>
                <a:cubicBezTo>
                  <a:pt x="833019" y="439903"/>
                  <a:pt x="830625" y="433639"/>
                  <a:pt x="828786" y="427203"/>
                </a:cubicBezTo>
                <a:cubicBezTo>
                  <a:pt x="826388" y="418812"/>
                  <a:pt x="828183" y="408371"/>
                  <a:pt x="822436" y="401803"/>
                </a:cubicBezTo>
                <a:cubicBezTo>
                  <a:pt x="775748" y="348446"/>
                  <a:pt x="676495" y="372089"/>
                  <a:pt x="625586" y="370053"/>
                </a:cubicBezTo>
                <a:cubicBezTo>
                  <a:pt x="619236" y="363703"/>
                  <a:pt x="611517" y="358475"/>
                  <a:pt x="606536" y="351003"/>
                </a:cubicBezTo>
                <a:cubicBezTo>
                  <a:pt x="602823" y="345434"/>
                  <a:pt x="603179" y="337940"/>
                  <a:pt x="600186" y="331953"/>
                </a:cubicBezTo>
                <a:cubicBezTo>
                  <a:pt x="596773" y="325127"/>
                  <a:pt x="591719" y="319253"/>
                  <a:pt x="587486" y="312903"/>
                </a:cubicBezTo>
                <a:cubicBezTo>
                  <a:pt x="605684" y="167317"/>
                  <a:pt x="582659" y="349104"/>
                  <a:pt x="600186" y="217653"/>
                </a:cubicBezTo>
                <a:cubicBezTo>
                  <a:pt x="608164" y="157818"/>
                  <a:pt x="600827" y="183981"/>
                  <a:pt x="612886" y="147803"/>
                </a:cubicBezTo>
                <a:cubicBezTo>
                  <a:pt x="610769" y="126636"/>
                  <a:pt x="614718" y="103939"/>
                  <a:pt x="606536" y="84303"/>
                </a:cubicBezTo>
                <a:cubicBezTo>
                  <a:pt x="602895" y="75565"/>
                  <a:pt x="588323" y="77763"/>
                  <a:pt x="581136" y="71603"/>
                </a:cubicBezTo>
                <a:cubicBezTo>
                  <a:pt x="573101" y="64715"/>
                  <a:pt x="570216" y="52978"/>
                  <a:pt x="562086" y="46203"/>
                </a:cubicBezTo>
                <a:cubicBezTo>
                  <a:pt x="556944" y="41918"/>
                  <a:pt x="549023" y="42846"/>
                  <a:pt x="543036" y="39853"/>
                </a:cubicBezTo>
                <a:cubicBezTo>
                  <a:pt x="499183" y="17927"/>
                  <a:pt x="551449" y="34019"/>
                  <a:pt x="498586" y="20803"/>
                </a:cubicBezTo>
                <a:cubicBezTo>
                  <a:pt x="491952" y="16380"/>
                  <a:pt x="471002" y="0"/>
                  <a:pt x="460486" y="1753"/>
                </a:cubicBezTo>
                <a:cubicBezTo>
                  <a:pt x="452958" y="3008"/>
                  <a:pt x="448262" y="11040"/>
                  <a:pt x="441436" y="14453"/>
                </a:cubicBezTo>
                <a:cubicBezTo>
                  <a:pt x="422043" y="24150"/>
                  <a:pt x="410744" y="16570"/>
                  <a:pt x="403336" y="20803"/>
                </a:cubicBezTo>
                <a:close/>
              </a:path>
            </a:pathLst>
          </a:custGeom>
          <a:blipFill dpi="0" rotWithShape="1">
            <a:blip r:embed="rId3">
              <a:alphaModFix amt="61000"/>
            </a:blip>
            <a:srcRect/>
            <a:tile tx="0" ty="0" sx="100000" sy="100000" flip="none" algn="tl"/>
          </a:blipFill>
          <a:ln w="9525">
            <a:solidFill>
              <a:srgbClr val="00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36915" name="AutoShape 192"/>
          <p:cNvSpPr>
            <a:spLocks noChangeArrowheads="1"/>
          </p:cNvSpPr>
          <p:nvPr/>
        </p:nvSpPr>
        <p:spPr bwMode="auto">
          <a:xfrm>
            <a:off x="8480425" y="5389563"/>
            <a:ext cx="1998663" cy="1236662"/>
          </a:xfrm>
          <a:prstGeom prst="wedgeRectCallout">
            <a:avLst>
              <a:gd name="adj1" fmla="val -49903"/>
              <a:gd name="adj2" fmla="val -33907"/>
            </a:avLst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 defTabSz="1477963"/>
            <a:r>
              <a:rPr lang="ru-RU" sz="900" u="sng">
                <a:latin typeface="Calibri" pitchFamily="34" charset="0"/>
              </a:rPr>
              <a:t>р. Оса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Протяженность –  935 км.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Характер дна – песок, галька, ил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Скорость течения м\с – 2 - 3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Ширина – 2 – 8 км. Глубина –     м. 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Период ледостава: ноябрь – март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Критический уровень –  350   м.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Уровень паводка –      м.</a:t>
            </a:r>
          </a:p>
        </p:txBody>
      </p:sp>
      <p:sp>
        <p:nvSpPr>
          <p:cNvPr id="36916" name="Полилиния 388"/>
          <p:cNvSpPr>
            <a:spLocks noChangeArrowheads="1"/>
          </p:cNvSpPr>
          <p:nvPr/>
        </p:nvSpPr>
        <p:spPr bwMode="auto">
          <a:xfrm>
            <a:off x="3028950" y="1066800"/>
            <a:ext cx="8991600" cy="6086475"/>
          </a:xfrm>
          <a:custGeom>
            <a:avLst/>
            <a:gdLst>
              <a:gd name="T0" fmla="*/ 0 w 8991600"/>
              <a:gd name="T1" fmla="*/ 0 h 6086475"/>
              <a:gd name="T2" fmla="*/ 257175 w 8991600"/>
              <a:gd name="T3" fmla="*/ 152400 h 6086475"/>
              <a:gd name="T4" fmla="*/ 438150 w 8991600"/>
              <a:gd name="T5" fmla="*/ 276225 h 6086475"/>
              <a:gd name="T6" fmla="*/ 561975 w 8991600"/>
              <a:gd name="T7" fmla="*/ 371475 h 6086475"/>
              <a:gd name="T8" fmla="*/ 733425 w 8991600"/>
              <a:gd name="T9" fmla="*/ 485775 h 6086475"/>
              <a:gd name="T10" fmla="*/ 1095375 w 8991600"/>
              <a:gd name="T11" fmla="*/ 828675 h 6086475"/>
              <a:gd name="T12" fmla="*/ 1219200 w 8991600"/>
              <a:gd name="T13" fmla="*/ 981075 h 6086475"/>
              <a:gd name="T14" fmla="*/ 1352550 w 8991600"/>
              <a:gd name="T15" fmla="*/ 1104922 h 6086475"/>
              <a:gd name="T16" fmla="*/ 1419225 w 8991600"/>
              <a:gd name="T17" fmla="*/ 1219222 h 6086475"/>
              <a:gd name="T18" fmla="*/ 1514475 w 8991600"/>
              <a:gd name="T19" fmla="*/ 1238272 h 6086475"/>
              <a:gd name="T20" fmla="*/ 1657350 w 8991600"/>
              <a:gd name="T21" fmla="*/ 1285897 h 6086475"/>
              <a:gd name="T22" fmla="*/ 1790700 w 8991600"/>
              <a:gd name="T23" fmla="*/ 1323997 h 6086475"/>
              <a:gd name="T24" fmla="*/ 1952625 w 8991600"/>
              <a:gd name="T25" fmla="*/ 1362097 h 6086475"/>
              <a:gd name="T26" fmla="*/ 2028825 w 8991600"/>
              <a:gd name="T27" fmla="*/ 1400197 h 6086475"/>
              <a:gd name="T28" fmla="*/ 2143124 w 8991600"/>
              <a:gd name="T29" fmla="*/ 1333522 h 6086475"/>
              <a:gd name="T30" fmla="*/ 2228850 w 8991600"/>
              <a:gd name="T31" fmla="*/ 1323997 h 6086475"/>
              <a:gd name="T32" fmla="*/ 2286000 w 8991600"/>
              <a:gd name="T33" fmla="*/ 1304947 h 6086475"/>
              <a:gd name="T34" fmla="*/ 2400300 w 8991600"/>
              <a:gd name="T35" fmla="*/ 1295422 h 6086475"/>
              <a:gd name="T36" fmla="*/ 2581274 w 8991600"/>
              <a:gd name="T37" fmla="*/ 1295422 h 6086475"/>
              <a:gd name="T38" fmla="*/ 2667000 w 8991600"/>
              <a:gd name="T39" fmla="*/ 1295422 h 6086475"/>
              <a:gd name="T40" fmla="*/ 2771774 w 8991600"/>
              <a:gd name="T41" fmla="*/ 1304947 h 6086475"/>
              <a:gd name="T42" fmla="*/ 2847974 w 8991600"/>
              <a:gd name="T43" fmla="*/ 1314472 h 6086475"/>
              <a:gd name="T44" fmla="*/ 2943224 w 8991600"/>
              <a:gd name="T45" fmla="*/ 1333522 h 6086475"/>
              <a:gd name="T46" fmla="*/ 3019424 w 8991600"/>
              <a:gd name="T47" fmla="*/ 1362097 h 6086475"/>
              <a:gd name="T48" fmla="*/ 3114674 w 8991600"/>
              <a:gd name="T49" fmla="*/ 1362097 h 6086475"/>
              <a:gd name="T50" fmla="*/ 3276600 w 8991600"/>
              <a:gd name="T51" fmla="*/ 1352572 h 6086475"/>
              <a:gd name="T52" fmla="*/ 3400381 w 8991600"/>
              <a:gd name="T53" fmla="*/ 1314472 h 6086475"/>
              <a:gd name="T54" fmla="*/ 3514681 w 8991600"/>
              <a:gd name="T55" fmla="*/ 1276372 h 6086475"/>
              <a:gd name="T56" fmla="*/ 3581357 w 8991600"/>
              <a:gd name="T57" fmla="*/ 1266847 h 6086475"/>
              <a:gd name="T58" fmla="*/ 3609931 w 8991600"/>
              <a:gd name="T59" fmla="*/ 1304947 h 6086475"/>
              <a:gd name="T60" fmla="*/ 3609931 w 8991600"/>
              <a:gd name="T61" fmla="*/ 1381147 h 6086475"/>
              <a:gd name="T62" fmla="*/ 3714707 w 8991600"/>
              <a:gd name="T63" fmla="*/ 1495447 h 6086475"/>
              <a:gd name="T64" fmla="*/ 3781381 w 8991600"/>
              <a:gd name="T65" fmla="*/ 1524022 h 6086475"/>
              <a:gd name="T66" fmla="*/ 3962357 w 8991600"/>
              <a:gd name="T67" fmla="*/ 1543072 h 6086475"/>
              <a:gd name="T68" fmla="*/ 4067131 w 8991600"/>
              <a:gd name="T69" fmla="*/ 1514497 h 6086475"/>
              <a:gd name="T70" fmla="*/ 4210048 w 8991600"/>
              <a:gd name="T71" fmla="*/ 1524022 h 6086475"/>
              <a:gd name="T72" fmla="*/ 4314824 w 8991600"/>
              <a:gd name="T73" fmla="*/ 1571647 h 6086475"/>
              <a:gd name="T74" fmla="*/ 4419600 w 8991600"/>
              <a:gd name="T75" fmla="*/ 1571647 h 6086475"/>
              <a:gd name="T76" fmla="*/ 4581524 w 8991600"/>
              <a:gd name="T77" fmla="*/ 1628797 h 6086475"/>
              <a:gd name="T78" fmla="*/ 4705348 w 8991600"/>
              <a:gd name="T79" fmla="*/ 1724047 h 6086475"/>
              <a:gd name="T80" fmla="*/ 4838700 w 8991600"/>
              <a:gd name="T81" fmla="*/ 1790722 h 6086475"/>
              <a:gd name="T82" fmla="*/ 4972048 w 8991600"/>
              <a:gd name="T83" fmla="*/ 1847872 h 6086475"/>
              <a:gd name="T84" fmla="*/ 5057772 w 8991600"/>
              <a:gd name="T85" fmla="*/ 1885972 h 6086475"/>
              <a:gd name="T86" fmla="*/ 5181600 w 8991600"/>
              <a:gd name="T87" fmla="*/ 2047897 h 6086475"/>
              <a:gd name="T88" fmla="*/ 5391148 w 8991600"/>
              <a:gd name="T89" fmla="*/ 2247901 h 6086475"/>
              <a:gd name="T90" fmla="*/ 5629187 w 8991600"/>
              <a:gd name="T91" fmla="*/ 2466975 h 6086475"/>
              <a:gd name="T92" fmla="*/ 6172115 w 8991600"/>
              <a:gd name="T93" fmla="*/ 2924175 h 6086475"/>
              <a:gd name="T94" fmla="*/ 6343563 w 8991600"/>
              <a:gd name="T95" fmla="*/ 3076618 h 6086475"/>
              <a:gd name="T96" fmla="*/ 6476915 w 8991600"/>
              <a:gd name="T97" fmla="*/ 3181394 h 6086475"/>
              <a:gd name="T98" fmla="*/ 6572163 w 8991600"/>
              <a:gd name="T99" fmla="*/ 3248068 h 6086475"/>
              <a:gd name="T100" fmla="*/ 6695987 w 8991600"/>
              <a:gd name="T101" fmla="*/ 3286168 h 6086475"/>
              <a:gd name="T102" fmla="*/ 6962687 w 8991600"/>
              <a:gd name="T103" fmla="*/ 3457618 h 6086475"/>
              <a:gd name="T104" fmla="*/ 7172239 w 8991600"/>
              <a:gd name="T105" fmla="*/ 3610018 h 6086475"/>
              <a:gd name="T106" fmla="*/ 7553239 w 8991600"/>
              <a:gd name="T107" fmla="*/ 3838618 h 6086475"/>
              <a:gd name="T108" fmla="*/ 8181886 w 8991600"/>
              <a:gd name="T109" fmla="*/ 4191044 h 6086475"/>
              <a:gd name="T110" fmla="*/ 8458200 w 8991600"/>
              <a:gd name="T111" fmla="*/ 4505327 h 6086475"/>
              <a:gd name="T112" fmla="*/ 8658224 w 8991600"/>
              <a:gd name="T113" fmla="*/ 4781551 h 6086475"/>
              <a:gd name="T114" fmla="*/ 8724896 w 8991600"/>
              <a:gd name="T115" fmla="*/ 5000627 h 6086475"/>
              <a:gd name="T116" fmla="*/ 8905872 w 8991600"/>
              <a:gd name="T117" fmla="*/ 5391151 h 6086475"/>
              <a:gd name="T118" fmla="*/ 8982072 w 8991600"/>
              <a:gd name="T119" fmla="*/ 5676903 h 6086475"/>
              <a:gd name="T120" fmla="*/ 8963024 w 8991600"/>
              <a:gd name="T121" fmla="*/ 5924551 h 6086475"/>
              <a:gd name="T122" fmla="*/ 8972544 w 8991600"/>
              <a:gd name="T123" fmla="*/ 6086475 h 6086475"/>
              <a:gd name="T124" fmla="*/ 8972544 w 8991600"/>
              <a:gd name="T125" fmla="*/ 6086475 h 608647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991600"/>
              <a:gd name="T190" fmla="*/ 0 h 6086475"/>
              <a:gd name="T191" fmla="*/ 8991600 w 8991600"/>
              <a:gd name="T192" fmla="*/ 6086475 h 608647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991600" h="6086475">
                <a:moveTo>
                  <a:pt x="0" y="0"/>
                </a:moveTo>
                <a:cubicBezTo>
                  <a:pt x="92075" y="53181"/>
                  <a:pt x="184150" y="106363"/>
                  <a:pt x="257175" y="152400"/>
                </a:cubicBezTo>
                <a:cubicBezTo>
                  <a:pt x="330200" y="198438"/>
                  <a:pt x="387350" y="239713"/>
                  <a:pt x="438150" y="276225"/>
                </a:cubicBezTo>
                <a:cubicBezTo>
                  <a:pt x="488950" y="312737"/>
                  <a:pt x="512763" y="336550"/>
                  <a:pt x="561975" y="371475"/>
                </a:cubicBezTo>
                <a:cubicBezTo>
                  <a:pt x="611188" y="406400"/>
                  <a:pt x="644525" y="409575"/>
                  <a:pt x="733425" y="485775"/>
                </a:cubicBezTo>
                <a:cubicBezTo>
                  <a:pt x="822325" y="561975"/>
                  <a:pt x="1014413" y="746125"/>
                  <a:pt x="1095375" y="828675"/>
                </a:cubicBezTo>
                <a:cubicBezTo>
                  <a:pt x="1176337" y="911225"/>
                  <a:pt x="1176338" y="935038"/>
                  <a:pt x="1219200" y="981075"/>
                </a:cubicBezTo>
                <a:cubicBezTo>
                  <a:pt x="1262062" y="1027112"/>
                  <a:pt x="1319213" y="1065213"/>
                  <a:pt x="1352550" y="1104900"/>
                </a:cubicBezTo>
                <a:cubicBezTo>
                  <a:pt x="1385887" y="1144587"/>
                  <a:pt x="1392238" y="1196975"/>
                  <a:pt x="1419225" y="1219200"/>
                </a:cubicBezTo>
                <a:cubicBezTo>
                  <a:pt x="1446212" y="1241425"/>
                  <a:pt x="1474788" y="1227138"/>
                  <a:pt x="1514475" y="1238250"/>
                </a:cubicBezTo>
                <a:cubicBezTo>
                  <a:pt x="1554163" y="1249363"/>
                  <a:pt x="1611313" y="1271588"/>
                  <a:pt x="1657350" y="1285875"/>
                </a:cubicBezTo>
                <a:cubicBezTo>
                  <a:pt x="1703387" y="1300162"/>
                  <a:pt x="1741488" y="1311275"/>
                  <a:pt x="1790700" y="1323975"/>
                </a:cubicBezTo>
                <a:cubicBezTo>
                  <a:pt x="1839912" y="1336675"/>
                  <a:pt x="1912938" y="1349375"/>
                  <a:pt x="1952625" y="1362075"/>
                </a:cubicBezTo>
                <a:cubicBezTo>
                  <a:pt x="1992313" y="1374775"/>
                  <a:pt x="1997075" y="1404937"/>
                  <a:pt x="2028825" y="1400175"/>
                </a:cubicBezTo>
                <a:cubicBezTo>
                  <a:pt x="2060575" y="1395413"/>
                  <a:pt x="2109788" y="1346200"/>
                  <a:pt x="2143125" y="1333500"/>
                </a:cubicBezTo>
                <a:cubicBezTo>
                  <a:pt x="2176463" y="1320800"/>
                  <a:pt x="2205038" y="1328737"/>
                  <a:pt x="2228850" y="1323975"/>
                </a:cubicBezTo>
                <a:cubicBezTo>
                  <a:pt x="2252662" y="1319213"/>
                  <a:pt x="2257425" y="1309687"/>
                  <a:pt x="2286000" y="1304925"/>
                </a:cubicBezTo>
                <a:cubicBezTo>
                  <a:pt x="2314575" y="1300163"/>
                  <a:pt x="2351088" y="1296987"/>
                  <a:pt x="2400300" y="1295400"/>
                </a:cubicBezTo>
                <a:cubicBezTo>
                  <a:pt x="2449512" y="1293813"/>
                  <a:pt x="2581275" y="1295400"/>
                  <a:pt x="2581275" y="1295400"/>
                </a:cubicBezTo>
                <a:cubicBezTo>
                  <a:pt x="2625725" y="1295400"/>
                  <a:pt x="2635250" y="1293812"/>
                  <a:pt x="2667000" y="1295400"/>
                </a:cubicBezTo>
                <a:cubicBezTo>
                  <a:pt x="2698750" y="1296988"/>
                  <a:pt x="2741612" y="1301750"/>
                  <a:pt x="2771775" y="1304925"/>
                </a:cubicBezTo>
                <a:cubicBezTo>
                  <a:pt x="2801938" y="1308100"/>
                  <a:pt x="2819400" y="1309688"/>
                  <a:pt x="2847975" y="1314450"/>
                </a:cubicBezTo>
                <a:cubicBezTo>
                  <a:pt x="2876550" y="1319212"/>
                  <a:pt x="2914650" y="1325562"/>
                  <a:pt x="2943225" y="1333500"/>
                </a:cubicBezTo>
                <a:cubicBezTo>
                  <a:pt x="2971800" y="1341438"/>
                  <a:pt x="2990850" y="1357313"/>
                  <a:pt x="3019425" y="1362075"/>
                </a:cubicBezTo>
                <a:cubicBezTo>
                  <a:pt x="3048000" y="1366837"/>
                  <a:pt x="3071813" y="1363662"/>
                  <a:pt x="3114675" y="1362075"/>
                </a:cubicBezTo>
                <a:cubicBezTo>
                  <a:pt x="3157537" y="1360488"/>
                  <a:pt x="3228975" y="1360487"/>
                  <a:pt x="3276600" y="1352550"/>
                </a:cubicBezTo>
                <a:cubicBezTo>
                  <a:pt x="3324225" y="1344613"/>
                  <a:pt x="3360738" y="1327150"/>
                  <a:pt x="3400425" y="1314450"/>
                </a:cubicBezTo>
                <a:cubicBezTo>
                  <a:pt x="3440113" y="1301750"/>
                  <a:pt x="3484562" y="1284288"/>
                  <a:pt x="3514725" y="1276350"/>
                </a:cubicBezTo>
                <a:cubicBezTo>
                  <a:pt x="3544888" y="1268412"/>
                  <a:pt x="3565525" y="1262063"/>
                  <a:pt x="3581400" y="1266825"/>
                </a:cubicBezTo>
                <a:cubicBezTo>
                  <a:pt x="3597275" y="1271587"/>
                  <a:pt x="3605213" y="1285875"/>
                  <a:pt x="3609975" y="1304925"/>
                </a:cubicBezTo>
                <a:cubicBezTo>
                  <a:pt x="3614737" y="1323975"/>
                  <a:pt x="3592513" y="1349375"/>
                  <a:pt x="3609975" y="1381125"/>
                </a:cubicBezTo>
                <a:cubicBezTo>
                  <a:pt x="3627437" y="1412875"/>
                  <a:pt x="3686175" y="1471613"/>
                  <a:pt x="3714750" y="1495425"/>
                </a:cubicBezTo>
                <a:cubicBezTo>
                  <a:pt x="3743325" y="1519237"/>
                  <a:pt x="3740150" y="1516063"/>
                  <a:pt x="3781425" y="1524000"/>
                </a:cubicBezTo>
                <a:cubicBezTo>
                  <a:pt x="3822700" y="1531937"/>
                  <a:pt x="3914775" y="1544637"/>
                  <a:pt x="3962400" y="1543050"/>
                </a:cubicBezTo>
                <a:cubicBezTo>
                  <a:pt x="4010025" y="1541463"/>
                  <a:pt x="4025900" y="1517650"/>
                  <a:pt x="4067175" y="1514475"/>
                </a:cubicBezTo>
                <a:cubicBezTo>
                  <a:pt x="4108450" y="1511300"/>
                  <a:pt x="4168775" y="1514475"/>
                  <a:pt x="4210050" y="1524000"/>
                </a:cubicBezTo>
                <a:cubicBezTo>
                  <a:pt x="4251325" y="1533525"/>
                  <a:pt x="4279900" y="1563688"/>
                  <a:pt x="4314825" y="1571625"/>
                </a:cubicBezTo>
                <a:cubicBezTo>
                  <a:pt x="4349750" y="1579562"/>
                  <a:pt x="4375150" y="1562100"/>
                  <a:pt x="4419600" y="1571625"/>
                </a:cubicBezTo>
                <a:cubicBezTo>
                  <a:pt x="4464050" y="1581150"/>
                  <a:pt x="4533900" y="1603375"/>
                  <a:pt x="4581525" y="1628775"/>
                </a:cubicBezTo>
                <a:cubicBezTo>
                  <a:pt x="4629150" y="1654175"/>
                  <a:pt x="4662488" y="1697038"/>
                  <a:pt x="4705350" y="1724025"/>
                </a:cubicBezTo>
                <a:cubicBezTo>
                  <a:pt x="4748212" y="1751012"/>
                  <a:pt x="4794250" y="1770063"/>
                  <a:pt x="4838700" y="1790700"/>
                </a:cubicBezTo>
                <a:cubicBezTo>
                  <a:pt x="4883150" y="1811338"/>
                  <a:pt x="4972050" y="1847850"/>
                  <a:pt x="4972050" y="1847850"/>
                </a:cubicBezTo>
                <a:cubicBezTo>
                  <a:pt x="5008563" y="1863725"/>
                  <a:pt x="5022850" y="1852613"/>
                  <a:pt x="5057775" y="1885950"/>
                </a:cubicBezTo>
                <a:cubicBezTo>
                  <a:pt x="5092700" y="1919288"/>
                  <a:pt x="5126037" y="1987550"/>
                  <a:pt x="5181600" y="2047875"/>
                </a:cubicBezTo>
                <a:cubicBezTo>
                  <a:pt x="5237163" y="2108200"/>
                  <a:pt x="5316538" y="2178050"/>
                  <a:pt x="5391150" y="2247900"/>
                </a:cubicBezTo>
                <a:cubicBezTo>
                  <a:pt x="5465763" y="2317750"/>
                  <a:pt x="5499100" y="2354263"/>
                  <a:pt x="5629275" y="2466975"/>
                </a:cubicBezTo>
                <a:cubicBezTo>
                  <a:pt x="5759450" y="2579687"/>
                  <a:pt x="6053137" y="2822575"/>
                  <a:pt x="6172200" y="2924175"/>
                </a:cubicBezTo>
                <a:cubicBezTo>
                  <a:pt x="6291263" y="3025775"/>
                  <a:pt x="6292850" y="3033713"/>
                  <a:pt x="6343650" y="3076575"/>
                </a:cubicBezTo>
                <a:cubicBezTo>
                  <a:pt x="6394450" y="3119437"/>
                  <a:pt x="6438900" y="3152775"/>
                  <a:pt x="6477000" y="3181350"/>
                </a:cubicBezTo>
                <a:cubicBezTo>
                  <a:pt x="6515100" y="3209925"/>
                  <a:pt x="6535738" y="3230563"/>
                  <a:pt x="6572250" y="3248025"/>
                </a:cubicBezTo>
                <a:cubicBezTo>
                  <a:pt x="6608762" y="3265487"/>
                  <a:pt x="6630987" y="3251200"/>
                  <a:pt x="6696075" y="3286125"/>
                </a:cubicBezTo>
                <a:cubicBezTo>
                  <a:pt x="6761163" y="3321050"/>
                  <a:pt x="6883400" y="3403600"/>
                  <a:pt x="6962775" y="3457575"/>
                </a:cubicBezTo>
                <a:cubicBezTo>
                  <a:pt x="7042150" y="3511550"/>
                  <a:pt x="7073900" y="3546475"/>
                  <a:pt x="7172325" y="3609975"/>
                </a:cubicBezTo>
                <a:cubicBezTo>
                  <a:pt x="7270750" y="3673475"/>
                  <a:pt x="7385050" y="3741738"/>
                  <a:pt x="7553325" y="3838575"/>
                </a:cubicBezTo>
                <a:cubicBezTo>
                  <a:pt x="7721600" y="3935413"/>
                  <a:pt x="8031162" y="4079875"/>
                  <a:pt x="8181975" y="4191000"/>
                </a:cubicBezTo>
                <a:cubicBezTo>
                  <a:pt x="8332788" y="4302125"/>
                  <a:pt x="8378825" y="4406900"/>
                  <a:pt x="8458200" y="4505325"/>
                </a:cubicBezTo>
                <a:cubicBezTo>
                  <a:pt x="8537575" y="4603750"/>
                  <a:pt x="8613775" y="4699000"/>
                  <a:pt x="8658225" y="4781550"/>
                </a:cubicBezTo>
                <a:cubicBezTo>
                  <a:pt x="8702675" y="4864100"/>
                  <a:pt x="8683625" y="4899025"/>
                  <a:pt x="8724900" y="5000625"/>
                </a:cubicBezTo>
                <a:cubicBezTo>
                  <a:pt x="8766175" y="5102225"/>
                  <a:pt x="8863013" y="5278438"/>
                  <a:pt x="8905875" y="5391150"/>
                </a:cubicBezTo>
                <a:cubicBezTo>
                  <a:pt x="8948737" y="5503862"/>
                  <a:pt x="8972550" y="5588000"/>
                  <a:pt x="8982075" y="5676900"/>
                </a:cubicBezTo>
                <a:cubicBezTo>
                  <a:pt x="8991600" y="5765800"/>
                  <a:pt x="8964612" y="5856288"/>
                  <a:pt x="8963025" y="5924550"/>
                </a:cubicBezTo>
                <a:cubicBezTo>
                  <a:pt x="8961438" y="5992812"/>
                  <a:pt x="8972550" y="6086475"/>
                  <a:pt x="8972550" y="6086475"/>
                </a:cubicBezTo>
              </a:path>
            </a:pathLst>
          </a:custGeom>
          <a:noFill/>
          <a:ln w="53975" algn="ctr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3" name="Text Box 2072"/>
          <p:cNvSpPr txBox="1">
            <a:spLocks noChangeArrowheads="1"/>
          </p:cNvSpPr>
          <p:nvPr/>
        </p:nvSpPr>
        <p:spPr bwMode="auto">
          <a:xfrm>
            <a:off x="8770938" y="3379788"/>
            <a:ext cx="654050" cy="252412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АНИНО</a:t>
            </a:r>
          </a:p>
        </p:txBody>
      </p:sp>
      <p:grpSp>
        <p:nvGrpSpPr>
          <p:cNvPr id="36918" name="Группа 320"/>
          <p:cNvGrpSpPr>
            <a:grpSpLocks/>
          </p:cNvGrpSpPr>
          <p:nvPr/>
        </p:nvGrpSpPr>
        <p:grpSpPr bwMode="auto">
          <a:xfrm>
            <a:off x="7618413" y="2819400"/>
            <a:ext cx="352425" cy="377825"/>
            <a:chOff x="4040346" y="5502280"/>
            <a:chExt cx="352876" cy="378000"/>
          </a:xfrm>
        </p:grpSpPr>
        <p:sp>
          <p:nvSpPr>
            <p:cNvPr id="37028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4162784" y="5502280"/>
              <a:ext cx="108000" cy="378000"/>
            </a:xfrm>
            <a:prstGeom prst="rect">
              <a:avLst/>
            </a:prstGeom>
            <a:solidFill>
              <a:srgbClr val="00FFFF"/>
            </a:solidFill>
            <a:ln w="25400" algn="ctr">
              <a:noFill/>
              <a:prstDash val="dash"/>
              <a:miter lim="800000"/>
              <a:headEnd/>
              <a:tailEnd/>
            </a:ln>
            <a:effectLst>
              <a:softEdge rad="12700"/>
            </a:effectLst>
          </p:spPr>
          <p:txBody>
            <a:bodyPr lIns="127985" tIns="63994" rIns="127985" bIns="63994" anchor="ctr"/>
            <a:lstStyle/>
            <a:p>
              <a:pPr algn="ctr" defTabSz="1276350">
                <a:defRPr/>
              </a:pPr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341" name="Text Box 2072"/>
          <p:cNvSpPr txBox="1">
            <a:spLocks noChangeArrowheads="1"/>
          </p:cNvSpPr>
          <p:nvPr/>
        </p:nvSpPr>
        <p:spPr bwMode="auto">
          <a:xfrm>
            <a:off x="6818313" y="2439988"/>
            <a:ext cx="417512" cy="236537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7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М-4</a:t>
            </a:r>
          </a:p>
        </p:txBody>
      </p:sp>
      <p:sp>
        <p:nvSpPr>
          <p:cNvPr id="36920" name="Text Box 2072"/>
          <p:cNvSpPr txBox="1">
            <a:spLocks noChangeArrowheads="1"/>
          </p:cNvSpPr>
          <p:nvPr/>
        </p:nvSpPr>
        <p:spPr bwMode="auto">
          <a:xfrm>
            <a:off x="7996238" y="2746375"/>
            <a:ext cx="1042987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900" b="0" i="1"/>
              <a:t>45</a:t>
            </a:r>
            <a:r>
              <a:rPr lang="ru-RU" sz="900" b="0" i="1"/>
              <a:t>1</a:t>
            </a:r>
            <a:r>
              <a:rPr lang="en-US" sz="900" b="0" i="1"/>
              <a:t> 00’,0. </a:t>
            </a:r>
            <a:r>
              <a:rPr lang="ru-RU" sz="900" b="0" i="1"/>
              <a:t>С.Ш. </a:t>
            </a:r>
          </a:p>
          <a:p>
            <a:pPr algn="ctr" eaLnBrk="1" hangingPunct="1"/>
            <a:r>
              <a:rPr lang="ru-RU" sz="900" b="0" i="1"/>
              <a:t>350 20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36921" name="Полилиния 389"/>
          <p:cNvSpPr>
            <a:spLocks noChangeArrowheads="1"/>
          </p:cNvSpPr>
          <p:nvPr/>
        </p:nvSpPr>
        <p:spPr bwMode="auto">
          <a:xfrm>
            <a:off x="10896600" y="7162800"/>
            <a:ext cx="1096963" cy="1504950"/>
          </a:xfrm>
          <a:custGeom>
            <a:avLst/>
            <a:gdLst>
              <a:gd name="T0" fmla="*/ 1100655 w 1096221"/>
              <a:gd name="T1" fmla="*/ 0 h 1504950"/>
              <a:gd name="T2" fmla="*/ 1110319 w 1096221"/>
              <a:gd name="T3" fmla="*/ 295275 h 1504950"/>
              <a:gd name="T4" fmla="*/ 1100655 w 1096221"/>
              <a:gd name="T5" fmla="*/ 400050 h 1504950"/>
              <a:gd name="T6" fmla="*/ 1071677 w 1096221"/>
              <a:gd name="T7" fmla="*/ 409575 h 1504950"/>
              <a:gd name="T8" fmla="*/ 1013704 w 1096221"/>
              <a:gd name="T9" fmla="*/ 419100 h 1504950"/>
              <a:gd name="T10" fmla="*/ 994382 w 1096221"/>
              <a:gd name="T11" fmla="*/ 447675 h 1504950"/>
              <a:gd name="T12" fmla="*/ 984720 w 1096221"/>
              <a:gd name="T13" fmla="*/ 476250 h 1504950"/>
              <a:gd name="T14" fmla="*/ 926753 w 1096221"/>
              <a:gd name="T15" fmla="*/ 514350 h 1504950"/>
              <a:gd name="T16" fmla="*/ 868787 w 1096221"/>
              <a:gd name="T17" fmla="*/ 542925 h 1504950"/>
              <a:gd name="T18" fmla="*/ 830140 w 1096221"/>
              <a:gd name="T19" fmla="*/ 600075 h 1504950"/>
              <a:gd name="T20" fmla="*/ 801158 w 1096221"/>
              <a:gd name="T21" fmla="*/ 657225 h 1504950"/>
              <a:gd name="T22" fmla="*/ 772174 w 1096221"/>
              <a:gd name="T23" fmla="*/ 676275 h 1504950"/>
              <a:gd name="T24" fmla="*/ 733527 w 1096221"/>
              <a:gd name="T25" fmla="*/ 733425 h 1504950"/>
              <a:gd name="T26" fmla="*/ 694884 w 1096221"/>
              <a:gd name="T27" fmla="*/ 790575 h 1504950"/>
              <a:gd name="T28" fmla="*/ 636916 w 1096221"/>
              <a:gd name="T29" fmla="*/ 809625 h 1504950"/>
              <a:gd name="T30" fmla="*/ 569288 w 1096221"/>
              <a:gd name="T31" fmla="*/ 876300 h 1504950"/>
              <a:gd name="T32" fmla="*/ 511318 w 1096221"/>
              <a:gd name="T33" fmla="*/ 914400 h 1504950"/>
              <a:gd name="T34" fmla="*/ 482335 w 1096221"/>
              <a:gd name="T35" fmla="*/ 933450 h 1504950"/>
              <a:gd name="T36" fmla="*/ 453351 w 1096221"/>
              <a:gd name="T37" fmla="*/ 990600 h 1504950"/>
              <a:gd name="T38" fmla="*/ 424367 w 1096221"/>
              <a:gd name="T39" fmla="*/ 1009650 h 1504950"/>
              <a:gd name="T40" fmla="*/ 385723 w 1096221"/>
              <a:gd name="T41" fmla="*/ 1066800 h 1504950"/>
              <a:gd name="T42" fmla="*/ 298772 w 1096221"/>
              <a:gd name="T43" fmla="*/ 1143000 h 1504950"/>
              <a:gd name="T44" fmla="*/ 260126 w 1096221"/>
              <a:gd name="T45" fmla="*/ 1200150 h 1504950"/>
              <a:gd name="T46" fmla="*/ 240804 w 1096221"/>
              <a:gd name="T47" fmla="*/ 1228725 h 1504950"/>
              <a:gd name="T48" fmla="*/ 211819 w 1096221"/>
              <a:gd name="T49" fmla="*/ 1247775 h 1504950"/>
              <a:gd name="T50" fmla="*/ 192497 w 1096221"/>
              <a:gd name="T51" fmla="*/ 1276350 h 1504950"/>
              <a:gd name="T52" fmla="*/ 163512 w 1096221"/>
              <a:gd name="T53" fmla="*/ 1295400 h 1504950"/>
              <a:gd name="T54" fmla="*/ 115206 w 1096221"/>
              <a:gd name="T55" fmla="*/ 1381125 h 1504950"/>
              <a:gd name="T56" fmla="*/ 86224 w 1096221"/>
              <a:gd name="T57" fmla="*/ 1400175 h 1504950"/>
              <a:gd name="T58" fmla="*/ 28255 w 1096221"/>
              <a:gd name="T59" fmla="*/ 1428750 h 1504950"/>
              <a:gd name="T60" fmla="*/ 8932 w 1096221"/>
              <a:gd name="T61" fmla="*/ 1504950 h 150495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96221"/>
              <a:gd name="T94" fmla="*/ 0 h 1504950"/>
              <a:gd name="T95" fmla="*/ 1096221 w 1096221"/>
              <a:gd name="T96" fmla="*/ 1504950 h 150495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96221" h="1504950">
                <a:moveTo>
                  <a:pt x="1085131" y="0"/>
                </a:moveTo>
                <a:cubicBezTo>
                  <a:pt x="1088306" y="98425"/>
                  <a:pt x="1094656" y="196799"/>
                  <a:pt x="1094656" y="295275"/>
                </a:cubicBezTo>
                <a:cubicBezTo>
                  <a:pt x="1094656" y="330344"/>
                  <a:pt x="1096221" y="366781"/>
                  <a:pt x="1085131" y="400050"/>
                </a:cubicBezTo>
                <a:cubicBezTo>
                  <a:pt x="1081956" y="409575"/>
                  <a:pt x="1066357" y="407397"/>
                  <a:pt x="1056556" y="409575"/>
                </a:cubicBezTo>
                <a:cubicBezTo>
                  <a:pt x="1037703" y="413765"/>
                  <a:pt x="1018456" y="415925"/>
                  <a:pt x="999406" y="419100"/>
                </a:cubicBezTo>
                <a:cubicBezTo>
                  <a:pt x="993056" y="428625"/>
                  <a:pt x="985476" y="437436"/>
                  <a:pt x="980356" y="447675"/>
                </a:cubicBezTo>
                <a:cubicBezTo>
                  <a:pt x="975866" y="456655"/>
                  <a:pt x="977931" y="469150"/>
                  <a:pt x="970831" y="476250"/>
                </a:cubicBezTo>
                <a:cubicBezTo>
                  <a:pt x="954642" y="492439"/>
                  <a:pt x="932731" y="501650"/>
                  <a:pt x="913681" y="514350"/>
                </a:cubicBezTo>
                <a:cubicBezTo>
                  <a:pt x="876752" y="538969"/>
                  <a:pt x="895966" y="529780"/>
                  <a:pt x="856531" y="542925"/>
                </a:cubicBezTo>
                <a:cubicBezTo>
                  <a:pt x="843831" y="561975"/>
                  <a:pt x="825671" y="578355"/>
                  <a:pt x="818431" y="600075"/>
                </a:cubicBezTo>
                <a:cubicBezTo>
                  <a:pt x="810684" y="623316"/>
                  <a:pt x="808320" y="638761"/>
                  <a:pt x="789856" y="657225"/>
                </a:cubicBezTo>
                <a:cubicBezTo>
                  <a:pt x="781761" y="665320"/>
                  <a:pt x="770806" y="669925"/>
                  <a:pt x="761281" y="676275"/>
                </a:cubicBezTo>
                <a:cubicBezTo>
                  <a:pt x="743065" y="730924"/>
                  <a:pt x="764801" y="679913"/>
                  <a:pt x="723181" y="733425"/>
                </a:cubicBezTo>
                <a:cubicBezTo>
                  <a:pt x="709125" y="751497"/>
                  <a:pt x="706801" y="783335"/>
                  <a:pt x="685081" y="790575"/>
                </a:cubicBezTo>
                <a:lnTo>
                  <a:pt x="627931" y="809625"/>
                </a:lnTo>
                <a:cubicBezTo>
                  <a:pt x="557276" y="915608"/>
                  <a:pt x="623386" y="841784"/>
                  <a:pt x="561256" y="876300"/>
                </a:cubicBezTo>
                <a:cubicBezTo>
                  <a:pt x="541242" y="887419"/>
                  <a:pt x="523156" y="901700"/>
                  <a:pt x="504106" y="914400"/>
                </a:cubicBezTo>
                <a:lnTo>
                  <a:pt x="475531" y="933450"/>
                </a:lnTo>
                <a:cubicBezTo>
                  <a:pt x="467784" y="956691"/>
                  <a:pt x="465420" y="972136"/>
                  <a:pt x="446956" y="990600"/>
                </a:cubicBezTo>
                <a:cubicBezTo>
                  <a:pt x="438861" y="998695"/>
                  <a:pt x="427906" y="1003300"/>
                  <a:pt x="418381" y="1009650"/>
                </a:cubicBezTo>
                <a:cubicBezTo>
                  <a:pt x="405681" y="1028700"/>
                  <a:pt x="396470" y="1050611"/>
                  <a:pt x="380281" y="1066800"/>
                </a:cubicBezTo>
                <a:cubicBezTo>
                  <a:pt x="315036" y="1132045"/>
                  <a:pt x="345547" y="1109006"/>
                  <a:pt x="294556" y="1143000"/>
                </a:cubicBezTo>
                <a:lnTo>
                  <a:pt x="256456" y="1200150"/>
                </a:lnTo>
                <a:cubicBezTo>
                  <a:pt x="250106" y="1209675"/>
                  <a:pt x="246931" y="1222375"/>
                  <a:pt x="237406" y="1228725"/>
                </a:cubicBezTo>
                <a:lnTo>
                  <a:pt x="208831" y="1247775"/>
                </a:lnTo>
                <a:cubicBezTo>
                  <a:pt x="202481" y="1257300"/>
                  <a:pt x="197876" y="1268255"/>
                  <a:pt x="189781" y="1276350"/>
                </a:cubicBezTo>
                <a:cubicBezTo>
                  <a:pt x="181686" y="1284445"/>
                  <a:pt x="168357" y="1286461"/>
                  <a:pt x="161206" y="1295400"/>
                </a:cubicBezTo>
                <a:cubicBezTo>
                  <a:pt x="121503" y="1345029"/>
                  <a:pt x="209557" y="1317141"/>
                  <a:pt x="113581" y="1381125"/>
                </a:cubicBezTo>
                <a:cubicBezTo>
                  <a:pt x="104056" y="1387475"/>
                  <a:pt x="95245" y="1395055"/>
                  <a:pt x="85006" y="1400175"/>
                </a:cubicBezTo>
                <a:cubicBezTo>
                  <a:pt x="6136" y="1439610"/>
                  <a:pt x="109748" y="1374155"/>
                  <a:pt x="27856" y="1428750"/>
                </a:cubicBezTo>
                <a:cubicBezTo>
                  <a:pt x="0" y="1470534"/>
                  <a:pt x="8806" y="1445877"/>
                  <a:pt x="8806" y="1504950"/>
                </a:cubicBezTo>
              </a:path>
            </a:pathLst>
          </a:custGeom>
          <a:noFill/>
          <a:ln w="53975" algn="ctr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29" name="Text Box 2072"/>
          <p:cNvSpPr txBox="1">
            <a:spLocks noChangeArrowheads="1"/>
          </p:cNvSpPr>
          <p:nvPr/>
        </p:nvSpPr>
        <p:spPr bwMode="auto">
          <a:xfrm>
            <a:off x="4484688" y="1978025"/>
            <a:ext cx="1209675" cy="292100"/>
          </a:xfrm>
          <a:prstGeom prst="rect">
            <a:avLst/>
          </a:prstGeom>
          <a:solidFill>
            <a:srgbClr val="0000FF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endParaRPr lang="ru-RU" sz="1000">
              <a:effectLst>
                <a:outerShdw blurRad="38100" dist="38100" dir="2700000" algn="tl">
                  <a:srgbClr val="FFFFFF"/>
                </a:outerShdw>
              </a:effectLst>
            </a:endParaRPr>
          </a:p>
        </p:txBody>
      </p:sp>
      <p:sp>
        <p:nvSpPr>
          <p:cNvPr id="36923" name="Text Box 2072"/>
          <p:cNvSpPr txBox="1">
            <a:spLocks noChangeArrowheads="1"/>
          </p:cNvSpPr>
          <p:nvPr/>
        </p:nvSpPr>
        <p:spPr bwMode="auto">
          <a:xfrm>
            <a:off x="3979863" y="1568450"/>
            <a:ext cx="1716087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Размер площадки 5000</a:t>
            </a:r>
            <a:r>
              <a:rPr lang="en-US" sz="900" b="0" i="1"/>
              <a:t>x300x8</a:t>
            </a:r>
            <a:endParaRPr lang="ru-RU" sz="900" b="0" i="1"/>
          </a:p>
          <a:p>
            <a:pPr algn="ctr" eaLnBrk="1" hangingPunct="1"/>
            <a:r>
              <a:rPr lang="en-US" sz="900" b="0" i="1"/>
              <a:t>450 00’,0. </a:t>
            </a:r>
            <a:r>
              <a:rPr lang="ru-RU" sz="900" b="0" i="1"/>
              <a:t>С.Ш. 390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36924" name="Прямоугольник 398"/>
          <p:cNvSpPr>
            <a:spLocks noChangeArrowheads="1"/>
          </p:cNvSpPr>
          <p:nvPr/>
        </p:nvSpPr>
        <p:spPr bwMode="auto">
          <a:xfrm>
            <a:off x="6257925" y="4872038"/>
            <a:ext cx="215900" cy="215900"/>
          </a:xfrm>
          <a:prstGeom prst="rect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6925" name="Freeform 214"/>
          <p:cNvSpPr>
            <a:spLocks/>
          </p:cNvSpPr>
          <p:nvPr/>
        </p:nvSpPr>
        <p:spPr bwMode="auto">
          <a:xfrm>
            <a:off x="5191125" y="5507038"/>
            <a:ext cx="1109663" cy="906462"/>
          </a:xfrm>
          <a:custGeom>
            <a:avLst/>
            <a:gdLst>
              <a:gd name="T0" fmla="*/ 0 w 499"/>
              <a:gd name="T1" fmla="*/ 2147483647 h 408"/>
              <a:gd name="T2" fmla="*/ 2147483647 w 499"/>
              <a:gd name="T3" fmla="*/ 0 h 408"/>
              <a:gd name="T4" fmla="*/ 2147483647 w 499"/>
              <a:gd name="T5" fmla="*/ 2147483647 h 408"/>
              <a:gd name="T6" fmla="*/ 2147483647 w 499"/>
              <a:gd name="T7" fmla="*/ 2147483647 h 408"/>
              <a:gd name="T8" fmla="*/ 2147483647 w 499"/>
              <a:gd name="T9" fmla="*/ 2147483647 h 408"/>
              <a:gd name="T10" fmla="*/ 2147483647 w 499"/>
              <a:gd name="T11" fmla="*/ 2147483647 h 408"/>
              <a:gd name="T12" fmla="*/ 0 w 499"/>
              <a:gd name="T13" fmla="*/ 2147483647 h 4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99"/>
              <a:gd name="T22" fmla="*/ 0 h 408"/>
              <a:gd name="T23" fmla="*/ 499 w 499"/>
              <a:gd name="T24" fmla="*/ 408 h 4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99" h="408">
                <a:moveTo>
                  <a:pt x="0" y="181"/>
                </a:moveTo>
                <a:lnTo>
                  <a:pt x="226" y="0"/>
                </a:lnTo>
                <a:lnTo>
                  <a:pt x="499" y="45"/>
                </a:lnTo>
                <a:lnTo>
                  <a:pt x="408" y="226"/>
                </a:lnTo>
                <a:lnTo>
                  <a:pt x="226" y="226"/>
                </a:lnTo>
                <a:lnTo>
                  <a:pt x="181" y="408"/>
                </a:lnTo>
                <a:lnTo>
                  <a:pt x="0" y="181"/>
                </a:lnTo>
                <a:close/>
              </a:path>
            </a:pathLst>
          </a:cu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8016" tIns="64008" rIns="128016" bIns="64008"/>
          <a:lstStyle/>
          <a:p>
            <a:endParaRPr lang="ru-RU"/>
          </a:p>
        </p:txBody>
      </p:sp>
      <p:grpSp>
        <p:nvGrpSpPr>
          <p:cNvPr id="36926" name="Группа 227"/>
          <p:cNvGrpSpPr>
            <a:grpSpLocks/>
          </p:cNvGrpSpPr>
          <p:nvPr/>
        </p:nvGrpSpPr>
        <p:grpSpPr bwMode="auto">
          <a:xfrm>
            <a:off x="5781675" y="5878513"/>
            <a:ext cx="360363" cy="347662"/>
            <a:chOff x="-1106004" y="5083615"/>
            <a:chExt cx="293814" cy="290737"/>
          </a:xfrm>
        </p:grpSpPr>
        <p:sp>
          <p:nvSpPr>
            <p:cNvPr id="37026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17" name="Oval 41"/>
            <p:cNvSpPr>
              <a:spLocks noChangeArrowheads="1"/>
            </p:cNvSpPr>
            <p:nvPr/>
          </p:nvSpPr>
          <p:spPr bwMode="auto">
            <a:xfrm>
              <a:off x="-1106004" y="5083615"/>
              <a:ext cx="288637" cy="288082"/>
            </a:xfrm>
            <a:prstGeom prst="ellipse">
              <a:avLst/>
            </a:prstGeom>
            <a:noFill/>
            <a:ln w="25400">
              <a:noFill/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>
                <a:defRPr/>
              </a:pPr>
              <a:r>
                <a:rPr lang="en-US" sz="2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36927" name="Text Box 2072"/>
          <p:cNvSpPr txBox="1">
            <a:spLocks noChangeArrowheads="1"/>
          </p:cNvSpPr>
          <p:nvPr/>
        </p:nvSpPr>
        <p:spPr bwMode="auto">
          <a:xfrm>
            <a:off x="6134100" y="5921375"/>
            <a:ext cx="1042988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900" b="0" i="1"/>
              <a:t>45</a:t>
            </a:r>
            <a:r>
              <a:rPr lang="ru-RU" sz="900" b="0" i="1"/>
              <a:t>1</a:t>
            </a:r>
            <a:r>
              <a:rPr lang="en-US" sz="900" b="0" i="1"/>
              <a:t> 00’,0. </a:t>
            </a:r>
            <a:r>
              <a:rPr lang="ru-RU" sz="900" b="0" i="1"/>
              <a:t>С.Ш. </a:t>
            </a:r>
          </a:p>
          <a:p>
            <a:pPr algn="ctr" eaLnBrk="1" hangingPunct="1"/>
            <a:r>
              <a:rPr lang="ru-RU" sz="900" b="0" i="1"/>
              <a:t>350 20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407" name="5-конечная звезда 406"/>
          <p:cNvSpPr/>
          <p:nvPr/>
        </p:nvSpPr>
        <p:spPr bwMode="auto">
          <a:xfrm>
            <a:off x="3362325" y="7262813"/>
            <a:ext cx="287338" cy="287337"/>
          </a:xfrm>
          <a:prstGeom prst="star5">
            <a:avLst/>
          </a:prstGeom>
          <a:solidFill>
            <a:srgbClr val="006600"/>
          </a:solidFill>
          <a:ln w="15875" algn="ctr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>
              <a:defRPr/>
            </a:pPr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6929" name="Text Box 2072"/>
          <p:cNvSpPr txBox="1">
            <a:spLocks noChangeArrowheads="1"/>
          </p:cNvSpPr>
          <p:nvPr/>
        </p:nvSpPr>
        <p:spPr bwMode="auto">
          <a:xfrm>
            <a:off x="2465388" y="7442200"/>
            <a:ext cx="998537" cy="544513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ОАО «Лесник»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</a:rPr>
              <a:t>тел. 45-67-89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</a:rPr>
              <a:t>Лесной орех</a:t>
            </a:r>
            <a:endParaRPr lang="ru-RU" sz="900" b="0" i="1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6930" name="Text Box 2072"/>
          <p:cNvSpPr txBox="1">
            <a:spLocks noChangeArrowheads="1"/>
          </p:cNvSpPr>
          <p:nvPr/>
        </p:nvSpPr>
        <p:spPr bwMode="auto">
          <a:xfrm>
            <a:off x="3933825" y="6226175"/>
            <a:ext cx="1503363" cy="68262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Ивановское лесничество</a:t>
            </a:r>
          </a:p>
          <a:p>
            <a:pPr algn="ctr" eaLnBrk="1" hangingPunct="1"/>
            <a:r>
              <a:rPr lang="ru-RU" sz="900" u="sng">
                <a:latin typeface="Calibri" pitchFamily="34" charset="0"/>
              </a:rPr>
              <a:t>ОАО «Лесник»</a:t>
            </a:r>
          </a:p>
          <a:p>
            <a:pPr algn="ctr" eaLnBrk="1" hangingPunct="1"/>
            <a:r>
              <a:rPr lang="en-US" sz="900" b="0" i="1">
                <a:latin typeface="Calibri" pitchFamily="34" charset="0"/>
                <a:cs typeface="Times New Roman" pitchFamily="18" charset="0"/>
              </a:rPr>
              <a:t>S </a:t>
            </a:r>
            <a:r>
              <a:rPr lang="ru-RU" sz="900" b="0" i="1">
                <a:latin typeface="Calibri" pitchFamily="34" charset="0"/>
                <a:cs typeface="Times New Roman" pitchFamily="18" charset="0"/>
              </a:rPr>
              <a:t>леса – 12 га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Хвойный</a:t>
            </a:r>
          </a:p>
        </p:txBody>
      </p:sp>
      <p:sp>
        <p:nvSpPr>
          <p:cNvPr id="36931" name="Text Box 2072"/>
          <p:cNvSpPr txBox="1">
            <a:spLocks noChangeArrowheads="1"/>
          </p:cNvSpPr>
          <p:nvPr/>
        </p:nvSpPr>
        <p:spPr bwMode="auto">
          <a:xfrm>
            <a:off x="2995613" y="2889250"/>
            <a:ext cx="1333500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b="0" i="1"/>
              <a:t>л/с 15; АЦ-4 – 3</a:t>
            </a:r>
          </a:p>
          <a:p>
            <a:pPr algn="ctr" eaLnBrk="1" hangingPunct="1"/>
            <a:r>
              <a:rPr lang="ru-RU" sz="900" b="0" i="1"/>
              <a:t>тел. ЕДДС – 44-41-43</a:t>
            </a:r>
          </a:p>
        </p:txBody>
      </p:sp>
      <p:grpSp>
        <p:nvGrpSpPr>
          <p:cNvPr id="36932" name="Group 60"/>
          <p:cNvGrpSpPr>
            <a:grpSpLocks/>
          </p:cNvGrpSpPr>
          <p:nvPr/>
        </p:nvGrpSpPr>
        <p:grpSpPr bwMode="auto">
          <a:xfrm>
            <a:off x="2790825" y="2535238"/>
            <a:ext cx="1008063" cy="606425"/>
            <a:chOff x="4113" y="4218"/>
            <a:chExt cx="219" cy="210"/>
          </a:xfrm>
        </p:grpSpPr>
        <p:grpSp>
          <p:nvGrpSpPr>
            <p:cNvPr id="37018" name="Group 61"/>
            <p:cNvGrpSpPr>
              <a:grpSpLocks/>
            </p:cNvGrpSpPr>
            <p:nvPr/>
          </p:nvGrpSpPr>
          <p:grpSpPr bwMode="auto">
            <a:xfrm>
              <a:off x="4159" y="4218"/>
              <a:ext cx="133" cy="210"/>
              <a:chOff x="495" y="5636"/>
              <a:chExt cx="228" cy="318"/>
            </a:xfrm>
          </p:grpSpPr>
          <p:grpSp>
            <p:nvGrpSpPr>
              <p:cNvPr id="37020" name="Group 62"/>
              <p:cNvGrpSpPr>
                <a:grpSpLocks/>
              </p:cNvGrpSpPr>
              <p:nvPr/>
            </p:nvGrpSpPr>
            <p:grpSpPr bwMode="auto">
              <a:xfrm>
                <a:off x="495" y="5636"/>
                <a:ext cx="228" cy="318"/>
                <a:chOff x="3162" y="192"/>
                <a:chExt cx="380" cy="672"/>
              </a:xfrm>
            </p:grpSpPr>
            <p:sp>
              <p:nvSpPr>
                <p:cNvPr id="37022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023" name="Line 64"/>
                <p:cNvSpPr>
                  <a:spLocks noChangeShapeType="1"/>
                </p:cNvSpPr>
                <p:nvPr/>
              </p:nvSpPr>
              <p:spPr bwMode="auto">
                <a:xfrm>
                  <a:off x="3165" y="206"/>
                  <a:ext cx="373" cy="90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024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2" y="470"/>
                  <a:ext cx="380" cy="93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025" name="Line 66"/>
                <p:cNvSpPr>
                  <a:spLocks noChangeShapeType="1"/>
                </p:cNvSpPr>
                <p:nvPr/>
              </p:nvSpPr>
              <p:spPr bwMode="auto">
                <a:xfrm>
                  <a:off x="3537" y="283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37021" name="Freeform 67"/>
              <p:cNvSpPr>
                <a:spLocks/>
              </p:cNvSpPr>
              <p:nvPr/>
            </p:nvSpPr>
            <p:spPr bwMode="auto">
              <a:xfrm>
                <a:off x="501" y="5649"/>
                <a:ext cx="214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1 w 291"/>
                  <a:gd name="T5" fmla="*/ 114 h 159"/>
                  <a:gd name="T6" fmla="*/ 1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37019" name="Text Box 68"/>
            <p:cNvSpPr txBox="1">
              <a:spLocks noChangeArrowheads="1"/>
            </p:cNvSpPr>
            <p:nvPr/>
          </p:nvSpPr>
          <p:spPr bwMode="auto">
            <a:xfrm>
              <a:off x="4113" y="4229"/>
              <a:ext cx="219" cy="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85341" tIns="42675" rIns="85341" bIns="42675">
              <a:spAutoFit/>
            </a:bodyPr>
            <a:lstStyle>
              <a:lvl1pPr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sz="1200"/>
                <a:t>3</a:t>
              </a:r>
              <a:r>
                <a:rPr lang="ru-RU" sz="1200"/>
                <a:t>8ПЧ</a:t>
              </a:r>
            </a:p>
          </p:txBody>
        </p:sp>
      </p:grpSp>
      <p:sp>
        <p:nvSpPr>
          <p:cNvPr id="417" name="5-конечная звезда 416"/>
          <p:cNvSpPr/>
          <p:nvPr/>
        </p:nvSpPr>
        <p:spPr bwMode="auto">
          <a:xfrm>
            <a:off x="7783513" y="6096000"/>
            <a:ext cx="168275" cy="166688"/>
          </a:xfrm>
          <a:prstGeom prst="star5">
            <a:avLst>
              <a:gd name="adj" fmla="val 39701"/>
              <a:gd name="hf" fmla="val 105146"/>
              <a:gd name="vf" fmla="val 110557"/>
            </a:avLst>
          </a:prstGeom>
          <a:solidFill>
            <a:srgbClr val="0000FF"/>
          </a:solidFill>
          <a:ln w="19050" algn="ctr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>
              <a:defRPr/>
            </a:pPr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6934" name="AutoShape 192"/>
          <p:cNvSpPr>
            <a:spLocks noChangeArrowheads="1"/>
          </p:cNvSpPr>
          <p:nvPr/>
        </p:nvSpPr>
        <p:spPr bwMode="auto">
          <a:xfrm>
            <a:off x="6832600" y="6408738"/>
            <a:ext cx="1495425" cy="404812"/>
          </a:xfrm>
          <a:prstGeom prst="wedgeRectCallout">
            <a:avLst>
              <a:gd name="adj1" fmla="val -49903"/>
              <a:gd name="adj2" fmla="val -33907"/>
            </a:avLst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 defTabSz="1477963"/>
            <a:r>
              <a:rPr lang="ru-RU" sz="900" u="sng">
                <a:latin typeface="Calibri" pitchFamily="34" charset="0"/>
              </a:rPr>
              <a:t>Пляж «Лазурный берег»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Вместимость 500 чел.</a:t>
            </a:r>
          </a:p>
        </p:txBody>
      </p:sp>
      <p:sp>
        <p:nvSpPr>
          <p:cNvPr id="36935" name="Text Box 2072"/>
          <p:cNvSpPr txBox="1">
            <a:spLocks noChangeArrowheads="1"/>
          </p:cNvSpPr>
          <p:nvPr/>
        </p:nvSpPr>
        <p:spPr bwMode="auto">
          <a:xfrm>
            <a:off x="5561013" y="7104063"/>
            <a:ext cx="1439862" cy="68262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о.Малое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Длинна берега 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для забора воды – 50 м.</a:t>
            </a:r>
          </a:p>
          <a:p>
            <a:pPr algn="ctr" eaLnBrk="1" hangingPunct="1"/>
            <a:r>
              <a:rPr lang="en-US" sz="900" b="0" i="1">
                <a:latin typeface="Calibri" pitchFamily="34" charset="0"/>
                <a:cs typeface="Times New Roman" pitchFamily="18" charset="0"/>
              </a:rPr>
              <a:t>V </a:t>
            </a:r>
            <a:r>
              <a:rPr lang="ru-RU" sz="900" b="0" i="1">
                <a:latin typeface="Calibri" pitchFamily="34" charset="0"/>
                <a:cs typeface="Times New Roman" pitchFamily="18" charset="0"/>
              </a:rPr>
              <a:t>воды = 30 000 куб.м</a:t>
            </a:r>
          </a:p>
        </p:txBody>
      </p:sp>
      <p:sp>
        <p:nvSpPr>
          <p:cNvPr id="36936" name="Text Box 2072"/>
          <p:cNvSpPr txBox="1">
            <a:spLocks noChangeArrowheads="1"/>
          </p:cNvSpPr>
          <p:nvPr/>
        </p:nvSpPr>
        <p:spPr bwMode="auto">
          <a:xfrm>
            <a:off x="6564313" y="8609013"/>
            <a:ext cx="1538287" cy="436562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000" u="sng">
                <a:latin typeface="Calibri" pitchFamily="34" charset="0"/>
              </a:rPr>
              <a:t>Детский Дом «Радуга»</a:t>
            </a:r>
          </a:p>
          <a:p>
            <a:pPr algn="ctr" eaLnBrk="1" hangingPunct="1"/>
            <a:r>
              <a:rPr lang="ru-RU" sz="1000" b="0" i="1">
                <a:latin typeface="Calibri" pitchFamily="34" charset="0"/>
                <a:cs typeface="Times New Roman" pitchFamily="18" charset="0"/>
              </a:rPr>
              <a:t>тел. 43-32-12</a:t>
            </a:r>
          </a:p>
        </p:txBody>
      </p:sp>
      <p:grpSp>
        <p:nvGrpSpPr>
          <p:cNvPr id="36937" name="Group 60"/>
          <p:cNvGrpSpPr>
            <a:grpSpLocks/>
          </p:cNvGrpSpPr>
          <p:nvPr/>
        </p:nvGrpSpPr>
        <p:grpSpPr bwMode="auto">
          <a:xfrm>
            <a:off x="9585325" y="7162800"/>
            <a:ext cx="603250" cy="606425"/>
            <a:chOff x="4156" y="4218"/>
            <a:chExt cx="131" cy="210"/>
          </a:xfrm>
        </p:grpSpPr>
        <p:grpSp>
          <p:nvGrpSpPr>
            <p:cNvPr id="37010" name="Group 61"/>
            <p:cNvGrpSpPr>
              <a:grpSpLocks/>
            </p:cNvGrpSpPr>
            <p:nvPr/>
          </p:nvGrpSpPr>
          <p:grpSpPr bwMode="auto">
            <a:xfrm>
              <a:off x="4166" y="4218"/>
              <a:ext cx="121" cy="210"/>
              <a:chOff x="503" y="5636"/>
              <a:chExt cx="205" cy="318"/>
            </a:xfrm>
          </p:grpSpPr>
          <p:grpSp>
            <p:nvGrpSpPr>
              <p:cNvPr id="37012" name="Group 62"/>
              <p:cNvGrpSpPr>
                <a:grpSpLocks/>
              </p:cNvGrpSpPr>
              <p:nvPr/>
            </p:nvGrpSpPr>
            <p:grpSpPr bwMode="auto">
              <a:xfrm>
                <a:off x="504" y="5636"/>
                <a:ext cx="204" cy="318"/>
                <a:chOff x="3168" y="192"/>
                <a:chExt cx="339" cy="672"/>
              </a:xfrm>
            </p:grpSpPr>
            <p:sp>
              <p:nvSpPr>
                <p:cNvPr id="37014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015" name="Line 64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335" cy="99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016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8" y="467"/>
                  <a:ext cx="339" cy="109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7017" name="Line 66"/>
                <p:cNvSpPr>
                  <a:spLocks noChangeShapeType="1"/>
                </p:cNvSpPr>
                <p:nvPr/>
              </p:nvSpPr>
              <p:spPr bwMode="auto">
                <a:xfrm>
                  <a:off x="3505" y="280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37013" name="Freeform 67"/>
              <p:cNvSpPr>
                <a:spLocks/>
              </p:cNvSpPr>
              <p:nvPr/>
            </p:nvSpPr>
            <p:spPr bwMode="auto">
              <a:xfrm>
                <a:off x="503" y="5649"/>
                <a:ext cx="197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1 w 291"/>
                  <a:gd name="T5" fmla="*/ 114 h 159"/>
                  <a:gd name="T6" fmla="*/ 1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37011" name="Text Box 68"/>
            <p:cNvSpPr txBox="1">
              <a:spLocks noChangeArrowheads="1"/>
            </p:cNvSpPr>
            <p:nvPr/>
          </p:nvSpPr>
          <p:spPr bwMode="auto">
            <a:xfrm>
              <a:off x="4156" y="4222"/>
              <a:ext cx="116" cy="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5341" tIns="42675" rIns="85341" bIns="42675">
              <a:spAutoFit/>
            </a:bodyPr>
            <a:lstStyle>
              <a:lvl1pPr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6732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6732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en-US" sz="1400"/>
                <a:t>4</a:t>
              </a:r>
              <a:r>
                <a:rPr lang="ru-RU" sz="1400"/>
                <a:t>ПЧ</a:t>
              </a:r>
            </a:p>
          </p:txBody>
        </p:sp>
      </p:grpSp>
      <p:sp>
        <p:nvSpPr>
          <p:cNvPr id="36938" name="AutoShape 192"/>
          <p:cNvSpPr>
            <a:spLocks noChangeArrowheads="1"/>
          </p:cNvSpPr>
          <p:nvPr/>
        </p:nvSpPr>
        <p:spPr bwMode="auto">
          <a:xfrm>
            <a:off x="7664450" y="4868863"/>
            <a:ext cx="1147763" cy="406400"/>
          </a:xfrm>
          <a:prstGeom prst="wedgeRectCallout">
            <a:avLst>
              <a:gd name="adj1" fmla="val -49903"/>
              <a:gd name="adj2" fmla="val -33907"/>
            </a:avLst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 defTabSz="1477963"/>
            <a:r>
              <a:rPr lang="ru-RU" sz="900" u="sng">
                <a:latin typeface="Calibri" pitchFamily="34" charset="0"/>
              </a:rPr>
              <a:t>Музей «Усадьба»</a:t>
            </a:r>
          </a:p>
          <a:p>
            <a:pPr algn="ctr" defTabSz="1477963"/>
            <a:r>
              <a:rPr lang="ru-RU" sz="900" b="0" i="1">
                <a:latin typeface="Calibri" pitchFamily="34" charset="0"/>
              </a:rPr>
              <a:t>тел. 47-76-99</a:t>
            </a:r>
          </a:p>
        </p:txBody>
      </p:sp>
      <p:sp>
        <p:nvSpPr>
          <p:cNvPr id="19" name="Text Box 2072"/>
          <p:cNvSpPr txBox="1">
            <a:spLocks noChangeArrowheads="1"/>
          </p:cNvSpPr>
          <p:nvPr/>
        </p:nvSpPr>
        <p:spPr bwMode="auto">
          <a:xfrm>
            <a:off x="4256088" y="5014913"/>
            <a:ext cx="1020762" cy="252412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ПРИБЫТКОВО</a:t>
            </a:r>
          </a:p>
        </p:txBody>
      </p:sp>
      <p:sp>
        <p:nvSpPr>
          <p:cNvPr id="36940" name="Text Box 2072"/>
          <p:cNvSpPr txBox="1">
            <a:spLocks noChangeArrowheads="1"/>
          </p:cNvSpPr>
          <p:nvPr/>
        </p:nvSpPr>
        <p:spPr bwMode="auto">
          <a:xfrm>
            <a:off x="3084513" y="3371850"/>
            <a:ext cx="1646237" cy="436563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000" u="sng">
                <a:latin typeface="Calibri" pitchFamily="34" charset="0"/>
              </a:rPr>
              <a:t>Дом Престарелых «Уют»</a:t>
            </a:r>
          </a:p>
          <a:p>
            <a:pPr algn="ctr" eaLnBrk="1" hangingPunct="1"/>
            <a:r>
              <a:rPr lang="ru-RU" sz="1000" b="0" i="1">
                <a:latin typeface="Calibri" pitchFamily="34" charset="0"/>
                <a:cs typeface="Times New Roman" pitchFamily="18" charset="0"/>
              </a:rPr>
              <a:t>тел. 43-32-11</a:t>
            </a:r>
          </a:p>
        </p:txBody>
      </p:sp>
      <p:sp>
        <p:nvSpPr>
          <p:cNvPr id="36941" name="Полилиния 314"/>
          <p:cNvSpPr>
            <a:spLocks noChangeArrowheads="1"/>
          </p:cNvSpPr>
          <p:nvPr/>
        </p:nvSpPr>
        <p:spPr bwMode="auto">
          <a:xfrm>
            <a:off x="295275" y="1295400"/>
            <a:ext cx="12241213" cy="8024813"/>
          </a:xfrm>
          <a:custGeom>
            <a:avLst/>
            <a:gdLst>
              <a:gd name="T0" fmla="*/ 663229 w 12242249"/>
              <a:gd name="T1" fmla="*/ 1284440 h 8026109"/>
              <a:gd name="T2" fmla="*/ 1061164 w 12242249"/>
              <a:gd name="T3" fmla="*/ 1048770 h 8026109"/>
              <a:gd name="T4" fmla="*/ 1370672 w 12242249"/>
              <a:gd name="T5" fmla="*/ 827824 h 8026109"/>
              <a:gd name="T6" fmla="*/ 1739133 w 12242249"/>
              <a:gd name="T7" fmla="*/ 518508 h 8026109"/>
              <a:gd name="T8" fmla="*/ 2078114 w 12242249"/>
              <a:gd name="T9" fmla="*/ 312302 h 8026109"/>
              <a:gd name="T10" fmla="*/ 2505530 w 12242249"/>
              <a:gd name="T11" fmla="*/ 106089 h 8026109"/>
              <a:gd name="T12" fmla="*/ 4657323 w 12242249"/>
              <a:gd name="T13" fmla="*/ 2986 h 8026109"/>
              <a:gd name="T14" fmla="*/ 5718501 w 12242249"/>
              <a:gd name="T15" fmla="*/ 135546 h 8026109"/>
              <a:gd name="T16" fmla="*/ 5969035 w 12242249"/>
              <a:gd name="T17" fmla="*/ 341759 h 8026109"/>
              <a:gd name="T18" fmla="*/ 6676475 w 12242249"/>
              <a:gd name="T19" fmla="*/ 371216 h 8026109"/>
              <a:gd name="T20" fmla="*/ 7840828 w 12242249"/>
              <a:gd name="T21" fmla="*/ 400673 h 8026109"/>
              <a:gd name="T22" fmla="*/ 8356669 w 12242249"/>
              <a:gd name="T23" fmla="*/ 238648 h 8026109"/>
              <a:gd name="T24" fmla="*/ 8872515 w 12242249"/>
              <a:gd name="T25" fmla="*/ 179735 h 8026109"/>
              <a:gd name="T26" fmla="*/ 9255714 w 12242249"/>
              <a:gd name="T27" fmla="*/ 341759 h 8026109"/>
              <a:gd name="T28" fmla="*/ 10022113 w 12242249"/>
              <a:gd name="T29" fmla="*/ 268113 h 8026109"/>
              <a:gd name="T30" fmla="*/ 10361077 w 12242249"/>
              <a:gd name="T31" fmla="*/ 106089 h 8026109"/>
              <a:gd name="T32" fmla="*/ 11112733 w 12242249"/>
              <a:gd name="T33" fmla="*/ 327027 h 8026109"/>
              <a:gd name="T34" fmla="*/ 11437001 w 12242249"/>
              <a:gd name="T35" fmla="*/ 621618 h 8026109"/>
              <a:gd name="T36" fmla="*/ 11702283 w 12242249"/>
              <a:gd name="T37" fmla="*/ 1019306 h 8026109"/>
              <a:gd name="T38" fmla="*/ 12041246 w 12242249"/>
              <a:gd name="T39" fmla="*/ 1534834 h 8026109"/>
              <a:gd name="T40" fmla="*/ 11967564 w 12242249"/>
              <a:gd name="T41" fmla="*/ 1976718 h 8026109"/>
              <a:gd name="T42" fmla="*/ 12070739 w 12242249"/>
              <a:gd name="T43" fmla="*/ 2433326 h 8026109"/>
              <a:gd name="T44" fmla="*/ 12129670 w 12242249"/>
              <a:gd name="T45" fmla="*/ 3007769 h 8026109"/>
              <a:gd name="T46" fmla="*/ 11893882 w 12242249"/>
              <a:gd name="T47" fmla="*/ 3302353 h 8026109"/>
              <a:gd name="T48" fmla="*/ 11820201 w 12242249"/>
              <a:gd name="T49" fmla="*/ 4127200 h 8026109"/>
              <a:gd name="T50" fmla="*/ 12011800 w 12242249"/>
              <a:gd name="T51" fmla="*/ 4583813 h 8026109"/>
              <a:gd name="T52" fmla="*/ 11893882 w 12242249"/>
              <a:gd name="T53" fmla="*/ 5688503 h 8026109"/>
              <a:gd name="T54" fmla="*/ 11717025 w 12242249"/>
              <a:gd name="T55" fmla="*/ 6631186 h 8026109"/>
              <a:gd name="T56" fmla="*/ 11495932 w 12242249"/>
              <a:gd name="T57" fmla="*/ 6940504 h 8026109"/>
              <a:gd name="T58" fmla="*/ 11201157 w 12242249"/>
              <a:gd name="T59" fmla="*/ 7220355 h 8026109"/>
              <a:gd name="T60" fmla="*/ 10906382 w 12242249"/>
              <a:gd name="T61" fmla="*/ 7485484 h 8026109"/>
              <a:gd name="T62" fmla="*/ 10641101 w 12242249"/>
              <a:gd name="T63" fmla="*/ 7676977 h 8026109"/>
              <a:gd name="T64" fmla="*/ 10228440 w 12242249"/>
              <a:gd name="T65" fmla="*/ 7883172 h 8026109"/>
              <a:gd name="T66" fmla="*/ 9624171 w 12242249"/>
              <a:gd name="T67" fmla="*/ 7971558 h 8026109"/>
              <a:gd name="T68" fmla="*/ 9078857 w 12242249"/>
              <a:gd name="T69" fmla="*/ 7794802 h 8026109"/>
              <a:gd name="T70" fmla="*/ 8312456 w 12242249"/>
              <a:gd name="T71" fmla="*/ 7883172 h 8026109"/>
              <a:gd name="T72" fmla="*/ 6956508 w 12242249"/>
              <a:gd name="T73" fmla="*/ 7971558 h 8026109"/>
              <a:gd name="T74" fmla="*/ 5512154 w 12242249"/>
              <a:gd name="T75" fmla="*/ 7912631 h 8026109"/>
              <a:gd name="T76" fmla="*/ 4495216 w 12242249"/>
              <a:gd name="T77" fmla="*/ 7927373 h 8026109"/>
              <a:gd name="T78" fmla="*/ 3920414 w 12242249"/>
              <a:gd name="T79" fmla="*/ 7986279 h 8026109"/>
              <a:gd name="T80" fmla="*/ 1827560 w 12242249"/>
              <a:gd name="T81" fmla="*/ 7868450 h 8026109"/>
              <a:gd name="T82" fmla="*/ 1518060 w 12242249"/>
              <a:gd name="T83" fmla="*/ 7706428 h 8026109"/>
              <a:gd name="T84" fmla="*/ 1326459 w 12242249"/>
              <a:gd name="T85" fmla="*/ 7382389 h 8026109"/>
              <a:gd name="T86" fmla="*/ 1061164 w 12242249"/>
              <a:gd name="T87" fmla="*/ 6969951 h 8026109"/>
              <a:gd name="T88" fmla="*/ 781136 w 12242249"/>
              <a:gd name="T89" fmla="*/ 6734294 h 8026109"/>
              <a:gd name="T90" fmla="*/ 338981 w 12242249"/>
              <a:gd name="T91" fmla="*/ 6307139 h 8026109"/>
              <a:gd name="T92" fmla="*/ 191601 w 12242249"/>
              <a:gd name="T93" fmla="*/ 5732687 h 8026109"/>
              <a:gd name="T94" fmla="*/ 14740 w 12242249"/>
              <a:gd name="T95" fmla="*/ 4966763 h 8026109"/>
              <a:gd name="T96" fmla="*/ 206341 w 12242249"/>
              <a:gd name="T97" fmla="*/ 3670588 h 8026109"/>
              <a:gd name="T98" fmla="*/ 294767 w 12242249"/>
              <a:gd name="T99" fmla="*/ 2860477 h 8026109"/>
              <a:gd name="T100" fmla="*/ 88434 w 12242249"/>
              <a:gd name="T101" fmla="*/ 2477515 h 8026109"/>
              <a:gd name="T102" fmla="*/ 29481 w 12242249"/>
              <a:gd name="T103" fmla="*/ 1991445 h 8026109"/>
              <a:gd name="T104" fmla="*/ 265295 w 12242249"/>
              <a:gd name="T105" fmla="*/ 1608481 h 80261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2242249"/>
              <a:gd name="T160" fmla="*/ 0 h 8026109"/>
              <a:gd name="T161" fmla="*/ 12242249 w 12242249"/>
              <a:gd name="T162" fmla="*/ 8026109 h 802610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2242249" h="8026109">
                <a:moveTo>
                  <a:pt x="309716" y="1566315"/>
                </a:moveTo>
                <a:cubicBezTo>
                  <a:pt x="339213" y="1541734"/>
                  <a:pt x="371892" y="1498354"/>
                  <a:pt x="442451" y="1463076"/>
                </a:cubicBezTo>
                <a:cubicBezTo>
                  <a:pt x="462116" y="1453244"/>
                  <a:pt x="482592" y="1444891"/>
                  <a:pt x="501445" y="1433580"/>
                </a:cubicBezTo>
                <a:cubicBezTo>
                  <a:pt x="531844" y="1415341"/>
                  <a:pt x="589935" y="1374586"/>
                  <a:pt x="589935" y="1374586"/>
                </a:cubicBezTo>
                <a:cubicBezTo>
                  <a:pt x="611700" y="1341938"/>
                  <a:pt x="629610" y="1308808"/>
                  <a:pt x="663677" y="1286096"/>
                </a:cubicBezTo>
                <a:cubicBezTo>
                  <a:pt x="676612" y="1277472"/>
                  <a:pt x="693174" y="1276263"/>
                  <a:pt x="707922" y="1271347"/>
                </a:cubicBezTo>
                <a:cubicBezTo>
                  <a:pt x="746099" y="1233170"/>
                  <a:pt x="787732" y="1185752"/>
                  <a:pt x="840658" y="1168109"/>
                </a:cubicBezTo>
                <a:cubicBezTo>
                  <a:pt x="855406" y="1163193"/>
                  <a:pt x="870998" y="1160313"/>
                  <a:pt x="884903" y="1153360"/>
                </a:cubicBezTo>
                <a:cubicBezTo>
                  <a:pt x="999255" y="1096183"/>
                  <a:pt x="862189" y="1146182"/>
                  <a:pt x="973393" y="1109115"/>
                </a:cubicBezTo>
                <a:lnTo>
                  <a:pt x="1061884" y="1050122"/>
                </a:lnTo>
                <a:cubicBezTo>
                  <a:pt x="1076632" y="1040290"/>
                  <a:pt x="1093595" y="1033159"/>
                  <a:pt x="1106129" y="1020625"/>
                </a:cubicBezTo>
                <a:lnTo>
                  <a:pt x="1194619" y="932134"/>
                </a:lnTo>
                <a:cubicBezTo>
                  <a:pt x="1209367" y="917386"/>
                  <a:pt x="1221510" y="899458"/>
                  <a:pt x="1238864" y="887889"/>
                </a:cubicBezTo>
                <a:cubicBezTo>
                  <a:pt x="1253612" y="878057"/>
                  <a:pt x="1266912" y="865592"/>
                  <a:pt x="1283109" y="858393"/>
                </a:cubicBezTo>
                <a:cubicBezTo>
                  <a:pt x="1311522" y="845765"/>
                  <a:pt x="1371600" y="828896"/>
                  <a:pt x="1371600" y="828896"/>
                </a:cubicBezTo>
                <a:cubicBezTo>
                  <a:pt x="1400311" y="742761"/>
                  <a:pt x="1363883" y="821864"/>
                  <a:pt x="1430593" y="755154"/>
                </a:cubicBezTo>
                <a:cubicBezTo>
                  <a:pt x="1515799" y="669948"/>
                  <a:pt x="1395617" y="751221"/>
                  <a:pt x="1504335" y="666663"/>
                </a:cubicBezTo>
                <a:cubicBezTo>
                  <a:pt x="1532318" y="644898"/>
                  <a:pt x="1563329" y="627334"/>
                  <a:pt x="1592826" y="607670"/>
                </a:cubicBezTo>
                <a:cubicBezTo>
                  <a:pt x="1607574" y="597838"/>
                  <a:pt x="1621217" y="586100"/>
                  <a:pt x="1637071" y="578173"/>
                </a:cubicBezTo>
                <a:cubicBezTo>
                  <a:pt x="1711918" y="540749"/>
                  <a:pt x="1677771" y="560871"/>
                  <a:pt x="1740309" y="519180"/>
                </a:cubicBezTo>
                <a:cubicBezTo>
                  <a:pt x="1789471" y="445436"/>
                  <a:pt x="1755057" y="484767"/>
                  <a:pt x="1858297" y="415941"/>
                </a:cubicBezTo>
                <a:lnTo>
                  <a:pt x="1902542" y="386444"/>
                </a:lnTo>
                <a:cubicBezTo>
                  <a:pt x="1917290" y="376612"/>
                  <a:pt x="1929971" y="362552"/>
                  <a:pt x="1946787" y="356947"/>
                </a:cubicBezTo>
                <a:lnTo>
                  <a:pt x="2035277" y="327451"/>
                </a:lnTo>
                <a:cubicBezTo>
                  <a:pt x="2050025" y="322535"/>
                  <a:pt x="2066587" y="321325"/>
                  <a:pt x="2079522" y="312702"/>
                </a:cubicBezTo>
                <a:lnTo>
                  <a:pt x="2256503" y="194715"/>
                </a:lnTo>
                <a:cubicBezTo>
                  <a:pt x="2271251" y="184883"/>
                  <a:pt x="2283932" y="170823"/>
                  <a:pt x="2300748" y="165218"/>
                </a:cubicBezTo>
                <a:cubicBezTo>
                  <a:pt x="2315496" y="160302"/>
                  <a:pt x="2329995" y="154560"/>
                  <a:pt x="2344993" y="150470"/>
                </a:cubicBezTo>
                <a:cubicBezTo>
                  <a:pt x="2384104" y="139803"/>
                  <a:pt x="2424521" y="133792"/>
                  <a:pt x="2462980" y="120973"/>
                </a:cubicBezTo>
                <a:cubicBezTo>
                  <a:pt x="2477729" y="116057"/>
                  <a:pt x="2491728" y="107449"/>
                  <a:pt x="2507226" y="106225"/>
                </a:cubicBezTo>
                <a:cubicBezTo>
                  <a:pt x="2679036" y="92661"/>
                  <a:pt x="2851089" y="79026"/>
                  <a:pt x="3023419" y="76728"/>
                </a:cubicBezTo>
                <a:lnTo>
                  <a:pt x="4129548" y="61980"/>
                </a:lnTo>
                <a:cubicBezTo>
                  <a:pt x="4201731" y="55418"/>
                  <a:pt x="4332439" y="45371"/>
                  <a:pt x="4409767" y="32483"/>
                </a:cubicBezTo>
                <a:cubicBezTo>
                  <a:pt x="4429761" y="29151"/>
                  <a:pt x="4448630" y="20102"/>
                  <a:pt x="4468761" y="17734"/>
                </a:cubicBezTo>
                <a:cubicBezTo>
                  <a:pt x="4532420" y="10245"/>
                  <a:pt x="4596580" y="7902"/>
                  <a:pt x="4660490" y="2986"/>
                </a:cubicBezTo>
                <a:lnTo>
                  <a:pt x="4970206" y="17734"/>
                </a:lnTo>
                <a:cubicBezTo>
                  <a:pt x="5503103" y="37471"/>
                  <a:pt x="5294482" y="0"/>
                  <a:pt x="5530645" y="47231"/>
                </a:cubicBezTo>
                <a:cubicBezTo>
                  <a:pt x="5550309" y="57063"/>
                  <a:pt x="5569430" y="68068"/>
                  <a:pt x="5589638" y="76728"/>
                </a:cubicBezTo>
                <a:cubicBezTo>
                  <a:pt x="5603927" y="82852"/>
                  <a:pt x="5619979" y="84524"/>
                  <a:pt x="5633884" y="91476"/>
                </a:cubicBezTo>
                <a:cubicBezTo>
                  <a:pt x="5748256" y="148661"/>
                  <a:pt x="5611153" y="98647"/>
                  <a:pt x="5722374" y="135722"/>
                </a:cubicBezTo>
                <a:cubicBezTo>
                  <a:pt x="5737122" y="150470"/>
                  <a:pt x="5754496" y="162995"/>
                  <a:pt x="5766619" y="179967"/>
                </a:cubicBezTo>
                <a:cubicBezTo>
                  <a:pt x="5779398" y="197857"/>
                  <a:pt x="5782041" y="222070"/>
                  <a:pt x="5796116" y="238960"/>
                </a:cubicBezTo>
                <a:cubicBezTo>
                  <a:pt x="5807464" y="252577"/>
                  <a:pt x="5825613" y="258625"/>
                  <a:pt x="5840361" y="268457"/>
                </a:cubicBezTo>
                <a:cubicBezTo>
                  <a:pt x="5850193" y="283205"/>
                  <a:pt x="5856017" y="301629"/>
                  <a:pt x="5869858" y="312702"/>
                </a:cubicBezTo>
                <a:cubicBezTo>
                  <a:pt x="5879825" y="320675"/>
                  <a:pt x="5968787" y="340873"/>
                  <a:pt x="5973097" y="342199"/>
                </a:cubicBezTo>
                <a:cubicBezTo>
                  <a:pt x="6192622" y="409745"/>
                  <a:pt x="6031223" y="367791"/>
                  <a:pt x="6164826" y="401193"/>
                </a:cubicBezTo>
                <a:cubicBezTo>
                  <a:pt x="6179574" y="411025"/>
                  <a:pt x="6191398" y="429330"/>
                  <a:pt x="6209071" y="430689"/>
                </a:cubicBezTo>
                <a:cubicBezTo>
                  <a:pt x="6258332" y="434478"/>
                  <a:pt x="6307319" y="420044"/>
                  <a:pt x="6356555" y="415941"/>
                </a:cubicBezTo>
                <a:cubicBezTo>
                  <a:pt x="6425318" y="410211"/>
                  <a:pt x="6494206" y="406109"/>
                  <a:pt x="6563032" y="401193"/>
                </a:cubicBezTo>
                <a:cubicBezTo>
                  <a:pt x="6712950" y="371208"/>
                  <a:pt x="6575205" y="401929"/>
                  <a:pt x="6681019" y="371696"/>
                </a:cubicBezTo>
                <a:cubicBezTo>
                  <a:pt x="6700509" y="366127"/>
                  <a:pt x="6720598" y="362771"/>
                  <a:pt x="6740013" y="356947"/>
                </a:cubicBezTo>
                <a:cubicBezTo>
                  <a:pt x="6769794" y="348013"/>
                  <a:pt x="6828503" y="327451"/>
                  <a:pt x="6828503" y="327451"/>
                </a:cubicBezTo>
                <a:lnTo>
                  <a:pt x="7477432" y="342199"/>
                </a:lnTo>
                <a:cubicBezTo>
                  <a:pt x="7594266" y="346872"/>
                  <a:pt x="7530790" y="354057"/>
                  <a:pt x="7610167" y="371696"/>
                </a:cubicBezTo>
                <a:cubicBezTo>
                  <a:pt x="7685008" y="388327"/>
                  <a:pt x="7771972" y="393776"/>
                  <a:pt x="7846142" y="401193"/>
                </a:cubicBezTo>
                <a:cubicBezTo>
                  <a:pt x="7895303" y="396277"/>
                  <a:pt x="7944794" y="393957"/>
                  <a:pt x="7993626" y="386444"/>
                </a:cubicBezTo>
                <a:cubicBezTo>
                  <a:pt x="8047175" y="378206"/>
                  <a:pt x="8033501" y="366506"/>
                  <a:pt x="8082116" y="342199"/>
                </a:cubicBezTo>
                <a:cubicBezTo>
                  <a:pt x="8096021" y="335247"/>
                  <a:pt x="8111613" y="332367"/>
                  <a:pt x="8126361" y="327451"/>
                </a:cubicBezTo>
                <a:cubicBezTo>
                  <a:pt x="8155858" y="307786"/>
                  <a:pt x="8180459" y="277055"/>
                  <a:pt x="8214851" y="268457"/>
                </a:cubicBezTo>
                <a:cubicBezTo>
                  <a:pt x="8302856" y="246457"/>
                  <a:pt x="8253851" y="257041"/>
                  <a:pt x="8362335" y="238960"/>
                </a:cubicBezTo>
                <a:cubicBezTo>
                  <a:pt x="8386916" y="229128"/>
                  <a:pt x="8410393" y="215884"/>
                  <a:pt x="8436077" y="209463"/>
                </a:cubicBezTo>
                <a:cubicBezTo>
                  <a:pt x="8469801" y="201032"/>
                  <a:pt x="8506020" y="204704"/>
                  <a:pt x="8539316" y="194715"/>
                </a:cubicBezTo>
                <a:cubicBezTo>
                  <a:pt x="8556294" y="189622"/>
                  <a:pt x="8567269" y="172200"/>
                  <a:pt x="8583561" y="165218"/>
                </a:cubicBezTo>
                <a:cubicBezTo>
                  <a:pt x="8602192" y="157233"/>
                  <a:pt x="8622890" y="155386"/>
                  <a:pt x="8642555" y="150470"/>
                </a:cubicBezTo>
                <a:cubicBezTo>
                  <a:pt x="8678470" y="153735"/>
                  <a:pt x="8821380" y="160917"/>
                  <a:pt x="8878529" y="179967"/>
                </a:cubicBezTo>
                <a:cubicBezTo>
                  <a:pt x="8899386" y="186919"/>
                  <a:pt x="8916936" y="201743"/>
                  <a:pt x="8937522" y="209463"/>
                </a:cubicBezTo>
                <a:cubicBezTo>
                  <a:pt x="9050180" y="251709"/>
                  <a:pt x="8941152" y="189156"/>
                  <a:pt x="9070258" y="253709"/>
                </a:cubicBezTo>
                <a:cubicBezTo>
                  <a:pt x="9086112" y="261636"/>
                  <a:pt x="9098649" y="275278"/>
                  <a:pt x="9114503" y="283205"/>
                </a:cubicBezTo>
                <a:cubicBezTo>
                  <a:pt x="9128408" y="290157"/>
                  <a:pt x="9144843" y="291001"/>
                  <a:pt x="9158748" y="297954"/>
                </a:cubicBezTo>
                <a:cubicBezTo>
                  <a:pt x="9260595" y="348878"/>
                  <a:pt x="9139213" y="311507"/>
                  <a:pt x="9261987" y="342199"/>
                </a:cubicBezTo>
                <a:cubicBezTo>
                  <a:pt x="9375058" y="337283"/>
                  <a:pt x="9488331" y="335812"/>
                  <a:pt x="9601200" y="327451"/>
                </a:cubicBezTo>
                <a:cubicBezTo>
                  <a:pt x="9621414" y="325954"/>
                  <a:pt x="9640007" y="314537"/>
                  <a:pt x="9660193" y="312702"/>
                </a:cubicBezTo>
                <a:cubicBezTo>
                  <a:pt x="9748456" y="304678"/>
                  <a:pt x="9837174" y="302870"/>
                  <a:pt x="9925664" y="297954"/>
                </a:cubicBezTo>
                <a:cubicBezTo>
                  <a:pt x="9940412" y="293038"/>
                  <a:pt x="9954961" y="287476"/>
                  <a:pt x="9969909" y="283205"/>
                </a:cubicBezTo>
                <a:cubicBezTo>
                  <a:pt x="9989399" y="277636"/>
                  <a:pt x="10011304" y="278514"/>
                  <a:pt x="10028903" y="268457"/>
                </a:cubicBezTo>
                <a:cubicBezTo>
                  <a:pt x="10047012" y="258109"/>
                  <a:pt x="10055794" y="235782"/>
                  <a:pt x="10073148" y="224212"/>
                </a:cubicBezTo>
                <a:cubicBezTo>
                  <a:pt x="10086083" y="215588"/>
                  <a:pt x="10103240" y="215896"/>
                  <a:pt x="10117393" y="209463"/>
                </a:cubicBezTo>
                <a:cubicBezTo>
                  <a:pt x="10157423" y="191268"/>
                  <a:pt x="10193665" y="164375"/>
                  <a:pt x="10235380" y="150470"/>
                </a:cubicBezTo>
                <a:lnTo>
                  <a:pt x="10323871" y="120973"/>
                </a:lnTo>
                <a:cubicBezTo>
                  <a:pt x="10338619" y="116057"/>
                  <a:pt x="10352624" y="107516"/>
                  <a:pt x="10368116" y="106225"/>
                </a:cubicBezTo>
                <a:lnTo>
                  <a:pt x="10545097" y="91476"/>
                </a:lnTo>
                <a:lnTo>
                  <a:pt x="10648335" y="106225"/>
                </a:lnTo>
                <a:cubicBezTo>
                  <a:pt x="10758944" y="120051"/>
                  <a:pt x="10829553" y="125381"/>
                  <a:pt x="10943303" y="135722"/>
                </a:cubicBezTo>
                <a:cubicBezTo>
                  <a:pt x="10972800" y="165219"/>
                  <a:pt x="11006764" y="190840"/>
                  <a:pt x="11031793" y="224212"/>
                </a:cubicBezTo>
                <a:cubicBezTo>
                  <a:pt x="11066765" y="270841"/>
                  <a:pt x="11077145" y="290475"/>
                  <a:pt x="11120284" y="327451"/>
                </a:cubicBezTo>
                <a:cubicBezTo>
                  <a:pt x="11183053" y="381253"/>
                  <a:pt x="11172850" y="356824"/>
                  <a:pt x="11223522" y="415941"/>
                </a:cubicBezTo>
                <a:cubicBezTo>
                  <a:pt x="11239519" y="434604"/>
                  <a:pt x="11250386" y="457553"/>
                  <a:pt x="11267767" y="474934"/>
                </a:cubicBezTo>
                <a:cubicBezTo>
                  <a:pt x="11280301" y="487468"/>
                  <a:pt x="11295815" y="497232"/>
                  <a:pt x="11312013" y="504431"/>
                </a:cubicBezTo>
                <a:cubicBezTo>
                  <a:pt x="11340425" y="517059"/>
                  <a:pt x="11400503" y="533928"/>
                  <a:pt x="11400503" y="533928"/>
                </a:cubicBezTo>
                <a:cubicBezTo>
                  <a:pt x="11415284" y="578273"/>
                  <a:pt x="11412980" y="584297"/>
                  <a:pt x="11444748" y="622418"/>
                </a:cubicBezTo>
                <a:cubicBezTo>
                  <a:pt x="11458101" y="638441"/>
                  <a:pt x="11476870" y="649691"/>
                  <a:pt x="11488993" y="666663"/>
                </a:cubicBezTo>
                <a:cubicBezTo>
                  <a:pt x="11501772" y="684554"/>
                  <a:pt x="11506838" y="707013"/>
                  <a:pt x="11518490" y="725657"/>
                </a:cubicBezTo>
                <a:cubicBezTo>
                  <a:pt x="11531518" y="746501"/>
                  <a:pt x="11550349" y="763419"/>
                  <a:pt x="11562735" y="784651"/>
                </a:cubicBezTo>
                <a:cubicBezTo>
                  <a:pt x="11584891" y="822632"/>
                  <a:pt x="11595346" y="867461"/>
                  <a:pt x="11621729" y="902638"/>
                </a:cubicBezTo>
                <a:cubicBezTo>
                  <a:pt x="11651226" y="941967"/>
                  <a:pt x="11675457" y="985863"/>
                  <a:pt x="11710219" y="1020625"/>
                </a:cubicBezTo>
                <a:cubicBezTo>
                  <a:pt x="11766998" y="1077404"/>
                  <a:pt x="11742894" y="1047516"/>
                  <a:pt x="11783961" y="1109115"/>
                </a:cubicBezTo>
                <a:cubicBezTo>
                  <a:pt x="11801578" y="1479080"/>
                  <a:pt x="11697502" y="1389843"/>
                  <a:pt x="11931445" y="1448328"/>
                </a:cubicBezTo>
                <a:cubicBezTo>
                  <a:pt x="11946527" y="1452098"/>
                  <a:pt x="11960942" y="1458160"/>
                  <a:pt x="11975690" y="1463076"/>
                </a:cubicBezTo>
                <a:cubicBezTo>
                  <a:pt x="11985522" y="1477825"/>
                  <a:pt x="11992653" y="1494788"/>
                  <a:pt x="12005187" y="1507322"/>
                </a:cubicBezTo>
                <a:cubicBezTo>
                  <a:pt x="12017721" y="1519856"/>
                  <a:pt x="12038359" y="1522977"/>
                  <a:pt x="12049432" y="1536818"/>
                </a:cubicBezTo>
                <a:cubicBezTo>
                  <a:pt x="12059144" y="1548957"/>
                  <a:pt x="12059264" y="1566315"/>
                  <a:pt x="12064180" y="1581063"/>
                </a:cubicBezTo>
                <a:cubicBezTo>
                  <a:pt x="12080470" y="1711382"/>
                  <a:pt x="12087081" y="1673038"/>
                  <a:pt x="12064180" y="1787541"/>
                </a:cubicBezTo>
                <a:cubicBezTo>
                  <a:pt x="12060205" y="1807417"/>
                  <a:pt x="12058497" y="1828404"/>
                  <a:pt x="12049432" y="1846534"/>
                </a:cubicBezTo>
                <a:cubicBezTo>
                  <a:pt x="12033578" y="1878242"/>
                  <a:pt x="11990438" y="1935025"/>
                  <a:pt x="11990438" y="1935025"/>
                </a:cubicBezTo>
                <a:cubicBezTo>
                  <a:pt x="11985522" y="1949773"/>
                  <a:pt x="11983240" y="1965680"/>
                  <a:pt x="11975690" y="1979270"/>
                </a:cubicBezTo>
                <a:cubicBezTo>
                  <a:pt x="11958474" y="2010259"/>
                  <a:pt x="11916697" y="2067760"/>
                  <a:pt x="11916697" y="2067760"/>
                </a:cubicBezTo>
                <a:cubicBezTo>
                  <a:pt x="11917654" y="2076371"/>
                  <a:pt x="11927947" y="2222996"/>
                  <a:pt x="11946193" y="2259489"/>
                </a:cubicBezTo>
                <a:cubicBezTo>
                  <a:pt x="11962047" y="2291197"/>
                  <a:pt x="11989333" y="2316272"/>
                  <a:pt x="12005187" y="2347980"/>
                </a:cubicBezTo>
                <a:cubicBezTo>
                  <a:pt x="12015019" y="2367644"/>
                  <a:pt x="12020609" y="2390083"/>
                  <a:pt x="12034684" y="2406973"/>
                </a:cubicBezTo>
                <a:cubicBezTo>
                  <a:pt x="12046032" y="2420590"/>
                  <a:pt x="12066395" y="2423936"/>
                  <a:pt x="12078929" y="2436470"/>
                </a:cubicBezTo>
                <a:cubicBezTo>
                  <a:pt x="12130282" y="2487823"/>
                  <a:pt x="12117623" y="2496043"/>
                  <a:pt x="12152671" y="2554457"/>
                </a:cubicBezTo>
                <a:cubicBezTo>
                  <a:pt x="12170910" y="2584856"/>
                  <a:pt x="12211664" y="2642947"/>
                  <a:pt x="12211664" y="2642947"/>
                </a:cubicBezTo>
                <a:cubicBezTo>
                  <a:pt x="12240365" y="2757747"/>
                  <a:pt x="12242249" y="2739663"/>
                  <a:pt x="12211664" y="2923167"/>
                </a:cubicBezTo>
                <a:cubicBezTo>
                  <a:pt x="12208750" y="2940651"/>
                  <a:pt x="12193515" y="2953795"/>
                  <a:pt x="12182167" y="2967412"/>
                </a:cubicBezTo>
                <a:cubicBezTo>
                  <a:pt x="12168814" y="2983435"/>
                  <a:pt x="12151274" y="2995634"/>
                  <a:pt x="12137922" y="3011657"/>
                </a:cubicBezTo>
                <a:cubicBezTo>
                  <a:pt x="12126575" y="3025274"/>
                  <a:pt x="12120960" y="3043368"/>
                  <a:pt x="12108426" y="3055902"/>
                </a:cubicBezTo>
                <a:cubicBezTo>
                  <a:pt x="12095892" y="3068436"/>
                  <a:pt x="12077797" y="3074051"/>
                  <a:pt x="12064180" y="3085399"/>
                </a:cubicBezTo>
                <a:cubicBezTo>
                  <a:pt x="12012196" y="3128719"/>
                  <a:pt x="12002052" y="3156469"/>
                  <a:pt x="11960942" y="3218134"/>
                </a:cubicBezTo>
                <a:lnTo>
                  <a:pt x="11931445" y="3262380"/>
                </a:lnTo>
                <a:cubicBezTo>
                  <a:pt x="11921613" y="3277128"/>
                  <a:pt x="11909875" y="3290771"/>
                  <a:pt x="11901948" y="3306625"/>
                </a:cubicBezTo>
                <a:cubicBezTo>
                  <a:pt x="11892116" y="3326289"/>
                  <a:pt x="11880616" y="3345205"/>
                  <a:pt x="11872451" y="3365618"/>
                </a:cubicBezTo>
                <a:cubicBezTo>
                  <a:pt x="11830744" y="3469888"/>
                  <a:pt x="11854279" y="3426195"/>
                  <a:pt x="11828206" y="3513102"/>
                </a:cubicBezTo>
                <a:cubicBezTo>
                  <a:pt x="11819271" y="3542883"/>
                  <a:pt x="11808541" y="3572096"/>
                  <a:pt x="11798709" y="3601593"/>
                </a:cubicBezTo>
                <a:lnTo>
                  <a:pt x="11783961" y="3645838"/>
                </a:lnTo>
                <a:cubicBezTo>
                  <a:pt x="11786308" y="3713912"/>
                  <a:pt x="11736940" y="4004761"/>
                  <a:pt x="11828206" y="4132534"/>
                </a:cubicBezTo>
                <a:cubicBezTo>
                  <a:pt x="11840329" y="4149506"/>
                  <a:pt x="11860328" y="4159808"/>
                  <a:pt x="11872451" y="4176780"/>
                </a:cubicBezTo>
                <a:cubicBezTo>
                  <a:pt x="11885230" y="4194670"/>
                  <a:pt x="11890636" y="4216921"/>
                  <a:pt x="11901948" y="4235773"/>
                </a:cubicBezTo>
                <a:cubicBezTo>
                  <a:pt x="11920187" y="4266172"/>
                  <a:pt x="11941278" y="4294766"/>
                  <a:pt x="11960942" y="4324263"/>
                </a:cubicBezTo>
                <a:lnTo>
                  <a:pt x="11990438" y="4368509"/>
                </a:lnTo>
                <a:cubicBezTo>
                  <a:pt x="12016294" y="4471929"/>
                  <a:pt x="12008879" y="4429423"/>
                  <a:pt x="12019935" y="4589734"/>
                </a:cubicBezTo>
                <a:cubicBezTo>
                  <a:pt x="12026033" y="4678151"/>
                  <a:pt x="12029768" y="4766715"/>
                  <a:pt x="12034684" y="4855205"/>
                </a:cubicBezTo>
                <a:cubicBezTo>
                  <a:pt x="12031620" y="4980806"/>
                  <a:pt x="12130710" y="5335807"/>
                  <a:pt x="11990438" y="5504134"/>
                </a:cubicBezTo>
                <a:cubicBezTo>
                  <a:pt x="11977085" y="5520157"/>
                  <a:pt x="11962216" y="5535027"/>
                  <a:pt x="11946193" y="5548380"/>
                </a:cubicBezTo>
                <a:cubicBezTo>
                  <a:pt x="11932576" y="5559727"/>
                  <a:pt x="11916696" y="5568044"/>
                  <a:pt x="11901948" y="5577876"/>
                </a:cubicBezTo>
                <a:cubicBezTo>
                  <a:pt x="11871915" y="5667978"/>
                  <a:pt x="11896016" y="5571283"/>
                  <a:pt x="11901948" y="5695863"/>
                </a:cubicBezTo>
                <a:cubicBezTo>
                  <a:pt x="11910603" y="5877620"/>
                  <a:pt x="11911781" y="6059657"/>
                  <a:pt x="11916697" y="6241554"/>
                </a:cubicBezTo>
                <a:cubicBezTo>
                  <a:pt x="11906569" y="6373209"/>
                  <a:pt x="11935850" y="6401450"/>
                  <a:pt x="11872451" y="6477528"/>
                </a:cubicBezTo>
                <a:cubicBezTo>
                  <a:pt x="11859098" y="6493551"/>
                  <a:pt x="11842954" y="6507025"/>
                  <a:pt x="11828206" y="6521773"/>
                </a:cubicBezTo>
                <a:cubicBezTo>
                  <a:pt x="11823290" y="6536521"/>
                  <a:pt x="11822081" y="6553083"/>
                  <a:pt x="11813458" y="6566018"/>
                </a:cubicBezTo>
                <a:cubicBezTo>
                  <a:pt x="11790746" y="6600086"/>
                  <a:pt x="11757615" y="6617995"/>
                  <a:pt x="11724967" y="6639760"/>
                </a:cubicBezTo>
                <a:cubicBezTo>
                  <a:pt x="11696762" y="6724376"/>
                  <a:pt x="11730417" y="6645396"/>
                  <a:pt x="11665974" y="6728251"/>
                </a:cubicBezTo>
                <a:cubicBezTo>
                  <a:pt x="11644209" y="6756234"/>
                  <a:pt x="11626645" y="6787244"/>
                  <a:pt x="11606980" y="6816741"/>
                </a:cubicBezTo>
                <a:cubicBezTo>
                  <a:pt x="11597148" y="6831489"/>
                  <a:pt x="11590018" y="6848453"/>
                  <a:pt x="11577484" y="6860986"/>
                </a:cubicBezTo>
                <a:cubicBezTo>
                  <a:pt x="11562735" y="6875734"/>
                  <a:pt x="11546591" y="6889208"/>
                  <a:pt x="11533238" y="6905231"/>
                </a:cubicBezTo>
                <a:cubicBezTo>
                  <a:pt x="11521891" y="6918848"/>
                  <a:pt x="11516276" y="6936942"/>
                  <a:pt x="11503742" y="6949476"/>
                </a:cubicBezTo>
                <a:cubicBezTo>
                  <a:pt x="11397994" y="7055225"/>
                  <a:pt x="11523980" y="6890327"/>
                  <a:pt x="11415251" y="7023218"/>
                </a:cubicBezTo>
                <a:cubicBezTo>
                  <a:pt x="11384120" y="7061267"/>
                  <a:pt x="11354031" y="7100300"/>
                  <a:pt x="11326761" y="7141205"/>
                </a:cubicBezTo>
                <a:cubicBezTo>
                  <a:pt x="11316929" y="7155954"/>
                  <a:pt x="11311105" y="7174378"/>
                  <a:pt x="11297264" y="7185451"/>
                </a:cubicBezTo>
                <a:cubicBezTo>
                  <a:pt x="11285125" y="7195163"/>
                  <a:pt x="11267767" y="7195283"/>
                  <a:pt x="11253019" y="7200199"/>
                </a:cubicBezTo>
                <a:cubicBezTo>
                  <a:pt x="11238271" y="7210031"/>
                  <a:pt x="11224164" y="7220902"/>
                  <a:pt x="11208774" y="7229696"/>
                </a:cubicBezTo>
                <a:cubicBezTo>
                  <a:pt x="11189685" y="7240604"/>
                  <a:pt x="11167671" y="7246414"/>
                  <a:pt x="11149780" y="7259193"/>
                </a:cubicBezTo>
                <a:cubicBezTo>
                  <a:pt x="11132808" y="7271316"/>
                  <a:pt x="11121558" y="7290086"/>
                  <a:pt x="11105535" y="7303438"/>
                </a:cubicBezTo>
                <a:cubicBezTo>
                  <a:pt x="11091918" y="7314785"/>
                  <a:pt x="11076038" y="7323102"/>
                  <a:pt x="11061290" y="7332934"/>
                </a:cubicBezTo>
                <a:cubicBezTo>
                  <a:pt x="11020176" y="7394607"/>
                  <a:pt x="11010039" y="7422347"/>
                  <a:pt x="10958051" y="7465670"/>
                </a:cubicBezTo>
                <a:cubicBezTo>
                  <a:pt x="10944434" y="7477017"/>
                  <a:pt x="10929660" y="7487240"/>
                  <a:pt x="10913806" y="7495167"/>
                </a:cubicBezTo>
                <a:cubicBezTo>
                  <a:pt x="10899901" y="7502119"/>
                  <a:pt x="10884309" y="7504999"/>
                  <a:pt x="10869561" y="7509915"/>
                </a:cubicBezTo>
                <a:cubicBezTo>
                  <a:pt x="10854813" y="7524663"/>
                  <a:pt x="10841339" y="7540807"/>
                  <a:pt x="10825316" y="7554160"/>
                </a:cubicBezTo>
                <a:cubicBezTo>
                  <a:pt x="10811699" y="7565508"/>
                  <a:pt x="10793605" y="7571123"/>
                  <a:pt x="10781071" y="7583657"/>
                </a:cubicBezTo>
                <a:cubicBezTo>
                  <a:pt x="10768537" y="7596191"/>
                  <a:pt x="10764108" y="7615368"/>
                  <a:pt x="10751574" y="7627902"/>
                </a:cubicBezTo>
                <a:cubicBezTo>
                  <a:pt x="10706930" y="7672545"/>
                  <a:pt x="10698957" y="7670021"/>
                  <a:pt x="10648335" y="7686896"/>
                </a:cubicBezTo>
                <a:cubicBezTo>
                  <a:pt x="10564460" y="7770771"/>
                  <a:pt x="10645222" y="7703201"/>
                  <a:pt x="10559845" y="7745889"/>
                </a:cubicBezTo>
                <a:cubicBezTo>
                  <a:pt x="10543991" y="7753816"/>
                  <a:pt x="10530024" y="7765083"/>
                  <a:pt x="10515600" y="7775386"/>
                </a:cubicBezTo>
                <a:cubicBezTo>
                  <a:pt x="10495598" y="7789673"/>
                  <a:pt x="10478592" y="7808638"/>
                  <a:pt x="10456606" y="7819631"/>
                </a:cubicBezTo>
                <a:cubicBezTo>
                  <a:pt x="10406705" y="7844581"/>
                  <a:pt x="10348320" y="7853087"/>
                  <a:pt x="10294374" y="7863876"/>
                </a:cubicBezTo>
                <a:cubicBezTo>
                  <a:pt x="10274709" y="7873708"/>
                  <a:pt x="10255588" y="7884712"/>
                  <a:pt x="10235380" y="7893373"/>
                </a:cubicBezTo>
                <a:cubicBezTo>
                  <a:pt x="10205754" y="7906070"/>
                  <a:pt x="10162085" y="7915384"/>
                  <a:pt x="10132142" y="7922870"/>
                </a:cubicBezTo>
                <a:cubicBezTo>
                  <a:pt x="10117394" y="7932702"/>
                  <a:pt x="10104189" y="7945385"/>
                  <a:pt x="10087897" y="7952367"/>
                </a:cubicBezTo>
                <a:cubicBezTo>
                  <a:pt x="10069266" y="7960352"/>
                  <a:pt x="10048393" y="7961547"/>
                  <a:pt x="10028903" y="7967115"/>
                </a:cubicBezTo>
                <a:cubicBezTo>
                  <a:pt x="9923077" y="7997350"/>
                  <a:pt x="10060854" y="7966623"/>
                  <a:pt x="9910916" y="7996612"/>
                </a:cubicBezTo>
                <a:lnTo>
                  <a:pt x="9630697" y="7981863"/>
                </a:lnTo>
                <a:cubicBezTo>
                  <a:pt x="9561822" y="7977689"/>
                  <a:pt x="9491160" y="7983850"/>
                  <a:pt x="9424219" y="7967115"/>
                </a:cubicBezTo>
                <a:cubicBezTo>
                  <a:pt x="9424215" y="7967114"/>
                  <a:pt x="9313608" y="7893374"/>
                  <a:pt x="9291484" y="7878625"/>
                </a:cubicBezTo>
                <a:cubicBezTo>
                  <a:pt x="9276735" y="7868793"/>
                  <a:pt x="9264434" y="7853427"/>
                  <a:pt x="9247238" y="7849128"/>
                </a:cubicBezTo>
                <a:cubicBezTo>
                  <a:pt x="9062803" y="7803020"/>
                  <a:pt x="9292118" y="7861951"/>
                  <a:pt x="9144000" y="7819631"/>
                </a:cubicBezTo>
                <a:cubicBezTo>
                  <a:pt x="9124510" y="7814062"/>
                  <a:pt x="9104671" y="7809799"/>
                  <a:pt x="9085006" y="7804883"/>
                </a:cubicBezTo>
                <a:cubicBezTo>
                  <a:pt x="8917858" y="7809799"/>
                  <a:pt x="8750538" y="7810605"/>
                  <a:pt x="8583561" y="7819631"/>
                </a:cubicBezTo>
                <a:cubicBezTo>
                  <a:pt x="8568037" y="7820470"/>
                  <a:pt x="8554264" y="7830109"/>
                  <a:pt x="8539316" y="7834380"/>
                </a:cubicBezTo>
                <a:cubicBezTo>
                  <a:pt x="8519826" y="7839949"/>
                  <a:pt x="8499812" y="7843560"/>
                  <a:pt x="8480322" y="7849128"/>
                </a:cubicBezTo>
                <a:cubicBezTo>
                  <a:pt x="8465374" y="7853399"/>
                  <a:pt x="8451075" y="7859786"/>
                  <a:pt x="8436077" y="7863876"/>
                </a:cubicBezTo>
                <a:cubicBezTo>
                  <a:pt x="8396966" y="7874543"/>
                  <a:pt x="8356549" y="7880553"/>
                  <a:pt x="8318090" y="7893373"/>
                </a:cubicBezTo>
                <a:cubicBezTo>
                  <a:pt x="8288593" y="7903205"/>
                  <a:pt x="8258468" y="7911323"/>
                  <a:pt x="8229600" y="7922870"/>
                </a:cubicBezTo>
                <a:cubicBezTo>
                  <a:pt x="8180721" y="7942422"/>
                  <a:pt x="8117869" y="7969237"/>
                  <a:pt x="8067367" y="7981863"/>
                </a:cubicBezTo>
                <a:lnTo>
                  <a:pt x="7949380" y="8011360"/>
                </a:lnTo>
                <a:lnTo>
                  <a:pt x="7020232" y="7996612"/>
                </a:lnTo>
                <a:cubicBezTo>
                  <a:pt x="6999971" y="7996007"/>
                  <a:pt x="6981025" y="7986260"/>
                  <a:pt x="6961238" y="7981863"/>
                </a:cubicBezTo>
                <a:cubicBezTo>
                  <a:pt x="6936768" y="7976425"/>
                  <a:pt x="6912411" y="7969883"/>
                  <a:pt x="6887497" y="7967115"/>
                </a:cubicBezTo>
                <a:cubicBezTo>
                  <a:pt x="6823790" y="7960037"/>
                  <a:pt x="6759677" y="7957283"/>
                  <a:pt x="6695767" y="7952367"/>
                </a:cubicBezTo>
                <a:lnTo>
                  <a:pt x="6607277" y="7922870"/>
                </a:lnTo>
                <a:lnTo>
                  <a:pt x="6563032" y="7908122"/>
                </a:lnTo>
                <a:lnTo>
                  <a:pt x="5515897" y="7922870"/>
                </a:lnTo>
                <a:cubicBezTo>
                  <a:pt x="5461596" y="7922870"/>
                  <a:pt x="5407138" y="7917559"/>
                  <a:pt x="5353664" y="7908122"/>
                </a:cubicBezTo>
                <a:cubicBezTo>
                  <a:pt x="5323045" y="7902719"/>
                  <a:pt x="5265174" y="7878625"/>
                  <a:pt x="5265174" y="7878625"/>
                </a:cubicBezTo>
                <a:cubicBezTo>
                  <a:pt x="5048864" y="7883541"/>
                  <a:pt x="4832189" y="7879877"/>
                  <a:pt x="4616245" y="7893373"/>
                </a:cubicBezTo>
                <a:cubicBezTo>
                  <a:pt x="4594302" y="7894744"/>
                  <a:pt x="4577837" y="7915150"/>
                  <a:pt x="4557251" y="7922870"/>
                </a:cubicBezTo>
                <a:cubicBezTo>
                  <a:pt x="4538272" y="7929987"/>
                  <a:pt x="4517922" y="7932702"/>
                  <a:pt x="4498258" y="7937618"/>
                </a:cubicBezTo>
                <a:cubicBezTo>
                  <a:pt x="4483510" y="7947450"/>
                  <a:pt x="4469867" y="7959188"/>
                  <a:pt x="4454013" y="7967115"/>
                </a:cubicBezTo>
                <a:cubicBezTo>
                  <a:pt x="4412830" y="7987706"/>
                  <a:pt x="4344568" y="7991178"/>
                  <a:pt x="4306529" y="7996612"/>
                </a:cubicBezTo>
                <a:cubicBezTo>
                  <a:pt x="4271617" y="8008249"/>
                  <a:pt x="4224133" y="8026109"/>
                  <a:pt x="4188542" y="8026109"/>
                </a:cubicBezTo>
                <a:cubicBezTo>
                  <a:pt x="4114636" y="8026109"/>
                  <a:pt x="4041058" y="8016276"/>
                  <a:pt x="3967316" y="8011360"/>
                </a:cubicBezTo>
                <a:cubicBezTo>
                  <a:pt x="3952568" y="8006444"/>
                  <a:pt x="3938019" y="8000883"/>
                  <a:pt x="3923071" y="7996612"/>
                </a:cubicBezTo>
                <a:cubicBezTo>
                  <a:pt x="3903581" y="7991043"/>
                  <a:pt x="3884344" y="7982209"/>
                  <a:pt x="3864077" y="7981863"/>
                </a:cubicBezTo>
                <a:lnTo>
                  <a:pt x="2197509" y="7967115"/>
                </a:lnTo>
                <a:cubicBezTo>
                  <a:pt x="2118447" y="7940762"/>
                  <a:pt x="2186302" y="7961347"/>
                  <a:pt x="2079522" y="7937618"/>
                </a:cubicBezTo>
                <a:cubicBezTo>
                  <a:pt x="2059735" y="7933221"/>
                  <a:pt x="2040279" y="7927428"/>
                  <a:pt x="2020529" y="7922870"/>
                </a:cubicBezTo>
                <a:cubicBezTo>
                  <a:pt x="1800219" y="7872029"/>
                  <a:pt x="1962079" y="7911944"/>
                  <a:pt x="1828800" y="7878625"/>
                </a:cubicBezTo>
                <a:cubicBezTo>
                  <a:pt x="1809135" y="7868793"/>
                  <a:pt x="1790664" y="7856080"/>
                  <a:pt x="1769806" y="7849128"/>
                </a:cubicBezTo>
                <a:cubicBezTo>
                  <a:pt x="1746025" y="7841201"/>
                  <a:pt x="1718885" y="7844753"/>
                  <a:pt x="1696064" y="7834380"/>
                </a:cubicBezTo>
                <a:cubicBezTo>
                  <a:pt x="1663791" y="7819710"/>
                  <a:pt x="1637071" y="7795051"/>
                  <a:pt x="1607574" y="7775386"/>
                </a:cubicBezTo>
                <a:lnTo>
                  <a:pt x="1563329" y="7745889"/>
                </a:lnTo>
                <a:cubicBezTo>
                  <a:pt x="1548581" y="7736057"/>
                  <a:pt x="1531618" y="7728927"/>
                  <a:pt x="1519084" y="7716393"/>
                </a:cubicBezTo>
                <a:cubicBezTo>
                  <a:pt x="1504335" y="7701644"/>
                  <a:pt x="1490861" y="7685500"/>
                  <a:pt x="1474838" y="7672147"/>
                </a:cubicBezTo>
                <a:cubicBezTo>
                  <a:pt x="1351646" y="7569487"/>
                  <a:pt x="1515604" y="7727664"/>
                  <a:pt x="1386348" y="7598405"/>
                </a:cubicBezTo>
                <a:cubicBezTo>
                  <a:pt x="1381432" y="7583657"/>
                  <a:pt x="1375690" y="7569158"/>
                  <a:pt x="1371600" y="7554160"/>
                </a:cubicBezTo>
                <a:cubicBezTo>
                  <a:pt x="1360933" y="7515049"/>
                  <a:pt x="1354922" y="7474632"/>
                  <a:pt x="1342103" y="7436173"/>
                </a:cubicBezTo>
                <a:cubicBezTo>
                  <a:pt x="1337187" y="7421425"/>
                  <a:pt x="1331445" y="7406926"/>
                  <a:pt x="1327355" y="7391928"/>
                </a:cubicBezTo>
                <a:cubicBezTo>
                  <a:pt x="1316688" y="7352817"/>
                  <a:pt x="1310678" y="7312400"/>
                  <a:pt x="1297858" y="7273941"/>
                </a:cubicBezTo>
                <a:cubicBezTo>
                  <a:pt x="1288026" y="7244444"/>
                  <a:pt x="1285608" y="7211321"/>
                  <a:pt x="1268361" y="7185451"/>
                </a:cubicBezTo>
                <a:cubicBezTo>
                  <a:pt x="1239357" y="7141945"/>
                  <a:pt x="1237204" y="7132447"/>
                  <a:pt x="1194619" y="7096960"/>
                </a:cubicBezTo>
                <a:cubicBezTo>
                  <a:pt x="1181002" y="7085612"/>
                  <a:pt x="1162908" y="7079997"/>
                  <a:pt x="1150374" y="7067463"/>
                </a:cubicBezTo>
                <a:cubicBezTo>
                  <a:pt x="1040614" y="6957703"/>
                  <a:pt x="1166156" y="7048489"/>
                  <a:pt x="1061884" y="6978973"/>
                </a:cubicBezTo>
                <a:cubicBezTo>
                  <a:pt x="1009957" y="6901084"/>
                  <a:pt x="1058764" y="6963657"/>
                  <a:pt x="973393" y="6890483"/>
                </a:cubicBezTo>
                <a:cubicBezTo>
                  <a:pt x="957557" y="6876909"/>
                  <a:pt x="945171" y="6859591"/>
                  <a:pt x="929148" y="6846238"/>
                </a:cubicBezTo>
                <a:cubicBezTo>
                  <a:pt x="915531" y="6834890"/>
                  <a:pt x="899327" y="6827044"/>
                  <a:pt x="884903" y="6816741"/>
                </a:cubicBezTo>
                <a:cubicBezTo>
                  <a:pt x="864901" y="6802454"/>
                  <a:pt x="845911" y="6786783"/>
                  <a:pt x="825909" y="6772496"/>
                </a:cubicBezTo>
                <a:cubicBezTo>
                  <a:pt x="811485" y="6762193"/>
                  <a:pt x="794912" y="6754775"/>
                  <a:pt x="781664" y="6742999"/>
                </a:cubicBezTo>
                <a:cubicBezTo>
                  <a:pt x="701028" y="6671322"/>
                  <a:pt x="719219" y="6665178"/>
                  <a:pt x="648929" y="6625012"/>
                </a:cubicBezTo>
                <a:cubicBezTo>
                  <a:pt x="629840" y="6614104"/>
                  <a:pt x="609600" y="6605347"/>
                  <a:pt x="589935" y="6595515"/>
                </a:cubicBezTo>
                <a:cubicBezTo>
                  <a:pt x="514718" y="6482690"/>
                  <a:pt x="617874" y="6621570"/>
                  <a:pt x="501445" y="6521773"/>
                </a:cubicBezTo>
                <a:cubicBezTo>
                  <a:pt x="483685" y="6506550"/>
                  <a:pt x="444066" y="6441443"/>
                  <a:pt x="427703" y="6418534"/>
                </a:cubicBezTo>
                <a:cubicBezTo>
                  <a:pt x="398983" y="6378326"/>
                  <a:pt x="377046" y="6346824"/>
                  <a:pt x="339213" y="6315296"/>
                </a:cubicBezTo>
                <a:cubicBezTo>
                  <a:pt x="325596" y="6303948"/>
                  <a:pt x="309716" y="6295631"/>
                  <a:pt x="294967" y="6285799"/>
                </a:cubicBezTo>
                <a:cubicBezTo>
                  <a:pt x="261756" y="6186163"/>
                  <a:pt x="307815" y="6294160"/>
                  <a:pt x="235974" y="6212057"/>
                </a:cubicBezTo>
                <a:cubicBezTo>
                  <a:pt x="212629" y="6185378"/>
                  <a:pt x="176980" y="6123567"/>
                  <a:pt x="176980" y="6123567"/>
                </a:cubicBezTo>
                <a:cubicBezTo>
                  <a:pt x="172064" y="6103902"/>
                  <a:pt x="162232" y="6084843"/>
                  <a:pt x="162232" y="6064573"/>
                </a:cubicBezTo>
                <a:cubicBezTo>
                  <a:pt x="162232" y="5842350"/>
                  <a:pt x="159114" y="5870563"/>
                  <a:pt x="191729" y="5740109"/>
                </a:cubicBezTo>
                <a:cubicBezTo>
                  <a:pt x="215386" y="5527192"/>
                  <a:pt x="215909" y="5585151"/>
                  <a:pt x="191729" y="5282909"/>
                </a:cubicBezTo>
                <a:cubicBezTo>
                  <a:pt x="188189" y="5238662"/>
                  <a:pt x="134480" y="5174912"/>
                  <a:pt x="117987" y="5150173"/>
                </a:cubicBezTo>
                <a:lnTo>
                  <a:pt x="88490" y="5105928"/>
                </a:lnTo>
                <a:cubicBezTo>
                  <a:pt x="83574" y="5091180"/>
                  <a:pt x="81292" y="5075273"/>
                  <a:pt x="73742" y="5061683"/>
                </a:cubicBezTo>
                <a:cubicBezTo>
                  <a:pt x="56526" y="5030694"/>
                  <a:pt x="14748" y="4973193"/>
                  <a:pt x="14748" y="4973193"/>
                </a:cubicBezTo>
                <a:cubicBezTo>
                  <a:pt x="19664" y="4633980"/>
                  <a:pt x="10679" y="4294280"/>
                  <a:pt x="29497" y="3955554"/>
                </a:cubicBezTo>
                <a:cubicBezTo>
                  <a:pt x="30654" y="3934729"/>
                  <a:pt x="61619" y="3928281"/>
                  <a:pt x="73742" y="3911309"/>
                </a:cubicBezTo>
                <a:cubicBezTo>
                  <a:pt x="86521" y="3893418"/>
                  <a:pt x="94577" y="3872523"/>
                  <a:pt x="103238" y="3852315"/>
                </a:cubicBezTo>
                <a:cubicBezTo>
                  <a:pt x="149961" y="3743294"/>
                  <a:pt x="62016" y="3892027"/>
                  <a:pt x="176980" y="3719580"/>
                </a:cubicBezTo>
                <a:cubicBezTo>
                  <a:pt x="186812" y="3704831"/>
                  <a:pt x="200872" y="3692150"/>
                  <a:pt x="206477" y="3675334"/>
                </a:cubicBezTo>
                <a:cubicBezTo>
                  <a:pt x="219910" y="3635036"/>
                  <a:pt x="238344" y="3565829"/>
                  <a:pt x="265471" y="3527851"/>
                </a:cubicBezTo>
                <a:cubicBezTo>
                  <a:pt x="277594" y="3510879"/>
                  <a:pt x="296363" y="3499628"/>
                  <a:pt x="309716" y="3483605"/>
                </a:cubicBezTo>
                <a:cubicBezTo>
                  <a:pt x="321063" y="3469988"/>
                  <a:pt x="329381" y="3454108"/>
                  <a:pt x="339213" y="3439360"/>
                </a:cubicBezTo>
                <a:cubicBezTo>
                  <a:pt x="334297" y="3277128"/>
                  <a:pt x="336913" y="3114492"/>
                  <a:pt x="324464" y="2952663"/>
                </a:cubicBezTo>
                <a:cubicBezTo>
                  <a:pt x="322079" y="2921662"/>
                  <a:pt x="312214" y="2890043"/>
                  <a:pt x="294967" y="2864173"/>
                </a:cubicBezTo>
                <a:cubicBezTo>
                  <a:pt x="285135" y="2849425"/>
                  <a:pt x="272670" y="2836125"/>
                  <a:pt x="265471" y="2819928"/>
                </a:cubicBezTo>
                <a:cubicBezTo>
                  <a:pt x="195270" y="2661975"/>
                  <a:pt x="273230" y="2787322"/>
                  <a:pt x="206477" y="2687193"/>
                </a:cubicBezTo>
                <a:cubicBezTo>
                  <a:pt x="201561" y="2667528"/>
                  <a:pt x="200794" y="2646329"/>
                  <a:pt x="191729" y="2628199"/>
                </a:cubicBezTo>
                <a:cubicBezTo>
                  <a:pt x="180736" y="2606213"/>
                  <a:pt x="161580" y="2589342"/>
                  <a:pt x="147484" y="2569205"/>
                </a:cubicBezTo>
                <a:cubicBezTo>
                  <a:pt x="127154" y="2540163"/>
                  <a:pt x="108155" y="2510212"/>
                  <a:pt x="88490" y="2480715"/>
                </a:cubicBezTo>
                <a:lnTo>
                  <a:pt x="58993" y="2436470"/>
                </a:lnTo>
                <a:cubicBezTo>
                  <a:pt x="21922" y="2325256"/>
                  <a:pt x="71929" y="2462344"/>
                  <a:pt x="14748" y="2347980"/>
                </a:cubicBezTo>
                <a:cubicBezTo>
                  <a:pt x="7796" y="2334075"/>
                  <a:pt x="4916" y="2318483"/>
                  <a:pt x="0" y="2303734"/>
                </a:cubicBezTo>
                <a:cubicBezTo>
                  <a:pt x="4916" y="2225076"/>
                  <a:pt x="7276" y="2146216"/>
                  <a:pt x="14748" y="2067760"/>
                </a:cubicBezTo>
                <a:cubicBezTo>
                  <a:pt x="17125" y="2042805"/>
                  <a:pt x="25376" y="2018744"/>
                  <a:pt x="29497" y="1994018"/>
                </a:cubicBezTo>
                <a:cubicBezTo>
                  <a:pt x="35212" y="1959729"/>
                  <a:pt x="37428" y="1924867"/>
                  <a:pt x="44245" y="1890780"/>
                </a:cubicBezTo>
                <a:cubicBezTo>
                  <a:pt x="47294" y="1875535"/>
                  <a:pt x="54722" y="1861482"/>
                  <a:pt x="58993" y="1846534"/>
                </a:cubicBezTo>
                <a:cubicBezTo>
                  <a:pt x="59145" y="1846001"/>
                  <a:pt x="81419" y="1750367"/>
                  <a:pt x="88490" y="1743296"/>
                </a:cubicBezTo>
                <a:cubicBezTo>
                  <a:pt x="113557" y="1718228"/>
                  <a:pt x="151912" y="1709369"/>
                  <a:pt x="176980" y="1684302"/>
                </a:cubicBezTo>
                <a:cubicBezTo>
                  <a:pt x="233760" y="1627523"/>
                  <a:pt x="203872" y="1651627"/>
                  <a:pt x="265471" y="1610560"/>
                </a:cubicBezTo>
                <a:cubicBezTo>
                  <a:pt x="298823" y="1560530"/>
                  <a:pt x="280219" y="1590896"/>
                  <a:pt x="309716" y="1566315"/>
                </a:cubicBezTo>
                <a:close/>
              </a:path>
            </a:pathLst>
          </a:custGeom>
          <a:noFill/>
          <a:ln w="1016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6942" name="Text Box 2072"/>
          <p:cNvSpPr txBox="1">
            <a:spLocks noChangeArrowheads="1"/>
          </p:cNvSpPr>
          <p:nvPr/>
        </p:nvSpPr>
        <p:spPr bwMode="auto">
          <a:xfrm>
            <a:off x="506413" y="4964113"/>
            <a:ext cx="1042987" cy="406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sz="900" b="0" i="1"/>
              <a:t>45</a:t>
            </a:r>
            <a:r>
              <a:rPr lang="ru-RU" sz="900" b="0" i="1"/>
              <a:t>6</a:t>
            </a:r>
            <a:r>
              <a:rPr lang="en-US" sz="900" b="0" i="1"/>
              <a:t> 00’,0. </a:t>
            </a:r>
            <a:r>
              <a:rPr lang="ru-RU" sz="900" b="0" i="1"/>
              <a:t>С.Ш. </a:t>
            </a:r>
          </a:p>
          <a:p>
            <a:pPr algn="ctr" eaLnBrk="1" hangingPunct="1"/>
            <a:r>
              <a:rPr lang="ru-RU" sz="900" b="0" i="1"/>
              <a:t>310 20</a:t>
            </a:r>
            <a:r>
              <a:rPr lang="en-US" sz="900" b="0" i="1"/>
              <a:t>’</a:t>
            </a:r>
            <a:r>
              <a:rPr lang="ru-RU" sz="900" b="0" i="1"/>
              <a:t>,0. В.Д</a:t>
            </a:r>
          </a:p>
        </p:txBody>
      </p:sp>
      <p:sp>
        <p:nvSpPr>
          <p:cNvPr id="36943" name="Text Box 2072"/>
          <p:cNvSpPr txBox="1">
            <a:spLocks noChangeArrowheads="1"/>
          </p:cNvSpPr>
          <p:nvPr/>
        </p:nvSpPr>
        <p:spPr bwMode="auto">
          <a:xfrm>
            <a:off x="828675" y="3895725"/>
            <a:ext cx="1439863" cy="682625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>
                <a:latin typeface="Calibri" pitchFamily="34" charset="0"/>
              </a:rPr>
              <a:t>о. Чистое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Длинна берега </a:t>
            </a:r>
          </a:p>
          <a:p>
            <a:pPr algn="ctr" eaLnBrk="1" hangingPunct="1"/>
            <a:r>
              <a:rPr lang="ru-RU" sz="900" b="0" i="1">
                <a:latin typeface="Calibri" pitchFamily="34" charset="0"/>
                <a:cs typeface="Times New Roman" pitchFamily="18" charset="0"/>
              </a:rPr>
              <a:t>для забора воды – 20 м.</a:t>
            </a:r>
          </a:p>
          <a:p>
            <a:pPr algn="ctr" eaLnBrk="1" hangingPunct="1"/>
            <a:r>
              <a:rPr lang="en-US" sz="900" b="0" i="1">
                <a:latin typeface="Calibri" pitchFamily="34" charset="0"/>
                <a:cs typeface="Times New Roman" pitchFamily="18" charset="0"/>
              </a:rPr>
              <a:t>V </a:t>
            </a:r>
            <a:r>
              <a:rPr lang="ru-RU" sz="900" b="0" i="1">
                <a:latin typeface="Calibri" pitchFamily="34" charset="0"/>
                <a:cs typeface="Times New Roman" pitchFamily="18" charset="0"/>
              </a:rPr>
              <a:t>воды = 15 000 куб.м</a:t>
            </a:r>
          </a:p>
        </p:txBody>
      </p:sp>
      <p:grpSp>
        <p:nvGrpSpPr>
          <p:cNvPr id="36944" name="Group 317"/>
          <p:cNvGrpSpPr>
            <a:grpSpLocks/>
          </p:cNvGrpSpPr>
          <p:nvPr/>
        </p:nvGrpSpPr>
        <p:grpSpPr bwMode="auto">
          <a:xfrm rot="7925555">
            <a:off x="1080294" y="3064669"/>
            <a:ext cx="839788" cy="279400"/>
            <a:chOff x="225" y="3023"/>
            <a:chExt cx="270" cy="90"/>
          </a:xfrm>
        </p:grpSpPr>
        <p:sp>
          <p:nvSpPr>
            <p:cNvPr id="37008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7009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6945" name="Group 317"/>
          <p:cNvGrpSpPr>
            <a:grpSpLocks/>
          </p:cNvGrpSpPr>
          <p:nvPr/>
        </p:nvGrpSpPr>
        <p:grpSpPr bwMode="auto">
          <a:xfrm rot="8263245">
            <a:off x="250825" y="3894138"/>
            <a:ext cx="839788" cy="279400"/>
            <a:chOff x="225" y="3023"/>
            <a:chExt cx="270" cy="90"/>
          </a:xfrm>
        </p:grpSpPr>
        <p:sp>
          <p:nvSpPr>
            <p:cNvPr id="37006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7007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09" name="AutoShape 2123"/>
          <p:cNvSpPr>
            <a:spLocks/>
          </p:cNvSpPr>
          <p:nvPr/>
        </p:nvSpPr>
        <p:spPr bwMode="auto">
          <a:xfrm>
            <a:off x="185738" y="1228725"/>
            <a:ext cx="2052637" cy="1289050"/>
          </a:xfrm>
          <a:prstGeom prst="borderCallout1">
            <a:avLst>
              <a:gd name="adj1" fmla="val 8824"/>
              <a:gd name="adj2" fmla="val 106093"/>
              <a:gd name="adj3" fmla="val 9987"/>
              <a:gd name="adj4" fmla="val 105575"/>
            </a:avLst>
          </a:prstGeom>
          <a:solidFill>
            <a:srgbClr val="F2F2F2">
              <a:alpha val="58823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79179" tIns="89592" rIns="179179" bIns="89592">
            <a:spAutoFit/>
          </a:bodyPr>
          <a:lstStyle/>
          <a:p>
            <a:pPr algn="ctr" defTabSz="1789113">
              <a:defRPr/>
            </a:pP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« Новосибирск- Красноярск»</a:t>
            </a:r>
          </a:p>
          <a:p>
            <a:pPr algn="ctr" defTabSz="1789113">
              <a:defRPr/>
            </a:pP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ОАО «</a:t>
            </a:r>
            <a:r>
              <a:rPr lang="ru-RU" sz="900" u="sng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Сибтрансгаз</a:t>
            </a: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»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Протяженность - 1000 км.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Давление - 1,2 МПа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Подача насоса – 500 м.куб./час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Подземный 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Глубина залегания - 1,5 м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Год ввода в эксплуатацию - 1975г</a:t>
            </a:r>
          </a:p>
        </p:txBody>
      </p:sp>
      <p:grpSp>
        <p:nvGrpSpPr>
          <p:cNvPr id="36947" name="Group 317"/>
          <p:cNvGrpSpPr>
            <a:grpSpLocks/>
          </p:cNvGrpSpPr>
          <p:nvPr/>
        </p:nvGrpSpPr>
        <p:grpSpPr bwMode="auto">
          <a:xfrm rot="7981989">
            <a:off x="2794000" y="1350963"/>
            <a:ext cx="839787" cy="280988"/>
            <a:chOff x="225" y="3023"/>
            <a:chExt cx="270" cy="90"/>
          </a:xfrm>
        </p:grpSpPr>
        <p:sp>
          <p:nvSpPr>
            <p:cNvPr id="37004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rot="10800000" vert="eaVert"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7005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6948" name="Группа 155"/>
          <p:cNvGrpSpPr>
            <a:grpSpLocks/>
          </p:cNvGrpSpPr>
          <p:nvPr/>
        </p:nvGrpSpPr>
        <p:grpSpPr bwMode="auto">
          <a:xfrm rot="-956723">
            <a:off x="10474325" y="1044575"/>
            <a:ext cx="200025" cy="806450"/>
            <a:chOff x="5857884" y="3714752"/>
            <a:chExt cx="142876" cy="428628"/>
          </a:xfrm>
        </p:grpSpPr>
        <p:sp>
          <p:nvSpPr>
            <p:cNvPr id="37002" name="Овал 156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2" name="Прямая соединительная линия 15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9" name="AutoShape 2123"/>
          <p:cNvSpPr>
            <a:spLocks/>
          </p:cNvSpPr>
          <p:nvPr/>
        </p:nvSpPr>
        <p:spPr bwMode="auto">
          <a:xfrm>
            <a:off x="10329863" y="1300163"/>
            <a:ext cx="2052637" cy="1427162"/>
          </a:xfrm>
          <a:prstGeom prst="borderCallout1">
            <a:avLst>
              <a:gd name="adj1" fmla="val 8824"/>
              <a:gd name="adj2" fmla="val 106093"/>
              <a:gd name="adj3" fmla="val 9987"/>
              <a:gd name="adj4" fmla="val 105575"/>
            </a:avLst>
          </a:prstGeom>
          <a:solidFill>
            <a:srgbClr val="F2F2F2">
              <a:alpha val="58823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79179" tIns="89592" rIns="179179" bIns="89592">
            <a:spAutoFit/>
          </a:bodyPr>
          <a:lstStyle/>
          <a:p>
            <a:pPr algn="ctr" defTabSz="1789113">
              <a:defRPr/>
            </a:pP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« Таймыр - Красноярск»</a:t>
            </a:r>
          </a:p>
          <a:p>
            <a:pPr algn="ctr" defTabSz="1789113">
              <a:defRPr/>
            </a:pP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ОАО «</a:t>
            </a:r>
            <a:r>
              <a:rPr lang="ru-RU" sz="900" u="sng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Сибтранснефть</a:t>
            </a:r>
            <a:r>
              <a:rPr lang="ru-RU" sz="900" u="sng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»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Протяженность - 1000 км.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Диаметр - 350 мм.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Давление - 1,2 МПа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Скорость перекачки - 2 м/с</a:t>
            </a:r>
          </a:p>
          <a:p>
            <a:pPr algn="ctr" defTabSz="1789113">
              <a:defRPr/>
            </a:pPr>
            <a:r>
              <a:rPr lang="ru-RU" sz="900" b="0" i="1" dirty="0"/>
              <a:t> </a:t>
            </a:r>
            <a:r>
              <a:rPr lang="ru-RU" sz="900" b="0" i="1" dirty="0">
                <a:latin typeface="Calibri" pitchFamily="34" charset="0"/>
              </a:rPr>
              <a:t>Количество ниток – 2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Подземный </a:t>
            </a:r>
          </a:p>
          <a:p>
            <a:pPr algn="ctr" defTabSz="1789113">
              <a:defRPr/>
            </a:pPr>
            <a:r>
              <a:rPr lang="ru-RU" sz="900" b="0" i="1" dirty="0">
                <a:latin typeface="Calibri" pitchFamily="34" charset="0"/>
              </a:rPr>
              <a:t>Год ввода в эксплуатацию - 1975г</a:t>
            </a:r>
          </a:p>
        </p:txBody>
      </p:sp>
      <p:grpSp>
        <p:nvGrpSpPr>
          <p:cNvPr id="36950" name="Группа 135"/>
          <p:cNvGrpSpPr>
            <a:grpSpLocks/>
          </p:cNvGrpSpPr>
          <p:nvPr/>
        </p:nvGrpSpPr>
        <p:grpSpPr bwMode="auto">
          <a:xfrm rot="217446">
            <a:off x="12192000" y="3951288"/>
            <a:ext cx="200025" cy="806450"/>
            <a:chOff x="5857884" y="3714752"/>
            <a:chExt cx="142876" cy="428628"/>
          </a:xfrm>
        </p:grpSpPr>
        <p:sp>
          <p:nvSpPr>
            <p:cNvPr id="37000" name="Овал 132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785938"/>
              <a:endParaRPr lang="ru-RU" sz="35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6" name="Прямая соединительная линия 134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951" name="Text Box 36"/>
          <p:cNvSpPr txBox="1">
            <a:spLocks noChangeArrowheads="1"/>
          </p:cNvSpPr>
          <p:nvPr/>
        </p:nvSpPr>
        <p:spPr bwMode="auto">
          <a:xfrm>
            <a:off x="9756775" y="8675688"/>
            <a:ext cx="2951163" cy="736600"/>
          </a:xfrm>
          <a:prstGeom prst="rect">
            <a:avLst/>
          </a:prstGeom>
          <a:solidFill>
            <a:schemeClr val="bg1">
              <a:alpha val="70979"/>
            </a:schemeClr>
          </a:solidFill>
          <a:ln w="38100" cmpd="dbl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>
                <a:cs typeface="Times New Roman" pitchFamily="18" charset="0"/>
              </a:rPr>
              <a:t>Хабаровское отделение 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>
                <a:cs typeface="Times New Roman" pitchFamily="18" charset="0"/>
              </a:rPr>
              <a:t>Дальневосточной железной дороги: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>
                <a:cs typeface="Times New Roman" pitchFamily="18" charset="0"/>
              </a:rPr>
              <a:t>Начальник отделения Михаев Павел Евгеньевич, 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>
                <a:cs typeface="Times New Roman" pitchFamily="18" charset="0"/>
              </a:rPr>
              <a:t>т. </a:t>
            </a:r>
            <a:r>
              <a:rPr lang="en-US" sz="1000" b="0" i="1">
                <a:cs typeface="Times New Roman" pitchFamily="18" charset="0"/>
              </a:rPr>
              <a:t>8-4212-</a:t>
            </a:r>
            <a:r>
              <a:rPr lang="ru-RU" sz="1000" b="0" i="1">
                <a:cs typeface="Times New Roman" pitchFamily="18" charset="0"/>
              </a:rPr>
              <a:t>38-25-00</a:t>
            </a:r>
            <a:endParaRPr lang="en-US" sz="1000" b="0" i="1">
              <a:cs typeface="Times New Roman" pitchFamily="18" charset="0"/>
            </a:endParaRPr>
          </a:p>
        </p:txBody>
      </p:sp>
      <p:grpSp>
        <p:nvGrpSpPr>
          <p:cNvPr id="2225" name="Group 53"/>
          <p:cNvGrpSpPr>
            <a:grpSpLocks/>
          </p:cNvGrpSpPr>
          <p:nvPr/>
        </p:nvGrpSpPr>
        <p:grpSpPr bwMode="auto">
          <a:xfrm>
            <a:off x="6170162" y="5371533"/>
            <a:ext cx="815975" cy="393700"/>
            <a:chOff x="2290" y="4020"/>
            <a:chExt cx="768" cy="218"/>
          </a:xfrm>
          <a:solidFill>
            <a:schemeClr val="bg1">
              <a:alpha val="51000"/>
            </a:schemeClr>
          </a:solidFill>
        </p:grpSpPr>
        <p:sp>
          <p:nvSpPr>
            <p:cNvPr id="15463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grpFill/>
            <a:ln w="25400">
              <a:noFill/>
              <a:miter lim="800000"/>
              <a:headEnd/>
              <a:tailEnd/>
            </a:ln>
          </p:spPr>
          <p:txBody>
            <a:bodyPr lIns="17748" tIns="17748" rIns="17748" bIns="17748"/>
            <a:lstStyle/>
            <a:p>
              <a:pPr algn="ctr" defTabSz="1787525">
                <a:defRPr/>
              </a:pPr>
              <a:r>
                <a:rPr lang="ru-RU" sz="1100" u="sng" dirty="0">
                  <a:cs typeface="Times New Roman" pitchFamily="18" charset="0"/>
                </a:rPr>
                <a:t>№12</a:t>
              </a:r>
              <a:endParaRPr lang="ru-RU" sz="1100" b="0" u="sng" dirty="0">
                <a:cs typeface="Times New Roman" pitchFamily="18" charset="0"/>
              </a:endParaRPr>
            </a:p>
            <a:p>
              <a:pPr algn="ctr" defTabSz="1787525">
                <a:defRPr/>
              </a:pPr>
              <a:r>
                <a:rPr lang="ru-RU" sz="1100" b="0" dirty="0">
                  <a:cs typeface="Times New Roman" pitchFamily="18" charset="0"/>
                </a:rPr>
                <a:t> </a:t>
              </a:r>
              <a:r>
                <a:rPr lang="ru-RU" sz="1100" dirty="0">
                  <a:cs typeface="Times New Roman" pitchFamily="18" charset="0"/>
                </a:rPr>
                <a:t>150</a:t>
              </a:r>
              <a:endParaRPr lang="ru-RU" sz="3500" b="0" dirty="0">
                <a:cs typeface="Times New Roman" pitchFamily="18" charset="0"/>
              </a:endParaRPr>
            </a:p>
          </p:txBody>
        </p:sp>
        <p:grpSp>
          <p:nvGrpSpPr>
            <p:cNvPr id="2226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  <a:grpFill/>
          </p:grpSpPr>
          <p:sp>
            <p:nvSpPr>
              <p:cNvPr id="15465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grp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27761" tIns="63881" rIns="127761" bIns="63881"/>
              <a:lstStyle/>
              <a:p>
                <a:pPr defTabSz="1787525">
                  <a:defRPr/>
                </a:pPr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15466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grp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pPr>
                  <a:defRPr/>
                </a:pPr>
                <a:endParaRPr lang="ru-RU"/>
              </a:p>
            </p:txBody>
          </p:sp>
          <p:sp>
            <p:nvSpPr>
              <p:cNvPr id="15467" name="Line 59"/>
              <p:cNvSpPr>
                <a:spLocks noChangeShapeType="1"/>
              </p:cNvSpPr>
              <p:nvPr/>
            </p:nvSpPr>
            <p:spPr bwMode="auto">
              <a:xfrm>
                <a:off x="10288" y="31"/>
                <a:ext cx="9551" cy="7279"/>
              </a:xfrm>
              <a:prstGeom prst="line">
                <a:avLst/>
              </a:prstGeom>
              <a:grp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pPr>
                  <a:defRPr/>
                </a:pPr>
                <a:endParaRPr lang="ru-RU"/>
              </a:p>
            </p:txBody>
          </p:sp>
          <p:grpSp>
            <p:nvGrpSpPr>
              <p:cNvPr id="2227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  <a:grpFill/>
            </p:grpSpPr>
            <p:sp>
              <p:nvSpPr>
                <p:cNvPr id="15469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grp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/>
                </a:p>
              </p:txBody>
            </p:sp>
            <p:sp>
              <p:nvSpPr>
                <p:cNvPr id="15470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grp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/>
                </a:p>
              </p:txBody>
            </p:sp>
          </p:grpSp>
        </p:grpSp>
      </p:grpSp>
      <p:sp>
        <p:nvSpPr>
          <p:cNvPr id="21" name="Text Box 2072"/>
          <p:cNvSpPr txBox="1">
            <a:spLocks noChangeArrowheads="1"/>
          </p:cNvSpPr>
          <p:nvPr/>
        </p:nvSpPr>
        <p:spPr bwMode="auto">
          <a:xfrm>
            <a:off x="5988050" y="3094038"/>
            <a:ext cx="790575" cy="252412"/>
          </a:xfrm>
          <a:prstGeom prst="rect">
            <a:avLst/>
          </a:prstGeom>
          <a:solidFill>
            <a:srgbClr val="00FF99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8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ИВАНОВО</a:t>
            </a:r>
          </a:p>
        </p:txBody>
      </p:sp>
      <p:grpSp>
        <p:nvGrpSpPr>
          <p:cNvPr id="36954" name="Группа 315"/>
          <p:cNvGrpSpPr>
            <a:grpSpLocks/>
          </p:cNvGrpSpPr>
          <p:nvPr/>
        </p:nvGrpSpPr>
        <p:grpSpPr bwMode="auto">
          <a:xfrm>
            <a:off x="5364163" y="4764088"/>
            <a:ext cx="454025" cy="1023937"/>
            <a:chOff x="5364012" y="4763860"/>
            <a:chExt cx="454023" cy="1023938"/>
          </a:xfrm>
        </p:grpSpPr>
        <p:grpSp>
          <p:nvGrpSpPr>
            <p:cNvPr id="36980" name="Group 83"/>
            <p:cNvGrpSpPr>
              <a:grpSpLocks/>
            </p:cNvGrpSpPr>
            <p:nvPr/>
          </p:nvGrpSpPr>
          <p:grpSpPr bwMode="auto">
            <a:xfrm>
              <a:off x="5390998" y="5286148"/>
              <a:ext cx="398462" cy="501650"/>
              <a:chOff x="4758" y="4140"/>
              <a:chExt cx="141" cy="180"/>
            </a:xfrm>
          </p:grpSpPr>
          <p:grpSp>
            <p:nvGrpSpPr>
              <p:cNvPr id="36994" name="Group 958"/>
              <p:cNvGrpSpPr>
                <a:grpSpLocks/>
              </p:cNvGrpSpPr>
              <p:nvPr/>
            </p:nvGrpSpPr>
            <p:grpSpPr bwMode="auto">
              <a:xfrm>
                <a:off x="4758" y="4140"/>
                <a:ext cx="141" cy="180"/>
                <a:chOff x="3161" y="192"/>
                <a:chExt cx="347" cy="672"/>
              </a:xfrm>
            </p:grpSpPr>
            <p:sp>
              <p:nvSpPr>
                <p:cNvPr id="36996" name="Line 959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6997" name="Line 961"/>
                <p:cNvSpPr>
                  <a:spLocks noChangeShapeType="1"/>
                </p:cNvSpPr>
                <p:nvPr/>
              </p:nvSpPr>
              <p:spPr bwMode="auto">
                <a:xfrm flipV="1">
                  <a:off x="3169" y="485"/>
                  <a:ext cx="339" cy="91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6998" name="Line 960"/>
                <p:cNvSpPr>
                  <a:spLocks noChangeShapeType="1"/>
                </p:cNvSpPr>
                <p:nvPr/>
              </p:nvSpPr>
              <p:spPr bwMode="auto">
                <a:xfrm>
                  <a:off x="3161" y="211"/>
                  <a:ext cx="341" cy="94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6999" name="Line 962"/>
                <p:cNvSpPr>
                  <a:spLocks noChangeShapeType="1"/>
                </p:cNvSpPr>
                <p:nvPr/>
              </p:nvSpPr>
              <p:spPr bwMode="auto">
                <a:xfrm>
                  <a:off x="3498" y="29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36995" name="Freeform 963"/>
              <p:cNvSpPr>
                <a:spLocks/>
              </p:cNvSpPr>
              <p:nvPr/>
            </p:nvSpPr>
            <p:spPr bwMode="auto">
              <a:xfrm>
                <a:off x="4763" y="4148"/>
                <a:ext cx="131" cy="93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0 h 159"/>
                  <a:gd name="T4" fmla="*/ 0 w 291"/>
                  <a:gd name="T5" fmla="*/ 0 h 159"/>
                  <a:gd name="T6" fmla="*/ 0 w 291"/>
                  <a:gd name="T7" fmla="*/ 0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78588" tIns="39294" rIns="78588" bIns="39294"/>
              <a:lstStyle/>
              <a:p>
                <a:pPr defTabSz="1541463"/>
                <a:r>
                  <a:rPr lang="ru-RU" sz="1000"/>
                  <a:t>впо</a:t>
                </a:r>
              </a:p>
            </p:txBody>
          </p:sp>
        </p:grpSp>
        <p:grpSp>
          <p:nvGrpSpPr>
            <p:cNvPr id="36981" name="Группа 270"/>
            <p:cNvGrpSpPr>
              <a:grpSpLocks/>
            </p:cNvGrpSpPr>
            <p:nvPr/>
          </p:nvGrpSpPr>
          <p:grpSpPr bwMode="auto">
            <a:xfrm>
              <a:off x="5367111" y="5022623"/>
              <a:ext cx="450924" cy="550862"/>
              <a:chOff x="6391259" y="2020888"/>
              <a:chExt cx="451271" cy="550862"/>
            </a:xfrm>
          </p:grpSpPr>
          <p:grpSp>
            <p:nvGrpSpPr>
              <p:cNvPr id="36986" name="Group 49"/>
              <p:cNvGrpSpPr>
                <a:grpSpLocks/>
              </p:cNvGrpSpPr>
              <p:nvPr/>
            </p:nvGrpSpPr>
            <p:grpSpPr bwMode="auto">
              <a:xfrm>
                <a:off x="6421693" y="2020888"/>
                <a:ext cx="404988" cy="550862"/>
                <a:chOff x="4340" y="3838"/>
                <a:chExt cx="135" cy="211"/>
              </a:xfrm>
            </p:grpSpPr>
            <p:sp>
              <p:nvSpPr>
                <p:cNvPr id="36988" name="Freeform 50"/>
                <p:cNvSpPr>
                  <a:spLocks/>
                </p:cNvSpPr>
                <p:nvPr/>
              </p:nvSpPr>
              <p:spPr bwMode="auto">
                <a:xfrm>
                  <a:off x="4341" y="3838"/>
                  <a:ext cx="130" cy="109"/>
                </a:xfrm>
                <a:custGeom>
                  <a:avLst/>
                  <a:gdLst>
                    <a:gd name="T0" fmla="*/ 0 w 291"/>
                    <a:gd name="T1" fmla="*/ 0 h 159"/>
                    <a:gd name="T2" fmla="*/ 0 w 291"/>
                    <a:gd name="T3" fmla="*/ 1 h 159"/>
                    <a:gd name="T4" fmla="*/ 0 w 291"/>
                    <a:gd name="T5" fmla="*/ 1 h 159"/>
                    <a:gd name="T6" fmla="*/ 0 w 291"/>
                    <a:gd name="T7" fmla="*/ 1 h 159"/>
                    <a:gd name="T8" fmla="*/ 0 w 291"/>
                    <a:gd name="T9" fmla="*/ 0 h 1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1"/>
                    <a:gd name="T16" fmla="*/ 0 h 159"/>
                    <a:gd name="T17" fmla="*/ 291 w 291"/>
                    <a:gd name="T18" fmla="*/ 159 h 1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1" h="159">
                      <a:moveTo>
                        <a:pt x="0" y="0"/>
                      </a:moveTo>
                      <a:lnTo>
                        <a:pt x="0" y="159"/>
                      </a:lnTo>
                      <a:lnTo>
                        <a:pt x="291" y="114"/>
                      </a:lnTo>
                      <a:lnTo>
                        <a:pt x="291" y="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lIns="91350" tIns="45675" rIns="91350" bIns="45675"/>
                <a:lstStyle/>
                <a:p>
                  <a:endParaRPr lang="ru-RU"/>
                </a:p>
              </p:txBody>
            </p:sp>
            <p:grpSp>
              <p:nvGrpSpPr>
                <p:cNvPr id="36989" name="Group 51"/>
                <p:cNvGrpSpPr>
                  <a:grpSpLocks/>
                </p:cNvGrpSpPr>
                <p:nvPr/>
              </p:nvGrpSpPr>
              <p:grpSpPr bwMode="auto">
                <a:xfrm>
                  <a:off x="4340" y="3839"/>
                  <a:ext cx="135" cy="210"/>
                  <a:chOff x="3168" y="192"/>
                  <a:chExt cx="386" cy="672"/>
                </a:xfrm>
              </p:grpSpPr>
              <p:sp>
                <p:nvSpPr>
                  <p:cNvPr id="36990" name="Line 52"/>
                  <p:cNvSpPr>
                    <a:spLocks noChangeShapeType="1"/>
                  </p:cNvSpPr>
                  <p:nvPr/>
                </p:nvSpPr>
                <p:spPr bwMode="auto">
                  <a:xfrm>
                    <a:off x="3168" y="192"/>
                    <a:ext cx="0" cy="672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6991" name="Line 53"/>
                  <p:cNvSpPr>
                    <a:spLocks noChangeShapeType="1"/>
                  </p:cNvSpPr>
                  <p:nvPr/>
                </p:nvSpPr>
                <p:spPr bwMode="auto">
                  <a:xfrm>
                    <a:off x="3168" y="192"/>
                    <a:ext cx="372" cy="75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6992" name="Line 5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84" y="439"/>
                    <a:ext cx="370" cy="98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36993" name="Line 55"/>
                  <p:cNvSpPr>
                    <a:spLocks noChangeShapeType="1"/>
                  </p:cNvSpPr>
                  <p:nvPr/>
                </p:nvSpPr>
                <p:spPr bwMode="auto">
                  <a:xfrm>
                    <a:off x="3547" y="261"/>
                    <a:ext cx="0" cy="192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6987" name="Text Box 56"/>
              <p:cNvSpPr txBox="1">
                <a:spLocks noChangeArrowheads="1"/>
              </p:cNvSpPr>
              <p:nvPr/>
            </p:nvSpPr>
            <p:spPr bwMode="auto">
              <a:xfrm>
                <a:off x="6391259" y="2063750"/>
                <a:ext cx="451271" cy="1939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5341" tIns="42675" rIns="85341" bIns="42675">
                <a:spAutoFit/>
              </a:bodyPr>
              <a:lstStyle>
                <a:lvl1pPr defTabSz="167322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67322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67322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67322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67322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673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673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673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673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r>
                  <a:rPr lang="ru-RU" sz="700"/>
                  <a:t>ПЧ-4,5</a:t>
                </a:r>
              </a:p>
            </p:txBody>
          </p:sp>
        </p:grpSp>
        <p:grpSp>
          <p:nvGrpSpPr>
            <p:cNvPr id="36982" name="Группа 271"/>
            <p:cNvGrpSpPr>
              <a:grpSpLocks/>
            </p:cNvGrpSpPr>
            <p:nvPr/>
          </p:nvGrpSpPr>
          <p:grpSpPr bwMode="auto">
            <a:xfrm>
              <a:off x="5364012" y="4763860"/>
              <a:ext cx="450850" cy="438150"/>
              <a:chOff x="7229481" y="2443151"/>
              <a:chExt cx="451271" cy="437087"/>
            </a:xfrm>
          </p:grpSpPr>
          <p:sp>
            <p:nvSpPr>
              <p:cNvPr id="36983" name="Freeform 36"/>
              <p:cNvSpPr>
                <a:spLocks/>
              </p:cNvSpPr>
              <p:nvPr/>
            </p:nvSpPr>
            <p:spPr bwMode="auto">
              <a:xfrm>
                <a:off x="7258850" y="2443151"/>
                <a:ext cx="385764" cy="261921"/>
              </a:xfrm>
              <a:custGeom>
                <a:avLst/>
                <a:gdLst>
                  <a:gd name="T0" fmla="*/ 0 w 432"/>
                  <a:gd name="T1" fmla="*/ 0 h 288"/>
                  <a:gd name="T2" fmla="*/ 2147483647 w 432"/>
                  <a:gd name="T3" fmla="*/ 2147483647 h 288"/>
                  <a:gd name="T4" fmla="*/ 2147483647 w 432"/>
                  <a:gd name="T5" fmla="*/ 2147483647 h 288"/>
                  <a:gd name="T6" fmla="*/ 0 w 432"/>
                  <a:gd name="T7" fmla="*/ 2147483647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lIns="128016" tIns="64008" rIns="128016" bIns="64008" anchor="ctr"/>
              <a:lstStyle/>
              <a:p>
                <a:endParaRPr lang="ru-RU"/>
              </a:p>
            </p:txBody>
          </p:sp>
          <p:sp>
            <p:nvSpPr>
              <p:cNvPr id="36984" name="Line 37"/>
              <p:cNvSpPr>
                <a:spLocks noChangeShapeType="1"/>
              </p:cNvSpPr>
              <p:nvPr/>
            </p:nvSpPr>
            <p:spPr bwMode="auto">
              <a:xfrm>
                <a:off x="7263617" y="2628238"/>
                <a:ext cx="0" cy="252000"/>
              </a:xfrm>
              <a:prstGeom prst="line">
                <a:avLst/>
              </a:prstGeom>
              <a:noFill/>
              <a:ln w="25400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36985" name="Text Box 56"/>
              <p:cNvSpPr txBox="1">
                <a:spLocks noChangeArrowheads="1"/>
              </p:cNvSpPr>
              <p:nvPr/>
            </p:nvSpPr>
            <p:spPr bwMode="auto">
              <a:xfrm>
                <a:off x="7229481" y="2476484"/>
                <a:ext cx="451271" cy="1939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5341" tIns="42675" rIns="85341" bIns="42675">
                <a:spAutoFit/>
              </a:bodyPr>
              <a:lstStyle>
                <a:lvl1pPr defTabSz="167322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67322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67322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67322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67322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673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673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673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6732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r>
                  <a:rPr lang="ru-RU" sz="700"/>
                  <a:t>ПЧ-4,5</a:t>
                </a:r>
              </a:p>
            </p:txBody>
          </p:sp>
        </p:grpSp>
      </p:grpSp>
      <p:sp>
        <p:nvSpPr>
          <p:cNvPr id="27" name="Text Box 2072"/>
          <p:cNvSpPr txBox="1">
            <a:spLocks noChangeArrowheads="1"/>
          </p:cNvSpPr>
          <p:nvPr/>
        </p:nvSpPr>
        <p:spPr bwMode="auto">
          <a:xfrm>
            <a:off x="5392738" y="5619750"/>
            <a:ext cx="720725" cy="298450"/>
          </a:xfrm>
          <a:prstGeom prst="rect">
            <a:avLst/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ru-RU" sz="1100" dirty="0">
                <a:effectLst>
                  <a:outerShdw blurRad="38100" dist="38100" dir="2700000" algn="tl">
                    <a:srgbClr val="FFFFFF"/>
                  </a:outerShdw>
                </a:effectLst>
              </a:rPr>
              <a:t>ГРЯЗИ</a:t>
            </a:r>
          </a:p>
        </p:txBody>
      </p:sp>
      <p:grpSp>
        <p:nvGrpSpPr>
          <p:cNvPr id="36956" name="Группа 279"/>
          <p:cNvGrpSpPr>
            <a:grpSpLocks/>
          </p:cNvGrpSpPr>
          <p:nvPr/>
        </p:nvGrpSpPr>
        <p:grpSpPr bwMode="auto">
          <a:xfrm>
            <a:off x="4498975" y="3722688"/>
            <a:ext cx="331788" cy="296862"/>
            <a:chOff x="6305556" y="8259762"/>
            <a:chExt cx="330990" cy="296862"/>
          </a:xfrm>
        </p:grpSpPr>
        <p:grpSp>
          <p:nvGrpSpPr>
            <p:cNvPr id="36970" name="Группа 374"/>
            <p:cNvGrpSpPr>
              <a:grpSpLocks/>
            </p:cNvGrpSpPr>
            <p:nvPr/>
          </p:nvGrpSpPr>
          <p:grpSpPr bwMode="auto">
            <a:xfrm>
              <a:off x="6305556" y="8259762"/>
              <a:ext cx="330990" cy="296862"/>
              <a:chOff x="534974" y="6954971"/>
              <a:chExt cx="330206" cy="296241"/>
            </a:xfrm>
          </p:grpSpPr>
          <p:grpSp>
            <p:nvGrpSpPr>
              <p:cNvPr id="36972" name="Group 56"/>
              <p:cNvGrpSpPr>
                <a:grpSpLocks/>
              </p:cNvGrpSpPr>
              <p:nvPr/>
            </p:nvGrpSpPr>
            <p:grpSpPr bwMode="auto">
              <a:xfrm>
                <a:off x="534974" y="6954971"/>
                <a:ext cx="330206" cy="296241"/>
                <a:chOff x="-497" y="1"/>
                <a:chExt cx="20746" cy="19999"/>
              </a:xfrm>
            </p:grpSpPr>
            <p:sp>
              <p:nvSpPr>
                <p:cNvPr id="36974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0000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761" tIns="63881" rIns="127761" bIns="63881"/>
                <a:lstStyle/>
                <a:p>
                  <a:pPr defTabSz="1787525"/>
                  <a:endParaRPr lang="ru-RU" sz="3500" b="0">
                    <a:latin typeface="Calibri" pitchFamily="34" charset="0"/>
                  </a:endParaRPr>
                </a:p>
              </p:txBody>
            </p:sp>
            <p:sp>
              <p:nvSpPr>
                <p:cNvPr id="36975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497" y="1"/>
                  <a:ext cx="10828" cy="7593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976" name="Line 59"/>
                <p:cNvSpPr>
                  <a:spLocks noChangeShapeType="1"/>
                </p:cNvSpPr>
                <p:nvPr/>
              </p:nvSpPr>
              <p:spPr bwMode="auto">
                <a:xfrm>
                  <a:off x="9801" y="54"/>
                  <a:ext cx="10448" cy="7540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6977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6978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6979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6973" name="Rectangle 57"/>
              <p:cNvSpPr>
                <a:spLocks noChangeArrowheads="1"/>
              </p:cNvSpPr>
              <p:nvPr/>
            </p:nvSpPr>
            <p:spPr bwMode="auto">
              <a:xfrm>
                <a:off x="614322" y="7067447"/>
                <a:ext cx="175536" cy="181368"/>
              </a:xfrm>
              <a:prstGeom prst="rect">
                <a:avLst/>
              </a:prstGeom>
              <a:noFill/>
              <a:ln w="254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</p:grpSp>
        <p:cxnSp>
          <p:nvCxnSpPr>
            <p:cNvPr id="36971" name="Прямая соединительная линия 281"/>
            <p:cNvCxnSpPr>
              <a:cxnSpLocks noChangeShapeType="1"/>
              <a:stCxn id="36974" idx="1"/>
              <a:endCxn id="36974" idx="3"/>
            </p:cNvCxnSpPr>
            <p:nvPr/>
          </p:nvCxnSpPr>
          <p:spPr bwMode="auto">
            <a:xfrm rot="10800000" flipH="1">
              <a:off x="6313486" y="8465344"/>
              <a:ext cx="308770" cy="406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6957" name="Группа 290"/>
          <p:cNvGrpSpPr>
            <a:grpSpLocks/>
          </p:cNvGrpSpPr>
          <p:nvPr/>
        </p:nvGrpSpPr>
        <p:grpSpPr bwMode="auto">
          <a:xfrm>
            <a:off x="6270625" y="8355013"/>
            <a:ext cx="330200" cy="296862"/>
            <a:chOff x="6305556" y="8259762"/>
            <a:chExt cx="330990" cy="296862"/>
          </a:xfrm>
        </p:grpSpPr>
        <p:grpSp>
          <p:nvGrpSpPr>
            <p:cNvPr id="36960" name="Группа 374"/>
            <p:cNvGrpSpPr>
              <a:grpSpLocks/>
            </p:cNvGrpSpPr>
            <p:nvPr/>
          </p:nvGrpSpPr>
          <p:grpSpPr bwMode="auto">
            <a:xfrm>
              <a:off x="6305556" y="8259762"/>
              <a:ext cx="330990" cy="296862"/>
              <a:chOff x="534974" y="6954971"/>
              <a:chExt cx="330206" cy="296241"/>
            </a:xfrm>
          </p:grpSpPr>
          <p:grpSp>
            <p:nvGrpSpPr>
              <p:cNvPr id="36962" name="Group 56"/>
              <p:cNvGrpSpPr>
                <a:grpSpLocks/>
              </p:cNvGrpSpPr>
              <p:nvPr/>
            </p:nvGrpSpPr>
            <p:grpSpPr bwMode="auto">
              <a:xfrm>
                <a:off x="534974" y="6954971"/>
                <a:ext cx="330206" cy="296241"/>
                <a:chOff x="-497" y="1"/>
                <a:chExt cx="20746" cy="19999"/>
              </a:xfrm>
            </p:grpSpPr>
            <p:sp>
              <p:nvSpPr>
                <p:cNvPr id="36964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0066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761" tIns="63881" rIns="127761" bIns="63881"/>
                <a:lstStyle/>
                <a:p>
                  <a:pPr defTabSz="1787525"/>
                  <a:endParaRPr lang="ru-RU" sz="3500" b="0">
                    <a:latin typeface="Calibri" pitchFamily="34" charset="0"/>
                  </a:endParaRPr>
                </a:p>
              </p:txBody>
            </p:sp>
            <p:sp>
              <p:nvSpPr>
                <p:cNvPr id="36965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497" y="1"/>
                  <a:ext cx="10828" cy="7593"/>
                </a:xfrm>
                <a:prstGeom prst="line">
                  <a:avLst/>
                </a:prstGeom>
                <a:noFill/>
                <a:ln w="25400">
                  <a:solidFill>
                    <a:srgbClr val="0066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966" name="Line 59"/>
                <p:cNvSpPr>
                  <a:spLocks noChangeShapeType="1"/>
                </p:cNvSpPr>
                <p:nvPr/>
              </p:nvSpPr>
              <p:spPr bwMode="auto">
                <a:xfrm>
                  <a:off x="9801" y="54"/>
                  <a:ext cx="10448" cy="7540"/>
                </a:xfrm>
                <a:prstGeom prst="line">
                  <a:avLst/>
                </a:prstGeom>
                <a:noFill/>
                <a:ln w="25400">
                  <a:solidFill>
                    <a:srgbClr val="0066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6967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6968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0066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6969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006600"/>
                    </a:solidFill>
                    <a:round/>
                    <a:headEnd type="none" w="sm" len="sm"/>
                    <a:tailEnd type="none" w="sm" len="sm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6963" name="Rectangle 57"/>
              <p:cNvSpPr>
                <a:spLocks noChangeArrowheads="1"/>
              </p:cNvSpPr>
              <p:nvPr/>
            </p:nvSpPr>
            <p:spPr bwMode="auto">
              <a:xfrm>
                <a:off x="614322" y="7067447"/>
                <a:ext cx="175536" cy="181368"/>
              </a:xfrm>
              <a:prstGeom prst="rect">
                <a:avLst/>
              </a:prstGeom>
              <a:noFill/>
              <a:ln w="25400">
                <a:solidFill>
                  <a:srgbClr val="00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</p:grpSp>
        <p:cxnSp>
          <p:nvCxnSpPr>
            <p:cNvPr id="36961" name="Прямая соединительная линия 292"/>
            <p:cNvCxnSpPr>
              <a:cxnSpLocks noChangeShapeType="1"/>
              <a:stCxn id="36964" idx="1"/>
              <a:endCxn id="36964" idx="3"/>
            </p:cNvCxnSpPr>
            <p:nvPr/>
          </p:nvCxnSpPr>
          <p:spPr bwMode="auto">
            <a:xfrm rot="10800000" flipH="1">
              <a:off x="6313486" y="8465344"/>
              <a:ext cx="308770" cy="406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(Обзорная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карта наиболее значимых объектов прилегающих к </a:t>
            </a:r>
            <a:r>
              <a:rPr lang="ru-RU" sz="2100" dirty="0" err="1">
                <a:solidFill>
                  <a:srgbClr val="0000FF"/>
                </a:solidFill>
                <a:cs typeface="Times New Roman" pitchFamily="18" charset="0"/>
              </a:rPr>
              <a:t>н.п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. в границах района)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6959" name="Text Box 294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3.5.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0004" name="Group 10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3920311"/>
              </p:ext>
            </p:extLst>
          </p:nvPr>
        </p:nvGraphicFramePr>
        <p:xfrm>
          <a:off x="192087" y="1101812"/>
          <a:ext cx="12417425" cy="5711129"/>
        </p:xfrm>
        <a:graphic>
          <a:graphicData uri="http://schemas.openxmlformats.org/drawingml/2006/table">
            <a:tbl>
              <a:tblPr/>
              <a:tblGrid>
                <a:gridCol w="8048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277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6304">
                  <a:extLst>
                    <a:ext uri="{9D8B030D-6E8A-4147-A177-3AD203B41FA5}">
                      <a16:colId xmlns:a16="http://schemas.microsoft.com/office/drawing/2014/main" val="3716138423"/>
                    </a:ext>
                  </a:extLst>
                </a:gridCol>
                <a:gridCol w="3448472">
                  <a:extLst>
                    <a:ext uri="{9D8B030D-6E8A-4147-A177-3AD203B41FA5}">
                      <a16:colId xmlns:a16="http://schemas.microsoft.com/office/drawing/2014/main" val="2947769641"/>
                    </a:ext>
                  </a:extLst>
                </a:gridCol>
              </a:tblGrid>
              <a:tr h="99377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риска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641350" marR="0" lvl="1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Показатель риска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 риска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038">
                <a:tc gridSpan="4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на транспорте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531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 возникновения ЧС на объектах автомобильного транспорта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– Декабрь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372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на объектах железнодорожного транспорта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- Декабрь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69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на объектах воздушного транспорта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- Декабрь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9848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на объектах речного транспорта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Апрель - Октябрь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4475">
                <a:tc gridSpan="4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техногенного характера</a:t>
                      </a: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848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химически опасных объектах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- Декабрь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9372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радиационно опасных объектах 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- Декабрь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9531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биологически опасных объектах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- Декабрь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879685" name="Прямоугольник 7"/>
          <p:cNvGrpSpPr>
            <a:grpSpLocks/>
          </p:cNvGrpSpPr>
          <p:nvPr/>
        </p:nvGrpSpPr>
        <p:grpSpPr bwMode="auto">
          <a:xfrm>
            <a:off x="6406031" y="2394580"/>
            <a:ext cx="2749550" cy="604838"/>
            <a:chOff x="2158" y="1156"/>
            <a:chExt cx="1237" cy="272"/>
          </a:xfrm>
        </p:grpSpPr>
        <p:pic>
          <p:nvPicPr>
            <p:cNvPr id="879713" name="Прямоугольник 7"/>
            <p:cNvPicPr>
              <a:picLocks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2158" y="1156"/>
              <a:ext cx="1237" cy="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79714" name="Text Box 90"/>
            <p:cNvSpPr txBox="1">
              <a:spLocks noChangeArrowheads="1"/>
            </p:cNvSpPr>
            <p:nvPr/>
          </p:nvSpPr>
          <p:spPr bwMode="auto">
            <a:xfrm>
              <a:off x="2172" y="1170"/>
              <a:ext cx="1211" cy="2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9" name="Прямоугольник 8"/>
          <p:cNvSpPr>
            <a:spLocks noChangeArrowheads="1"/>
          </p:cNvSpPr>
          <p:nvPr/>
        </p:nvSpPr>
        <p:spPr bwMode="auto">
          <a:xfrm>
            <a:off x="6599941" y="2474457"/>
            <a:ext cx="2522537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Недопустимый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-2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79687" name="Прямоугольник 16"/>
          <p:cNvGrpSpPr>
            <a:grpSpLocks/>
          </p:cNvGrpSpPr>
          <p:nvPr/>
        </p:nvGrpSpPr>
        <p:grpSpPr bwMode="auto">
          <a:xfrm>
            <a:off x="6410919" y="4974664"/>
            <a:ext cx="2763837" cy="763588"/>
            <a:chOff x="2150" y="2887"/>
            <a:chExt cx="1245" cy="276"/>
          </a:xfrm>
        </p:grpSpPr>
        <p:pic>
          <p:nvPicPr>
            <p:cNvPr id="879711" name="Прямоугольник 16"/>
            <p:cNvPicPr>
              <a:picLocks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50" y="2887"/>
              <a:ext cx="1245" cy="2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79712" name="Text Box 102"/>
            <p:cNvSpPr txBox="1">
              <a:spLocks noChangeArrowheads="1"/>
            </p:cNvSpPr>
            <p:nvPr/>
          </p:nvSpPr>
          <p:spPr bwMode="auto">
            <a:xfrm>
              <a:off x="2166" y="2907"/>
              <a:ext cx="1215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18" name="Прямоугольник 17"/>
          <p:cNvSpPr>
            <a:spLocks noChangeArrowheads="1"/>
          </p:cNvSpPr>
          <p:nvPr/>
        </p:nvSpPr>
        <p:spPr bwMode="auto">
          <a:xfrm>
            <a:off x="6564887" y="5146069"/>
            <a:ext cx="2522538" cy="354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Недопустимый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-2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79689" name="Прямоугольник 22"/>
          <p:cNvGrpSpPr>
            <a:grpSpLocks/>
          </p:cNvGrpSpPr>
          <p:nvPr/>
        </p:nvGrpSpPr>
        <p:grpSpPr bwMode="auto">
          <a:xfrm>
            <a:off x="6403122" y="2972174"/>
            <a:ext cx="2755900" cy="612775"/>
            <a:chOff x="2150" y="1425"/>
            <a:chExt cx="1241" cy="276"/>
          </a:xfrm>
        </p:grpSpPr>
        <p:pic>
          <p:nvPicPr>
            <p:cNvPr id="879709" name="Прямоугольник 22"/>
            <p:cNvPicPr>
              <a:picLocks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150" y="1425"/>
              <a:ext cx="1241" cy="2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79710" name="Text Box 106"/>
            <p:cNvSpPr txBox="1">
              <a:spLocks noChangeArrowheads="1"/>
            </p:cNvSpPr>
            <p:nvPr/>
          </p:nvSpPr>
          <p:spPr bwMode="auto">
            <a:xfrm>
              <a:off x="2166" y="1441"/>
              <a:ext cx="121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24" name="Прямоугольник 23"/>
          <p:cNvSpPr>
            <a:spLocks noChangeArrowheads="1"/>
          </p:cNvSpPr>
          <p:nvPr/>
        </p:nvSpPr>
        <p:spPr bwMode="auto">
          <a:xfrm>
            <a:off x="6599941" y="3066183"/>
            <a:ext cx="2325688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Приемлемый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-4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79691" name="Прямоугольник 25"/>
          <p:cNvGrpSpPr>
            <a:grpSpLocks/>
          </p:cNvGrpSpPr>
          <p:nvPr/>
        </p:nvGrpSpPr>
        <p:grpSpPr bwMode="auto">
          <a:xfrm>
            <a:off x="6417811" y="3570664"/>
            <a:ext cx="2749550" cy="688185"/>
            <a:chOff x="2158" y="1701"/>
            <a:chExt cx="1237" cy="257"/>
          </a:xfrm>
        </p:grpSpPr>
        <p:pic>
          <p:nvPicPr>
            <p:cNvPr id="879707" name="Прямоугольник 25"/>
            <p:cNvPicPr>
              <a:picLocks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2158" y="1701"/>
              <a:ext cx="1237" cy="2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79708" name="Text Box 110"/>
            <p:cNvSpPr txBox="1">
              <a:spLocks noChangeArrowheads="1"/>
            </p:cNvSpPr>
            <p:nvPr/>
          </p:nvSpPr>
          <p:spPr bwMode="auto">
            <a:xfrm>
              <a:off x="2172" y="1718"/>
              <a:ext cx="1211" cy="2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879692" name="Прямоугольник 28"/>
          <p:cNvGrpSpPr>
            <a:grpSpLocks/>
          </p:cNvGrpSpPr>
          <p:nvPr/>
        </p:nvGrpSpPr>
        <p:grpSpPr bwMode="auto">
          <a:xfrm>
            <a:off x="6424206" y="4140433"/>
            <a:ext cx="2749550" cy="657225"/>
            <a:chOff x="2158" y="2196"/>
            <a:chExt cx="1237" cy="296"/>
          </a:xfrm>
        </p:grpSpPr>
        <p:pic>
          <p:nvPicPr>
            <p:cNvPr id="879705" name="Прямоугольник 28"/>
            <p:cNvPicPr>
              <a:picLocks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2158" y="2196"/>
              <a:ext cx="1237" cy="2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79706" name="Text Box 113"/>
            <p:cNvSpPr txBox="1">
              <a:spLocks noChangeArrowheads="1"/>
            </p:cNvSpPr>
            <p:nvPr/>
          </p:nvSpPr>
          <p:spPr bwMode="auto">
            <a:xfrm>
              <a:off x="2173" y="2211"/>
              <a:ext cx="1211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30" name="Прямоугольник 29"/>
          <p:cNvSpPr>
            <a:spLocks noChangeArrowheads="1"/>
          </p:cNvSpPr>
          <p:nvPr/>
        </p:nvSpPr>
        <p:spPr bwMode="auto">
          <a:xfrm>
            <a:off x="6606115" y="4297673"/>
            <a:ext cx="2433637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Повышенный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-3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79694" name="Прямоугольник 31"/>
          <p:cNvGrpSpPr>
            <a:grpSpLocks/>
          </p:cNvGrpSpPr>
          <p:nvPr/>
        </p:nvGrpSpPr>
        <p:grpSpPr bwMode="auto">
          <a:xfrm>
            <a:off x="6429438" y="5671485"/>
            <a:ext cx="2749550" cy="636588"/>
            <a:chOff x="2158" y="3168"/>
            <a:chExt cx="1237" cy="265"/>
          </a:xfrm>
        </p:grpSpPr>
        <p:pic>
          <p:nvPicPr>
            <p:cNvPr id="879703" name="Прямоугольник 31"/>
            <p:cNvPicPr>
              <a:picLocks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2158" y="3168"/>
              <a:ext cx="1237" cy="2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79704" name="Text Box 117"/>
            <p:cNvSpPr txBox="1">
              <a:spLocks noChangeArrowheads="1"/>
            </p:cNvSpPr>
            <p:nvPr/>
          </p:nvSpPr>
          <p:spPr bwMode="auto">
            <a:xfrm>
              <a:off x="2172" y="3183"/>
              <a:ext cx="1211" cy="2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33" name="Прямоугольник 32"/>
          <p:cNvSpPr>
            <a:spLocks noChangeArrowheads="1"/>
          </p:cNvSpPr>
          <p:nvPr/>
        </p:nvSpPr>
        <p:spPr bwMode="auto">
          <a:xfrm>
            <a:off x="6636278" y="5811642"/>
            <a:ext cx="2373313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Приемлемый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-4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79696" name="Прямоугольник 40"/>
          <p:cNvGrpSpPr>
            <a:grpSpLocks/>
          </p:cNvGrpSpPr>
          <p:nvPr/>
        </p:nvGrpSpPr>
        <p:grpSpPr bwMode="auto">
          <a:xfrm>
            <a:off x="6424206" y="6294011"/>
            <a:ext cx="2749550" cy="555625"/>
            <a:chOff x="2158" y="3421"/>
            <a:chExt cx="1237" cy="292"/>
          </a:xfrm>
        </p:grpSpPr>
        <p:pic>
          <p:nvPicPr>
            <p:cNvPr id="879701" name="Прямоугольник 40"/>
            <p:cNvPicPr>
              <a:picLocks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2158" y="3421"/>
              <a:ext cx="1237" cy="2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79702" name="Text Box 121"/>
            <p:cNvSpPr txBox="1">
              <a:spLocks noChangeArrowheads="1"/>
            </p:cNvSpPr>
            <p:nvPr/>
          </p:nvSpPr>
          <p:spPr bwMode="auto">
            <a:xfrm>
              <a:off x="2172" y="3437"/>
              <a:ext cx="1211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42" name="Прямоугольник 41"/>
          <p:cNvSpPr>
            <a:spLocks noChangeArrowheads="1"/>
          </p:cNvSpPr>
          <p:nvPr/>
        </p:nvSpPr>
        <p:spPr bwMode="auto">
          <a:xfrm>
            <a:off x="6683030" y="6324121"/>
            <a:ext cx="2373313" cy="357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Приемлемый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-4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46" name="Прямоугольник 45"/>
          <p:cNvSpPr>
            <a:spLocks noChangeArrowheads="1"/>
          </p:cNvSpPr>
          <p:nvPr/>
        </p:nvSpPr>
        <p:spPr bwMode="auto">
          <a:xfrm>
            <a:off x="6640575" y="3655906"/>
            <a:ext cx="2327275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Приемлемый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-4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7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0" tIns="45710" rIns="91420" bIns="45710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b="1" dirty="0"/>
              <a:t>ПАСПОРТ ТЕРРИТОРИИ </a:t>
            </a:r>
            <a:r>
              <a:rPr lang="ru-RU" sz="2100" dirty="0">
                <a:cs typeface="Times New Roman" pitchFamily="18" charset="0"/>
              </a:rPr>
              <a:t>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7938">
              <a:lnSpc>
                <a:spcPct val="80000"/>
              </a:lnSpc>
              <a:defRPr/>
            </a:pPr>
            <a:r>
              <a:rPr lang="ru-RU" sz="2100" b="1" dirty="0" smtClean="0">
                <a:solidFill>
                  <a:srgbClr val="0000FF"/>
                </a:solidFill>
              </a:rPr>
              <a:t>(Оценка </a:t>
            </a:r>
            <a:r>
              <a:rPr lang="ru-RU" sz="2100" b="1" dirty="0">
                <a:solidFill>
                  <a:srgbClr val="0000FF"/>
                </a:solidFill>
              </a:rPr>
              <a:t>защищенности, исходя из рисков возникновения ЧС</a:t>
            </a:r>
            <a:r>
              <a:rPr lang="ru-RU" sz="2100" b="1" dirty="0" smtClean="0">
                <a:solidFill>
                  <a:srgbClr val="0000FF"/>
                </a:solidFill>
              </a:rPr>
              <a:t>)</a:t>
            </a:r>
          </a:p>
        </p:txBody>
      </p:sp>
      <p:sp>
        <p:nvSpPr>
          <p:cNvPr id="879700" name="Text Box 65"/>
          <p:cNvSpPr txBox="1">
            <a:spLocks noChangeArrowheads="1"/>
          </p:cNvSpPr>
          <p:nvPr/>
        </p:nvSpPr>
        <p:spPr bwMode="auto">
          <a:xfrm>
            <a:off x="12025313" y="0"/>
            <a:ext cx="647918" cy="307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/>
          <a:p>
            <a:pPr defTabSz="1279525"/>
            <a:r>
              <a:rPr lang="ru-RU" sz="1400" b="1" dirty="0"/>
              <a:t>п. </a:t>
            </a:r>
            <a:r>
              <a:rPr lang="ru-RU" sz="1400" b="1" dirty="0" smtClean="0"/>
              <a:t>3.6.</a:t>
            </a:r>
            <a:endParaRPr lang="ru-RU" sz="1400" b="1" dirty="0"/>
          </a:p>
        </p:txBody>
      </p:sp>
    </p:spTree>
    <p:extLst>
      <p:ext uri="{BB962C8B-B14F-4D97-AF65-F5344CB8AC3E}">
        <p14:creationId xmlns:p14="http://schemas.microsoft.com/office/powerpoint/2010/main" val="4079474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1080" name="Group 1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6163244"/>
              </p:ext>
            </p:extLst>
          </p:nvPr>
        </p:nvGraphicFramePr>
        <p:xfrm>
          <a:off x="200022" y="2175544"/>
          <a:ext cx="12401553" cy="1704306"/>
        </p:xfrm>
        <a:graphic>
          <a:graphicData uri="http://schemas.openxmlformats.org/drawingml/2006/table">
            <a:tbl>
              <a:tblPr/>
              <a:tblGrid>
                <a:gridCol w="1027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737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63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464474">
                  <a:extLst>
                    <a:ext uri="{9D8B030D-6E8A-4147-A177-3AD203B41FA5}">
                      <a16:colId xmlns:a16="http://schemas.microsoft.com/office/drawing/2014/main" val="697257030"/>
                    </a:ext>
                  </a:extLst>
                </a:gridCol>
              </a:tblGrid>
              <a:tr h="51209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военных ПОО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- Декабрь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531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системах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тепло-, водоснабжения 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Октябрь - Март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69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электросетях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003" marR="530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- Декабрь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81081" name="Group 1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2252799"/>
              </p:ext>
            </p:extLst>
          </p:nvPr>
        </p:nvGraphicFramePr>
        <p:xfrm>
          <a:off x="200025" y="1084263"/>
          <a:ext cx="12401550" cy="1096327"/>
        </p:xfrm>
        <a:graphic>
          <a:graphicData uri="http://schemas.openxmlformats.org/drawingml/2006/table">
            <a:tbl>
              <a:tblPr/>
              <a:tblGrid>
                <a:gridCol w="10161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125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083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4644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96327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п.п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риска</a:t>
                      </a: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Показатель риска</a:t>
                      </a: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 риска</a:t>
                      </a:r>
                    </a:p>
                  </a:txBody>
                  <a:tcPr marL="53003" marR="530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381082" name="Group 1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9666214"/>
              </p:ext>
            </p:extLst>
          </p:nvPr>
        </p:nvGraphicFramePr>
        <p:xfrm>
          <a:off x="200025" y="3925476"/>
          <a:ext cx="12401551" cy="1787526"/>
        </p:xfrm>
        <a:graphic>
          <a:graphicData uri="http://schemas.openxmlformats.org/drawingml/2006/table">
            <a:tbl>
              <a:tblPr/>
              <a:tblGrid>
                <a:gridCol w="10161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845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63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46447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531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канализационных сетях</a:t>
                      </a: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- Декабрь</a:t>
                      </a:r>
                    </a:p>
                  </a:txBody>
                  <a:tcPr marL="62358" marR="623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69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техногенных пожаров</a:t>
                      </a: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- Декабрь</a:t>
                      </a:r>
                    </a:p>
                  </a:txBody>
                  <a:tcPr marL="62358" marR="623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531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гидродинамических аварий</a:t>
                      </a: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Март - Июнь</a:t>
                      </a:r>
                    </a:p>
                  </a:txBody>
                  <a:tcPr marL="62358" marR="623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81083" name="Group 1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8531840"/>
              </p:ext>
            </p:extLst>
          </p:nvPr>
        </p:nvGraphicFramePr>
        <p:xfrm>
          <a:off x="204506" y="5736758"/>
          <a:ext cx="12401550" cy="1422401"/>
        </p:xfrm>
        <a:graphic>
          <a:graphicData uri="http://schemas.openxmlformats.org/drawingml/2006/table">
            <a:tbl>
              <a:tblPr/>
              <a:tblGrid>
                <a:gridCol w="10117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125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766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316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6895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55588">
                <a:tc gridSpan="5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природного характера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531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природного характера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Март - Июнь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15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землетрясений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- Декабрь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80729" name="Прямоугольник 9"/>
          <p:cNvGrpSpPr>
            <a:grpSpLocks/>
          </p:cNvGrpSpPr>
          <p:nvPr/>
        </p:nvGrpSpPr>
        <p:grpSpPr bwMode="auto">
          <a:xfrm>
            <a:off x="6328209" y="2652239"/>
            <a:ext cx="2825750" cy="639763"/>
            <a:chOff x="2154" y="1233"/>
            <a:chExt cx="1271" cy="288"/>
          </a:xfrm>
        </p:grpSpPr>
        <p:pic>
          <p:nvPicPr>
            <p:cNvPr id="880789" name="Прямоугольник 9"/>
            <p:cNvPicPr>
              <a:picLocks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2154" y="1233"/>
              <a:ext cx="127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80790" name="Text Box 110"/>
            <p:cNvSpPr txBox="1">
              <a:spLocks noChangeArrowheads="1"/>
            </p:cNvSpPr>
            <p:nvPr/>
          </p:nvSpPr>
          <p:spPr bwMode="auto">
            <a:xfrm>
              <a:off x="2170" y="1248"/>
              <a:ext cx="1242" cy="2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880730" name="Прямоугольник 15"/>
          <p:cNvGrpSpPr>
            <a:grpSpLocks/>
          </p:cNvGrpSpPr>
          <p:nvPr/>
        </p:nvGrpSpPr>
        <p:grpSpPr bwMode="auto">
          <a:xfrm>
            <a:off x="6328209" y="2169116"/>
            <a:ext cx="2817813" cy="579438"/>
            <a:chOff x="2158" y="1010"/>
            <a:chExt cx="1267" cy="261"/>
          </a:xfrm>
        </p:grpSpPr>
        <p:pic>
          <p:nvPicPr>
            <p:cNvPr id="880787" name="Прямоугольник 15"/>
            <p:cNvPicPr>
              <a:picLocks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58" y="1010"/>
              <a:ext cx="1267" cy="2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80788" name="Text Box 113"/>
            <p:cNvSpPr txBox="1">
              <a:spLocks noChangeArrowheads="1"/>
            </p:cNvSpPr>
            <p:nvPr/>
          </p:nvSpPr>
          <p:spPr bwMode="auto">
            <a:xfrm>
              <a:off x="2172" y="1025"/>
              <a:ext cx="1242" cy="2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17" name="Прямоугольник 16"/>
          <p:cNvSpPr>
            <a:spLocks noChangeArrowheads="1"/>
          </p:cNvSpPr>
          <p:nvPr/>
        </p:nvSpPr>
        <p:spPr bwMode="auto">
          <a:xfrm>
            <a:off x="6519838" y="2293303"/>
            <a:ext cx="2373312" cy="357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Приемлемый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-4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80732" name="Прямоугольник 18"/>
          <p:cNvGrpSpPr>
            <a:grpSpLocks/>
          </p:cNvGrpSpPr>
          <p:nvPr/>
        </p:nvGrpSpPr>
        <p:grpSpPr bwMode="auto">
          <a:xfrm>
            <a:off x="6328209" y="3272776"/>
            <a:ext cx="2825750" cy="625475"/>
            <a:chOff x="2154" y="1501"/>
            <a:chExt cx="1271" cy="281"/>
          </a:xfrm>
        </p:grpSpPr>
        <p:pic>
          <p:nvPicPr>
            <p:cNvPr id="880785" name="Прямоугольник 18"/>
            <p:cNvPicPr>
              <a:picLocks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154" y="1501"/>
              <a:ext cx="1271" cy="2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80786" name="Text Box 117"/>
            <p:cNvSpPr txBox="1">
              <a:spLocks noChangeArrowheads="1"/>
            </p:cNvSpPr>
            <p:nvPr/>
          </p:nvSpPr>
          <p:spPr bwMode="auto">
            <a:xfrm>
              <a:off x="2170" y="1518"/>
              <a:ext cx="1242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880733" name="Прямоугольник 39"/>
          <p:cNvGrpSpPr>
            <a:grpSpLocks/>
          </p:cNvGrpSpPr>
          <p:nvPr/>
        </p:nvGrpSpPr>
        <p:grpSpPr bwMode="auto">
          <a:xfrm>
            <a:off x="6323446" y="5988716"/>
            <a:ext cx="2827338" cy="581025"/>
            <a:chOff x="2158" y="3494"/>
            <a:chExt cx="1271" cy="262"/>
          </a:xfrm>
        </p:grpSpPr>
        <p:pic>
          <p:nvPicPr>
            <p:cNvPr id="880783" name="Прямоугольник 39"/>
            <p:cNvPicPr>
              <a:picLocks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2158" y="3494"/>
              <a:ext cx="1271" cy="2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80784" name="Text Box 120"/>
            <p:cNvSpPr txBox="1">
              <a:spLocks noChangeArrowheads="1"/>
            </p:cNvSpPr>
            <p:nvPr/>
          </p:nvSpPr>
          <p:spPr bwMode="auto">
            <a:xfrm>
              <a:off x="2174" y="3510"/>
              <a:ext cx="124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41" name="Прямоугольник 40"/>
          <p:cNvSpPr>
            <a:spLocks noChangeArrowheads="1"/>
          </p:cNvSpPr>
          <p:nvPr/>
        </p:nvSpPr>
        <p:spPr bwMode="auto">
          <a:xfrm>
            <a:off x="6519838" y="6034465"/>
            <a:ext cx="2522537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Недопустимый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-2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80735" name="Прямоугольник 42"/>
          <p:cNvGrpSpPr>
            <a:grpSpLocks/>
          </p:cNvGrpSpPr>
          <p:nvPr/>
        </p:nvGrpSpPr>
        <p:grpSpPr bwMode="auto">
          <a:xfrm>
            <a:off x="6318965" y="6565026"/>
            <a:ext cx="2817813" cy="615950"/>
            <a:chOff x="2158" y="3744"/>
            <a:chExt cx="1267" cy="296"/>
          </a:xfrm>
        </p:grpSpPr>
        <p:pic>
          <p:nvPicPr>
            <p:cNvPr id="880781" name="Прямоугольник 42"/>
            <p:cNvPicPr>
              <a:picLocks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2158" y="3744"/>
              <a:ext cx="1267" cy="2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80782" name="Text Box 124"/>
            <p:cNvSpPr txBox="1">
              <a:spLocks noChangeArrowheads="1"/>
            </p:cNvSpPr>
            <p:nvPr/>
          </p:nvSpPr>
          <p:spPr bwMode="auto">
            <a:xfrm>
              <a:off x="2173" y="3759"/>
              <a:ext cx="1242" cy="2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44" name="Прямоугольник 43"/>
          <p:cNvSpPr>
            <a:spLocks noChangeArrowheads="1"/>
          </p:cNvSpPr>
          <p:nvPr/>
        </p:nvSpPr>
        <p:spPr bwMode="auto">
          <a:xfrm>
            <a:off x="6583962" y="6668845"/>
            <a:ext cx="2522537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Недопустимый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-2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80737" name="Прямоугольник 48"/>
          <p:cNvGrpSpPr>
            <a:grpSpLocks/>
          </p:cNvGrpSpPr>
          <p:nvPr/>
        </p:nvGrpSpPr>
        <p:grpSpPr bwMode="auto">
          <a:xfrm>
            <a:off x="6335512" y="3902386"/>
            <a:ext cx="2817813" cy="614362"/>
            <a:chOff x="2158" y="2066"/>
            <a:chExt cx="1267" cy="276"/>
          </a:xfrm>
        </p:grpSpPr>
        <p:pic>
          <p:nvPicPr>
            <p:cNvPr id="880779" name="Прямоугольник 48"/>
            <p:cNvPicPr>
              <a:picLocks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2158" y="2066"/>
              <a:ext cx="1267" cy="2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80780" name="Text Box 131"/>
            <p:cNvSpPr txBox="1">
              <a:spLocks noChangeArrowheads="1"/>
            </p:cNvSpPr>
            <p:nvPr/>
          </p:nvSpPr>
          <p:spPr bwMode="auto">
            <a:xfrm>
              <a:off x="2173" y="2081"/>
              <a:ext cx="1242" cy="2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880738" name="Прямоугольник 54"/>
          <p:cNvGrpSpPr>
            <a:grpSpLocks/>
          </p:cNvGrpSpPr>
          <p:nvPr/>
        </p:nvGrpSpPr>
        <p:grpSpPr bwMode="auto">
          <a:xfrm>
            <a:off x="6334878" y="4518878"/>
            <a:ext cx="2817813" cy="612775"/>
            <a:chOff x="2158" y="2573"/>
            <a:chExt cx="1267" cy="276"/>
          </a:xfrm>
        </p:grpSpPr>
        <p:pic>
          <p:nvPicPr>
            <p:cNvPr id="880777" name="Прямоугольник 54"/>
            <p:cNvPicPr>
              <a:picLocks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2158" y="2573"/>
              <a:ext cx="1267" cy="2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80778" name="Text Box 138"/>
            <p:cNvSpPr txBox="1">
              <a:spLocks noChangeArrowheads="1"/>
            </p:cNvSpPr>
            <p:nvPr/>
          </p:nvSpPr>
          <p:spPr bwMode="auto">
            <a:xfrm>
              <a:off x="2173" y="2587"/>
              <a:ext cx="1242" cy="2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880739" name="Прямоугольник 60"/>
          <p:cNvGrpSpPr>
            <a:grpSpLocks/>
          </p:cNvGrpSpPr>
          <p:nvPr/>
        </p:nvGrpSpPr>
        <p:grpSpPr bwMode="auto">
          <a:xfrm>
            <a:off x="6334878" y="5110486"/>
            <a:ext cx="2827338" cy="615950"/>
            <a:chOff x="2158" y="3091"/>
            <a:chExt cx="1271" cy="277"/>
          </a:xfrm>
        </p:grpSpPr>
        <p:pic>
          <p:nvPicPr>
            <p:cNvPr id="880775" name="Прямоугольник 60"/>
            <p:cNvPicPr>
              <a:picLocks noChangeArrowheads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2158" y="3091"/>
              <a:ext cx="1271" cy="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80776" name="Text Box 144"/>
            <p:cNvSpPr txBox="1">
              <a:spLocks noChangeArrowheads="1"/>
            </p:cNvSpPr>
            <p:nvPr/>
          </p:nvSpPr>
          <p:spPr bwMode="auto">
            <a:xfrm>
              <a:off x="2174" y="3107"/>
              <a:ext cx="1242" cy="2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973" tIns="63987" rIns="127973" bIns="63987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62" name="Прямоугольник 61"/>
          <p:cNvSpPr>
            <a:spLocks noChangeArrowheads="1"/>
          </p:cNvSpPr>
          <p:nvPr/>
        </p:nvSpPr>
        <p:spPr bwMode="auto">
          <a:xfrm>
            <a:off x="6654138" y="5196898"/>
            <a:ext cx="2522537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Недопустимый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-2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63" name="Прямоугольник 62"/>
          <p:cNvSpPr>
            <a:spLocks noChangeArrowheads="1"/>
          </p:cNvSpPr>
          <p:nvPr/>
        </p:nvSpPr>
        <p:spPr bwMode="auto">
          <a:xfrm>
            <a:off x="6549665" y="2814959"/>
            <a:ext cx="2374900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Приемлемый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-4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64" name="Прямоугольник 63"/>
          <p:cNvSpPr>
            <a:spLocks noChangeArrowheads="1"/>
          </p:cNvSpPr>
          <p:nvPr/>
        </p:nvSpPr>
        <p:spPr bwMode="auto">
          <a:xfrm>
            <a:off x="6583962" y="3391221"/>
            <a:ext cx="2376488" cy="357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Приемлемый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-4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66" name="Прямоугольник 65"/>
          <p:cNvSpPr>
            <a:spLocks noChangeArrowheads="1"/>
          </p:cNvSpPr>
          <p:nvPr/>
        </p:nvSpPr>
        <p:spPr bwMode="auto">
          <a:xfrm>
            <a:off x="6604439" y="4023796"/>
            <a:ext cx="2374900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Приемлемый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-4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67" name="Прямоугольник 66"/>
          <p:cNvSpPr>
            <a:spLocks noChangeArrowheads="1"/>
          </p:cNvSpPr>
          <p:nvPr/>
        </p:nvSpPr>
        <p:spPr bwMode="auto">
          <a:xfrm>
            <a:off x="6615444" y="4627807"/>
            <a:ext cx="2435225" cy="357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973" tIns="63987" rIns="127973" bIns="63987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Повышенный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-3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7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0" tIns="45710" rIns="91420" bIns="45710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b="1" dirty="0"/>
              <a:t>ПАСПОРТ ТЕРРИТОРИИ </a:t>
            </a:r>
            <a:r>
              <a:rPr lang="ru-RU" sz="2100" dirty="0">
                <a:cs typeface="Times New Roman" pitchFamily="18" charset="0"/>
              </a:rPr>
              <a:t>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7938">
              <a:lnSpc>
                <a:spcPct val="80000"/>
              </a:lnSpc>
              <a:defRPr/>
            </a:pPr>
            <a:r>
              <a:rPr lang="ru-RU" sz="2100" b="1" dirty="0" smtClean="0">
                <a:solidFill>
                  <a:srgbClr val="0000FF"/>
                </a:solidFill>
              </a:rPr>
              <a:t>(Оценка </a:t>
            </a:r>
            <a:r>
              <a:rPr lang="ru-RU" sz="2100" b="1" dirty="0">
                <a:solidFill>
                  <a:srgbClr val="0000FF"/>
                </a:solidFill>
              </a:rPr>
              <a:t>защищенности, исходя из рисков возникновения ЧС</a:t>
            </a:r>
            <a:r>
              <a:rPr lang="ru-RU" sz="2100" b="1" dirty="0" smtClean="0">
                <a:solidFill>
                  <a:srgbClr val="0000FF"/>
                </a:solidFill>
              </a:rPr>
              <a:t>)</a:t>
            </a:r>
            <a:endParaRPr lang="ru-RU" sz="2100" b="1" dirty="0" smtClean="0">
              <a:solidFill>
                <a:srgbClr val="0000FF"/>
              </a:solidFill>
            </a:endParaRPr>
          </a:p>
        </p:txBody>
      </p:sp>
      <p:graphicFrame>
        <p:nvGraphicFramePr>
          <p:cNvPr id="381084" name="Group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1928161"/>
              </p:ext>
            </p:extLst>
          </p:nvPr>
        </p:nvGraphicFramePr>
        <p:xfrm>
          <a:off x="200025" y="7158573"/>
          <a:ext cx="12401550" cy="1190626"/>
        </p:xfrm>
        <a:graphic>
          <a:graphicData uri="http://schemas.openxmlformats.org/drawingml/2006/table">
            <a:tbl>
              <a:tblPr/>
              <a:tblGrid>
                <a:gridCol w="1027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737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63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4644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531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возникновений подтоплений (затоплений)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Март - Июнь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531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природных пожаров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04" marR="9600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Март - Ноябрь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2358" marR="623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880766" name="Прямоугольник 11"/>
          <p:cNvGrpSpPr>
            <a:grpSpLocks/>
          </p:cNvGrpSpPr>
          <p:nvPr/>
        </p:nvGrpSpPr>
        <p:grpSpPr bwMode="auto">
          <a:xfrm>
            <a:off x="6313826" y="7148031"/>
            <a:ext cx="2835275" cy="612775"/>
            <a:chOff x="2154" y="1014"/>
            <a:chExt cx="1233" cy="276"/>
          </a:xfrm>
        </p:grpSpPr>
        <p:pic>
          <p:nvPicPr>
            <p:cNvPr id="880773" name="Прямоугольник 11"/>
            <p:cNvPicPr>
              <a:picLocks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2154" y="1014"/>
              <a:ext cx="1233" cy="2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80774" name="Text Box 92"/>
            <p:cNvSpPr txBox="1">
              <a:spLocks noChangeArrowheads="1"/>
            </p:cNvSpPr>
            <p:nvPr/>
          </p:nvSpPr>
          <p:spPr bwMode="auto">
            <a:xfrm>
              <a:off x="2170" y="1028"/>
              <a:ext cx="1205" cy="2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0" tIns="45710" rIns="91420" bIns="45710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880767" name="Прямоугольник 47"/>
          <p:cNvGrpSpPr>
            <a:grpSpLocks/>
          </p:cNvGrpSpPr>
          <p:nvPr/>
        </p:nvGrpSpPr>
        <p:grpSpPr bwMode="auto">
          <a:xfrm>
            <a:off x="6349337" y="7746854"/>
            <a:ext cx="2827338" cy="622300"/>
            <a:chOff x="2158" y="1283"/>
            <a:chExt cx="1225" cy="280"/>
          </a:xfrm>
        </p:grpSpPr>
        <p:pic>
          <p:nvPicPr>
            <p:cNvPr id="880771" name="Прямоугольник 47"/>
            <p:cNvPicPr>
              <a:picLocks noChangeArrowheads="1"/>
            </p:cNvPicPr>
            <p:nvPr/>
          </p:nvPicPr>
          <p:blipFill>
            <a:blip r:embed="rId11"/>
            <a:srcRect/>
            <a:stretch>
              <a:fillRect/>
            </a:stretch>
          </p:blipFill>
          <p:spPr bwMode="auto">
            <a:xfrm>
              <a:off x="2158" y="1283"/>
              <a:ext cx="1225" cy="2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80772" name="Text Box 106"/>
            <p:cNvSpPr txBox="1">
              <a:spLocks noChangeArrowheads="1"/>
            </p:cNvSpPr>
            <p:nvPr/>
          </p:nvSpPr>
          <p:spPr bwMode="auto">
            <a:xfrm>
              <a:off x="2173" y="1299"/>
              <a:ext cx="1197" cy="2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0" tIns="45710" rIns="91420" bIns="45710" anchor="ctr"/>
            <a:lstStyle/>
            <a:p>
              <a:pPr algn="ctr" defTabSz="1277938"/>
              <a:endParaRPr lang="ru-RU" sz="25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61" name="Прямоугольник 60"/>
          <p:cNvSpPr>
            <a:spLocks noChangeArrowheads="1"/>
          </p:cNvSpPr>
          <p:nvPr/>
        </p:nvSpPr>
        <p:spPr bwMode="auto">
          <a:xfrm>
            <a:off x="6654138" y="7279480"/>
            <a:ext cx="2300288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0" tIns="45710" rIns="91420" bIns="45710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Приемлемый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-4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69" name="Прямоугольник 68"/>
          <p:cNvSpPr>
            <a:spLocks noChangeArrowheads="1"/>
          </p:cNvSpPr>
          <p:nvPr/>
        </p:nvSpPr>
        <p:spPr bwMode="auto">
          <a:xfrm>
            <a:off x="6640951" y="7870787"/>
            <a:ext cx="2301875" cy="319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0" tIns="45710" rIns="91420" bIns="45710">
            <a:spAutoFit/>
          </a:bodyPr>
          <a:lstStyle/>
          <a:p>
            <a:pPr algn="ctr" defTabSz="1277938">
              <a:defRPr/>
            </a:pPr>
            <a:r>
              <a:rPr lang="ru-RU" sz="14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Приемлемый  риск - 10</a:t>
            </a:r>
            <a:r>
              <a:rPr lang="ru-RU" sz="1400" b="1" baseline="300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-4</a:t>
            </a:r>
            <a:endParaRPr lang="ru-RU" sz="1400" b="1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880770" name="Text Box 65"/>
          <p:cNvSpPr txBox="1">
            <a:spLocks noChangeArrowheads="1"/>
          </p:cNvSpPr>
          <p:nvPr/>
        </p:nvSpPr>
        <p:spPr bwMode="auto">
          <a:xfrm>
            <a:off x="12025313" y="0"/>
            <a:ext cx="647918" cy="307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/>
          <a:p>
            <a:pPr defTabSz="1279525"/>
            <a:r>
              <a:rPr lang="ru-RU" sz="1400" b="1" dirty="0"/>
              <a:t>п. </a:t>
            </a:r>
            <a:r>
              <a:rPr lang="ru-RU" sz="1400" b="1" dirty="0" smtClean="0"/>
              <a:t>3.6.</a:t>
            </a:r>
            <a:endParaRPr lang="ru-RU" sz="1400" b="1" dirty="0"/>
          </a:p>
        </p:txBody>
      </p:sp>
    </p:spTree>
    <p:extLst>
      <p:ext uri="{BB962C8B-B14F-4D97-AF65-F5344CB8AC3E}">
        <p14:creationId xmlns:p14="http://schemas.microsoft.com/office/powerpoint/2010/main" val="842222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717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718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8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9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717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717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175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№4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ТЕХНОГЕННОГО ХАРАКТЕРА</a:t>
            </a:r>
          </a:p>
        </p:txBody>
      </p: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19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820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0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2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819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820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0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0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199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ТРАНСПОРТЕ</a:t>
            </a:r>
          </a:p>
        </p:txBody>
      </p: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05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061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62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3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4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5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6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7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8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9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0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1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2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3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4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5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6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77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8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9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80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05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058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59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60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6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7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55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0774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ЭЛЕКТРОННЫЙ ПАСПОРТ</a:t>
            </a:r>
          </a:p>
          <a:p>
            <a:pPr algn="ctr" defTabSz="1277938">
              <a:defRPr/>
            </a:pPr>
            <a:r>
              <a:rPr lang="ru-RU" sz="430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ТЕРРИТОРИИ</a:t>
            </a:r>
          </a:p>
          <a:p>
            <a:pPr algn="ctr" defTabSz="1277938">
              <a:defRPr/>
            </a:pP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НАСЕЛЕННОГО ПУНКТА</a:t>
            </a:r>
          </a:p>
        </p:txBody>
      </p:sp>
      <p:sp>
        <p:nvSpPr>
          <p:cNvPr id="2057" name="TextBox 5"/>
          <p:cNvSpPr txBox="1">
            <a:spLocks noChangeArrowheads="1"/>
          </p:cNvSpPr>
          <p:nvPr/>
        </p:nvSpPr>
        <p:spPr bwMode="auto">
          <a:xfrm>
            <a:off x="38100" y="7577138"/>
            <a:ext cx="69850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400">
                <a:solidFill>
                  <a:srgbClr val="FFFF00"/>
                </a:solidFill>
                <a:cs typeface="Times New Roman" pitchFamily="18" charset="0"/>
              </a:rPr>
              <a:t>Ответственный за отработку:</a:t>
            </a:r>
          </a:p>
          <a:p>
            <a:pPr eaLnBrk="1" hangingPunct="1"/>
            <a:r>
              <a:rPr lang="ru-RU" sz="2400">
                <a:solidFill>
                  <a:srgbClr val="FFFF00"/>
                </a:solidFill>
                <a:cs typeface="Times New Roman" pitchFamily="18" charset="0"/>
              </a:rPr>
              <a:t>Начальник отдела (оперативно-аналитического)</a:t>
            </a:r>
          </a:p>
          <a:p>
            <a:pPr eaLnBrk="1" hangingPunct="1"/>
            <a:r>
              <a:rPr lang="ru-RU" sz="2400">
                <a:solidFill>
                  <a:srgbClr val="FFFF00"/>
                </a:solidFill>
                <a:cs typeface="Times New Roman" pitchFamily="18" charset="0"/>
              </a:rPr>
              <a:t>Подполковник: Иванов Иван Иванович</a:t>
            </a:r>
          </a:p>
          <a:p>
            <a:pPr eaLnBrk="1" hangingPunct="1"/>
            <a:r>
              <a:rPr lang="ru-RU" sz="2400">
                <a:solidFill>
                  <a:srgbClr val="FFFF00"/>
                </a:solidFill>
                <a:cs typeface="Times New Roman" pitchFamily="18" charset="0"/>
              </a:rPr>
              <a:t>Тел.: 8 (4502) 368-56-79</a:t>
            </a:r>
          </a:p>
          <a:p>
            <a:pPr eaLnBrk="1" hangingPunct="1"/>
            <a:r>
              <a:rPr lang="ru-RU" sz="2400">
                <a:solidFill>
                  <a:srgbClr val="FFFF00"/>
                </a:solidFill>
                <a:cs typeface="Times New Roman" pitchFamily="18" charset="0"/>
              </a:rPr>
              <a:t>Моб.: 8-912-345-62-69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14" name="Группа 76"/>
          <p:cNvGrpSpPr>
            <a:grpSpLocks/>
          </p:cNvGrpSpPr>
          <p:nvPr/>
        </p:nvGrpSpPr>
        <p:grpSpPr bwMode="auto">
          <a:xfrm>
            <a:off x="-11113" y="657225"/>
            <a:ext cx="12801601" cy="8947150"/>
            <a:chOff x="-11112" y="654052"/>
            <a:chExt cx="12801601" cy="8947149"/>
          </a:xfrm>
        </p:grpSpPr>
        <p:pic>
          <p:nvPicPr>
            <p:cNvPr id="38970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38971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38972" name="Прямая соединительная линия 79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973" name="Прямая соединительная линия 80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974" name="Прямая соединительная линия 81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975" name="Прямая соединительная линия 82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976" name="Прямая соединительная линия 83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977" name="Прямая соединительная линия 84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8915" name="Text Box 1181"/>
          <p:cNvSpPr txBox="1">
            <a:spLocks noChangeArrowheads="1"/>
          </p:cNvSpPr>
          <p:nvPr/>
        </p:nvSpPr>
        <p:spPr bwMode="auto">
          <a:xfrm rot="856414">
            <a:off x="2673350" y="3951288"/>
            <a:ext cx="1336675" cy="300037"/>
          </a:xfrm>
          <a:prstGeom prst="rect">
            <a:avLst/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38916" name="Text Box 1182"/>
          <p:cNvSpPr txBox="1">
            <a:spLocks noChangeArrowheads="1"/>
          </p:cNvSpPr>
          <p:nvPr/>
        </p:nvSpPr>
        <p:spPr bwMode="auto">
          <a:xfrm rot="-1377291">
            <a:off x="3997325" y="2608263"/>
            <a:ext cx="1023938" cy="301625"/>
          </a:xfrm>
          <a:prstGeom prst="rect">
            <a:avLst/>
          </a:prstGeom>
          <a:noFill/>
          <a:ln w="9525">
            <a:solidFill>
              <a:srgbClr val="000000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38917" name="Text Box 1184"/>
          <p:cNvSpPr txBox="1">
            <a:spLocks noChangeArrowheads="1"/>
          </p:cNvSpPr>
          <p:nvPr/>
        </p:nvSpPr>
        <p:spPr bwMode="auto">
          <a:xfrm rot="-1615988">
            <a:off x="5010150" y="4589463"/>
            <a:ext cx="136842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dashDot"/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sp>
        <p:nvSpPr>
          <p:cNvPr id="38918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89063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prstDash val="dashDot"/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38919" name="Полилиния 34"/>
          <p:cNvSpPr>
            <a:spLocks noChangeArrowheads="1"/>
          </p:cNvSpPr>
          <p:nvPr/>
        </p:nvSpPr>
        <p:spPr bwMode="auto">
          <a:xfrm>
            <a:off x="10001250" y="1600200"/>
            <a:ext cx="2455863" cy="993775"/>
          </a:xfrm>
          <a:custGeom>
            <a:avLst/>
            <a:gdLst>
              <a:gd name="T0" fmla="*/ 2147483647 w 1753534"/>
              <a:gd name="T1" fmla="*/ 2147483647 h 709127"/>
              <a:gd name="T2" fmla="*/ 2147483647 w 1753534"/>
              <a:gd name="T3" fmla="*/ 2147483647 h 709127"/>
              <a:gd name="T4" fmla="*/ 2147483647 w 1753534"/>
              <a:gd name="T5" fmla="*/ 0 h 709127"/>
              <a:gd name="T6" fmla="*/ 2147483647 w 1753534"/>
              <a:gd name="T7" fmla="*/ 2147483647 h 709127"/>
              <a:gd name="T8" fmla="*/ 2147483647 w 1753534"/>
              <a:gd name="T9" fmla="*/ 2147483647 h 709127"/>
              <a:gd name="T10" fmla="*/ 2147483647 w 1753534"/>
              <a:gd name="T11" fmla="*/ 2147483647 h 709127"/>
              <a:gd name="T12" fmla="*/ 2147483647 w 1753534"/>
              <a:gd name="T13" fmla="*/ 2147483647 h 709127"/>
              <a:gd name="T14" fmla="*/ 2147483647 w 1753534"/>
              <a:gd name="T15" fmla="*/ 2147483647 h 709127"/>
              <a:gd name="T16" fmla="*/ 2147483647 w 1753534"/>
              <a:gd name="T17" fmla="*/ 2147483647 h 709127"/>
              <a:gd name="T18" fmla="*/ 2147483647 w 1753534"/>
              <a:gd name="T19" fmla="*/ 2147483647 h 709127"/>
              <a:gd name="T20" fmla="*/ 2147483647 w 1753534"/>
              <a:gd name="T21" fmla="*/ 2147483647 h 709127"/>
              <a:gd name="T22" fmla="*/ 2147483647 w 1753534"/>
              <a:gd name="T23" fmla="*/ 2147483647 h 709127"/>
              <a:gd name="T24" fmla="*/ 2147483647 w 1753534"/>
              <a:gd name="T25" fmla="*/ 2147483647 h 709127"/>
              <a:gd name="T26" fmla="*/ 2147483647 w 1753534"/>
              <a:gd name="T27" fmla="*/ 2147483647 h 709127"/>
              <a:gd name="T28" fmla="*/ 2147483647 w 1753534"/>
              <a:gd name="T29" fmla="*/ 2147483647 h 709127"/>
              <a:gd name="T30" fmla="*/ 2147483647 w 1753534"/>
              <a:gd name="T31" fmla="*/ 2147483647 h 709127"/>
              <a:gd name="T32" fmla="*/ 2147483647 w 1753534"/>
              <a:gd name="T33" fmla="*/ 2147483647 h 709127"/>
              <a:gd name="T34" fmla="*/ 2147483647 w 1753534"/>
              <a:gd name="T35" fmla="*/ 2147483647 h 709127"/>
              <a:gd name="T36" fmla="*/ 2147483647 w 1753534"/>
              <a:gd name="T37" fmla="*/ 2147483647 h 709127"/>
              <a:gd name="T38" fmla="*/ 2147483647 w 1753534"/>
              <a:gd name="T39" fmla="*/ 2147483647 h 709127"/>
              <a:gd name="T40" fmla="*/ 2147483647 w 1753534"/>
              <a:gd name="T41" fmla="*/ 2147483647 h 709127"/>
              <a:gd name="T42" fmla="*/ 2147483647 w 1753534"/>
              <a:gd name="T43" fmla="*/ 2147483647 h 709127"/>
              <a:gd name="T44" fmla="*/ 2147483647 w 1753534"/>
              <a:gd name="T45" fmla="*/ 2147483647 h 709127"/>
              <a:gd name="T46" fmla="*/ 2147483647 w 1753534"/>
              <a:gd name="T47" fmla="*/ 2147483647 h 709127"/>
              <a:gd name="T48" fmla="*/ 2147483647 w 1753534"/>
              <a:gd name="T49" fmla="*/ 2147483647 h 709127"/>
              <a:gd name="T50" fmla="*/ 2147483647 w 1753534"/>
              <a:gd name="T51" fmla="*/ 2147483647 h 709127"/>
              <a:gd name="T52" fmla="*/ 2147483647 w 1753534"/>
              <a:gd name="T53" fmla="*/ 2147483647 h 709127"/>
              <a:gd name="T54" fmla="*/ 2147483647 w 1753534"/>
              <a:gd name="T55" fmla="*/ 2147483647 h 709127"/>
              <a:gd name="T56" fmla="*/ 2147483647 w 1753534"/>
              <a:gd name="T57" fmla="*/ 2147483647 h 709127"/>
              <a:gd name="T58" fmla="*/ 2147483647 w 1753534"/>
              <a:gd name="T59" fmla="*/ 2147483647 h 709127"/>
              <a:gd name="T60" fmla="*/ 2147483647 w 1753534"/>
              <a:gd name="T61" fmla="*/ 2147483647 h 709127"/>
              <a:gd name="T62" fmla="*/ 2147483647 w 1753534"/>
              <a:gd name="T63" fmla="*/ 2147483647 h 709127"/>
              <a:gd name="T64" fmla="*/ 2147483647 w 1753534"/>
              <a:gd name="T65" fmla="*/ 2147483647 h 709127"/>
              <a:gd name="T66" fmla="*/ 2147483647 w 1753534"/>
              <a:gd name="T67" fmla="*/ 2147483647 h 709127"/>
              <a:gd name="T68" fmla="*/ 2147483647 w 1753534"/>
              <a:gd name="T69" fmla="*/ 2147483647 h 709127"/>
              <a:gd name="T70" fmla="*/ 2147483647 w 1753534"/>
              <a:gd name="T71" fmla="*/ 2147483647 h 709127"/>
              <a:gd name="T72" fmla="*/ 2147483647 w 1753534"/>
              <a:gd name="T73" fmla="*/ 2147483647 h 709127"/>
              <a:gd name="T74" fmla="*/ 2147483647 w 1753534"/>
              <a:gd name="T75" fmla="*/ 2147483647 h 709127"/>
              <a:gd name="T76" fmla="*/ 2147483647 w 1753534"/>
              <a:gd name="T77" fmla="*/ 2147483647 h 709127"/>
              <a:gd name="T78" fmla="*/ 2147483647 w 1753534"/>
              <a:gd name="T79" fmla="*/ 2147483647 h 709127"/>
              <a:gd name="T80" fmla="*/ 2147483647 w 1753534"/>
              <a:gd name="T81" fmla="*/ 2147483647 h 709127"/>
              <a:gd name="T82" fmla="*/ 2147483647 w 1753534"/>
              <a:gd name="T83" fmla="*/ 2147483647 h 709127"/>
              <a:gd name="T84" fmla="*/ 2147483647 w 1753534"/>
              <a:gd name="T85" fmla="*/ 2147483647 h 709127"/>
              <a:gd name="T86" fmla="*/ 2147483647 w 1753534"/>
              <a:gd name="T87" fmla="*/ 2147483647 h 709127"/>
              <a:gd name="T88" fmla="*/ 2147483647 w 1753534"/>
              <a:gd name="T89" fmla="*/ 2147483647 h 709127"/>
              <a:gd name="T90" fmla="*/ 2147483647 w 1753534"/>
              <a:gd name="T91" fmla="*/ 2147483647 h 709127"/>
              <a:gd name="T92" fmla="*/ 2147483647 w 1753534"/>
              <a:gd name="T93" fmla="*/ 2147483647 h 709127"/>
              <a:gd name="T94" fmla="*/ 2147483647 w 1753534"/>
              <a:gd name="T95" fmla="*/ 2147483647 h 709127"/>
              <a:gd name="T96" fmla="*/ 2147483647 w 1753534"/>
              <a:gd name="T97" fmla="*/ 2147483647 h 709127"/>
              <a:gd name="T98" fmla="*/ 2147483647 w 1753534"/>
              <a:gd name="T99" fmla="*/ 2147483647 h 709127"/>
              <a:gd name="T100" fmla="*/ 2147483647 w 1753534"/>
              <a:gd name="T101" fmla="*/ 2147483647 h 709127"/>
              <a:gd name="T102" fmla="*/ 2147483647 w 1753534"/>
              <a:gd name="T103" fmla="*/ 2147483647 h 709127"/>
              <a:gd name="T104" fmla="*/ 2147483647 w 1753534"/>
              <a:gd name="T105" fmla="*/ 2147483647 h 709127"/>
              <a:gd name="T106" fmla="*/ 2147483647 w 1753534"/>
              <a:gd name="T107" fmla="*/ 2147483647 h 709127"/>
              <a:gd name="T108" fmla="*/ 2147483647 w 1753534"/>
              <a:gd name="T109" fmla="*/ 2147483647 h 70912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53534"/>
              <a:gd name="T166" fmla="*/ 0 h 709127"/>
              <a:gd name="T167" fmla="*/ 1753534 w 1753534"/>
              <a:gd name="T168" fmla="*/ 709127 h 70912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prstDash val="dashDot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8920" name="Полилиния 37"/>
          <p:cNvSpPr>
            <a:spLocks noChangeArrowheads="1"/>
          </p:cNvSpPr>
          <p:nvPr/>
        </p:nvSpPr>
        <p:spPr bwMode="auto">
          <a:xfrm>
            <a:off x="11041063" y="5616575"/>
            <a:ext cx="1422400" cy="3568700"/>
          </a:xfrm>
          <a:custGeom>
            <a:avLst/>
            <a:gdLst>
              <a:gd name="T0" fmla="*/ 12821776 w 1015549"/>
              <a:gd name="T1" fmla="*/ 36452331 h 2548200"/>
              <a:gd name="T2" fmla="*/ 11578071 w 1015549"/>
              <a:gd name="T3" fmla="*/ 36728505 h 2548200"/>
              <a:gd name="T4" fmla="*/ 7846939 w 1015549"/>
              <a:gd name="T5" fmla="*/ 37695014 h 2548200"/>
              <a:gd name="T6" fmla="*/ 5774088 w 1015549"/>
              <a:gd name="T7" fmla="*/ 37280809 h 2548200"/>
              <a:gd name="T8" fmla="*/ 4115809 w 1015549"/>
              <a:gd name="T9" fmla="*/ 35485799 h 2548200"/>
              <a:gd name="T10" fmla="*/ 3286658 w 1015549"/>
              <a:gd name="T11" fmla="*/ 33966963 h 2548200"/>
              <a:gd name="T12" fmla="*/ 2595712 w 1015549"/>
              <a:gd name="T13" fmla="*/ 32724213 h 2548200"/>
              <a:gd name="T14" fmla="*/ 3010284 w 1015549"/>
              <a:gd name="T15" fmla="*/ 30791194 h 2548200"/>
              <a:gd name="T16" fmla="*/ 3148472 w 1015549"/>
              <a:gd name="T17" fmla="*/ 22782705 h 2548200"/>
              <a:gd name="T18" fmla="*/ 2733906 w 1015549"/>
              <a:gd name="T19" fmla="*/ 21263892 h 2548200"/>
              <a:gd name="T20" fmla="*/ 2457523 w 1015549"/>
              <a:gd name="T21" fmla="*/ 20297327 h 2548200"/>
              <a:gd name="T22" fmla="*/ 1904773 w 1015549"/>
              <a:gd name="T23" fmla="*/ 19330795 h 2548200"/>
              <a:gd name="T24" fmla="*/ 2319336 w 1015549"/>
              <a:gd name="T25" fmla="*/ 16983493 h 2548200"/>
              <a:gd name="T26" fmla="*/ 1904773 w 1015549"/>
              <a:gd name="T27" fmla="*/ 14912331 h 2548200"/>
              <a:gd name="T28" fmla="*/ 1490202 w 1015549"/>
              <a:gd name="T29" fmla="*/ 14083876 h 2548200"/>
              <a:gd name="T30" fmla="*/ 661040 w 1015549"/>
              <a:gd name="T31" fmla="*/ 12979257 h 2548200"/>
              <a:gd name="T32" fmla="*/ 522870 w 1015549"/>
              <a:gd name="T33" fmla="*/ 9389257 h 2548200"/>
              <a:gd name="T34" fmla="*/ 1490202 w 1015549"/>
              <a:gd name="T35" fmla="*/ 8284633 h 2548200"/>
              <a:gd name="T36" fmla="*/ 2733906 w 1015549"/>
              <a:gd name="T37" fmla="*/ 7041932 h 2548200"/>
              <a:gd name="T38" fmla="*/ 5912283 w 1015549"/>
              <a:gd name="T39" fmla="*/ 6489628 h 2548200"/>
              <a:gd name="T40" fmla="*/ 7708754 w 1015549"/>
              <a:gd name="T41" fmla="*/ 5385014 h 2548200"/>
              <a:gd name="T42" fmla="*/ 9643427 w 1015549"/>
              <a:gd name="T43" fmla="*/ 3175773 h 2548200"/>
              <a:gd name="T44" fmla="*/ 10610729 w 1015549"/>
              <a:gd name="T45" fmla="*/ 2347318 h 2548200"/>
              <a:gd name="T46" fmla="*/ 12130821 w 1015549"/>
              <a:gd name="T47" fmla="*/ 1656943 h 2548200"/>
              <a:gd name="T48" fmla="*/ 12959978 w 1015549"/>
              <a:gd name="T49" fmla="*/ 414234 h 2548200"/>
              <a:gd name="T50" fmla="*/ 13927303 w 1015549"/>
              <a:gd name="T51" fmla="*/ 138080 h 2548200"/>
              <a:gd name="T52" fmla="*/ 14480044 w 1015549"/>
              <a:gd name="T53" fmla="*/ 690393 h 2548200"/>
              <a:gd name="T54" fmla="*/ 15032808 w 1015549"/>
              <a:gd name="T55" fmla="*/ 1794998 h 2548200"/>
              <a:gd name="T56" fmla="*/ 14480044 w 1015549"/>
              <a:gd name="T57" fmla="*/ 8836942 h 2548200"/>
              <a:gd name="T58" fmla="*/ 14756437 w 1015549"/>
              <a:gd name="T59" fmla="*/ 14774255 h 2548200"/>
              <a:gd name="T60" fmla="*/ 14480044 w 1015549"/>
              <a:gd name="T61" fmla="*/ 31067346 h 2548200"/>
              <a:gd name="T62" fmla="*/ 14065494 w 1015549"/>
              <a:gd name="T63" fmla="*/ 32586137 h 2548200"/>
              <a:gd name="T64" fmla="*/ 13650921 w 1015549"/>
              <a:gd name="T65" fmla="*/ 35623897 h 2548200"/>
              <a:gd name="T66" fmla="*/ 13236348 w 1015549"/>
              <a:gd name="T67" fmla="*/ 36314232 h 254820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15549"/>
              <a:gd name="T103" fmla="*/ 0 h 2548200"/>
              <a:gd name="T104" fmla="*/ 1015549 w 1015549"/>
              <a:gd name="T105" fmla="*/ 2548200 h 254820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prstDash val="dashDot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8921" name="Полилиния 39"/>
          <p:cNvSpPr>
            <a:spLocks noChangeArrowheads="1"/>
          </p:cNvSpPr>
          <p:nvPr/>
        </p:nvSpPr>
        <p:spPr bwMode="auto">
          <a:xfrm>
            <a:off x="4662488" y="7512050"/>
            <a:ext cx="4271962" cy="1801813"/>
          </a:xfrm>
          <a:custGeom>
            <a:avLst/>
            <a:gdLst>
              <a:gd name="T0" fmla="*/ 35278105 w 3051110"/>
              <a:gd name="T1" fmla="*/ 17535753 h 1286404"/>
              <a:gd name="T2" fmla="*/ 38447648 w 3051110"/>
              <a:gd name="T3" fmla="*/ 16844657 h 1286404"/>
              <a:gd name="T4" fmla="*/ 40652511 w 3051110"/>
              <a:gd name="T5" fmla="*/ 16153561 h 1286404"/>
              <a:gd name="T6" fmla="*/ 41892783 w 3051110"/>
              <a:gd name="T7" fmla="*/ 15738910 h 1286404"/>
              <a:gd name="T8" fmla="*/ 42995169 w 3051110"/>
              <a:gd name="T9" fmla="*/ 14771381 h 1286404"/>
              <a:gd name="T10" fmla="*/ 43959827 w 3051110"/>
              <a:gd name="T11" fmla="*/ 13665622 h 1286404"/>
              <a:gd name="T12" fmla="*/ 44648872 w 3051110"/>
              <a:gd name="T13" fmla="*/ 11592309 h 1286404"/>
              <a:gd name="T14" fmla="*/ 44924485 w 3051110"/>
              <a:gd name="T15" fmla="*/ 9519033 h 1286404"/>
              <a:gd name="T16" fmla="*/ 43822032 w 3051110"/>
              <a:gd name="T17" fmla="*/ 8275058 h 1286404"/>
              <a:gd name="T18" fmla="*/ 43132987 w 3051110"/>
              <a:gd name="T19" fmla="*/ 7307522 h 1286404"/>
              <a:gd name="T20" fmla="*/ 43546373 w 3051110"/>
              <a:gd name="T21" fmla="*/ 5372464 h 1286404"/>
              <a:gd name="T22" fmla="*/ 42306191 w 3051110"/>
              <a:gd name="T23" fmla="*/ 3022751 h 1286404"/>
              <a:gd name="T24" fmla="*/ 41065920 w 3051110"/>
              <a:gd name="T25" fmla="*/ 2193424 h 1286404"/>
              <a:gd name="T26" fmla="*/ 40101306 w 3051110"/>
              <a:gd name="T27" fmla="*/ 1640531 h 1286404"/>
              <a:gd name="T28" fmla="*/ 38585466 w 3051110"/>
              <a:gd name="T29" fmla="*/ 1087672 h 1286404"/>
              <a:gd name="T30" fmla="*/ 36793968 w 3051110"/>
              <a:gd name="T31" fmla="*/ 396576 h 1286404"/>
              <a:gd name="T32" fmla="*/ 31143971 w 3051110"/>
              <a:gd name="T33" fmla="*/ 258342 h 1286404"/>
              <a:gd name="T34" fmla="*/ 28801290 w 3051110"/>
              <a:gd name="T35" fmla="*/ 1364108 h 1286404"/>
              <a:gd name="T36" fmla="*/ 27561018 w 3051110"/>
              <a:gd name="T37" fmla="*/ 3022751 h 1286404"/>
              <a:gd name="T38" fmla="*/ 27009836 w 3051110"/>
              <a:gd name="T39" fmla="*/ 3990272 h 1286404"/>
              <a:gd name="T40" fmla="*/ 25769542 w 3051110"/>
              <a:gd name="T41" fmla="*/ 6063564 h 1286404"/>
              <a:gd name="T42" fmla="*/ 25080520 w 3051110"/>
              <a:gd name="T43" fmla="*/ 6892871 h 1286404"/>
              <a:gd name="T44" fmla="*/ 23978089 w 3051110"/>
              <a:gd name="T45" fmla="*/ 7860407 h 1286404"/>
              <a:gd name="T46" fmla="*/ 23013458 w 3051110"/>
              <a:gd name="T47" fmla="*/ 8413286 h 1286404"/>
              <a:gd name="T48" fmla="*/ 21497618 w 3051110"/>
              <a:gd name="T49" fmla="*/ 8966154 h 1286404"/>
              <a:gd name="T50" fmla="*/ 20532971 w 3051110"/>
              <a:gd name="T51" fmla="*/ 9380827 h 1286404"/>
              <a:gd name="T52" fmla="*/ 19430517 w 3051110"/>
              <a:gd name="T53" fmla="*/ 9795489 h 1286404"/>
              <a:gd name="T54" fmla="*/ 17914666 w 3051110"/>
              <a:gd name="T55" fmla="*/ 10348346 h 1286404"/>
              <a:gd name="T56" fmla="*/ 16398814 w 3051110"/>
              <a:gd name="T57" fmla="*/ 11039436 h 1286404"/>
              <a:gd name="T58" fmla="*/ 15158588 w 3051110"/>
              <a:gd name="T59" fmla="*/ 11868769 h 1286404"/>
              <a:gd name="T60" fmla="*/ 14331747 w 3051110"/>
              <a:gd name="T61" fmla="*/ 12559853 h 1286404"/>
              <a:gd name="T62" fmla="*/ 13504918 w 3051110"/>
              <a:gd name="T63" fmla="*/ 13250949 h 1286404"/>
              <a:gd name="T64" fmla="*/ 12126851 w 3051110"/>
              <a:gd name="T65" fmla="*/ 14080251 h 1286404"/>
              <a:gd name="T66" fmla="*/ 10886616 w 3051110"/>
              <a:gd name="T67" fmla="*/ 14633141 h 1286404"/>
              <a:gd name="T68" fmla="*/ 3720738 w 3051110"/>
              <a:gd name="T69" fmla="*/ 14909575 h 1286404"/>
              <a:gd name="T70" fmla="*/ 2342681 w 3051110"/>
              <a:gd name="T71" fmla="*/ 15738910 h 1286404"/>
              <a:gd name="T72" fmla="*/ 1102439 w 3051110"/>
              <a:gd name="T73" fmla="*/ 16291756 h 1286404"/>
              <a:gd name="T74" fmla="*/ 413406 w 3051110"/>
              <a:gd name="T75" fmla="*/ 16844657 h 1286404"/>
              <a:gd name="T76" fmla="*/ 0 w 3051110"/>
              <a:gd name="T77" fmla="*/ 18088599 h 1286404"/>
              <a:gd name="T78" fmla="*/ 964629 w 3051110"/>
              <a:gd name="T79" fmla="*/ 19056151 h 1286404"/>
              <a:gd name="T80" fmla="*/ 9646367 w 3051110"/>
              <a:gd name="T81" fmla="*/ 18779694 h 1286404"/>
              <a:gd name="T82" fmla="*/ 12815896 w 3051110"/>
              <a:gd name="T83" fmla="*/ 18365032 h 1286404"/>
              <a:gd name="T84" fmla="*/ 14193941 w 3051110"/>
              <a:gd name="T85" fmla="*/ 18088599 h 1286404"/>
              <a:gd name="T86" fmla="*/ 15985394 w 3051110"/>
              <a:gd name="T87" fmla="*/ 17673936 h 1286404"/>
              <a:gd name="T88" fmla="*/ 17363461 w 3051110"/>
              <a:gd name="T89" fmla="*/ 17259297 h 1286404"/>
              <a:gd name="T90" fmla="*/ 19292733 w 3051110"/>
              <a:gd name="T91" fmla="*/ 16291756 h 1286404"/>
              <a:gd name="T92" fmla="*/ 24391520 w 3051110"/>
              <a:gd name="T93" fmla="*/ 16706407 h 1286404"/>
              <a:gd name="T94" fmla="*/ 25907360 w 3051110"/>
              <a:gd name="T95" fmla="*/ 17121080 h 1286404"/>
              <a:gd name="T96" fmla="*/ 27561018 w 3051110"/>
              <a:gd name="T97" fmla="*/ 17812176 h 1286404"/>
              <a:gd name="T98" fmla="*/ 34864696 w 3051110"/>
              <a:gd name="T99" fmla="*/ 17812176 h 12864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051110"/>
              <a:gd name="T151" fmla="*/ 0 h 1286404"/>
              <a:gd name="T152" fmla="*/ 3051110 w 3051110"/>
              <a:gd name="T153" fmla="*/ 1286404 h 128640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prstDash val="dashDot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8922" name="Прямоугольник 41"/>
          <p:cNvSpPr>
            <a:spLocks noChangeArrowheads="1"/>
          </p:cNvSpPr>
          <p:nvPr/>
        </p:nvSpPr>
        <p:spPr bwMode="auto">
          <a:xfrm rot="-219077">
            <a:off x="6602413" y="7261225"/>
            <a:ext cx="300037" cy="123825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prstDash val="dashDot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8923" name="Прямоугольник 42"/>
          <p:cNvSpPr>
            <a:spLocks noChangeArrowheads="1"/>
          </p:cNvSpPr>
          <p:nvPr/>
        </p:nvSpPr>
        <p:spPr bwMode="auto">
          <a:xfrm rot="-219077">
            <a:off x="8867775" y="6035675"/>
            <a:ext cx="300038" cy="125413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prstDash val="dashDot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8924" name="Прямоугольник 44"/>
          <p:cNvSpPr>
            <a:spLocks noChangeArrowheads="1"/>
          </p:cNvSpPr>
          <p:nvPr/>
        </p:nvSpPr>
        <p:spPr bwMode="auto">
          <a:xfrm rot="-219077">
            <a:off x="5405438" y="8072438"/>
            <a:ext cx="300037" cy="1238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prstDash val="dashDot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8925" name="Прямоугольник 45"/>
          <p:cNvSpPr>
            <a:spLocks noChangeArrowheads="1"/>
          </p:cNvSpPr>
          <p:nvPr/>
        </p:nvSpPr>
        <p:spPr bwMode="auto">
          <a:xfrm rot="-219077">
            <a:off x="5851525" y="8045450"/>
            <a:ext cx="300038" cy="127000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prstDash val="dashDot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8926" name="Прямоугольник 46"/>
          <p:cNvSpPr>
            <a:spLocks noChangeArrowheads="1"/>
          </p:cNvSpPr>
          <p:nvPr/>
        </p:nvSpPr>
        <p:spPr bwMode="auto">
          <a:xfrm rot="-1035574">
            <a:off x="11591925" y="5448300"/>
            <a:ext cx="300038" cy="192088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prstDash val="dashDot"/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8927" name="Прямоугольник 47"/>
          <p:cNvSpPr>
            <a:spLocks noChangeArrowheads="1"/>
          </p:cNvSpPr>
          <p:nvPr/>
        </p:nvSpPr>
        <p:spPr bwMode="auto">
          <a:xfrm rot="5118626">
            <a:off x="11897519" y="5245894"/>
            <a:ext cx="300037" cy="2000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prstDash val="dashDot"/>
            <a:miter lim="800000"/>
            <a:headEnd/>
            <a:tailEnd/>
          </a:ln>
        </p:spPr>
        <p:txBody>
          <a:bodyPr rot="10800000" vert="eaVert"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8928" name="Прямоугольник 48"/>
          <p:cNvSpPr>
            <a:spLocks noChangeArrowheads="1"/>
          </p:cNvSpPr>
          <p:nvPr/>
        </p:nvSpPr>
        <p:spPr bwMode="auto">
          <a:xfrm rot="4561998">
            <a:off x="11594307" y="5171281"/>
            <a:ext cx="300038" cy="18097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prstDash val="dashDot"/>
            <a:miter lim="800000"/>
            <a:headEnd/>
            <a:tailEnd/>
          </a:ln>
        </p:spPr>
        <p:txBody>
          <a:bodyPr rot="10800000" vert="eaVert"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8929" name="Line 59"/>
          <p:cNvSpPr>
            <a:spLocks noChangeShapeType="1"/>
          </p:cNvSpPr>
          <p:nvPr/>
        </p:nvSpPr>
        <p:spPr bwMode="auto">
          <a:xfrm>
            <a:off x="6702425" y="1171575"/>
            <a:ext cx="3630613" cy="5746750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grpSp>
        <p:nvGrpSpPr>
          <p:cNvPr id="38930" name="Group 99"/>
          <p:cNvGrpSpPr>
            <a:grpSpLocks/>
          </p:cNvGrpSpPr>
          <p:nvPr/>
        </p:nvGrpSpPr>
        <p:grpSpPr bwMode="auto">
          <a:xfrm rot="-826896">
            <a:off x="4687888" y="5002213"/>
            <a:ext cx="417512" cy="238125"/>
            <a:chOff x="0" y="0"/>
            <a:chExt cx="20000" cy="20000"/>
          </a:xfrm>
        </p:grpSpPr>
        <p:sp>
          <p:nvSpPr>
            <p:cNvPr id="38968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  <p:sp>
          <p:nvSpPr>
            <p:cNvPr id="38969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</p:grpSp>
      <p:grpSp>
        <p:nvGrpSpPr>
          <p:cNvPr id="38931" name="Group 237"/>
          <p:cNvGrpSpPr>
            <a:grpSpLocks/>
          </p:cNvGrpSpPr>
          <p:nvPr/>
        </p:nvGrpSpPr>
        <p:grpSpPr bwMode="auto">
          <a:xfrm>
            <a:off x="6802438" y="6146800"/>
            <a:ext cx="1616075" cy="596900"/>
            <a:chOff x="3061" y="2766"/>
            <a:chExt cx="727" cy="268"/>
          </a:xfrm>
        </p:grpSpPr>
        <p:grpSp>
          <p:nvGrpSpPr>
            <p:cNvPr id="38964" name="Group 40"/>
            <p:cNvGrpSpPr>
              <a:grpSpLocks/>
            </p:cNvGrpSpPr>
            <p:nvPr/>
          </p:nvGrpSpPr>
          <p:grpSpPr bwMode="auto">
            <a:xfrm>
              <a:off x="3198" y="2766"/>
              <a:ext cx="122" cy="120"/>
              <a:chOff x="3949" y="2759"/>
              <a:chExt cx="116" cy="85"/>
            </a:xfrm>
          </p:grpSpPr>
          <p:sp>
            <p:nvSpPr>
              <p:cNvPr id="38966" name="Oval 41"/>
              <p:cNvSpPr>
                <a:spLocks noChangeArrowheads="1"/>
              </p:cNvSpPr>
              <p:nvPr/>
            </p:nvSpPr>
            <p:spPr bwMode="auto">
              <a:xfrm>
                <a:off x="3949" y="2759"/>
                <a:ext cx="116" cy="85"/>
              </a:xfrm>
              <a:prstGeom prst="ellipse">
                <a:avLst/>
              </a:prstGeom>
              <a:solidFill>
                <a:srgbClr val="FF3300"/>
              </a:solidFill>
              <a:ln w="2540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lIns="127761" tIns="63881" rIns="127761" bIns="63881" anchor="ctr"/>
              <a:lstStyle/>
              <a:p>
                <a:pPr algn="ctr" defTabSz="1274763"/>
                <a:endParaRPr lang="ru-RU" sz="2900" b="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38967" name="Rectangle 42"/>
              <p:cNvSpPr>
                <a:spLocks noChangeArrowheads="1"/>
              </p:cNvSpPr>
              <p:nvPr/>
            </p:nvSpPr>
            <p:spPr bwMode="auto">
              <a:xfrm>
                <a:off x="3993" y="2759"/>
                <a:ext cx="30" cy="85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 wrap="none" lIns="127761" tIns="63881" rIns="127761" bIns="63881" anchor="ctr"/>
              <a:lstStyle/>
              <a:p>
                <a:pPr algn="ctr" defTabSz="1274763"/>
                <a:endParaRPr lang="ru-RU" sz="2900" b="0">
                  <a:latin typeface="Calibri" pitchFamily="34" charset="0"/>
                  <a:cs typeface="Times New Roman" pitchFamily="18" charset="0"/>
                </a:endParaRPr>
              </a:p>
            </p:txBody>
          </p:sp>
        </p:grpSp>
        <p:sp>
          <p:nvSpPr>
            <p:cNvPr id="38965" name="Rectangle 236"/>
            <p:cNvSpPr>
              <a:spLocks noChangeArrowheads="1"/>
            </p:cNvSpPr>
            <p:nvPr/>
          </p:nvSpPr>
          <p:spPr bwMode="auto">
            <a:xfrm>
              <a:off x="3061" y="2879"/>
              <a:ext cx="727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8016" tIns="64008" rIns="128016" bIns="64008">
              <a:spAutoFit/>
            </a:bodyPr>
            <a:lstStyle/>
            <a:p>
              <a:pPr defTabSz="1276350"/>
              <a:r>
                <a:rPr lang="ru-RU" sz="1400">
                  <a:latin typeface="Calibri" pitchFamily="34" charset="0"/>
                </a:rPr>
                <a:t>39</a:t>
              </a:r>
              <a:r>
                <a:rPr lang="en-US" sz="1400">
                  <a:latin typeface="Calibri" pitchFamily="34" charset="0"/>
                </a:rPr>
                <a:t>’11”;54’12”</a:t>
              </a:r>
              <a:endParaRPr lang="ru-RU" sz="1400">
                <a:latin typeface="Calibri" pitchFamily="34" charset="0"/>
              </a:endParaRPr>
            </a:p>
          </p:txBody>
        </p:sp>
      </p:grpSp>
      <p:sp>
        <p:nvSpPr>
          <p:cNvPr id="38932" name="Text Box 47"/>
          <p:cNvSpPr txBox="1">
            <a:spLocks noChangeArrowheads="1"/>
          </p:cNvSpPr>
          <p:nvPr/>
        </p:nvSpPr>
        <p:spPr bwMode="auto">
          <a:xfrm>
            <a:off x="9424988" y="4338638"/>
            <a:ext cx="2176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400">
                <a:cs typeface="Times New Roman" pitchFamily="18" charset="0"/>
              </a:rPr>
              <a:t>  8 батальон ГИБДД</a:t>
            </a:r>
          </a:p>
        </p:txBody>
      </p:sp>
      <p:cxnSp>
        <p:nvCxnSpPr>
          <p:cNvPr id="38933" name="Прямая соединительная линия 88"/>
          <p:cNvCxnSpPr>
            <a:cxnSpLocks noChangeShapeType="1"/>
          </p:cNvCxnSpPr>
          <p:nvPr/>
        </p:nvCxnSpPr>
        <p:spPr bwMode="auto">
          <a:xfrm rot="5400000">
            <a:off x="9070976" y="7602537"/>
            <a:ext cx="1928812" cy="500063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934" name="AutoShape 820"/>
          <p:cNvSpPr>
            <a:spLocks noChangeArrowheads="1"/>
          </p:cNvSpPr>
          <p:nvPr/>
        </p:nvSpPr>
        <p:spPr bwMode="auto">
          <a:xfrm flipH="1">
            <a:off x="9258300" y="3259138"/>
            <a:ext cx="2873375" cy="693737"/>
          </a:xfrm>
          <a:prstGeom prst="wedgeRectCallout">
            <a:avLst>
              <a:gd name="adj1" fmla="val 71120"/>
              <a:gd name="adj2" fmla="val 27088"/>
            </a:avLst>
          </a:prstGeom>
          <a:solidFill>
            <a:srgbClr val="FF0000">
              <a:alpha val="45882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83847" tIns="91924" rIns="183847" bIns="91924">
            <a:spAutoFit/>
          </a:bodyPr>
          <a:lstStyle/>
          <a:p>
            <a:pPr algn="ctr" defTabSz="2092325"/>
            <a:r>
              <a:rPr lang="ru-RU" sz="1100" u="sng">
                <a:latin typeface="Calibri" pitchFamily="34" charset="0"/>
              </a:rPr>
              <a:t>ХАРАКТЕРИСТИКА ОПАСНОГО УЧАСТКА</a:t>
            </a:r>
          </a:p>
          <a:p>
            <a:pPr algn="ctr" defTabSz="2092325"/>
            <a:r>
              <a:rPr lang="ru-RU" sz="1100" b="0">
                <a:latin typeface="Calibri" pitchFamily="34" charset="0"/>
              </a:rPr>
              <a:t>Ремонт дороги</a:t>
            </a:r>
          </a:p>
          <a:p>
            <a:pPr algn="ctr" defTabSz="2092325"/>
            <a:r>
              <a:rPr lang="ru-RU" sz="1100" b="0">
                <a:latin typeface="Calibri" pitchFamily="34" charset="0"/>
              </a:rPr>
              <a:t>Протяженность участка 1 км</a:t>
            </a:r>
          </a:p>
        </p:txBody>
      </p:sp>
      <p:sp>
        <p:nvSpPr>
          <p:cNvPr id="38935" name="Oval 63"/>
          <p:cNvSpPr>
            <a:spLocks noChangeArrowheads="1"/>
          </p:cNvSpPr>
          <p:nvPr/>
        </p:nvSpPr>
        <p:spPr bwMode="auto">
          <a:xfrm rot="-1943232">
            <a:off x="8851900" y="2738438"/>
            <a:ext cx="544513" cy="4508500"/>
          </a:xfrm>
          <a:prstGeom prst="ellipse">
            <a:avLst/>
          </a:prstGeom>
          <a:solidFill>
            <a:srgbClr val="0070C0">
              <a:alpha val="50195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8936" name="Oval 63"/>
          <p:cNvSpPr>
            <a:spLocks noChangeArrowheads="1"/>
          </p:cNvSpPr>
          <p:nvPr/>
        </p:nvSpPr>
        <p:spPr bwMode="auto">
          <a:xfrm rot="993455">
            <a:off x="9826625" y="6704013"/>
            <a:ext cx="544513" cy="1558925"/>
          </a:xfrm>
          <a:prstGeom prst="ellipse">
            <a:avLst/>
          </a:prstGeom>
          <a:solidFill>
            <a:srgbClr val="0070C0">
              <a:alpha val="50195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8937" name="AutoShape 230"/>
          <p:cNvSpPr>
            <a:spLocks noChangeArrowheads="1"/>
          </p:cNvSpPr>
          <p:nvPr/>
        </p:nvSpPr>
        <p:spPr bwMode="auto">
          <a:xfrm>
            <a:off x="8543925" y="8089900"/>
            <a:ext cx="4113213" cy="1406525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400" b="0" i="1">
                <a:latin typeface="Calibri" pitchFamily="34" charset="0"/>
              </a:rPr>
              <a:t>Автотранспортная сеть территории развита удовлетворительно и состоит из дорог с твердым и грунтовым покрытием круглогодичного использования для всех видов транспорта. Протяженность дорог – 34 км., в т.ч. с твердым покрытием – 25км.</a:t>
            </a:r>
          </a:p>
        </p:txBody>
      </p:sp>
      <p:grpSp>
        <p:nvGrpSpPr>
          <p:cNvPr id="38938" name="Группа 87"/>
          <p:cNvGrpSpPr>
            <a:grpSpLocks/>
          </p:cNvGrpSpPr>
          <p:nvPr/>
        </p:nvGrpSpPr>
        <p:grpSpPr bwMode="auto">
          <a:xfrm>
            <a:off x="9115425" y="5014913"/>
            <a:ext cx="390525" cy="646112"/>
            <a:chOff x="8648217" y="5165323"/>
            <a:chExt cx="390525" cy="646112"/>
          </a:xfrm>
        </p:grpSpPr>
        <p:sp>
          <p:nvSpPr>
            <p:cNvPr id="38962" name="Rectangle 243"/>
            <p:cNvSpPr>
              <a:spLocks noChangeArrowheads="1"/>
            </p:cNvSpPr>
            <p:nvPr/>
          </p:nvSpPr>
          <p:spPr bwMode="auto">
            <a:xfrm rot="3647599">
              <a:off x="8521302" y="5345112"/>
              <a:ext cx="608012" cy="3048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985" tIns="63994" rIns="127985" bIns="63994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  <p:sp>
          <p:nvSpPr>
            <p:cNvPr id="38963" name="Text Box 244"/>
            <p:cNvSpPr txBox="1">
              <a:spLocks noChangeArrowheads="1"/>
            </p:cNvSpPr>
            <p:nvPr/>
          </p:nvSpPr>
          <p:spPr bwMode="auto">
            <a:xfrm rot="3521379">
              <a:off x="8520424" y="5293116"/>
              <a:ext cx="646112" cy="390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27985" tIns="63994" rIns="127985" bIns="63994">
              <a:spAutoFit/>
            </a:bodyPr>
            <a:lstStyle>
              <a:lvl1pPr defTabSz="12763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2763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2763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2763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2763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27635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27635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27635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27635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700"/>
                <a:t>М-4</a:t>
              </a:r>
            </a:p>
          </p:txBody>
        </p:sp>
      </p:grpSp>
      <p:sp>
        <p:nvSpPr>
          <p:cNvPr id="38939" name="Oval 63"/>
          <p:cNvSpPr>
            <a:spLocks noChangeArrowheads="1"/>
          </p:cNvSpPr>
          <p:nvPr/>
        </p:nvSpPr>
        <p:spPr bwMode="auto">
          <a:xfrm rot="-1943232">
            <a:off x="8259763" y="3124200"/>
            <a:ext cx="403225" cy="1614488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pic>
        <p:nvPicPr>
          <p:cNvPr id="38940" name="Picture 60" descr="менты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1763" y="4457700"/>
            <a:ext cx="369887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41" name="AutoShape 252"/>
          <p:cNvSpPr>
            <a:spLocks noChangeArrowheads="1"/>
          </p:cNvSpPr>
          <p:nvPr/>
        </p:nvSpPr>
        <p:spPr bwMode="auto">
          <a:xfrm>
            <a:off x="4186238" y="6086475"/>
            <a:ext cx="2128837" cy="622300"/>
          </a:xfrm>
          <a:prstGeom prst="wedgeRectCallout">
            <a:avLst>
              <a:gd name="adj1" fmla="val -17000"/>
              <a:gd name="adj2" fmla="val -1868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800" u="sng">
                <a:cs typeface="Times New Roman" pitchFamily="18" charset="0"/>
              </a:rPr>
              <a:t>Автомобильный мост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Материал постройки – бетонный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Длинна – 65 м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Ширина – 7 м</a:t>
            </a:r>
          </a:p>
        </p:txBody>
      </p:sp>
      <p:sp>
        <p:nvSpPr>
          <p:cNvPr id="38942" name="Rectangle 242"/>
          <p:cNvSpPr>
            <a:spLocks noChangeArrowheads="1"/>
          </p:cNvSpPr>
          <p:nvPr/>
        </p:nvSpPr>
        <p:spPr bwMode="auto">
          <a:xfrm>
            <a:off x="9601200" y="4200525"/>
            <a:ext cx="1712913" cy="604838"/>
          </a:xfrm>
          <a:prstGeom prst="rect">
            <a:avLst/>
          </a:prstGeom>
          <a:solidFill>
            <a:srgbClr val="CCFFFF">
              <a:alpha val="12941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pPr defTabSz="1276350"/>
            <a:endParaRPr lang="ru-RU" sz="2500" b="0">
              <a:latin typeface="Calibri" pitchFamily="34" charset="0"/>
            </a:endParaRPr>
          </a:p>
        </p:txBody>
      </p:sp>
      <p:cxnSp>
        <p:nvCxnSpPr>
          <p:cNvPr id="38943" name="Прямая со стрелкой 87"/>
          <p:cNvCxnSpPr>
            <a:cxnSpLocks noChangeShapeType="1"/>
          </p:cNvCxnSpPr>
          <p:nvPr/>
        </p:nvCxnSpPr>
        <p:spPr bwMode="auto">
          <a:xfrm rot="16200000" flipV="1">
            <a:off x="7596188" y="3390900"/>
            <a:ext cx="936625" cy="612775"/>
          </a:xfrm>
          <a:prstGeom prst="straightConnector1">
            <a:avLst/>
          </a:prstGeom>
          <a:noFill/>
          <a:ln w="381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944" name="TextBox 88"/>
          <p:cNvSpPr txBox="1">
            <a:spLocks noChangeArrowheads="1"/>
          </p:cNvSpPr>
          <p:nvPr/>
        </p:nvSpPr>
        <p:spPr bwMode="auto">
          <a:xfrm>
            <a:off x="6115050" y="3586163"/>
            <a:ext cx="1776413" cy="938212"/>
          </a:xfrm>
          <a:prstGeom prst="rect">
            <a:avLst/>
          </a:prstGeom>
          <a:solidFill>
            <a:srgbClr val="0000FF">
              <a:alpha val="36078"/>
            </a:srgbClr>
          </a:solidFill>
          <a:ln w="34925">
            <a:solidFill>
              <a:srgbClr val="0000FF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100"/>
              <a:t>БСПМ</a:t>
            </a:r>
          </a:p>
          <a:p>
            <a:pPr algn="ctr" eaLnBrk="1" hangingPunct="1"/>
            <a:r>
              <a:rPr lang="ru-RU" sz="1100" b="0" i="1"/>
              <a:t> Расстояние - 30 км,</a:t>
            </a:r>
          </a:p>
          <a:p>
            <a:pPr algn="ctr" eaLnBrk="1" hangingPunct="1"/>
            <a:r>
              <a:rPr lang="ru-RU" sz="1100" b="0" i="1"/>
              <a:t>Техники – 3 ед.</a:t>
            </a:r>
          </a:p>
          <a:p>
            <a:pPr algn="ctr" eaLnBrk="1" hangingPunct="1"/>
            <a:r>
              <a:rPr lang="ru-RU" sz="1100" b="0" i="1"/>
              <a:t>Личн. состава – 10 чел.</a:t>
            </a:r>
          </a:p>
          <a:p>
            <a:pPr algn="ctr" eaLnBrk="1" hangingPunct="1"/>
            <a:r>
              <a:rPr lang="ru-RU" sz="1100" b="0" i="1"/>
              <a:t> село Ростовка</a:t>
            </a:r>
          </a:p>
        </p:txBody>
      </p:sp>
      <p:cxnSp>
        <p:nvCxnSpPr>
          <p:cNvPr id="38945" name="Прямая со стрелкой 89"/>
          <p:cNvCxnSpPr>
            <a:cxnSpLocks noChangeShapeType="1"/>
          </p:cNvCxnSpPr>
          <p:nvPr/>
        </p:nvCxnSpPr>
        <p:spPr bwMode="auto">
          <a:xfrm rot="5400000">
            <a:off x="9859963" y="7212012"/>
            <a:ext cx="1023938" cy="201613"/>
          </a:xfrm>
          <a:prstGeom prst="straightConnector1">
            <a:avLst/>
          </a:prstGeom>
          <a:noFill/>
          <a:ln w="381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946" name="TextBox 90"/>
          <p:cNvSpPr txBox="1">
            <a:spLocks noChangeArrowheads="1"/>
          </p:cNvSpPr>
          <p:nvPr/>
        </p:nvSpPr>
        <p:spPr bwMode="auto">
          <a:xfrm>
            <a:off x="10615613" y="6800850"/>
            <a:ext cx="1776412" cy="938213"/>
          </a:xfrm>
          <a:prstGeom prst="rect">
            <a:avLst/>
          </a:prstGeom>
          <a:solidFill>
            <a:srgbClr val="0000FF">
              <a:alpha val="36078"/>
            </a:srgbClr>
          </a:solidFill>
          <a:ln w="34925">
            <a:solidFill>
              <a:srgbClr val="0000FF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100"/>
              <a:t>БСПМ</a:t>
            </a:r>
          </a:p>
          <a:p>
            <a:pPr algn="ctr" eaLnBrk="1" hangingPunct="1"/>
            <a:r>
              <a:rPr lang="ru-RU" sz="1100" b="0" i="1"/>
              <a:t> Расстояние - 30 км,</a:t>
            </a:r>
          </a:p>
          <a:p>
            <a:pPr algn="ctr" eaLnBrk="1" hangingPunct="1"/>
            <a:r>
              <a:rPr lang="ru-RU" sz="1100" b="0" i="1"/>
              <a:t>Техники – 3 ед.</a:t>
            </a:r>
          </a:p>
          <a:p>
            <a:pPr algn="ctr" eaLnBrk="1" hangingPunct="1"/>
            <a:r>
              <a:rPr lang="ru-RU" sz="1100" b="0" i="1"/>
              <a:t>Личн. состава – 10 чел.</a:t>
            </a:r>
          </a:p>
          <a:p>
            <a:pPr algn="ctr" eaLnBrk="1" hangingPunct="1"/>
            <a:r>
              <a:rPr lang="ru-RU" sz="1100" b="0" i="1"/>
              <a:t> село Расторгуевка</a:t>
            </a:r>
          </a:p>
        </p:txBody>
      </p:sp>
      <p:grpSp>
        <p:nvGrpSpPr>
          <p:cNvPr id="38947" name="Group 53"/>
          <p:cNvGrpSpPr>
            <a:grpSpLocks/>
          </p:cNvGrpSpPr>
          <p:nvPr/>
        </p:nvGrpSpPr>
        <p:grpSpPr bwMode="auto">
          <a:xfrm>
            <a:off x="7472363" y="5549900"/>
            <a:ext cx="815975" cy="393700"/>
            <a:chOff x="2290" y="4020"/>
            <a:chExt cx="768" cy="218"/>
          </a:xfrm>
        </p:grpSpPr>
        <p:sp>
          <p:nvSpPr>
            <p:cNvPr id="38954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38955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38956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38957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58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8959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38960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961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8948" name="TextBox 59"/>
          <p:cNvSpPr txBox="1">
            <a:spLocks noChangeArrowheads="1"/>
          </p:cNvSpPr>
          <p:nvPr/>
        </p:nvSpPr>
        <p:spPr bwMode="auto">
          <a:xfrm rot="4494814">
            <a:off x="23813" y="5903912"/>
            <a:ext cx="15001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grpSp>
        <p:nvGrpSpPr>
          <p:cNvPr id="38949" name="Группа 64"/>
          <p:cNvGrpSpPr>
            <a:grpSpLocks/>
          </p:cNvGrpSpPr>
          <p:nvPr/>
        </p:nvGrpSpPr>
        <p:grpSpPr bwMode="auto">
          <a:xfrm>
            <a:off x="6972300" y="5872163"/>
            <a:ext cx="547688" cy="576262"/>
            <a:chOff x="-1106004" y="5086352"/>
            <a:chExt cx="293814" cy="301197"/>
          </a:xfrm>
        </p:grpSpPr>
        <p:sp>
          <p:nvSpPr>
            <p:cNvPr id="38952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8953" name="Oval 41"/>
            <p:cNvSpPr>
              <a:spLocks noChangeArrowheads="1"/>
            </p:cNvSpPr>
            <p:nvPr/>
          </p:nvSpPr>
          <p:spPr bwMode="auto">
            <a:xfrm>
              <a:off x="-1106004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44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44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автомобильном транспорте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0300" name="Group 204"/>
          <p:cNvGraphicFramePr>
            <a:graphicFrameLocks noGrp="1"/>
          </p:cNvGraphicFramePr>
          <p:nvPr/>
        </p:nvGraphicFramePr>
        <p:xfrm>
          <a:off x="185738" y="1511300"/>
          <a:ext cx="12192000" cy="2954338"/>
        </p:xfrm>
        <a:graphic>
          <a:graphicData uri="http://schemas.openxmlformats.org/drawingml/2006/table">
            <a:tbl>
              <a:tblPr/>
              <a:tblGrid>
                <a:gridCol w="2111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02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3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856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23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68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652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9304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7200"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 опасного участка</a:t>
                      </a: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опасного участка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Опасные явления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493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Оползни, сели, обвалы, осыпи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Снежные заносы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Участки ремонта дорог, 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Снежные лавины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км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Опасные гидрологические явления (паводок)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Пересечения с нефте- газопроводами на км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592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км</a:t>
                      </a: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76 км- 86 км</a:t>
                      </a: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592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500 м</a:t>
                      </a: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 км – 98 км</a:t>
                      </a: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592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км</a:t>
                      </a: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151 км – 183 км</a:t>
                      </a: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7938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(Участки дорог, подверженные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воздействию опасных природных и техногенных явлений) </a:t>
            </a:r>
          </a:p>
        </p:txBody>
      </p:sp>
      <p:sp>
        <p:nvSpPr>
          <p:cNvPr id="39988" name="Text Box 97"/>
          <p:cNvSpPr txBox="1">
            <a:spLocks noChangeArrowheads="1"/>
          </p:cNvSpPr>
          <p:nvPr/>
        </p:nvSpPr>
        <p:spPr bwMode="auto">
          <a:xfrm>
            <a:off x="11687175" y="0"/>
            <a:ext cx="11144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8" tIns="45714" rIns="91428" bIns="45714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>
                <a:solidFill>
                  <a:srgbClr val="000000"/>
                </a:solidFill>
              </a:rPr>
              <a:t>п. 4.1.1.1.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7938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(Характеристика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мостов) </a:t>
            </a:r>
          </a:p>
        </p:txBody>
      </p:sp>
      <p:graphicFrame>
        <p:nvGraphicFramePr>
          <p:cNvPr id="262209" name="Group 65"/>
          <p:cNvGraphicFramePr>
            <a:graphicFrameLocks noGrp="1"/>
          </p:cNvGraphicFramePr>
          <p:nvPr/>
        </p:nvGraphicFramePr>
        <p:xfrm>
          <a:off x="258763" y="1871663"/>
          <a:ext cx="12263437" cy="3146426"/>
        </p:xfrm>
        <a:graphic>
          <a:graphicData uri="http://schemas.openxmlformats.org/drawingml/2006/table">
            <a:tbl>
              <a:tblPr/>
              <a:tblGrid>
                <a:gridCol w="669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97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036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92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69974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Ширина проезжей части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911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150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911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911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3.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300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9113">
                <a:tc grid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мостов: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0995" name="Text Box 97"/>
          <p:cNvSpPr txBox="1">
            <a:spLocks noChangeArrowheads="1"/>
          </p:cNvSpPr>
          <p:nvPr/>
        </p:nvSpPr>
        <p:spPr bwMode="auto">
          <a:xfrm>
            <a:off x="11687175" y="0"/>
            <a:ext cx="11144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4.1.1.2.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вызовов при возникновении ЧС на автомобильном транспорте)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255175" name="Group 199"/>
          <p:cNvGraphicFramePr>
            <a:graphicFrameLocks noGrp="1"/>
          </p:cNvGraphicFramePr>
          <p:nvPr/>
        </p:nvGraphicFramePr>
        <p:xfrm>
          <a:off x="207963" y="1228725"/>
          <a:ext cx="12361862" cy="4906964"/>
        </p:xfrm>
        <a:graphic>
          <a:graphicData uri="http://schemas.openxmlformats.org/drawingml/2006/table">
            <a:tbl>
              <a:tblPr/>
              <a:tblGrid>
                <a:gridCol w="3822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41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75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9578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779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 89 1 ОПС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Малышево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Шатарный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Д.А.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7779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Князе-Волконское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Скрипка Д.М.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7779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Некрасовка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Чуйко Н.К.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49-0-01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891454558001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7779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Бычиха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Якименко Ю.И.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49-18-78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89142012210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2013" name="Text Box 197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4.1.1.3.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10183" name="Group 615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43414" name="Text Box 61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4.1.1.4.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4519" name="Group 439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44367" name="Text Box 441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4.1.1.4.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Группа 69"/>
          <p:cNvGrpSpPr>
            <a:grpSpLocks/>
          </p:cNvGrpSpPr>
          <p:nvPr/>
        </p:nvGrpSpPr>
        <p:grpSpPr bwMode="auto">
          <a:xfrm>
            <a:off x="-11113" y="654050"/>
            <a:ext cx="12801601" cy="8947150"/>
            <a:chOff x="-11112" y="654052"/>
            <a:chExt cx="12801601" cy="8947149"/>
          </a:xfrm>
        </p:grpSpPr>
        <p:pic>
          <p:nvPicPr>
            <p:cNvPr id="45105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45106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45107" name="Прямая соединительная линия 72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5108" name="Прямая соединительная линия 73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5109" name="Прямая соединительная линия 74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5110" name="Прямая соединительная линия 75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5111" name="Прямая соединительная линия 76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5112" name="Прямая соединительная линия 77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45059" name="Text Box 1181"/>
          <p:cNvSpPr txBox="1">
            <a:spLocks noChangeArrowheads="1"/>
          </p:cNvSpPr>
          <p:nvPr/>
        </p:nvSpPr>
        <p:spPr bwMode="auto">
          <a:xfrm rot="856414">
            <a:off x="2665413" y="3944938"/>
            <a:ext cx="1338262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45060" name="Text Box 1182"/>
          <p:cNvSpPr txBox="1">
            <a:spLocks noChangeArrowheads="1"/>
          </p:cNvSpPr>
          <p:nvPr/>
        </p:nvSpPr>
        <p:spPr bwMode="auto">
          <a:xfrm rot="-1377291">
            <a:off x="3990975" y="2606675"/>
            <a:ext cx="1023938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45061" name="Text Box 1184"/>
          <p:cNvSpPr txBox="1">
            <a:spLocks noChangeArrowheads="1"/>
          </p:cNvSpPr>
          <p:nvPr/>
        </p:nvSpPr>
        <p:spPr bwMode="auto">
          <a:xfrm rot="-1276598">
            <a:off x="4772025" y="4740275"/>
            <a:ext cx="1370013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sp>
        <p:nvSpPr>
          <p:cNvPr id="45062" name="Text Box 1185"/>
          <p:cNvSpPr txBox="1">
            <a:spLocks noChangeArrowheads="1"/>
          </p:cNvSpPr>
          <p:nvPr/>
        </p:nvSpPr>
        <p:spPr bwMode="auto">
          <a:xfrm rot="-2040690">
            <a:off x="6516688" y="4827588"/>
            <a:ext cx="184150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45063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89063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45064" name="Text Box 1191"/>
          <p:cNvSpPr txBox="1">
            <a:spLocks noChangeArrowheads="1"/>
          </p:cNvSpPr>
          <p:nvPr/>
        </p:nvSpPr>
        <p:spPr bwMode="auto">
          <a:xfrm rot="3513373">
            <a:off x="7614444" y="3280569"/>
            <a:ext cx="11826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45065" name="Полилиния 34"/>
          <p:cNvSpPr>
            <a:spLocks noChangeArrowheads="1"/>
          </p:cNvSpPr>
          <p:nvPr/>
        </p:nvSpPr>
        <p:spPr bwMode="auto">
          <a:xfrm>
            <a:off x="10001250" y="1600200"/>
            <a:ext cx="2455863" cy="993775"/>
          </a:xfrm>
          <a:custGeom>
            <a:avLst/>
            <a:gdLst>
              <a:gd name="T0" fmla="*/ 2147483647 w 1753534"/>
              <a:gd name="T1" fmla="*/ 2147483647 h 709127"/>
              <a:gd name="T2" fmla="*/ 2147483647 w 1753534"/>
              <a:gd name="T3" fmla="*/ 2147483647 h 709127"/>
              <a:gd name="T4" fmla="*/ 2147483647 w 1753534"/>
              <a:gd name="T5" fmla="*/ 0 h 709127"/>
              <a:gd name="T6" fmla="*/ 2147483647 w 1753534"/>
              <a:gd name="T7" fmla="*/ 2147483647 h 709127"/>
              <a:gd name="T8" fmla="*/ 2147483647 w 1753534"/>
              <a:gd name="T9" fmla="*/ 2147483647 h 709127"/>
              <a:gd name="T10" fmla="*/ 2147483647 w 1753534"/>
              <a:gd name="T11" fmla="*/ 2147483647 h 709127"/>
              <a:gd name="T12" fmla="*/ 2147483647 w 1753534"/>
              <a:gd name="T13" fmla="*/ 2147483647 h 709127"/>
              <a:gd name="T14" fmla="*/ 2147483647 w 1753534"/>
              <a:gd name="T15" fmla="*/ 2147483647 h 709127"/>
              <a:gd name="T16" fmla="*/ 2147483647 w 1753534"/>
              <a:gd name="T17" fmla="*/ 2147483647 h 709127"/>
              <a:gd name="T18" fmla="*/ 2147483647 w 1753534"/>
              <a:gd name="T19" fmla="*/ 2147483647 h 709127"/>
              <a:gd name="T20" fmla="*/ 2147483647 w 1753534"/>
              <a:gd name="T21" fmla="*/ 2147483647 h 709127"/>
              <a:gd name="T22" fmla="*/ 2147483647 w 1753534"/>
              <a:gd name="T23" fmla="*/ 2147483647 h 709127"/>
              <a:gd name="T24" fmla="*/ 2147483647 w 1753534"/>
              <a:gd name="T25" fmla="*/ 2147483647 h 709127"/>
              <a:gd name="T26" fmla="*/ 2147483647 w 1753534"/>
              <a:gd name="T27" fmla="*/ 2147483647 h 709127"/>
              <a:gd name="T28" fmla="*/ 2147483647 w 1753534"/>
              <a:gd name="T29" fmla="*/ 2147483647 h 709127"/>
              <a:gd name="T30" fmla="*/ 2147483647 w 1753534"/>
              <a:gd name="T31" fmla="*/ 2147483647 h 709127"/>
              <a:gd name="T32" fmla="*/ 2147483647 w 1753534"/>
              <a:gd name="T33" fmla="*/ 2147483647 h 709127"/>
              <a:gd name="T34" fmla="*/ 2147483647 w 1753534"/>
              <a:gd name="T35" fmla="*/ 2147483647 h 709127"/>
              <a:gd name="T36" fmla="*/ 2147483647 w 1753534"/>
              <a:gd name="T37" fmla="*/ 2147483647 h 709127"/>
              <a:gd name="T38" fmla="*/ 2147483647 w 1753534"/>
              <a:gd name="T39" fmla="*/ 2147483647 h 709127"/>
              <a:gd name="T40" fmla="*/ 2147483647 w 1753534"/>
              <a:gd name="T41" fmla="*/ 2147483647 h 709127"/>
              <a:gd name="T42" fmla="*/ 2147483647 w 1753534"/>
              <a:gd name="T43" fmla="*/ 2147483647 h 709127"/>
              <a:gd name="T44" fmla="*/ 2147483647 w 1753534"/>
              <a:gd name="T45" fmla="*/ 2147483647 h 709127"/>
              <a:gd name="T46" fmla="*/ 2147483647 w 1753534"/>
              <a:gd name="T47" fmla="*/ 2147483647 h 709127"/>
              <a:gd name="T48" fmla="*/ 2147483647 w 1753534"/>
              <a:gd name="T49" fmla="*/ 2147483647 h 709127"/>
              <a:gd name="T50" fmla="*/ 2147483647 w 1753534"/>
              <a:gd name="T51" fmla="*/ 2147483647 h 709127"/>
              <a:gd name="T52" fmla="*/ 2147483647 w 1753534"/>
              <a:gd name="T53" fmla="*/ 2147483647 h 709127"/>
              <a:gd name="T54" fmla="*/ 2147483647 w 1753534"/>
              <a:gd name="T55" fmla="*/ 2147483647 h 709127"/>
              <a:gd name="T56" fmla="*/ 2147483647 w 1753534"/>
              <a:gd name="T57" fmla="*/ 2147483647 h 709127"/>
              <a:gd name="T58" fmla="*/ 2147483647 w 1753534"/>
              <a:gd name="T59" fmla="*/ 2147483647 h 709127"/>
              <a:gd name="T60" fmla="*/ 2147483647 w 1753534"/>
              <a:gd name="T61" fmla="*/ 2147483647 h 709127"/>
              <a:gd name="T62" fmla="*/ 2147483647 w 1753534"/>
              <a:gd name="T63" fmla="*/ 2147483647 h 709127"/>
              <a:gd name="T64" fmla="*/ 2147483647 w 1753534"/>
              <a:gd name="T65" fmla="*/ 2147483647 h 709127"/>
              <a:gd name="T66" fmla="*/ 2147483647 w 1753534"/>
              <a:gd name="T67" fmla="*/ 2147483647 h 709127"/>
              <a:gd name="T68" fmla="*/ 2147483647 w 1753534"/>
              <a:gd name="T69" fmla="*/ 2147483647 h 709127"/>
              <a:gd name="T70" fmla="*/ 2147483647 w 1753534"/>
              <a:gd name="T71" fmla="*/ 2147483647 h 709127"/>
              <a:gd name="T72" fmla="*/ 2147483647 w 1753534"/>
              <a:gd name="T73" fmla="*/ 2147483647 h 709127"/>
              <a:gd name="T74" fmla="*/ 2147483647 w 1753534"/>
              <a:gd name="T75" fmla="*/ 2147483647 h 709127"/>
              <a:gd name="T76" fmla="*/ 2147483647 w 1753534"/>
              <a:gd name="T77" fmla="*/ 2147483647 h 709127"/>
              <a:gd name="T78" fmla="*/ 2147483647 w 1753534"/>
              <a:gd name="T79" fmla="*/ 2147483647 h 709127"/>
              <a:gd name="T80" fmla="*/ 2147483647 w 1753534"/>
              <a:gd name="T81" fmla="*/ 2147483647 h 709127"/>
              <a:gd name="T82" fmla="*/ 2147483647 w 1753534"/>
              <a:gd name="T83" fmla="*/ 2147483647 h 709127"/>
              <a:gd name="T84" fmla="*/ 2147483647 w 1753534"/>
              <a:gd name="T85" fmla="*/ 2147483647 h 709127"/>
              <a:gd name="T86" fmla="*/ 2147483647 w 1753534"/>
              <a:gd name="T87" fmla="*/ 2147483647 h 709127"/>
              <a:gd name="T88" fmla="*/ 2147483647 w 1753534"/>
              <a:gd name="T89" fmla="*/ 2147483647 h 709127"/>
              <a:gd name="T90" fmla="*/ 2147483647 w 1753534"/>
              <a:gd name="T91" fmla="*/ 2147483647 h 709127"/>
              <a:gd name="T92" fmla="*/ 2147483647 w 1753534"/>
              <a:gd name="T93" fmla="*/ 2147483647 h 709127"/>
              <a:gd name="T94" fmla="*/ 2147483647 w 1753534"/>
              <a:gd name="T95" fmla="*/ 2147483647 h 709127"/>
              <a:gd name="T96" fmla="*/ 2147483647 w 1753534"/>
              <a:gd name="T97" fmla="*/ 2147483647 h 709127"/>
              <a:gd name="T98" fmla="*/ 2147483647 w 1753534"/>
              <a:gd name="T99" fmla="*/ 2147483647 h 709127"/>
              <a:gd name="T100" fmla="*/ 2147483647 w 1753534"/>
              <a:gd name="T101" fmla="*/ 2147483647 h 709127"/>
              <a:gd name="T102" fmla="*/ 2147483647 w 1753534"/>
              <a:gd name="T103" fmla="*/ 2147483647 h 709127"/>
              <a:gd name="T104" fmla="*/ 2147483647 w 1753534"/>
              <a:gd name="T105" fmla="*/ 2147483647 h 709127"/>
              <a:gd name="T106" fmla="*/ 2147483647 w 1753534"/>
              <a:gd name="T107" fmla="*/ 2147483647 h 709127"/>
              <a:gd name="T108" fmla="*/ 2147483647 w 1753534"/>
              <a:gd name="T109" fmla="*/ 2147483647 h 70912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53534"/>
              <a:gd name="T166" fmla="*/ 0 h 709127"/>
              <a:gd name="T167" fmla="*/ 1753534 w 1753534"/>
              <a:gd name="T168" fmla="*/ 709127 h 70912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45066" name="Полилиния 39"/>
          <p:cNvSpPr>
            <a:spLocks noChangeArrowheads="1"/>
          </p:cNvSpPr>
          <p:nvPr/>
        </p:nvSpPr>
        <p:spPr bwMode="auto">
          <a:xfrm>
            <a:off x="4662488" y="7512050"/>
            <a:ext cx="4271962" cy="1801813"/>
          </a:xfrm>
          <a:custGeom>
            <a:avLst/>
            <a:gdLst>
              <a:gd name="T0" fmla="*/ 35278105 w 3051110"/>
              <a:gd name="T1" fmla="*/ 17535753 h 1286404"/>
              <a:gd name="T2" fmla="*/ 38447648 w 3051110"/>
              <a:gd name="T3" fmla="*/ 16844657 h 1286404"/>
              <a:gd name="T4" fmla="*/ 40652511 w 3051110"/>
              <a:gd name="T5" fmla="*/ 16153561 h 1286404"/>
              <a:gd name="T6" fmla="*/ 41892783 w 3051110"/>
              <a:gd name="T7" fmla="*/ 15738910 h 1286404"/>
              <a:gd name="T8" fmla="*/ 42995169 w 3051110"/>
              <a:gd name="T9" fmla="*/ 14771381 h 1286404"/>
              <a:gd name="T10" fmla="*/ 43959827 w 3051110"/>
              <a:gd name="T11" fmla="*/ 13665622 h 1286404"/>
              <a:gd name="T12" fmla="*/ 44648872 w 3051110"/>
              <a:gd name="T13" fmla="*/ 11592309 h 1286404"/>
              <a:gd name="T14" fmla="*/ 44924485 w 3051110"/>
              <a:gd name="T15" fmla="*/ 9519033 h 1286404"/>
              <a:gd name="T16" fmla="*/ 43822032 w 3051110"/>
              <a:gd name="T17" fmla="*/ 8275058 h 1286404"/>
              <a:gd name="T18" fmla="*/ 43132987 w 3051110"/>
              <a:gd name="T19" fmla="*/ 7307522 h 1286404"/>
              <a:gd name="T20" fmla="*/ 43546373 w 3051110"/>
              <a:gd name="T21" fmla="*/ 5372464 h 1286404"/>
              <a:gd name="T22" fmla="*/ 42306191 w 3051110"/>
              <a:gd name="T23" fmla="*/ 3022751 h 1286404"/>
              <a:gd name="T24" fmla="*/ 41065920 w 3051110"/>
              <a:gd name="T25" fmla="*/ 2193424 h 1286404"/>
              <a:gd name="T26" fmla="*/ 40101306 w 3051110"/>
              <a:gd name="T27" fmla="*/ 1640531 h 1286404"/>
              <a:gd name="T28" fmla="*/ 38585466 w 3051110"/>
              <a:gd name="T29" fmla="*/ 1087672 h 1286404"/>
              <a:gd name="T30" fmla="*/ 36793968 w 3051110"/>
              <a:gd name="T31" fmla="*/ 396576 h 1286404"/>
              <a:gd name="T32" fmla="*/ 31143971 w 3051110"/>
              <a:gd name="T33" fmla="*/ 258342 h 1286404"/>
              <a:gd name="T34" fmla="*/ 28801290 w 3051110"/>
              <a:gd name="T35" fmla="*/ 1364108 h 1286404"/>
              <a:gd name="T36" fmla="*/ 27561018 w 3051110"/>
              <a:gd name="T37" fmla="*/ 3022751 h 1286404"/>
              <a:gd name="T38" fmla="*/ 27009836 w 3051110"/>
              <a:gd name="T39" fmla="*/ 3990272 h 1286404"/>
              <a:gd name="T40" fmla="*/ 25769542 w 3051110"/>
              <a:gd name="T41" fmla="*/ 6063564 h 1286404"/>
              <a:gd name="T42" fmla="*/ 25080520 w 3051110"/>
              <a:gd name="T43" fmla="*/ 6892871 h 1286404"/>
              <a:gd name="T44" fmla="*/ 23978089 w 3051110"/>
              <a:gd name="T45" fmla="*/ 7860407 h 1286404"/>
              <a:gd name="T46" fmla="*/ 23013458 w 3051110"/>
              <a:gd name="T47" fmla="*/ 8413286 h 1286404"/>
              <a:gd name="T48" fmla="*/ 21497618 w 3051110"/>
              <a:gd name="T49" fmla="*/ 8966154 h 1286404"/>
              <a:gd name="T50" fmla="*/ 20532971 w 3051110"/>
              <a:gd name="T51" fmla="*/ 9380827 h 1286404"/>
              <a:gd name="T52" fmla="*/ 19430517 w 3051110"/>
              <a:gd name="T53" fmla="*/ 9795489 h 1286404"/>
              <a:gd name="T54" fmla="*/ 17914666 w 3051110"/>
              <a:gd name="T55" fmla="*/ 10348346 h 1286404"/>
              <a:gd name="T56" fmla="*/ 16398814 w 3051110"/>
              <a:gd name="T57" fmla="*/ 11039436 h 1286404"/>
              <a:gd name="T58" fmla="*/ 15158588 w 3051110"/>
              <a:gd name="T59" fmla="*/ 11868769 h 1286404"/>
              <a:gd name="T60" fmla="*/ 14331747 w 3051110"/>
              <a:gd name="T61" fmla="*/ 12559853 h 1286404"/>
              <a:gd name="T62" fmla="*/ 13504918 w 3051110"/>
              <a:gd name="T63" fmla="*/ 13250949 h 1286404"/>
              <a:gd name="T64" fmla="*/ 12126851 w 3051110"/>
              <a:gd name="T65" fmla="*/ 14080251 h 1286404"/>
              <a:gd name="T66" fmla="*/ 10886616 w 3051110"/>
              <a:gd name="T67" fmla="*/ 14633141 h 1286404"/>
              <a:gd name="T68" fmla="*/ 3720738 w 3051110"/>
              <a:gd name="T69" fmla="*/ 14909575 h 1286404"/>
              <a:gd name="T70" fmla="*/ 2342681 w 3051110"/>
              <a:gd name="T71" fmla="*/ 15738910 h 1286404"/>
              <a:gd name="T72" fmla="*/ 1102439 w 3051110"/>
              <a:gd name="T73" fmla="*/ 16291756 h 1286404"/>
              <a:gd name="T74" fmla="*/ 413406 w 3051110"/>
              <a:gd name="T75" fmla="*/ 16844657 h 1286404"/>
              <a:gd name="T76" fmla="*/ 0 w 3051110"/>
              <a:gd name="T77" fmla="*/ 18088599 h 1286404"/>
              <a:gd name="T78" fmla="*/ 964629 w 3051110"/>
              <a:gd name="T79" fmla="*/ 19056151 h 1286404"/>
              <a:gd name="T80" fmla="*/ 9646367 w 3051110"/>
              <a:gd name="T81" fmla="*/ 18779694 h 1286404"/>
              <a:gd name="T82" fmla="*/ 12815896 w 3051110"/>
              <a:gd name="T83" fmla="*/ 18365032 h 1286404"/>
              <a:gd name="T84" fmla="*/ 14193941 w 3051110"/>
              <a:gd name="T85" fmla="*/ 18088599 h 1286404"/>
              <a:gd name="T86" fmla="*/ 15985394 w 3051110"/>
              <a:gd name="T87" fmla="*/ 17673936 h 1286404"/>
              <a:gd name="T88" fmla="*/ 17363461 w 3051110"/>
              <a:gd name="T89" fmla="*/ 17259297 h 1286404"/>
              <a:gd name="T90" fmla="*/ 19292733 w 3051110"/>
              <a:gd name="T91" fmla="*/ 16291756 h 1286404"/>
              <a:gd name="T92" fmla="*/ 24391520 w 3051110"/>
              <a:gd name="T93" fmla="*/ 16706407 h 1286404"/>
              <a:gd name="T94" fmla="*/ 25907360 w 3051110"/>
              <a:gd name="T95" fmla="*/ 17121080 h 1286404"/>
              <a:gd name="T96" fmla="*/ 27561018 w 3051110"/>
              <a:gd name="T97" fmla="*/ 17812176 h 1286404"/>
              <a:gd name="T98" fmla="*/ 34864696 w 3051110"/>
              <a:gd name="T99" fmla="*/ 17812176 h 12864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051110"/>
              <a:gd name="T151" fmla="*/ 0 h 1286404"/>
              <a:gd name="T152" fmla="*/ 3051110 w 3051110"/>
              <a:gd name="T153" fmla="*/ 1286404 h 128640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45067" name="Прямоугольник 41"/>
          <p:cNvSpPr>
            <a:spLocks noChangeArrowheads="1"/>
          </p:cNvSpPr>
          <p:nvPr/>
        </p:nvSpPr>
        <p:spPr bwMode="auto">
          <a:xfrm rot="-219077">
            <a:off x="6600825" y="7242175"/>
            <a:ext cx="300038" cy="155575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5068" name="Прямоугольник 42"/>
          <p:cNvSpPr>
            <a:spLocks noChangeArrowheads="1"/>
          </p:cNvSpPr>
          <p:nvPr/>
        </p:nvSpPr>
        <p:spPr bwMode="auto">
          <a:xfrm rot="175416">
            <a:off x="8864600" y="5969000"/>
            <a:ext cx="300038" cy="215900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5069" name="Прямоугольник 44"/>
          <p:cNvSpPr>
            <a:spLocks noChangeArrowheads="1"/>
          </p:cNvSpPr>
          <p:nvPr/>
        </p:nvSpPr>
        <p:spPr bwMode="auto">
          <a:xfrm rot="-219077">
            <a:off x="5403850" y="8026400"/>
            <a:ext cx="300038" cy="182563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5070" name="Прямоугольник 45"/>
          <p:cNvSpPr>
            <a:spLocks noChangeArrowheads="1"/>
          </p:cNvSpPr>
          <p:nvPr/>
        </p:nvSpPr>
        <p:spPr bwMode="auto">
          <a:xfrm rot="-219077">
            <a:off x="5848350" y="7959725"/>
            <a:ext cx="300038" cy="2254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5071" name="Прямоугольник 46"/>
          <p:cNvSpPr>
            <a:spLocks noChangeArrowheads="1"/>
          </p:cNvSpPr>
          <p:nvPr/>
        </p:nvSpPr>
        <p:spPr bwMode="auto">
          <a:xfrm rot="-759037">
            <a:off x="11615738" y="5459413"/>
            <a:ext cx="300037" cy="192087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5072" name="Прямоугольник 47"/>
          <p:cNvSpPr>
            <a:spLocks noChangeArrowheads="1"/>
          </p:cNvSpPr>
          <p:nvPr/>
        </p:nvSpPr>
        <p:spPr bwMode="auto">
          <a:xfrm rot="5118626">
            <a:off x="11897519" y="5245894"/>
            <a:ext cx="300037" cy="2000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5073" name="Прямоугольник 48"/>
          <p:cNvSpPr>
            <a:spLocks noChangeArrowheads="1"/>
          </p:cNvSpPr>
          <p:nvPr/>
        </p:nvSpPr>
        <p:spPr bwMode="auto">
          <a:xfrm rot="4561998">
            <a:off x="11567319" y="5206206"/>
            <a:ext cx="300038" cy="1238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45074" name="Group 177"/>
          <p:cNvGrpSpPr>
            <a:grpSpLocks/>
          </p:cNvGrpSpPr>
          <p:nvPr/>
        </p:nvGrpSpPr>
        <p:grpSpPr bwMode="auto">
          <a:xfrm rot="3171231">
            <a:off x="10258425" y="4611688"/>
            <a:ext cx="561975" cy="279400"/>
            <a:chOff x="4150" y="3838"/>
            <a:chExt cx="272" cy="91"/>
          </a:xfrm>
        </p:grpSpPr>
        <p:sp>
          <p:nvSpPr>
            <p:cNvPr id="45103" name="Rectangle 178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  <p:sp>
          <p:nvSpPr>
            <p:cNvPr id="45104" name="Rectangle 179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</p:grpSp>
      <p:sp>
        <p:nvSpPr>
          <p:cNvPr id="45075" name="Line 180"/>
          <p:cNvSpPr>
            <a:spLocks noChangeShapeType="1"/>
          </p:cNvSpPr>
          <p:nvPr/>
        </p:nvSpPr>
        <p:spPr bwMode="auto">
          <a:xfrm>
            <a:off x="7500938" y="600075"/>
            <a:ext cx="5300662" cy="7700963"/>
          </a:xfrm>
          <a:prstGeom prst="line">
            <a:avLst/>
          </a:prstGeom>
          <a:noFill/>
          <a:ln w="38100">
            <a:pattFill prst="dkVert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grpSp>
        <p:nvGrpSpPr>
          <p:cNvPr id="45076" name="Group 40"/>
          <p:cNvGrpSpPr>
            <a:grpSpLocks/>
          </p:cNvGrpSpPr>
          <p:nvPr/>
        </p:nvGrpSpPr>
        <p:grpSpPr bwMode="auto">
          <a:xfrm>
            <a:off x="6877050" y="4651375"/>
            <a:ext cx="271463" cy="266700"/>
            <a:chOff x="3949" y="2759"/>
            <a:chExt cx="116" cy="85"/>
          </a:xfrm>
        </p:grpSpPr>
        <p:sp>
          <p:nvSpPr>
            <p:cNvPr id="45101" name="Oval 41"/>
            <p:cNvSpPr>
              <a:spLocks noChangeArrowheads="1"/>
            </p:cNvSpPr>
            <p:nvPr/>
          </p:nvSpPr>
          <p:spPr bwMode="auto">
            <a:xfrm>
              <a:off x="3949" y="2759"/>
              <a:ext cx="116" cy="85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2900" b="0"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45102" name="Rectangle 42"/>
            <p:cNvSpPr>
              <a:spLocks noChangeArrowheads="1"/>
            </p:cNvSpPr>
            <p:nvPr/>
          </p:nvSpPr>
          <p:spPr bwMode="auto">
            <a:xfrm>
              <a:off x="3993" y="2759"/>
              <a:ext cx="30" cy="85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2900" b="0"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45077" name="Text Box 36"/>
          <p:cNvSpPr txBox="1">
            <a:spLocks noChangeArrowheads="1"/>
          </p:cNvSpPr>
          <p:nvPr/>
        </p:nvSpPr>
        <p:spPr bwMode="auto">
          <a:xfrm>
            <a:off x="6954838" y="8183563"/>
            <a:ext cx="5846762" cy="1347787"/>
          </a:xfrm>
          <a:prstGeom prst="rect">
            <a:avLst/>
          </a:prstGeom>
          <a:solidFill>
            <a:schemeClr val="bg1">
              <a:alpha val="50980"/>
            </a:schemeClr>
          </a:solidFill>
          <a:ln w="38100" cmpd="dbl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100" u="sng" dirty="0" err="1" smtClean="0">
                <a:cs typeface="Times New Roman" pitchFamily="18" charset="0"/>
              </a:rPr>
              <a:t>Ивановскоее</a:t>
            </a:r>
            <a:r>
              <a:rPr lang="ru-RU" sz="1100" u="sng" dirty="0" smtClean="0">
                <a:cs typeface="Times New Roman" pitchFamily="18" charset="0"/>
              </a:rPr>
              <a:t> </a:t>
            </a:r>
            <a:r>
              <a:rPr lang="ru-RU" sz="1100" u="sng" dirty="0">
                <a:cs typeface="Times New Roman" pitchFamily="18" charset="0"/>
              </a:rPr>
              <a:t>отделение </a:t>
            </a:r>
            <a:r>
              <a:rPr lang="ru-RU" sz="1100" u="sng" dirty="0" smtClean="0">
                <a:cs typeface="Times New Roman" pitchFamily="18" charset="0"/>
              </a:rPr>
              <a:t>Центральной </a:t>
            </a:r>
            <a:r>
              <a:rPr lang="ru-RU" sz="1100" u="sng" dirty="0">
                <a:cs typeface="Times New Roman" pitchFamily="18" charset="0"/>
              </a:rPr>
              <a:t>железной дороги: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100" u="sng" dirty="0">
                <a:cs typeface="Times New Roman" pitchFamily="18" charset="0"/>
              </a:rPr>
              <a:t>начальник отделения </a:t>
            </a:r>
            <a:r>
              <a:rPr lang="ru-RU" sz="1100" u="sng" dirty="0" err="1">
                <a:cs typeface="Times New Roman" pitchFamily="18" charset="0"/>
              </a:rPr>
              <a:t>Михаев</a:t>
            </a:r>
            <a:r>
              <a:rPr lang="ru-RU" sz="1100" u="sng" dirty="0">
                <a:cs typeface="Times New Roman" pitchFamily="18" charset="0"/>
              </a:rPr>
              <a:t> Павел Евгеньевич, т. </a:t>
            </a:r>
            <a:r>
              <a:rPr lang="en-US" sz="1100" u="sng" dirty="0">
                <a:cs typeface="Times New Roman" pitchFamily="18" charset="0"/>
              </a:rPr>
              <a:t>8-4212-</a:t>
            </a:r>
            <a:r>
              <a:rPr lang="ru-RU" sz="1100" u="sng" dirty="0">
                <a:cs typeface="Times New Roman" pitchFamily="18" charset="0"/>
              </a:rPr>
              <a:t>38-25-00;</a:t>
            </a:r>
            <a:endParaRPr lang="en-US" sz="1100" u="sng" dirty="0">
              <a:cs typeface="Times New Roman" pitchFamily="18" charset="0"/>
            </a:endParaRPr>
          </a:p>
          <a:p>
            <a:pPr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100" b="0" dirty="0">
                <a:cs typeface="Times New Roman" pitchFamily="18" charset="0"/>
              </a:rPr>
              <a:t>Количество линейных станций – 33.</a:t>
            </a:r>
          </a:p>
          <a:p>
            <a:pPr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100" b="0" dirty="0"/>
              <a:t>Количество линейных станций на которых осуществляются грузовые операции -8</a:t>
            </a:r>
          </a:p>
          <a:p>
            <a:pPr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100" b="0" dirty="0"/>
              <a:t>Пропускная способность – 42 пары поездов в сутки.</a:t>
            </a:r>
          </a:p>
          <a:p>
            <a:pPr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100" b="0" dirty="0"/>
              <a:t>Грузооборот – 61, млн. т. в год по четному пути, 28 млн. т. в год по нечетному пути.</a:t>
            </a:r>
            <a:endParaRPr lang="ru-RU" sz="1100" dirty="0">
              <a:cs typeface="Times New Roman" pitchFamily="18" charset="0"/>
            </a:endParaRPr>
          </a:p>
          <a:p>
            <a:pPr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100" b="0" dirty="0">
                <a:cs typeface="Times New Roman" pitchFamily="18" charset="0"/>
              </a:rPr>
              <a:t>Общая протяженность: 649  км;</a:t>
            </a:r>
          </a:p>
        </p:txBody>
      </p:sp>
      <p:sp>
        <p:nvSpPr>
          <p:cNvPr id="45078" name="AutoShape 820"/>
          <p:cNvSpPr>
            <a:spLocks noChangeArrowheads="1"/>
          </p:cNvSpPr>
          <p:nvPr/>
        </p:nvSpPr>
        <p:spPr bwMode="auto">
          <a:xfrm>
            <a:off x="5400675" y="5129213"/>
            <a:ext cx="3001963" cy="1370012"/>
          </a:xfrm>
          <a:prstGeom prst="wedgeRectCallout">
            <a:avLst>
              <a:gd name="adj1" fmla="val 66630"/>
              <a:gd name="adj2" fmla="val -84935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83847" tIns="91924" rIns="183847" bIns="91924">
            <a:spAutoFit/>
          </a:bodyPr>
          <a:lstStyle/>
          <a:p>
            <a:pPr algn="ctr" defTabSz="2092325"/>
            <a:r>
              <a:rPr lang="ru-RU" sz="1100" u="sng">
                <a:latin typeface="Calibri" pitchFamily="34" charset="0"/>
              </a:rPr>
              <a:t>Начальник станции </a:t>
            </a:r>
          </a:p>
          <a:p>
            <a:pPr algn="ctr" defTabSz="2092325"/>
            <a:r>
              <a:rPr lang="ru-RU" sz="1100" b="0" i="1">
                <a:latin typeface="Calibri" pitchFamily="34" charset="0"/>
              </a:rPr>
              <a:t>Иванов Иван Иванович  -  тел. -8-345-78-87</a:t>
            </a:r>
          </a:p>
          <a:p>
            <a:pPr algn="ctr" defTabSz="2092325"/>
            <a:r>
              <a:rPr lang="ru-RU" sz="1100" i="1">
                <a:latin typeface="Calibri" pitchFamily="34" charset="0"/>
              </a:rPr>
              <a:t>Для ликвидации  аварий и </a:t>
            </a:r>
          </a:p>
          <a:p>
            <a:pPr algn="ctr" defTabSz="2092325"/>
            <a:r>
              <a:rPr lang="ru-RU" sz="1100" i="1">
                <a:latin typeface="Calibri" pitchFamily="34" charset="0"/>
              </a:rPr>
              <a:t>происшествий предусмотрено :</a:t>
            </a:r>
          </a:p>
          <a:p>
            <a:pPr algn="ctr" defTabSz="2092325"/>
            <a:r>
              <a:rPr lang="ru-RU" sz="1100" b="0" i="1">
                <a:latin typeface="Calibri" pitchFamily="34" charset="0"/>
              </a:rPr>
              <a:t>л/с – 5 чел; </a:t>
            </a:r>
          </a:p>
          <a:p>
            <a:pPr algn="ctr" defTabSz="2092325"/>
            <a:r>
              <a:rPr lang="ru-RU" sz="1100" b="0" i="1">
                <a:latin typeface="Calibri" pitchFamily="34" charset="0"/>
              </a:rPr>
              <a:t>техники – 2;</a:t>
            </a:r>
          </a:p>
          <a:p>
            <a:pPr algn="ctr" defTabSz="2092325"/>
            <a:r>
              <a:rPr lang="ru-RU" sz="1100" b="0" i="1">
                <a:latin typeface="Calibri" pitchFamily="34" charset="0"/>
              </a:rPr>
              <a:t>маневренный поезд – 1 ед. </a:t>
            </a:r>
          </a:p>
        </p:txBody>
      </p:sp>
      <p:sp>
        <p:nvSpPr>
          <p:cNvPr id="45079" name="Rectangle 257"/>
          <p:cNvSpPr>
            <a:spLocks noChangeArrowheads="1"/>
          </p:cNvSpPr>
          <p:nvPr/>
        </p:nvSpPr>
        <p:spPr bwMode="auto">
          <a:xfrm>
            <a:off x="5768975" y="4816475"/>
            <a:ext cx="1616075" cy="34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016" tIns="64008" rIns="128016" bIns="64008">
            <a:spAutoFit/>
          </a:bodyPr>
          <a:lstStyle/>
          <a:p>
            <a:pPr defTabSz="1276350"/>
            <a:r>
              <a:rPr lang="ru-RU" sz="1400">
                <a:latin typeface="Calibri" pitchFamily="34" charset="0"/>
              </a:rPr>
              <a:t>39</a:t>
            </a:r>
            <a:r>
              <a:rPr lang="en-US" sz="1400">
                <a:latin typeface="Calibri" pitchFamily="34" charset="0"/>
              </a:rPr>
              <a:t>’11”;54’12”</a:t>
            </a:r>
            <a:endParaRPr lang="ru-RU" sz="1400">
              <a:latin typeface="Calibri" pitchFamily="34" charset="0"/>
            </a:endParaRPr>
          </a:p>
        </p:txBody>
      </p:sp>
      <p:sp>
        <p:nvSpPr>
          <p:cNvPr id="45080" name="AutoShape 820"/>
          <p:cNvSpPr>
            <a:spLocks noChangeArrowheads="1"/>
          </p:cNvSpPr>
          <p:nvPr/>
        </p:nvSpPr>
        <p:spPr bwMode="auto">
          <a:xfrm flipH="1">
            <a:off x="6543675" y="3514725"/>
            <a:ext cx="2787650" cy="862013"/>
          </a:xfrm>
          <a:prstGeom prst="wedgeRectCallout">
            <a:avLst>
              <a:gd name="adj1" fmla="val -62222"/>
              <a:gd name="adj2" fmla="val 40611"/>
            </a:avLst>
          </a:prstGeom>
          <a:solidFill>
            <a:srgbClr val="FF0000">
              <a:alpha val="45882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83847" tIns="91924" rIns="183847" bIns="91924">
            <a:spAutoFit/>
          </a:bodyPr>
          <a:lstStyle/>
          <a:p>
            <a:pPr algn="ctr" defTabSz="2092325"/>
            <a:r>
              <a:rPr lang="ru-RU" sz="1100" u="sng">
                <a:latin typeface="Calibri" pitchFamily="34" charset="0"/>
              </a:rPr>
              <a:t>ХАРАКТЕРИСТИКА ОПАСНОГО УЧАСТКА</a:t>
            </a:r>
          </a:p>
          <a:p>
            <a:pPr algn="ctr" defTabSz="2092325"/>
            <a:r>
              <a:rPr lang="ru-RU" sz="1100" b="0">
                <a:latin typeface="Calibri" pitchFamily="34" charset="0"/>
              </a:rPr>
              <a:t>Риск размыва ж/д полотна</a:t>
            </a:r>
          </a:p>
          <a:p>
            <a:pPr algn="ctr" defTabSz="2092325"/>
            <a:r>
              <a:rPr lang="ru-RU" sz="1100" b="0">
                <a:latin typeface="Calibri" pitchFamily="34" charset="0"/>
              </a:rPr>
              <a:t>При подъеме уровня воды на 600 мм</a:t>
            </a:r>
          </a:p>
          <a:p>
            <a:pPr algn="ctr" defTabSz="2092325"/>
            <a:r>
              <a:rPr lang="ru-RU" sz="1100" b="0">
                <a:latin typeface="Calibri" pitchFamily="34" charset="0"/>
              </a:rPr>
              <a:t>Протяженность участка 300 м</a:t>
            </a:r>
          </a:p>
        </p:txBody>
      </p:sp>
      <p:sp>
        <p:nvSpPr>
          <p:cNvPr id="45081" name="Oval 63"/>
          <p:cNvSpPr>
            <a:spLocks noChangeArrowheads="1"/>
          </p:cNvSpPr>
          <p:nvPr/>
        </p:nvSpPr>
        <p:spPr bwMode="auto">
          <a:xfrm rot="-1943232">
            <a:off x="9602788" y="3238500"/>
            <a:ext cx="403225" cy="1614488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grpSp>
        <p:nvGrpSpPr>
          <p:cNvPr id="45082" name="Group 99"/>
          <p:cNvGrpSpPr>
            <a:grpSpLocks/>
          </p:cNvGrpSpPr>
          <p:nvPr/>
        </p:nvGrpSpPr>
        <p:grpSpPr bwMode="auto">
          <a:xfrm rot="3275605">
            <a:off x="10875169" y="5687219"/>
            <a:ext cx="417513" cy="238125"/>
            <a:chOff x="0" y="0"/>
            <a:chExt cx="20000" cy="20000"/>
          </a:xfrm>
        </p:grpSpPr>
        <p:sp>
          <p:nvSpPr>
            <p:cNvPr id="45099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  <p:sp>
          <p:nvSpPr>
            <p:cNvPr id="45100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</p:grpSp>
      <p:sp>
        <p:nvSpPr>
          <p:cNvPr id="17578" name="AutoShape 252"/>
          <p:cNvSpPr>
            <a:spLocks noChangeArrowheads="1"/>
          </p:cNvSpPr>
          <p:nvPr/>
        </p:nvSpPr>
        <p:spPr bwMode="auto">
          <a:xfrm>
            <a:off x="10639425" y="3771900"/>
            <a:ext cx="2141538" cy="752475"/>
          </a:xfrm>
          <a:prstGeom prst="wedgeRectCallout">
            <a:avLst>
              <a:gd name="adj1" fmla="val -29417"/>
              <a:gd name="adj2" fmla="val 185584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5" tIns="63931" rIns="127865" bIns="63931">
            <a:spAutoFit/>
          </a:bodyPr>
          <a:lstStyle/>
          <a:p>
            <a:pPr algn="ctr" defTabSz="1790700">
              <a:defRPr/>
            </a:pPr>
            <a:r>
              <a:rPr lang="ru-RU" sz="1050" u="sng" dirty="0">
                <a:cs typeface="Times New Roman" pitchFamily="18" charset="0"/>
              </a:rPr>
              <a:t>Ж/</a:t>
            </a:r>
            <a:r>
              <a:rPr lang="ru-RU" sz="1050" u="sng" dirty="0" err="1">
                <a:cs typeface="Times New Roman" pitchFamily="18" charset="0"/>
              </a:rPr>
              <a:t>д</a:t>
            </a:r>
            <a:r>
              <a:rPr lang="ru-RU" sz="1050" u="sng" dirty="0">
                <a:cs typeface="Times New Roman" pitchFamily="18" charset="0"/>
              </a:rPr>
              <a:t> мост</a:t>
            </a:r>
          </a:p>
          <a:p>
            <a:pPr defTabSz="1790700">
              <a:defRPr/>
            </a:pPr>
            <a:r>
              <a:rPr lang="ru-RU" sz="1000" b="0" i="1" dirty="0">
                <a:cs typeface="Times New Roman" pitchFamily="18" charset="0"/>
              </a:rPr>
              <a:t>Материал постройки – бетонный</a:t>
            </a:r>
          </a:p>
          <a:p>
            <a:pPr defTabSz="1790700">
              <a:defRPr/>
            </a:pPr>
            <a:r>
              <a:rPr lang="ru-RU" sz="1000" b="0" i="1" dirty="0">
                <a:cs typeface="Times New Roman" pitchFamily="18" charset="0"/>
              </a:rPr>
              <a:t>Длинна – 65 м</a:t>
            </a:r>
          </a:p>
          <a:p>
            <a:pPr defTabSz="1790700">
              <a:defRPr/>
            </a:pPr>
            <a:r>
              <a:rPr lang="ru-RU" sz="1000" b="0" i="1" dirty="0">
                <a:cs typeface="Times New Roman" pitchFamily="18" charset="0"/>
              </a:rPr>
              <a:t>Ширина – 7 м</a:t>
            </a:r>
          </a:p>
        </p:txBody>
      </p:sp>
      <p:grpSp>
        <p:nvGrpSpPr>
          <p:cNvPr id="45084" name="Group 53"/>
          <p:cNvGrpSpPr>
            <a:grpSpLocks/>
          </p:cNvGrpSpPr>
          <p:nvPr/>
        </p:nvGrpSpPr>
        <p:grpSpPr bwMode="auto">
          <a:xfrm>
            <a:off x="6043613" y="4371975"/>
            <a:ext cx="815975" cy="393700"/>
            <a:chOff x="2290" y="4020"/>
            <a:chExt cx="768" cy="218"/>
          </a:xfrm>
        </p:grpSpPr>
        <p:sp>
          <p:nvSpPr>
            <p:cNvPr id="45091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45092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45093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45094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095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096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45097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5098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45085" name="TextBox 59"/>
          <p:cNvSpPr txBox="1">
            <a:spLocks noChangeArrowheads="1"/>
          </p:cNvSpPr>
          <p:nvPr/>
        </p:nvSpPr>
        <p:spPr bwMode="auto">
          <a:xfrm rot="4494814">
            <a:off x="-47625" y="6832601"/>
            <a:ext cx="15001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grpSp>
        <p:nvGrpSpPr>
          <p:cNvPr id="45086" name="Группа 59"/>
          <p:cNvGrpSpPr>
            <a:grpSpLocks/>
          </p:cNvGrpSpPr>
          <p:nvPr/>
        </p:nvGrpSpPr>
        <p:grpSpPr bwMode="auto">
          <a:xfrm>
            <a:off x="6829425" y="4443413"/>
            <a:ext cx="547688" cy="576262"/>
            <a:chOff x="-1106004" y="5086352"/>
            <a:chExt cx="293814" cy="301197"/>
          </a:xfrm>
        </p:grpSpPr>
        <p:sp>
          <p:nvSpPr>
            <p:cNvPr id="45089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45090" name="Oval 41"/>
            <p:cNvSpPr>
              <a:spLocks noChangeArrowheads="1"/>
            </p:cNvSpPr>
            <p:nvPr/>
          </p:nvSpPr>
          <p:spPr bwMode="auto">
            <a:xfrm>
              <a:off x="-1106004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44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44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ЧС на объектах железнодорожного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транспорта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45088" name="Text Box 18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(Характеристика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ж/д станции)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265298" name="Group 82"/>
          <p:cNvGraphicFramePr>
            <a:graphicFrameLocks noGrp="1"/>
          </p:cNvGraphicFramePr>
          <p:nvPr/>
        </p:nvGraphicFramePr>
        <p:xfrm>
          <a:off x="279400" y="1371600"/>
          <a:ext cx="12314238" cy="2309813"/>
        </p:xfrm>
        <a:graphic>
          <a:graphicData uri="http://schemas.openxmlformats.org/drawingml/2006/table">
            <a:tbl>
              <a:tblPr/>
              <a:tblGrid>
                <a:gridCol w="20177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1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22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5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20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000462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путей</a:t>
                      </a:r>
                    </a:p>
                  </a:txBody>
                  <a:tcPr marL="125880" marR="125880" marT="65480" marB="6548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Протяжённость путей</a:t>
                      </a:r>
                    </a:p>
                  </a:txBody>
                  <a:tcPr marL="125880" marR="125880" marT="65480" marB="654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пристанционных сооружений</a:t>
                      </a:r>
                    </a:p>
                  </a:txBody>
                  <a:tcPr marL="125880" marR="125880" marT="65480" marB="6548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Интенсивность движения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(состав/сутки)</a:t>
                      </a:r>
                    </a:p>
                  </a:txBody>
                  <a:tcPr marL="125880" marR="125880" marT="65480" marB="6548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характеристики</a:t>
                      </a:r>
                    </a:p>
                  </a:txBody>
                  <a:tcPr marL="125880" marR="125880" marT="65480" marB="654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0935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125880" marR="125880" marT="65480" marB="6548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0,8 км</a:t>
                      </a:r>
                    </a:p>
                  </a:txBody>
                  <a:tcPr marL="125880" marR="125880" marT="65480" marB="654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125880" marR="125880" marT="65480" marB="6548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10</a:t>
                      </a:r>
                    </a:p>
                  </a:txBody>
                  <a:tcPr marL="125880" marR="125880" marT="65480" marB="6548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5880" marR="125880" marT="65480" marB="6548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6103" name="Text Box 68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4.1.2.1.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вызовов при возникновении ЧС на железнодорожном транспорте)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254210" name="Group 2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3292012"/>
              </p:ext>
            </p:extLst>
          </p:nvPr>
        </p:nvGraphicFramePr>
        <p:xfrm>
          <a:off x="279400" y="1443038"/>
          <a:ext cx="12314238" cy="3702051"/>
        </p:xfrm>
        <a:graphic>
          <a:graphicData uri="http://schemas.openxmlformats.org/drawingml/2006/table">
            <a:tbl>
              <a:tblPr/>
              <a:tblGrid>
                <a:gridCol w="38115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35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67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7177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295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 89 1 ОПС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Малышево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Шатарный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Д.А.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295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Аварийно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– восстановительный поезд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г.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Ивановск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Сидоров И.В.</a:t>
                      </a: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34-56-78</a:t>
                      </a: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0436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Аварийно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восстановительная команда Центрального отделения ж/д дороги</a:t>
                      </a: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Пеьтров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Ю.И.</a:t>
                      </a: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23 – 45-35</a:t>
                      </a:r>
                    </a:p>
                  </a:txBody>
                  <a:tcPr marL="25178" marR="25178" marT="25183" marB="251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7129" name="Text Box 255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4.1.2.2.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75107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48534" name="Text Box 40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4.1.2.3.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307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308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08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10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07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308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8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8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079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 1</a:t>
            </a: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СОДЕРЖАНИЕ</a:t>
            </a:r>
          </a:p>
        </p:txBody>
      </p: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6130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49487" name="Text Box 335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4.1.2.3.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922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922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2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4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922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922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2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2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223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308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</a:t>
            </a: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СИСТЕМАХ ЖКХ</a:t>
            </a:r>
            <a:endParaRPr lang="ru-RU" sz="480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Группа 163"/>
          <p:cNvGrpSpPr>
            <a:grpSpLocks/>
          </p:cNvGrpSpPr>
          <p:nvPr/>
        </p:nvGrpSpPr>
        <p:grpSpPr bwMode="auto">
          <a:xfrm>
            <a:off x="-11113" y="654050"/>
            <a:ext cx="12801601" cy="8947150"/>
            <a:chOff x="-11112" y="654052"/>
            <a:chExt cx="12801601" cy="8947149"/>
          </a:xfrm>
        </p:grpSpPr>
        <p:pic>
          <p:nvPicPr>
            <p:cNvPr id="50323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50324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5" cy="7286676"/>
              <a:chOff x="1757330" y="1300138"/>
              <a:chExt cx="9144065" cy="7286676"/>
            </a:xfrm>
          </p:grpSpPr>
          <p:cxnSp>
            <p:nvCxnSpPr>
              <p:cNvPr id="50325" name="Прямая соединительная линия 167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0326" name="Прямая соединительная линия 168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0327" name="Прямая соединительная линия 170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0328" name="Прямая соединительная линия 171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0329" name="Прямая соединительная линия 172"/>
              <p:cNvCxnSpPr>
                <a:cxnSpLocks noChangeShapeType="1"/>
              </p:cNvCxnSpPr>
              <p:nvPr/>
            </p:nvCxnSpPr>
            <p:spPr bwMode="auto">
              <a:xfrm>
                <a:off x="6337301" y="8356601"/>
                <a:ext cx="4278341" cy="17487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0330" name="Прямая соединительная линия 173"/>
              <p:cNvCxnSpPr>
                <a:cxnSpLocks noChangeShapeType="1"/>
              </p:cNvCxnSpPr>
              <p:nvPr/>
            </p:nvCxnSpPr>
            <p:spPr bwMode="auto">
              <a:xfrm rot="5400000">
                <a:off x="9498033" y="6978639"/>
                <a:ext cx="2509831" cy="296893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50179" name="Text Box 1181"/>
          <p:cNvSpPr txBox="1">
            <a:spLocks noChangeArrowheads="1"/>
          </p:cNvSpPr>
          <p:nvPr/>
        </p:nvSpPr>
        <p:spPr bwMode="auto">
          <a:xfrm rot="856414">
            <a:off x="2665413" y="3944938"/>
            <a:ext cx="1338262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70" tIns="63987" rIns="127970" bIns="63987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solidFill>
                  <a:srgbClr val="000000"/>
                </a:solidFill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50180" name="Text Box 1182"/>
          <p:cNvSpPr txBox="1">
            <a:spLocks noChangeArrowheads="1"/>
          </p:cNvSpPr>
          <p:nvPr/>
        </p:nvSpPr>
        <p:spPr bwMode="auto">
          <a:xfrm rot="-1377291">
            <a:off x="3990975" y="2606675"/>
            <a:ext cx="1023938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70" tIns="63987" rIns="127970" bIns="63987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solidFill>
                  <a:srgbClr val="000000"/>
                </a:solidFill>
                <a:latin typeface="Calibri" pitchFamily="34" charset="0"/>
              </a:rPr>
              <a:t>ул.Сосновая</a:t>
            </a:r>
          </a:p>
        </p:txBody>
      </p:sp>
      <p:sp>
        <p:nvSpPr>
          <p:cNvPr id="50181" name="Text Box 1185"/>
          <p:cNvSpPr txBox="1">
            <a:spLocks noChangeArrowheads="1"/>
          </p:cNvSpPr>
          <p:nvPr/>
        </p:nvSpPr>
        <p:spPr bwMode="auto">
          <a:xfrm rot="-2040690">
            <a:off x="6516688" y="4826000"/>
            <a:ext cx="18430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70" tIns="63987" rIns="127970" bIns="63987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solidFill>
                  <a:srgbClr val="000000"/>
                </a:solidFill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50182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90650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70" tIns="63987" rIns="127970" bIns="63987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solidFill>
                  <a:srgbClr val="000000"/>
                </a:solidFill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50183" name="Text Box 1191"/>
          <p:cNvSpPr txBox="1">
            <a:spLocks noChangeArrowheads="1"/>
          </p:cNvSpPr>
          <p:nvPr/>
        </p:nvSpPr>
        <p:spPr bwMode="auto">
          <a:xfrm rot="3513373">
            <a:off x="7614444" y="3280569"/>
            <a:ext cx="11826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70" tIns="63987" rIns="127970" bIns="63987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solidFill>
                  <a:srgbClr val="000000"/>
                </a:solidFill>
                <a:latin typeface="Calibri" pitchFamily="34" charset="0"/>
              </a:rPr>
              <a:t>Ул. Борогонцы</a:t>
            </a:r>
          </a:p>
        </p:txBody>
      </p:sp>
      <p:sp>
        <p:nvSpPr>
          <p:cNvPr id="35" name="Полилиния 34"/>
          <p:cNvSpPr/>
          <p:nvPr/>
        </p:nvSpPr>
        <p:spPr>
          <a:xfrm>
            <a:off x="10001250" y="1600200"/>
            <a:ext cx="2455863" cy="993775"/>
          </a:xfrm>
          <a:custGeom>
            <a:avLst/>
            <a:gdLst>
              <a:gd name="connsiteX0" fmla="*/ 299896 w 1753534"/>
              <a:gd name="connsiteY0" fmla="*/ 46653 h 709127"/>
              <a:gd name="connsiteX1" fmla="*/ 271904 w 1753534"/>
              <a:gd name="connsiteY1" fmla="*/ 18662 h 709127"/>
              <a:gd name="connsiteX2" fmla="*/ 215920 w 1753534"/>
              <a:gd name="connsiteY2" fmla="*/ 0 h 709127"/>
              <a:gd name="connsiteX3" fmla="*/ 85292 w 1753534"/>
              <a:gd name="connsiteY3" fmla="*/ 9331 h 709127"/>
              <a:gd name="connsiteX4" fmla="*/ 66630 w 1753534"/>
              <a:gd name="connsiteY4" fmla="*/ 27992 h 709127"/>
              <a:gd name="connsiteX5" fmla="*/ 29308 w 1753534"/>
              <a:gd name="connsiteY5" fmla="*/ 111968 h 709127"/>
              <a:gd name="connsiteX6" fmla="*/ 57300 w 1753534"/>
              <a:gd name="connsiteY6" fmla="*/ 242596 h 709127"/>
              <a:gd name="connsiteX7" fmla="*/ 85292 w 1753534"/>
              <a:gd name="connsiteY7" fmla="*/ 251927 h 709127"/>
              <a:gd name="connsiteX8" fmla="*/ 103953 w 1753534"/>
              <a:gd name="connsiteY8" fmla="*/ 559837 h 709127"/>
              <a:gd name="connsiteX9" fmla="*/ 150606 w 1753534"/>
              <a:gd name="connsiteY9" fmla="*/ 615821 h 709127"/>
              <a:gd name="connsiteX10" fmla="*/ 234581 w 1753534"/>
              <a:gd name="connsiteY10" fmla="*/ 653143 h 709127"/>
              <a:gd name="connsiteX11" fmla="*/ 262573 w 1753534"/>
              <a:gd name="connsiteY11" fmla="*/ 662474 h 709127"/>
              <a:gd name="connsiteX12" fmla="*/ 318557 w 1753534"/>
              <a:gd name="connsiteY12" fmla="*/ 690466 h 709127"/>
              <a:gd name="connsiteX13" fmla="*/ 430524 w 1753534"/>
              <a:gd name="connsiteY13" fmla="*/ 681135 h 709127"/>
              <a:gd name="connsiteX14" fmla="*/ 486508 w 1753534"/>
              <a:gd name="connsiteY14" fmla="*/ 671804 h 709127"/>
              <a:gd name="connsiteX15" fmla="*/ 803749 w 1753534"/>
              <a:gd name="connsiteY15" fmla="*/ 681135 h 709127"/>
              <a:gd name="connsiteX16" fmla="*/ 831740 w 1753534"/>
              <a:gd name="connsiteY16" fmla="*/ 690466 h 709127"/>
              <a:gd name="connsiteX17" fmla="*/ 906385 w 1753534"/>
              <a:gd name="connsiteY17" fmla="*/ 709127 h 709127"/>
              <a:gd name="connsiteX18" fmla="*/ 1037014 w 1753534"/>
              <a:gd name="connsiteY18" fmla="*/ 699796 h 709127"/>
              <a:gd name="connsiteX19" fmla="*/ 1065006 w 1753534"/>
              <a:gd name="connsiteY19" fmla="*/ 681135 h 709127"/>
              <a:gd name="connsiteX20" fmla="*/ 1120989 w 1753534"/>
              <a:gd name="connsiteY20" fmla="*/ 662474 h 709127"/>
              <a:gd name="connsiteX21" fmla="*/ 1195634 w 1753534"/>
              <a:gd name="connsiteY21" fmla="*/ 634482 h 709127"/>
              <a:gd name="connsiteX22" fmla="*/ 1270279 w 1753534"/>
              <a:gd name="connsiteY22" fmla="*/ 578498 h 709127"/>
              <a:gd name="connsiteX23" fmla="*/ 1307602 w 1753534"/>
              <a:gd name="connsiteY23" fmla="*/ 569168 h 709127"/>
              <a:gd name="connsiteX24" fmla="*/ 1335594 w 1753534"/>
              <a:gd name="connsiteY24" fmla="*/ 550507 h 709127"/>
              <a:gd name="connsiteX25" fmla="*/ 1372916 w 1753534"/>
              <a:gd name="connsiteY25" fmla="*/ 541176 h 709127"/>
              <a:gd name="connsiteX26" fmla="*/ 1643504 w 1753534"/>
              <a:gd name="connsiteY26" fmla="*/ 522515 h 709127"/>
              <a:gd name="connsiteX27" fmla="*/ 1671496 w 1753534"/>
              <a:gd name="connsiteY27" fmla="*/ 513184 h 709127"/>
              <a:gd name="connsiteX28" fmla="*/ 1736810 w 1753534"/>
              <a:gd name="connsiteY28" fmla="*/ 494523 h 709127"/>
              <a:gd name="connsiteX29" fmla="*/ 1736810 w 1753534"/>
              <a:gd name="connsiteY29" fmla="*/ 419878 h 709127"/>
              <a:gd name="connsiteX30" fmla="*/ 1718149 w 1753534"/>
              <a:gd name="connsiteY30" fmla="*/ 363894 h 709127"/>
              <a:gd name="connsiteX31" fmla="*/ 1671496 w 1753534"/>
              <a:gd name="connsiteY31" fmla="*/ 326572 h 709127"/>
              <a:gd name="connsiteX32" fmla="*/ 1634173 w 1753534"/>
              <a:gd name="connsiteY32" fmla="*/ 317241 h 709127"/>
              <a:gd name="connsiteX33" fmla="*/ 1596851 w 1753534"/>
              <a:gd name="connsiteY33" fmla="*/ 298580 h 709127"/>
              <a:gd name="connsiteX34" fmla="*/ 1484883 w 1753534"/>
              <a:gd name="connsiteY34" fmla="*/ 289249 h 709127"/>
              <a:gd name="connsiteX35" fmla="*/ 1456892 w 1753534"/>
              <a:gd name="connsiteY35" fmla="*/ 279919 h 709127"/>
              <a:gd name="connsiteX36" fmla="*/ 1391577 w 1753534"/>
              <a:gd name="connsiteY36" fmla="*/ 261258 h 709127"/>
              <a:gd name="connsiteX37" fmla="*/ 1354255 w 1753534"/>
              <a:gd name="connsiteY37" fmla="*/ 242596 h 709127"/>
              <a:gd name="connsiteX38" fmla="*/ 1298271 w 1753534"/>
              <a:gd name="connsiteY38" fmla="*/ 205274 h 709127"/>
              <a:gd name="connsiteX39" fmla="*/ 1242287 w 1753534"/>
              <a:gd name="connsiteY39" fmla="*/ 177282 h 709127"/>
              <a:gd name="connsiteX40" fmla="*/ 1223626 w 1753534"/>
              <a:gd name="connsiteY40" fmla="*/ 149290 h 709127"/>
              <a:gd name="connsiteX41" fmla="*/ 1167643 w 1753534"/>
              <a:gd name="connsiteY41" fmla="*/ 111968 h 709127"/>
              <a:gd name="connsiteX42" fmla="*/ 1139651 w 1753534"/>
              <a:gd name="connsiteY42" fmla="*/ 93307 h 709127"/>
              <a:gd name="connsiteX43" fmla="*/ 1102328 w 1753534"/>
              <a:gd name="connsiteY43" fmla="*/ 83976 h 709127"/>
              <a:gd name="connsiteX44" fmla="*/ 869063 w 1753534"/>
              <a:gd name="connsiteY44" fmla="*/ 93307 h 709127"/>
              <a:gd name="connsiteX45" fmla="*/ 841071 w 1753534"/>
              <a:gd name="connsiteY45" fmla="*/ 102637 h 709127"/>
              <a:gd name="connsiteX46" fmla="*/ 775757 w 1753534"/>
              <a:gd name="connsiteY46" fmla="*/ 121298 h 709127"/>
              <a:gd name="connsiteX47" fmla="*/ 645128 w 1753534"/>
              <a:gd name="connsiteY47" fmla="*/ 111968 h 709127"/>
              <a:gd name="connsiteX48" fmla="*/ 617136 w 1753534"/>
              <a:gd name="connsiteY48" fmla="*/ 102637 h 709127"/>
              <a:gd name="connsiteX49" fmla="*/ 579814 w 1753534"/>
              <a:gd name="connsiteY49" fmla="*/ 93307 h 709127"/>
              <a:gd name="connsiteX50" fmla="*/ 551822 w 1753534"/>
              <a:gd name="connsiteY50" fmla="*/ 74645 h 709127"/>
              <a:gd name="connsiteX51" fmla="*/ 523830 w 1753534"/>
              <a:gd name="connsiteY51" fmla="*/ 65315 h 709127"/>
              <a:gd name="connsiteX52" fmla="*/ 449185 w 1753534"/>
              <a:gd name="connsiteY52" fmla="*/ 9331 h 709127"/>
              <a:gd name="connsiteX53" fmla="*/ 365210 w 1753534"/>
              <a:gd name="connsiteY53" fmla="*/ 18662 h 709127"/>
              <a:gd name="connsiteX54" fmla="*/ 299896 w 1753534"/>
              <a:gd name="connsiteY54" fmla="*/ 46653 h 709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70" tIns="63987" rIns="127970" bIns="63987" anchor="ctr"/>
          <a:lstStyle/>
          <a:p>
            <a:pPr algn="ctr" defTabSz="1279698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8" name="Полилиния 37"/>
          <p:cNvSpPr/>
          <p:nvPr/>
        </p:nvSpPr>
        <p:spPr>
          <a:xfrm>
            <a:off x="11041063" y="5616575"/>
            <a:ext cx="1422400" cy="3568700"/>
          </a:xfrm>
          <a:custGeom>
            <a:avLst/>
            <a:gdLst>
              <a:gd name="connsiteX0" fmla="*/ 893720 w 1015549"/>
              <a:gd name="connsiteY0" fmla="*/ 2453951 h 2548200"/>
              <a:gd name="connsiteX1" fmla="*/ 865728 w 1015549"/>
              <a:gd name="connsiteY1" fmla="*/ 2463282 h 2548200"/>
              <a:gd name="connsiteX2" fmla="*/ 819075 w 1015549"/>
              <a:gd name="connsiteY2" fmla="*/ 2472613 h 2548200"/>
              <a:gd name="connsiteX3" fmla="*/ 781753 w 1015549"/>
              <a:gd name="connsiteY3" fmla="*/ 2481943 h 2548200"/>
              <a:gd name="connsiteX4" fmla="*/ 735100 w 1015549"/>
              <a:gd name="connsiteY4" fmla="*/ 2509935 h 2548200"/>
              <a:gd name="connsiteX5" fmla="*/ 529826 w 1015549"/>
              <a:gd name="connsiteY5" fmla="*/ 2547257 h 2548200"/>
              <a:gd name="connsiteX6" fmla="*/ 417859 w 1015549"/>
              <a:gd name="connsiteY6" fmla="*/ 2537927 h 2548200"/>
              <a:gd name="connsiteX7" fmla="*/ 389867 w 1015549"/>
              <a:gd name="connsiteY7" fmla="*/ 2519266 h 2548200"/>
              <a:gd name="connsiteX8" fmla="*/ 315222 w 1015549"/>
              <a:gd name="connsiteY8" fmla="*/ 2453951 h 2548200"/>
              <a:gd name="connsiteX9" fmla="*/ 277900 w 1015549"/>
              <a:gd name="connsiteY9" fmla="*/ 2397968 h 2548200"/>
              <a:gd name="connsiteX10" fmla="*/ 240577 w 1015549"/>
              <a:gd name="connsiteY10" fmla="*/ 2351315 h 2548200"/>
              <a:gd name="connsiteX11" fmla="*/ 221916 w 1015549"/>
              <a:gd name="connsiteY11" fmla="*/ 2295331 h 2548200"/>
              <a:gd name="connsiteX12" fmla="*/ 203255 w 1015549"/>
              <a:gd name="connsiteY12" fmla="*/ 2267339 h 2548200"/>
              <a:gd name="connsiteX13" fmla="*/ 175263 w 1015549"/>
              <a:gd name="connsiteY13" fmla="*/ 2211355 h 2548200"/>
              <a:gd name="connsiteX14" fmla="*/ 184594 w 1015549"/>
              <a:gd name="connsiteY14" fmla="*/ 2118049 h 2548200"/>
              <a:gd name="connsiteX15" fmla="*/ 203255 w 1015549"/>
              <a:gd name="connsiteY15" fmla="*/ 2080727 h 2548200"/>
              <a:gd name="connsiteX16" fmla="*/ 212585 w 1015549"/>
              <a:gd name="connsiteY16" fmla="*/ 2052735 h 2548200"/>
              <a:gd name="connsiteX17" fmla="*/ 212585 w 1015549"/>
              <a:gd name="connsiteY17" fmla="*/ 1539551 h 2548200"/>
              <a:gd name="connsiteX18" fmla="*/ 203255 w 1015549"/>
              <a:gd name="connsiteY18" fmla="*/ 1492898 h 2548200"/>
              <a:gd name="connsiteX19" fmla="*/ 184594 w 1015549"/>
              <a:gd name="connsiteY19" fmla="*/ 1436915 h 2548200"/>
              <a:gd name="connsiteX20" fmla="*/ 175263 w 1015549"/>
              <a:gd name="connsiteY20" fmla="*/ 1408923 h 2548200"/>
              <a:gd name="connsiteX21" fmla="*/ 165932 w 1015549"/>
              <a:gd name="connsiteY21" fmla="*/ 1371600 h 2548200"/>
              <a:gd name="connsiteX22" fmla="*/ 147271 w 1015549"/>
              <a:gd name="connsiteY22" fmla="*/ 1343608 h 2548200"/>
              <a:gd name="connsiteX23" fmla="*/ 128610 w 1015549"/>
              <a:gd name="connsiteY23" fmla="*/ 1306286 h 2548200"/>
              <a:gd name="connsiteX24" fmla="*/ 137941 w 1015549"/>
              <a:gd name="connsiteY24" fmla="*/ 1212980 h 2548200"/>
              <a:gd name="connsiteX25" fmla="*/ 156602 w 1015549"/>
              <a:gd name="connsiteY25" fmla="*/ 1147666 h 2548200"/>
              <a:gd name="connsiteX26" fmla="*/ 147271 w 1015549"/>
              <a:gd name="connsiteY26" fmla="*/ 1026368 h 2548200"/>
              <a:gd name="connsiteX27" fmla="*/ 128610 w 1015549"/>
              <a:gd name="connsiteY27" fmla="*/ 1007706 h 2548200"/>
              <a:gd name="connsiteX28" fmla="*/ 119279 w 1015549"/>
              <a:gd name="connsiteY28" fmla="*/ 979715 h 2548200"/>
              <a:gd name="connsiteX29" fmla="*/ 100618 w 1015549"/>
              <a:gd name="connsiteY29" fmla="*/ 951723 h 2548200"/>
              <a:gd name="connsiteX30" fmla="*/ 72626 w 1015549"/>
              <a:gd name="connsiteY30" fmla="*/ 895739 h 2548200"/>
              <a:gd name="connsiteX31" fmla="*/ 44634 w 1015549"/>
              <a:gd name="connsiteY31" fmla="*/ 877078 h 2548200"/>
              <a:gd name="connsiteX32" fmla="*/ 7312 w 1015549"/>
              <a:gd name="connsiteY32" fmla="*/ 811764 h 2548200"/>
              <a:gd name="connsiteX33" fmla="*/ 35304 w 1015549"/>
              <a:gd name="connsiteY33" fmla="*/ 634482 h 2548200"/>
              <a:gd name="connsiteX34" fmla="*/ 63296 w 1015549"/>
              <a:gd name="connsiteY34" fmla="*/ 597159 h 2548200"/>
              <a:gd name="connsiteX35" fmla="*/ 100618 w 1015549"/>
              <a:gd name="connsiteY35" fmla="*/ 559837 h 2548200"/>
              <a:gd name="connsiteX36" fmla="*/ 165932 w 1015549"/>
              <a:gd name="connsiteY36" fmla="*/ 494523 h 2548200"/>
              <a:gd name="connsiteX37" fmla="*/ 184594 w 1015549"/>
              <a:gd name="connsiteY37" fmla="*/ 475861 h 2548200"/>
              <a:gd name="connsiteX38" fmla="*/ 361875 w 1015549"/>
              <a:gd name="connsiteY38" fmla="*/ 447870 h 2548200"/>
              <a:gd name="connsiteX39" fmla="*/ 399198 w 1015549"/>
              <a:gd name="connsiteY39" fmla="*/ 438539 h 2548200"/>
              <a:gd name="connsiteX40" fmla="*/ 473843 w 1015549"/>
              <a:gd name="connsiteY40" fmla="*/ 410547 h 2548200"/>
              <a:gd name="connsiteX41" fmla="*/ 520496 w 1015549"/>
              <a:gd name="connsiteY41" fmla="*/ 363894 h 2548200"/>
              <a:gd name="connsiteX42" fmla="*/ 585810 w 1015549"/>
              <a:gd name="connsiteY42" fmla="*/ 289249 h 2548200"/>
              <a:gd name="connsiteX43" fmla="*/ 651124 w 1015549"/>
              <a:gd name="connsiteY43" fmla="*/ 214604 h 2548200"/>
              <a:gd name="connsiteX44" fmla="*/ 688447 w 1015549"/>
              <a:gd name="connsiteY44" fmla="*/ 167951 h 2548200"/>
              <a:gd name="connsiteX45" fmla="*/ 716438 w 1015549"/>
              <a:gd name="connsiteY45" fmla="*/ 158621 h 2548200"/>
              <a:gd name="connsiteX46" fmla="*/ 791083 w 1015549"/>
              <a:gd name="connsiteY46" fmla="*/ 121298 h 2548200"/>
              <a:gd name="connsiteX47" fmla="*/ 819075 w 1015549"/>
              <a:gd name="connsiteY47" fmla="*/ 111968 h 2548200"/>
              <a:gd name="connsiteX48" fmla="*/ 837736 w 1015549"/>
              <a:gd name="connsiteY48" fmla="*/ 93306 h 2548200"/>
              <a:gd name="connsiteX49" fmla="*/ 875059 w 1015549"/>
              <a:gd name="connsiteY49" fmla="*/ 27992 h 2548200"/>
              <a:gd name="connsiteX50" fmla="*/ 884390 w 1015549"/>
              <a:gd name="connsiteY50" fmla="*/ 0 h 2548200"/>
              <a:gd name="connsiteX51" fmla="*/ 940373 w 1015549"/>
              <a:gd name="connsiteY51" fmla="*/ 9331 h 2548200"/>
              <a:gd name="connsiteX52" fmla="*/ 968365 w 1015549"/>
              <a:gd name="connsiteY52" fmla="*/ 18661 h 2548200"/>
              <a:gd name="connsiteX53" fmla="*/ 977696 w 1015549"/>
              <a:gd name="connsiteY53" fmla="*/ 46653 h 2548200"/>
              <a:gd name="connsiteX54" fmla="*/ 996357 w 1015549"/>
              <a:gd name="connsiteY54" fmla="*/ 65315 h 2548200"/>
              <a:gd name="connsiteX55" fmla="*/ 1015018 w 1015549"/>
              <a:gd name="connsiteY55" fmla="*/ 121298 h 2548200"/>
              <a:gd name="connsiteX56" fmla="*/ 1005687 w 1015549"/>
              <a:gd name="connsiteY56" fmla="*/ 466531 h 2548200"/>
              <a:gd name="connsiteX57" fmla="*/ 977696 w 1015549"/>
              <a:gd name="connsiteY57" fmla="*/ 597159 h 2548200"/>
              <a:gd name="connsiteX58" fmla="*/ 987026 w 1015549"/>
              <a:gd name="connsiteY58" fmla="*/ 970384 h 2548200"/>
              <a:gd name="connsiteX59" fmla="*/ 996357 w 1015549"/>
              <a:gd name="connsiteY59" fmla="*/ 998376 h 2548200"/>
              <a:gd name="connsiteX60" fmla="*/ 987026 w 1015549"/>
              <a:gd name="connsiteY60" fmla="*/ 2071396 h 2548200"/>
              <a:gd name="connsiteX61" fmla="*/ 977696 w 1015549"/>
              <a:gd name="connsiteY61" fmla="*/ 2099388 h 2548200"/>
              <a:gd name="connsiteX62" fmla="*/ 959034 w 1015549"/>
              <a:gd name="connsiteY62" fmla="*/ 2174033 h 2548200"/>
              <a:gd name="connsiteX63" fmla="*/ 949704 w 1015549"/>
              <a:gd name="connsiteY63" fmla="*/ 2202025 h 2548200"/>
              <a:gd name="connsiteX64" fmla="*/ 931043 w 1015549"/>
              <a:gd name="connsiteY64" fmla="*/ 2267339 h 2548200"/>
              <a:gd name="connsiteX65" fmla="*/ 921712 w 1015549"/>
              <a:gd name="connsiteY65" fmla="*/ 2407298 h 2548200"/>
              <a:gd name="connsiteX66" fmla="*/ 903051 w 1015549"/>
              <a:gd name="connsiteY66" fmla="*/ 2435290 h 2548200"/>
              <a:gd name="connsiteX67" fmla="*/ 893720 w 1015549"/>
              <a:gd name="connsiteY67" fmla="*/ 2453951 h 254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70" tIns="63987" rIns="127970" bIns="63987" anchor="ctr"/>
          <a:lstStyle/>
          <a:p>
            <a:pPr algn="ctr" defTabSz="1279698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0" name="Полилиния 39"/>
          <p:cNvSpPr/>
          <p:nvPr/>
        </p:nvSpPr>
        <p:spPr>
          <a:xfrm>
            <a:off x="4662488" y="7512050"/>
            <a:ext cx="4271962" cy="1801813"/>
          </a:xfrm>
          <a:custGeom>
            <a:avLst/>
            <a:gdLst>
              <a:gd name="connsiteX0" fmla="*/ 2360644 w 3051110"/>
              <a:gd name="connsiteY0" fmla="*/ 1202428 h 1286404"/>
              <a:gd name="connsiteX1" fmla="*/ 2388636 w 3051110"/>
              <a:gd name="connsiteY1" fmla="*/ 1183767 h 1286404"/>
              <a:gd name="connsiteX2" fmla="*/ 2491273 w 3051110"/>
              <a:gd name="connsiteY2" fmla="*/ 1165106 h 1286404"/>
              <a:gd name="connsiteX3" fmla="*/ 2603240 w 3051110"/>
              <a:gd name="connsiteY3" fmla="*/ 1137114 h 1286404"/>
              <a:gd name="connsiteX4" fmla="*/ 2659224 w 3051110"/>
              <a:gd name="connsiteY4" fmla="*/ 1109122 h 1286404"/>
              <a:gd name="connsiteX5" fmla="*/ 2752530 w 3051110"/>
              <a:gd name="connsiteY5" fmla="*/ 1090461 h 1286404"/>
              <a:gd name="connsiteX6" fmla="*/ 2799183 w 3051110"/>
              <a:gd name="connsiteY6" fmla="*/ 1071799 h 1286404"/>
              <a:gd name="connsiteX7" fmla="*/ 2836506 w 3051110"/>
              <a:gd name="connsiteY7" fmla="*/ 1062469 h 1286404"/>
              <a:gd name="connsiteX8" fmla="*/ 2892489 w 3051110"/>
              <a:gd name="connsiteY8" fmla="*/ 1015816 h 1286404"/>
              <a:gd name="connsiteX9" fmla="*/ 2911151 w 3051110"/>
              <a:gd name="connsiteY9" fmla="*/ 997155 h 1286404"/>
              <a:gd name="connsiteX10" fmla="*/ 2939142 w 3051110"/>
              <a:gd name="connsiteY10" fmla="*/ 978493 h 1286404"/>
              <a:gd name="connsiteX11" fmla="*/ 2976465 w 3051110"/>
              <a:gd name="connsiteY11" fmla="*/ 922510 h 1286404"/>
              <a:gd name="connsiteX12" fmla="*/ 2995126 w 3051110"/>
              <a:gd name="connsiteY12" fmla="*/ 847865 h 1286404"/>
              <a:gd name="connsiteX13" fmla="*/ 3023118 w 3051110"/>
              <a:gd name="connsiteY13" fmla="*/ 782550 h 1286404"/>
              <a:gd name="connsiteX14" fmla="*/ 3051110 w 3051110"/>
              <a:gd name="connsiteY14" fmla="*/ 717236 h 1286404"/>
              <a:gd name="connsiteX15" fmla="*/ 3041779 w 3051110"/>
              <a:gd name="connsiteY15" fmla="*/ 642591 h 1286404"/>
              <a:gd name="connsiteX16" fmla="*/ 3013787 w 3051110"/>
              <a:gd name="connsiteY16" fmla="*/ 614599 h 1286404"/>
              <a:gd name="connsiteX17" fmla="*/ 2967134 w 3051110"/>
              <a:gd name="connsiteY17" fmla="*/ 558616 h 1286404"/>
              <a:gd name="connsiteX18" fmla="*/ 2957804 w 3051110"/>
              <a:gd name="connsiteY18" fmla="*/ 530624 h 1286404"/>
              <a:gd name="connsiteX19" fmla="*/ 2920481 w 3051110"/>
              <a:gd name="connsiteY19" fmla="*/ 493301 h 1286404"/>
              <a:gd name="connsiteX20" fmla="*/ 2939142 w 3051110"/>
              <a:gd name="connsiteY20" fmla="*/ 399995 h 1286404"/>
              <a:gd name="connsiteX21" fmla="*/ 2948473 w 3051110"/>
              <a:gd name="connsiteY21" fmla="*/ 362673 h 1286404"/>
              <a:gd name="connsiteX22" fmla="*/ 2939142 w 3051110"/>
              <a:gd name="connsiteY22" fmla="*/ 288028 h 1286404"/>
              <a:gd name="connsiteX23" fmla="*/ 2864498 w 3051110"/>
              <a:gd name="connsiteY23" fmla="*/ 204053 h 1286404"/>
              <a:gd name="connsiteX24" fmla="*/ 2808514 w 3051110"/>
              <a:gd name="connsiteY24" fmla="*/ 166730 h 1286404"/>
              <a:gd name="connsiteX25" fmla="*/ 2780522 w 3051110"/>
              <a:gd name="connsiteY25" fmla="*/ 148069 h 1286404"/>
              <a:gd name="connsiteX26" fmla="*/ 2743200 w 3051110"/>
              <a:gd name="connsiteY26" fmla="*/ 129408 h 1286404"/>
              <a:gd name="connsiteX27" fmla="*/ 2715208 w 3051110"/>
              <a:gd name="connsiteY27" fmla="*/ 110746 h 1286404"/>
              <a:gd name="connsiteX28" fmla="*/ 2687216 w 3051110"/>
              <a:gd name="connsiteY28" fmla="*/ 101416 h 1286404"/>
              <a:gd name="connsiteX29" fmla="*/ 2612571 w 3051110"/>
              <a:gd name="connsiteY29" fmla="*/ 73424 h 1286404"/>
              <a:gd name="connsiteX30" fmla="*/ 2584579 w 3051110"/>
              <a:gd name="connsiteY30" fmla="*/ 54763 h 1286404"/>
              <a:gd name="connsiteX31" fmla="*/ 2491273 w 3051110"/>
              <a:gd name="connsiteY31" fmla="*/ 26771 h 1286404"/>
              <a:gd name="connsiteX32" fmla="*/ 2425959 w 3051110"/>
              <a:gd name="connsiteY32" fmla="*/ 8110 h 1286404"/>
              <a:gd name="connsiteX33" fmla="*/ 2108718 w 3051110"/>
              <a:gd name="connsiteY33" fmla="*/ 17440 h 1286404"/>
              <a:gd name="connsiteX34" fmla="*/ 2006081 w 3051110"/>
              <a:gd name="connsiteY34" fmla="*/ 45432 h 1286404"/>
              <a:gd name="connsiteX35" fmla="*/ 1950098 w 3051110"/>
              <a:gd name="connsiteY35" fmla="*/ 92085 h 1286404"/>
              <a:gd name="connsiteX36" fmla="*/ 1912775 w 3051110"/>
              <a:gd name="connsiteY36" fmla="*/ 138738 h 1286404"/>
              <a:gd name="connsiteX37" fmla="*/ 1866122 w 3051110"/>
              <a:gd name="connsiteY37" fmla="*/ 204053 h 1286404"/>
              <a:gd name="connsiteX38" fmla="*/ 1847461 w 3051110"/>
              <a:gd name="connsiteY38" fmla="*/ 241375 h 1286404"/>
              <a:gd name="connsiteX39" fmla="*/ 1828800 w 3051110"/>
              <a:gd name="connsiteY39" fmla="*/ 269367 h 1286404"/>
              <a:gd name="connsiteX40" fmla="*/ 1791477 w 3051110"/>
              <a:gd name="connsiteY40" fmla="*/ 344012 h 1286404"/>
              <a:gd name="connsiteX41" fmla="*/ 1744824 w 3051110"/>
              <a:gd name="connsiteY41" fmla="*/ 409326 h 1286404"/>
              <a:gd name="connsiteX42" fmla="*/ 1726163 w 3051110"/>
              <a:gd name="connsiteY42" fmla="*/ 437318 h 1286404"/>
              <a:gd name="connsiteX43" fmla="*/ 1698171 w 3051110"/>
              <a:gd name="connsiteY43" fmla="*/ 465310 h 1286404"/>
              <a:gd name="connsiteX44" fmla="*/ 1660849 w 3051110"/>
              <a:gd name="connsiteY44" fmla="*/ 511963 h 1286404"/>
              <a:gd name="connsiteX45" fmla="*/ 1623526 w 3051110"/>
              <a:gd name="connsiteY45" fmla="*/ 530624 h 1286404"/>
              <a:gd name="connsiteX46" fmla="*/ 1595534 w 3051110"/>
              <a:gd name="connsiteY46" fmla="*/ 558616 h 1286404"/>
              <a:gd name="connsiteX47" fmla="*/ 1558212 w 3051110"/>
              <a:gd name="connsiteY47" fmla="*/ 567946 h 1286404"/>
              <a:gd name="connsiteX48" fmla="*/ 1520889 w 3051110"/>
              <a:gd name="connsiteY48" fmla="*/ 586608 h 1286404"/>
              <a:gd name="connsiteX49" fmla="*/ 1455575 w 3051110"/>
              <a:gd name="connsiteY49" fmla="*/ 605269 h 1286404"/>
              <a:gd name="connsiteX50" fmla="*/ 1418253 w 3051110"/>
              <a:gd name="connsiteY50" fmla="*/ 623930 h 1286404"/>
              <a:gd name="connsiteX51" fmla="*/ 1390261 w 3051110"/>
              <a:gd name="connsiteY51" fmla="*/ 633261 h 1286404"/>
              <a:gd name="connsiteX52" fmla="*/ 1362269 w 3051110"/>
              <a:gd name="connsiteY52" fmla="*/ 651922 h 1286404"/>
              <a:gd name="connsiteX53" fmla="*/ 1315616 w 3051110"/>
              <a:gd name="connsiteY53" fmla="*/ 661253 h 1286404"/>
              <a:gd name="connsiteX54" fmla="*/ 1287624 w 3051110"/>
              <a:gd name="connsiteY54" fmla="*/ 679914 h 1286404"/>
              <a:gd name="connsiteX55" fmla="*/ 1212979 w 3051110"/>
              <a:gd name="connsiteY55" fmla="*/ 698575 h 1286404"/>
              <a:gd name="connsiteX56" fmla="*/ 1175657 w 3051110"/>
              <a:gd name="connsiteY56" fmla="*/ 707906 h 1286404"/>
              <a:gd name="connsiteX57" fmla="*/ 1110342 w 3051110"/>
              <a:gd name="connsiteY57" fmla="*/ 745228 h 1286404"/>
              <a:gd name="connsiteX58" fmla="*/ 1054359 w 3051110"/>
              <a:gd name="connsiteY58" fmla="*/ 782550 h 1286404"/>
              <a:gd name="connsiteX59" fmla="*/ 1026367 w 3051110"/>
              <a:gd name="connsiteY59" fmla="*/ 801212 h 1286404"/>
              <a:gd name="connsiteX60" fmla="*/ 998375 w 3051110"/>
              <a:gd name="connsiteY60" fmla="*/ 819873 h 1286404"/>
              <a:gd name="connsiteX61" fmla="*/ 970383 w 3051110"/>
              <a:gd name="connsiteY61" fmla="*/ 847865 h 1286404"/>
              <a:gd name="connsiteX62" fmla="*/ 942391 w 3051110"/>
              <a:gd name="connsiteY62" fmla="*/ 866526 h 1286404"/>
              <a:gd name="connsiteX63" fmla="*/ 914400 w 3051110"/>
              <a:gd name="connsiteY63" fmla="*/ 894518 h 1286404"/>
              <a:gd name="connsiteX64" fmla="*/ 849085 w 3051110"/>
              <a:gd name="connsiteY64" fmla="*/ 931840 h 1286404"/>
              <a:gd name="connsiteX65" fmla="*/ 821093 w 3051110"/>
              <a:gd name="connsiteY65" fmla="*/ 950501 h 1286404"/>
              <a:gd name="connsiteX66" fmla="*/ 802432 w 3051110"/>
              <a:gd name="connsiteY66" fmla="*/ 969163 h 1286404"/>
              <a:gd name="connsiteX67" fmla="*/ 737118 w 3051110"/>
              <a:gd name="connsiteY67" fmla="*/ 987824 h 1286404"/>
              <a:gd name="connsiteX68" fmla="*/ 279918 w 3051110"/>
              <a:gd name="connsiteY68" fmla="*/ 997155 h 1286404"/>
              <a:gd name="connsiteX69" fmla="*/ 251926 w 3051110"/>
              <a:gd name="connsiteY69" fmla="*/ 1006485 h 1286404"/>
              <a:gd name="connsiteX70" fmla="*/ 195942 w 3051110"/>
              <a:gd name="connsiteY70" fmla="*/ 1053138 h 1286404"/>
              <a:gd name="connsiteX71" fmla="*/ 158620 w 3051110"/>
              <a:gd name="connsiteY71" fmla="*/ 1062469 h 1286404"/>
              <a:gd name="connsiteX72" fmla="*/ 93306 w 3051110"/>
              <a:gd name="connsiteY72" fmla="*/ 1081130 h 1286404"/>
              <a:gd name="connsiteX73" fmla="*/ 74644 w 3051110"/>
              <a:gd name="connsiteY73" fmla="*/ 1099791 h 1286404"/>
              <a:gd name="connsiteX74" fmla="*/ 46653 w 3051110"/>
              <a:gd name="connsiteY74" fmla="*/ 1109122 h 1286404"/>
              <a:gd name="connsiteX75" fmla="*/ 27991 w 3051110"/>
              <a:gd name="connsiteY75" fmla="*/ 1137114 h 1286404"/>
              <a:gd name="connsiteX76" fmla="*/ 9330 w 3051110"/>
              <a:gd name="connsiteY76" fmla="*/ 1193097 h 1286404"/>
              <a:gd name="connsiteX77" fmla="*/ 0 w 3051110"/>
              <a:gd name="connsiteY77" fmla="*/ 1221089 h 1286404"/>
              <a:gd name="connsiteX78" fmla="*/ 9330 w 3051110"/>
              <a:gd name="connsiteY78" fmla="*/ 1249081 h 1286404"/>
              <a:gd name="connsiteX79" fmla="*/ 65314 w 3051110"/>
              <a:gd name="connsiteY79" fmla="*/ 1286404 h 1286404"/>
              <a:gd name="connsiteX80" fmla="*/ 597159 w 3051110"/>
              <a:gd name="connsiteY80" fmla="*/ 1277073 h 1286404"/>
              <a:gd name="connsiteX81" fmla="*/ 653142 w 3051110"/>
              <a:gd name="connsiteY81" fmla="*/ 1267742 h 1286404"/>
              <a:gd name="connsiteX82" fmla="*/ 802432 w 3051110"/>
              <a:gd name="connsiteY82" fmla="*/ 1258412 h 1286404"/>
              <a:gd name="connsiteX83" fmla="*/ 867747 w 3051110"/>
              <a:gd name="connsiteY83" fmla="*/ 1239750 h 1286404"/>
              <a:gd name="connsiteX84" fmla="*/ 923730 w 3051110"/>
              <a:gd name="connsiteY84" fmla="*/ 1230420 h 1286404"/>
              <a:gd name="connsiteX85" fmla="*/ 961053 w 3051110"/>
              <a:gd name="connsiteY85" fmla="*/ 1221089 h 1286404"/>
              <a:gd name="connsiteX86" fmla="*/ 989044 w 3051110"/>
              <a:gd name="connsiteY86" fmla="*/ 1211759 h 1286404"/>
              <a:gd name="connsiteX87" fmla="*/ 1082351 w 3051110"/>
              <a:gd name="connsiteY87" fmla="*/ 1193097 h 1286404"/>
              <a:gd name="connsiteX88" fmla="*/ 1110342 w 3051110"/>
              <a:gd name="connsiteY88" fmla="*/ 1183767 h 1286404"/>
              <a:gd name="connsiteX89" fmla="*/ 1175657 w 3051110"/>
              <a:gd name="connsiteY89" fmla="*/ 1165106 h 1286404"/>
              <a:gd name="connsiteX90" fmla="*/ 1278293 w 3051110"/>
              <a:gd name="connsiteY90" fmla="*/ 1109122 h 1286404"/>
              <a:gd name="connsiteX91" fmla="*/ 1306285 w 3051110"/>
              <a:gd name="connsiteY91" fmla="*/ 1099791 h 1286404"/>
              <a:gd name="connsiteX92" fmla="*/ 1614195 w 3051110"/>
              <a:gd name="connsiteY92" fmla="*/ 1109122 h 1286404"/>
              <a:gd name="connsiteX93" fmla="*/ 1651518 w 3051110"/>
              <a:gd name="connsiteY93" fmla="*/ 1127783 h 1286404"/>
              <a:gd name="connsiteX94" fmla="*/ 1698171 w 3051110"/>
              <a:gd name="connsiteY94" fmla="*/ 1137114 h 1286404"/>
              <a:gd name="connsiteX95" fmla="*/ 1754155 w 3051110"/>
              <a:gd name="connsiteY95" fmla="*/ 1155775 h 1286404"/>
              <a:gd name="connsiteX96" fmla="*/ 1810138 w 3051110"/>
              <a:gd name="connsiteY96" fmla="*/ 1174436 h 1286404"/>
              <a:gd name="connsiteX97" fmla="*/ 1866122 w 3051110"/>
              <a:gd name="connsiteY97" fmla="*/ 1202428 h 1286404"/>
              <a:gd name="connsiteX98" fmla="*/ 1903444 w 3051110"/>
              <a:gd name="connsiteY98" fmla="*/ 1211759 h 1286404"/>
              <a:gd name="connsiteX99" fmla="*/ 2360644 w 3051110"/>
              <a:gd name="connsiteY99" fmla="*/ 1202428 h 128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70" tIns="63987" rIns="127970" bIns="63987" anchor="ctr"/>
          <a:lstStyle/>
          <a:p>
            <a:pPr algn="ctr" defTabSz="1279698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5" name="Прямоугольник 44"/>
          <p:cNvSpPr/>
          <p:nvPr/>
        </p:nvSpPr>
        <p:spPr>
          <a:xfrm rot="21380923">
            <a:off x="5391150" y="8026400"/>
            <a:ext cx="300038" cy="182563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70" tIns="63987" rIns="127970" bIns="63987" anchor="ctr"/>
          <a:lstStyle/>
          <a:p>
            <a:pPr algn="ctr" defTabSz="1279698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6" name="Прямоугольник 45"/>
          <p:cNvSpPr/>
          <p:nvPr/>
        </p:nvSpPr>
        <p:spPr>
          <a:xfrm rot="21380923">
            <a:off x="5838825" y="8026400"/>
            <a:ext cx="300038" cy="158750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70" tIns="63987" rIns="127970" bIns="63987" anchor="ctr"/>
          <a:lstStyle/>
          <a:p>
            <a:pPr algn="ctr" defTabSz="1279698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cxnSp>
        <p:nvCxnSpPr>
          <p:cNvPr id="165" name="Прямая соединительная линия 164"/>
          <p:cNvCxnSpPr/>
          <p:nvPr/>
        </p:nvCxnSpPr>
        <p:spPr>
          <a:xfrm rot="5400000" flipH="1" flipV="1">
            <a:off x="4452937" y="3094038"/>
            <a:ext cx="1312863" cy="153988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Прямая соединительная линия 169"/>
          <p:cNvCxnSpPr/>
          <p:nvPr/>
        </p:nvCxnSpPr>
        <p:spPr>
          <a:xfrm flipV="1">
            <a:off x="8501063" y="5661025"/>
            <a:ext cx="1233487" cy="10334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Прямая соединительная линия 174"/>
          <p:cNvCxnSpPr/>
          <p:nvPr/>
        </p:nvCxnSpPr>
        <p:spPr>
          <a:xfrm flipV="1">
            <a:off x="9156700" y="6154738"/>
            <a:ext cx="131763" cy="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Прямая соединительная линия 178"/>
          <p:cNvCxnSpPr/>
          <p:nvPr/>
        </p:nvCxnSpPr>
        <p:spPr>
          <a:xfrm rot="16200000" flipH="1">
            <a:off x="8951119" y="6157119"/>
            <a:ext cx="127000" cy="3968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Прямоугольник 42"/>
          <p:cNvSpPr/>
          <p:nvPr/>
        </p:nvSpPr>
        <p:spPr>
          <a:xfrm rot="21380923">
            <a:off x="8823325" y="6035675"/>
            <a:ext cx="300038" cy="125413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70" tIns="63987" rIns="127970" bIns="63987" anchor="ctr"/>
          <a:lstStyle/>
          <a:p>
            <a:pPr algn="ctr" defTabSz="1279698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cxnSp>
        <p:nvCxnSpPr>
          <p:cNvPr id="186" name="Прямая соединительная линия 185"/>
          <p:cNvCxnSpPr/>
          <p:nvPr/>
        </p:nvCxnSpPr>
        <p:spPr>
          <a:xfrm flipV="1">
            <a:off x="9723438" y="5532438"/>
            <a:ext cx="595312" cy="1333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Прямая соединительная линия 192"/>
          <p:cNvCxnSpPr/>
          <p:nvPr/>
        </p:nvCxnSpPr>
        <p:spPr>
          <a:xfrm rot="16200000" flipH="1">
            <a:off x="9985375" y="5527676"/>
            <a:ext cx="92075" cy="190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Прямая соединительная линия 195"/>
          <p:cNvCxnSpPr/>
          <p:nvPr/>
        </p:nvCxnSpPr>
        <p:spPr>
          <a:xfrm rot="16200000" flipH="1">
            <a:off x="10083007" y="5615781"/>
            <a:ext cx="88900" cy="1111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Прямая соединительная линия 196"/>
          <p:cNvCxnSpPr/>
          <p:nvPr/>
        </p:nvCxnSpPr>
        <p:spPr>
          <a:xfrm rot="16200000" flipH="1">
            <a:off x="10221119" y="5591969"/>
            <a:ext cx="103188" cy="1270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Прямая соединительная линия 200"/>
          <p:cNvCxnSpPr/>
          <p:nvPr/>
        </p:nvCxnSpPr>
        <p:spPr>
          <a:xfrm rot="16200000" flipH="1">
            <a:off x="9715501" y="5634037"/>
            <a:ext cx="30162" cy="174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Прямая соединительная линия 204"/>
          <p:cNvCxnSpPr/>
          <p:nvPr/>
        </p:nvCxnSpPr>
        <p:spPr>
          <a:xfrm rot="16200000" flipH="1">
            <a:off x="9769475" y="5697538"/>
            <a:ext cx="328613" cy="2428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Прямая соединительная линия 206"/>
          <p:cNvCxnSpPr/>
          <p:nvPr/>
        </p:nvCxnSpPr>
        <p:spPr>
          <a:xfrm>
            <a:off x="8624888" y="6727825"/>
            <a:ext cx="776287" cy="1190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Прямая соединительная линия 208"/>
          <p:cNvCxnSpPr/>
          <p:nvPr/>
        </p:nvCxnSpPr>
        <p:spPr>
          <a:xfrm>
            <a:off x="9390063" y="6846888"/>
            <a:ext cx="1116012" cy="38100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Прямая соединительная линия 210"/>
          <p:cNvCxnSpPr/>
          <p:nvPr/>
        </p:nvCxnSpPr>
        <p:spPr>
          <a:xfrm rot="5400000">
            <a:off x="9501982" y="6919118"/>
            <a:ext cx="50800" cy="47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Прямая соединительная линия 213"/>
          <p:cNvCxnSpPr/>
          <p:nvPr/>
        </p:nvCxnSpPr>
        <p:spPr>
          <a:xfrm rot="5400000">
            <a:off x="9659144" y="6915944"/>
            <a:ext cx="50800" cy="793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Прямая соединительная линия 214"/>
          <p:cNvCxnSpPr/>
          <p:nvPr/>
        </p:nvCxnSpPr>
        <p:spPr>
          <a:xfrm rot="5400000">
            <a:off x="9782175" y="7021513"/>
            <a:ext cx="49213" cy="793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Прямая соединительная линия 215"/>
          <p:cNvCxnSpPr/>
          <p:nvPr/>
        </p:nvCxnSpPr>
        <p:spPr>
          <a:xfrm rot="5400000">
            <a:off x="9968706" y="7022307"/>
            <a:ext cx="49213" cy="63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Прямая соединительная линия 217"/>
          <p:cNvCxnSpPr/>
          <p:nvPr/>
        </p:nvCxnSpPr>
        <p:spPr>
          <a:xfrm rot="5400000">
            <a:off x="9862344" y="7125494"/>
            <a:ext cx="160337" cy="31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Прямая соединительная линия 219"/>
          <p:cNvCxnSpPr/>
          <p:nvPr/>
        </p:nvCxnSpPr>
        <p:spPr>
          <a:xfrm rot="5400000">
            <a:off x="10387807" y="7309644"/>
            <a:ext cx="176212" cy="63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Прямая соединительная линия 221"/>
          <p:cNvCxnSpPr/>
          <p:nvPr/>
        </p:nvCxnSpPr>
        <p:spPr>
          <a:xfrm rot="5400000">
            <a:off x="10432257" y="7158831"/>
            <a:ext cx="114300" cy="2381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Прямая соединительная линия 223"/>
          <p:cNvCxnSpPr/>
          <p:nvPr/>
        </p:nvCxnSpPr>
        <p:spPr>
          <a:xfrm>
            <a:off x="3354388" y="6799263"/>
            <a:ext cx="4964112" cy="285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Прямая соединительная линия 225"/>
          <p:cNvCxnSpPr/>
          <p:nvPr/>
        </p:nvCxnSpPr>
        <p:spPr>
          <a:xfrm>
            <a:off x="9185275" y="7577138"/>
            <a:ext cx="1203325" cy="322262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Прямая соединительная линия 234"/>
          <p:cNvCxnSpPr/>
          <p:nvPr/>
        </p:nvCxnSpPr>
        <p:spPr>
          <a:xfrm rot="5400000">
            <a:off x="9477376" y="7691437"/>
            <a:ext cx="61912" cy="47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Прямая соединительная линия 236"/>
          <p:cNvCxnSpPr/>
          <p:nvPr/>
        </p:nvCxnSpPr>
        <p:spPr>
          <a:xfrm rot="5400000">
            <a:off x="9788525" y="7769225"/>
            <a:ext cx="58738" cy="793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Прямая соединительная линия 237"/>
          <p:cNvCxnSpPr/>
          <p:nvPr/>
        </p:nvCxnSpPr>
        <p:spPr>
          <a:xfrm rot="5400000">
            <a:off x="10356850" y="7916863"/>
            <a:ext cx="60325" cy="63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Прямая соединительная линия 238"/>
          <p:cNvCxnSpPr/>
          <p:nvPr/>
        </p:nvCxnSpPr>
        <p:spPr>
          <a:xfrm flipV="1">
            <a:off x="9994900" y="5387975"/>
            <a:ext cx="1866900" cy="50800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Прямая соединительная линия 241"/>
          <p:cNvCxnSpPr/>
          <p:nvPr/>
        </p:nvCxnSpPr>
        <p:spPr>
          <a:xfrm rot="16200000" flipH="1">
            <a:off x="11689556" y="5418932"/>
            <a:ext cx="103187" cy="1270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Прямая соединительная линия 242"/>
          <p:cNvCxnSpPr/>
          <p:nvPr/>
        </p:nvCxnSpPr>
        <p:spPr>
          <a:xfrm>
            <a:off x="11855450" y="5389563"/>
            <a:ext cx="103188" cy="11112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3" name="Прямая соединительная линия 252"/>
          <p:cNvCxnSpPr/>
          <p:nvPr/>
        </p:nvCxnSpPr>
        <p:spPr>
          <a:xfrm rot="16200000" flipH="1">
            <a:off x="6524625" y="7029451"/>
            <a:ext cx="427037" cy="4762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Прямоугольник 41"/>
          <p:cNvSpPr/>
          <p:nvPr/>
        </p:nvSpPr>
        <p:spPr>
          <a:xfrm rot="21380923">
            <a:off x="6600825" y="7240588"/>
            <a:ext cx="300038" cy="150812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70" tIns="63987" rIns="127970" bIns="63987" anchor="ctr"/>
          <a:lstStyle/>
          <a:p>
            <a:pPr algn="ctr" defTabSz="1279698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cxnSp>
        <p:nvCxnSpPr>
          <p:cNvPr id="255" name="Прямая соединительная линия 254"/>
          <p:cNvCxnSpPr/>
          <p:nvPr/>
        </p:nvCxnSpPr>
        <p:spPr>
          <a:xfrm rot="16200000" flipH="1">
            <a:off x="4424363" y="6732588"/>
            <a:ext cx="136525" cy="31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Прямая соединительная линия 261"/>
          <p:cNvCxnSpPr/>
          <p:nvPr/>
        </p:nvCxnSpPr>
        <p:spPr>
          <a:xfrm rot="16200000" flipH="1">
            <a:off x="4522788" y="6829425"/>
            <a:ext cx="60325" cy="31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Прямая соединительная линия 263"/>
          <p:cNvCxnSpPr/>
          <p:nvPr/>
        </p:nvCxnSpPr>
        <p:spPr>
          <a:xfrm rot="16200000" flipH="1">
            <a:off x="4199732" y="6763543"/>
            <a:ext cx="82550" cy="47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Прямая соединительная линия 265"/>
          <p:cNvCxnSpPr/>
          <p:nvPr/>
        </p:nvCxnSpPr>
        <p:spPr>
          <a:xfrm rot="16200000" flipH="1">
            <a:off x="4241800" y="6838950"/>
            <a:ext cx="84138" cy="793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единительная линия 266"/>
          <p:cNvCxnSpPr/>
          <p:nvPr/>
        </p:nvCxnSpPr>
        <p:spPr>
          <a:xfrm rot="16200000" flipH="1">
            <a:off x="3955256" y="6839744"/>
            <a:ext cx="84138" cy="63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Прямая соединительная линия 267"/>
          <p:cNvCxnSpPr/>
          <p:nvPr/>
        </p:nvCxnSpPr>
        <p:spPr>
          <a:xfrm rot="16200000" flipH="1">
            <a:off x="4239419" y="6973094"/>
            <a:ext cx="427038" cy="952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Прямая соединительная линия 269"/>
          <p:cNvCxnSpPr/>
          <p:nvPr/>
        </p:nvCxnSpPr>
        <p:spPr>
          <a:xfrm rot="5400000">
            <a:off x="2959101" y="6832600"/>
            <a:ext cx="455612" cy="3698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Прямая соединительная линия 282"/>
          <p:cNvCxnSpPr/>
          <p:nvPr/>
        </p:nvCxnSpPr>
        <p:spPr>
          <a:xfrm rot="16200000" flipH="1">
            <a:off x="8561388" y="6934200"/>
            <a:ext cx="674688" cy="60483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6" name="Прямая соединительная линия 285"/>
          <p:cNvCxnSpPr/>
          <p:nvPr/>
        </p:nvCxnSpPr>
        <p:spPr>
          <a:xfrm rot="16200000" flipH="1">
            <a:off x="7280275" y="5575300"/>
            <a:ext cx="1244600" cy="102870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8" name="Прямая соединительная линия 287"/>
          <p:cNvCxnSpPr/>
          <p:nvPr/>
        </p:nvCxnSpPr>
        <p:spPr>
          <a:xfrm flipV="1">
            <a:off x="6734175" y="4916488"/>
            <a:ext cx="1446213" cy="9842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Прямая соединительная линия 292"/>
          <p:cNvCxnSpPr/>
          <p:nvPr/>
        </p:nvCxnSpPr>
        <p:spPr>
          <a:xfrm rot="16200000" flipH="1">
            <a:off x="6644482" y="5798344"/>
            <a:ext cx="139700" cy="523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Прямая соединительная линия 294"/>
          <p:cNvCxnSpPr/>
          <p:nvPr/>
        </p:nvCxnSpPr>
        <p:spPr>
          <a:xfrm rot="16200000" flipH="1">
            <a:off x="6860382" y="5647531"/>
            <a:ext cx="147638" cy="666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Прямая соединительная линия 296"/>
          <p:cNvCxnSpPr/>
          <p:nvPr/>
        </p:nvCxnSpPr>
        <p:spPr>
          <a:xfrm rot="16200000" flipH="1">
            <a:off x="7031038" y="5483225"/>
            <a:ext cx="166687" cy="936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Прямая соединительная линия 298"/>
          <p:cNvCxnSpPr/>
          <p:nvPr/>
        </p:nvCxnSpPr>
        <p:spPr>
          <a:xfrm rot="16200000" flipH="1">
            <a:off x="7247732" y="5372893"/>
            <a:ext cx="139700" cy="7461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Прямая соединительная линия 300"/>
          <p:cNvCxnSpPr/>
          <p:nvPr/>
        </p:nvCxnSpPr>
        <p:spPr>
          <a:xfrm rot="16200000" flipH="1">
            <a:off x="7414419" y="5253832"/>
            <a:ext cx="139700" cy="74612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Прямая соединительная линия 301"/>
          <p:cNvCxnSpPr/>
          <p:nvPr/>
        </p:nvCxnSpPr>
        <p:spPr>
          <a:xfrm rot="16200000" flipH="1">
            <a:off x="7714457" y="5060156"/>
            <a:ext cx="139700" cy="7461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Прямая соединительная линия 302"/>
          <p:cNvCxnSpPr/>
          <p:nvPr/>
        </p:nvCxnSpPr>
        <p:spPr>
          <a:xfrm rot="16200000" flipH="1">
            <a:off x="8063707" y="4804568"/>
            <a:ext cx="127000" cy="1063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Прямая соединительная линия 304"/>
          <p:cNvCxnSpPr/>
          <p:nvPr/>
        </p:nvCxnSpPr>
        <p:spPr>
          <a:xfrm>
            <a:off x="5160963" y="3994150"/>
            <a:ext cx="785812" cy="54610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Прямая соединительная линия 307"/>
          <p:cNvCxnSpPr/>
          <p:nvPr/>
        </p:nvCxnSpPr>
        <p:spPr>
          <a:xfrm>
            <a:off x="5940425" y="4527550"/>
            <a:ext cx="714375" cy="666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238" name="Text Box 1184"/>
          <p:cNvSpPr txBox="1">
            <a:spLocks noChangeArrowheads="1"/>
          </p:cNvSpPr>
          <p:nvPr/>
        </p:nvSpPr>
        <p:spPr bwMode="auto">
          <a:xfrm rot="-1615988">
            <a:off x="5130800" y="4573588"/>
            <a:ext cx="1370013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70" tIns="63987" rIns="127970" bIns="63987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solidFill>
                  <a:srgbClr val="000000"/>
                </a:solidFill>
                <a:latin typeface="Calibri" pitchFamily="34" charset="0"/>
              </a:rPr>
              <a:t>ул.Охлопкова С.Г.</a:t>
            </a:r>
          </a:p>
        </p:txBody>
      </p:sp>
      <p:cxnSp>
        <p:nvCxnSpPr>
          <p:cNvPr id="314" name="Прямая соединительная линия 313"/>
          <p:cNvCxnSpPr/>
          <p:nvPr/>
        </p:nvCxnSpPr>
        <p:spPr>
          <a:xfrm rot="16200000" flipH="1">
            <a:off x="6607175" y="4621213"/>
            <a:ext cx="327025" cy="2730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Прямая соединительная линия 316"/>
          <p:cNvCxnSpPr/>
          <p:nvPr/>
        </p:nvCxnSpPr>
        <p:spPr>
          <a:xfrm flipV="1">
            <a:off x="6040438" y="4413250"/>
            <a:ext cx="1581150" cy="115411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Прямая соединительная линия 321"/>
          <p:cNvCxnSpPr/>
          <p:nvPr/>
        </p:nvCxnSpPr>
        <p:spPr>
          <a:xfrm rot="16200000" flipH="1">
            <a:off x="6040438" y="5546725"/>
            <a:ext cx="53975" cy="539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Прямая соединительная линия 323"/>
          <p:cNvCxnSpPr/>
          <p:nvPr/>
        </p:nvCxnSpPr>
        <p:spPr>
          <a:xfrm rot="16200000" flipH="1">
            <a:off x="6377781" y="5323682"/>
            <a:ext cx="60325" cy="3968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Прямая соединительная линия 325"/>
          <p:cNvCxnSpPr/>
          <p:nvPr/>
        </p:nvCxnSpPr>
        <p:spPr>
          <a:xfrm rot="16200000" flipH="1">
            <a:off x="6637338" y="5133975"/>
            <a:ext cx="60325" cy="412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Прямая соединительная линия 326"/>
          <p:cNvCxnSpPr/>
          <p:nvPr/>
        </p:nvCxnSpPr>
        <p:spPr>
          <a:xfrm rot="16200000" flipH="1">
            <a:off x="6874669" y="4950619"/>
            <a:ext cx="60325" cy="396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Прямая соединительная линия 327"/>
          <p:cNvCxnSpPr/>
          <p:nvPr/>
        </p:nvCxnSpPr>
        <p:spPr>
          <a:xfrm rot="16200000" flipH="1">
            <a:off x="7191375" y="4730750"/>
            <a:ext cx="58738" cy="3968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Прямая соединительная линия 328"/>
          <p:cNvCxnSpPr/>
          <p:nvPr/>
        </p:nvCxnSpPr>
        <p:spPr>
          <a:xfrm rot="16200000" flipH="1">
            <a:off x="7369175" y="4597400"/>
            <a:ext cx="58738" cy="3968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Прямая соединительная линия 329"/>
          <p:cNvCxnSpPr/>
          <p:nvPr/>
        </p:nvCxnSpPr>
        <p:spPr>
          <a:xfrm rot="16200000" flipH="1">
            <a:off x="7604125" y="4432300"/>
            <a:ext cx="60325" cy="412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Прямая соединительная линия 330"/>
          <p:cNvCxnSpPr/>
          <p:nvPr/>
        </p:nvCxnSpPr>
        <p:spPr>
          <a:xfrm rot="10800000" flipV="1">
            <a:off x="5065713" y="4389438"/>
            <a:ext cx="652462" cy="27622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Прямая соединительная линия 334"/>
          <p:cNvCxnSpPr/>
          <p:nvPr/>
        </p:nvCxnSpPr>
        <p:spPr>
          <a:xfrm rot="16200000" flipH="1">
            <a:off x="5636419" y="4415631"/>
            <a:ext cx="71438" cy="539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Прямая соединительная линия 336"/>
          <p:cNvCxnSpPr/>
          <p:nvPr/>
        </p:nvCxnSpPr>
        <p:spPr>
          <a:xfrm>
            <a:off x="5461000" y="4445000"/>
            <a:ext cx="34925" cy="285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Прямая соединительная линия 338"/>
          <p:cNvCxnSpPr/>
          <p:nvPr/>
        </p:nvCxnSpPr>
        <p:spPr>
          <a:xfrm rot="16200000" flipH="1">
            <a:off x="5259387" y="4508501"/>
            <a:ext cx="53975" cy="3810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Прямая соединительная линия 340"/>
          <p:cNvCxnSpPr/>
          <p:nvPr/>
        </p:nvCxnSpPr>
        <p:spPr>
          <a:xfrm rot="16200000" flipH="1">
            <a:off x="5024438" y="4600575"/>
            <a:ext cx="76200" cy="317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3" name="Прямая соединительная линия 342"/>
          <p:cNvCxnSpPr/>
          <p:nvPr/>
        </p:nvCxnSpPr>
        <p:spPr>
          <a:xfrm flipV="1">
            <a:off x="5049838" y="4594225"/>
            <a:ext cx="1597025" cy="96202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9" name="Прямая соединительная линия 348"/>
          <p:cNvCxnSpPr/>
          <p:nvPr/>
        </p:nvCxnSpPr>
        <p:spPr>
          <a:xfrm rot="16200000" flipH="1">
            <a:off x="5268119" y="5341144"/>
            <a:ext cx="76200" cy="30162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0" name="Прямая соединительная линия 349"/>
          <p:cNvCxnSpPr/>
          <p:nvPr/>
        </p:nvCxnSpPr>
        <p:spPr>
          <a:xfrm rot="16200000" flipH="1">
            <a:off x="5321301" y="5414962"/>
            <a:ext cx="76200" cy="285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1" name="Прямая соединительная линия 350"/>
          <p:cNvCxnSpPr/>
          <p:nvPr/>
        </p:nvCxnSpPr>
        <p:spPr>
          <a:xfrm rot="16200000" flipH="1">
            <a:off x="5470526" y="5230812"/>
            <a:ext cx="76200" cy="285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Прямая соединительная линия 351"/>
          <p:cNvCxnSpPr/>
          <p:nvPr/>
        </p:nvCxnSpPr>
        <p:spPr>
          <a:xfrm rot="16200000" flipH="1">
            <a:off x="5591176" y="5243512"/>
            <a:ext cx="74612" cy="301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3" name="Прямая соединительная линия 352"/>
          <p:cNvCxnSpPr/>
          <p:nvPr/>
        </p:nvCxnSpPr>
        <p:spPr>
          <a:xfrm rot="16200000" flipH="1">
            <a:off x="5741987" y="5087938"/>
            <a:ext cx="61913" cy="2063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Прямая соединительная линия 354"/>
          <p:cNvCxnSpPr/>
          <p:nvPr/>
        </p:nvCxnSpPr>
        <p:spPr>
          <a:xfrm rot="16200000" flipH="1">
            <a:off x="6042025" y="4887913"/>
            <a:ext cx="61913" cy="2063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Прямая соединительная линия 355"/>
          <p:cNvCxnSpPr/>
          <p:nvPr/>
        </p:nvCxnSpPr>
        <p:spPr>
          <a:xfrm rot="16200000" flipH="1">
            <a:off x="6204744" y="4785519"/>
            <a:ext cx="65088" cy="190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8" name="Прямая соединительная линия 357"/>
          <p:cNvCxnSpPr/>
          <p:nvPr/>
        </p:nvCxnSpPr>
        <p:spPr>
          <a:xfrm rot="5400000">
            <a:off x="4934744" y="5599906"/>
            <a:ext cx="173038" cy="6032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Прямая соединительная линия 359"/>
          <p:cNvCxnSpPr/>
          <p:nvPr/>
        </p:nvCxnSpPr>
        <p:spPr>
          <a:xfrm rot="10800000" flipV="1">
            <a:off x="3200400" y="5711825"/>
            <a:ext cx="1795463" cy="3968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Прямая соединительная линия 365"/>
          <p:cNvCxnSpPr/>
          <p:nvPr/>
        </p:nvCxnSpPr>
        <p:spPr>
          <a:xfrm rot="5400000">
            <a:off x="3136106" y="5796757"/>
            <a:ext cx="117475" cy="1428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Прямая соединительная линия 367"/>
          <p:cNvCxnSpPr/>
          <p:nvPr/>
        </p:nvCxnSpPr>
        <p:spPr>
          <a:xfrm rot="5400000">
            <a:off x="3728244" y="5739606"/>
            <a:ext cx="115888" cy="158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Прямая соединительная линия 368"/>
          <p:cNvCxnSpPr/>
          <p:nvPr/>
        </p:nvCxnSpPr>
        <p:spPr>
          <a:xfrm rot="5400000">
            <a:off x="3995738" y="5748337"/>
            <a:ext cx="114300" cy="158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0" name="Прямая соединительная линия 369"/>
          <p:cNvCxnSpPr/>
          <p:nvPr/>
        </p:nvCxnSpPr>
        <p:spPr>
          <a:xfrm rot="16200000" flipH="1">
            <a:off x="4263232" y="5734844"/>
            <a:ext cx="125412" cy="2540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" name="Прямая соединительная линия 371"/>
          <p:cNvCxnSpPr/>
          <p:nvPr/>
        </p:nvCxnSpPr>
        <p:spPr>
          <a:xfrm rot="16200000" flipH="1">
            <a:off x="4556125" y="5715000"/>
            <a:ext cx="92075" cy="158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Прямая соединительная линия 373"/>
          <p:cNvCxnSpPr/>
          <p:nvPr/>
        </p:nvCxnSpPr>
        <p:spPr>
          <a:xfrm rot="16200000" flipH="1">
            <a:off x="4864101" y="5681662"/>
            <a:ext cx="49212" cy="1111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Прямая соединительная линия 375"/>
          <p:cNvCxnSpPr/>
          <p:nvPr/>
        </p:nvCxnSpPr>
        <p:spPr>
          <a:xfrm flipV="1">
            <a:off x="5360988" y="4057650"/>
            <a:ext cx="71437" cy="6032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Прямая соединительная линия 377"/>
          <p:cNvCxnSpPr/>
          <p:nvPr/>
        </p:nvCxnSpPr>
        <p:spPr>
          <a:xfrm rot="5400000" flipH="1" flipV="1">
            <a:off x="4738687" y="4032251"/>
            <a:ext cx="123825" cy="11430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Прямая соединительная линия 379"/>
          <p:cNvCxnSpPr/>
          <p:nvPr/>
        </p:nvCxnSpPr>
        <p:spPr>
          <a:xfrm>
            <a:off x="4684713" y="4146550"/>
            <a:ext cx="120650" cy="2222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Прямая соединительная линия 382"/>
          <p:cNvCxnSpPr/>
          <p:nvPr/>
        </p:nvCxnSpPr>
        <p:spPr>
          <a:xfrm flipV="1">
            <a:off x="5605463" y="4211638"/>
            <a:ext cx="122237" cy="7620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Прямая соединительная линия 385"/>
          <p:cNvCxnSpPr/>
          <p:nvPr/>
        </p:nvCxnSpPr>
        <p:spPr>
          <a:xfrm rot="10800000" flipV="1">
            <a:off x="2601913" y="5746750"/>
            <a:ext cx="614362" cy="1428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Прямая соединительная линия 389"/>
          <p:cNvCxnSpPr/>
          <p:nvPr/>
        </p:nvCxnSpPr>
        <p:spPr>
          <a:xfrm rot="16200000" flipH="1">
            <a:off x="2550319" y="5744369"/>
            <a:ext cx="128588" cy="190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2" name="Прямая соединительная линия 391"/>
          <p:cNvCxnSpPr/>
          <p:nvPr/>
        </p:nvCxnSpPr>
        <p:spPr>
          <a:xfrm rot="5400000">
            <a:off x="2810669" y="5723732"/>
            <a:ext cx="38100" cy="4762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4" name="Прямая соединительная линия 393"/>
          <p:cNvCxnSpPr/>
          <p:nvPr/>
        </p:nvCxnSpPr>
        <p:spPr>
          <a:xfrm rot="5400000">
            <a:off x="2793206" y="5895182"/>
            <a:ext cx="346075" cy="7778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Прямая соединительная линия 395"/>
          <p:cNvCxnSpPr/>
          <p:nvPr/>
        </p:nvCxnSpPr>
        <p:spPr>
          <a:xfrm>
            <a:off x="2611438" y="6091238"/>
            <a:ext cx="322262" cy="952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Прямая соединительная линия 399"/>
          <p:cNvCxnSpPr/>
          <p:nvPr/>
        </p:nvCxnSpPr>
        <p:spPr>
          <a:xfrm rot="5400000">
            <a:off x="2600325" y="6116638"/>
            <a:ext cx="38100" cy="63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1" name="Прямая соединительная линия 400"/>
          <p:cNvCxnSpPr/>
          <p:nvPr/>
        </p:nvCxnSpPr>
        <p:spPr>
          <a:xfrm rot="5400000">
            <a:off x="2858294" y="6134894"/>
            <a:ext cx="47625" cy="47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280" name="AutoShape 252"/>
          <p:cNvSpPr>
            <a:spLocks noChangeArrowheads="1"/>
          </p:cNvSpPr>
          <p:nvPr/>
        </p:nvSpPr>
        <p:spPr bwMode="auto">
          <a:xfrm>
            <a:off x="5702300" y="5868988"/>
            <a:ext cx="2127250" cy="1328737"/>
          </a:xfrm>
          <a:prstGeom prst="wedgeRectCallout">
            <a:avLst>
              <a:gd name="adj1" fmla="val 73963"/>
              <a:gd name="adj2" fmla="val 2316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19" tIns="63910" rIns="127819" bIns="63910">
            <a:spAutoFit/>
          </a:bodyPr>
          <a:lstStyle/>
          <a:p>
            <a:pPr algn="ctr" defTabSz="1789113"/>
            <a:r>
              <a:rPr lang="ru-RU" sz="10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Трансформаторная </a:t>
            </a:r>
          </a:p>
          <a:p>
            <a:pPr algn="ctr" defTabSz="1789113"/>
            <a:r>
              <a:rPr lang="ru-RU" sz="10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подстанция</a:t>
            </a:r>
          </a:p>
          <a:p>
            <a:pPr algn="ctr" defTabSz="1789113"/>
            <a:r>
              <a:rPr lang="ru-RU" sz="10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</a:t>
            </a:r>
          </a:p>
          <a:p>
            <a:pPr algn="ctr" defTabSz="1789113"/>
            <a:r>
              <a:rPr lang="ru-RU" sz="800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800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30%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200 чел.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Соц/важные объекты – 3 шт.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Пром. объекты – 1 шт.</a:t>
            </a:r>
          </a:p>
        </p:txBody>
      </p:sp>
      <p:sp>
        <p:nvSpPr>
          <p:cNvPr id="50281" name="AutoShape 252"/>
          <p:cNvSpPr>
            <a:spLocks noChangeArrowheads="1"/>
          </p:cNvSpPr>
          <p:nvPr/>
        </p:nvSpPr>
        <p:spPr bwMode="auto">
          <a:xfrm>
            <a:off x="6043613" y="3014663"/>
            <a:ext cx="2309812" cy="1328737"/>
          </a:xfrm>
          <a:prstGeom prst="wedgeRectCallout">
            <a:avLst>
              <a:gd name="adj1" fmla="val -83148"/>
              <a:gd name="adj2" fmla="val 1978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19" tIns="63910" rIns="127819" bIns="63910">
            <a:spAutoFit/>
          </a:bodyPr>
          <a:lstStyle/>
          <a:p>
            <a:pPr algn="ctr" defTabSz="1789113"/>
            <a:r>
              <a:rPr lang="ru-RU" sz="10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Трансформаторная </a:t>
            </a:r>
          </a:p>
          <a:p>
            <a:pPr algn="ctr" defTabSz="1789113"/>
            <a:r>
              <a:rPr lang="ru-RU" sz="10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подстанция</a:t>
            </a:r>
          </a:p>
          <a:p>
            <a:pPr algn="ctr" defTabSz="1789113"/>
            <a:r>
              <a:rPr lang="ru-RU" sz="10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800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800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Соц/важные объекты – 2 шт.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Пром. объекты – 2 шт.</a:t>
            </a:r>
          </a:p>
        </p:txBody>
      </p:sp>
      <p:cxnSp>
        <p:nvCxnSpPr>
          <p:cNvPr id="408" name="Прямая соединительная линия 407"/>
          <p:cNvCxnSpPr/>
          <p:nvPr/>
        </p:nvCxnSpPr>
        <p:spPr>
          <a:xfrm>
            <a:off x="4689475" y="3817938"/>
            <a:ext cx="160338" cy="444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Прямая соединительная линия 416"/>
          <p:cNvCxnSpPr/>
          <p:nvPr/>
        </p:nvCxnSpPr>
        <p:spPr>
          <a:xfrm flipV="1">
            <a:off x="4257675" y="4067175"/>
            <a:ext cx="547688" cy="1270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Прямая соединительная линия 420"/>
          <p:cNvCxnSpPr/>
          <p:nvPr/>
        </p:nvCxnSpPr>
        <p:spPr>
          <a:xfrm rot="5400000" flipH="1" flipV="1">
            <a:off x="4160044" y="4099719"/>
            <a:ext cx="131763" cy="920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Прямая соединительная линия 422"/>
          <p:cNvCxnSpPr/>
          <p:nvPr/>
        </p:nvCxnSpPr>
        <p:spPr>
          <a:xfrm>
            <a:off x="4449763" y="3551238"/>
            <a:ext cx="457200" cy="277812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286" name="Group 256"/>
          <p:cNvGrpSpPr>
            <a:grpSpLocks/>
          </p:cNvGrpSpPr>
          <p:nvPr/>
        </p:nvGrpSpPr>
        <p:grpSpPr bwMode="auto">
          <a:xfrm>
            <a:off x="4738688" y="3817938"/>
            <a:ext cx="541337" cy="236537"/>
            <a:chOff x="249" y="2931"/>
            <a:chExt cx="907" cy="363"/>
          </a:xfrm>
        </p:grpSpPr>
        <p:sp>
          <p:nvSpPr>
            <p:cNvPr id="50318" name="Rectangle 257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0319" name="Line 258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320" name="Line 259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321" name="Line 260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322" name="Line 261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0287" name="Group 256"/>
          <p:cNvGrpSpPr>
            <a:grpSpLocks/>
          </p:cNvGrpSpPr>
          <p:nvPr/>
        </p:nvGrpSpPr>
        <p:grpSpPr bwMode="auto">
          <a:xfrm>
            <a:off x="8201025" y="6700838"/>
            <a:ext cx="542925" cy="234950"/>
            <a:chOff x="249" y="2931"/>
            <a:chExt cx="907" cy="363"/>
          </a:xfrm>
        </p:grpSpPr>
        <p:sp>
          <p:nvSpPr>
            <p:cNvPr id="50313" name="Rectangle 257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0314" name="Line 258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315" name="Line 259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316" name="Line 260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317" name="Line 261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cxnSp>
        <p:nvCxnSpPr>
          <p:cNvPr id="433" name="Прямая соединительная линия 432"/>
          <p:cNvCxnSpPr/>
          <p:nvPr/>
        </p:nvCxnSpPr>
        <p:spPr>
          <a:xfrm rot="5400000" flipH="1" flipV="1">
            <a:off x="8851901" y="8764587"/>
            <a:ext cx="1314450" cy="358775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Прямая соединительная линия 435"/>
          <p:cNvCxnSpPr>
            <a:endCxn id="50313" idx="2"/>
          </p:cNvCxnSpPr>
          <p:nvPr/>
        </p:nvCxnSpPr>
        <p:spPr>
          <a:xfrm rot="16200000" flipV="1">
            <a:off x="8404226" y="7004050"/>
            <a:ext cx="1365250" cy="1228725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265"/>
          <p:cNvGrpSpPr>
            <a:grpSpLocks/>
          </p:cNvGrpSpPr>
          <p:nvPr/>
        </p:nvGrpSpPr>
        <p:grpSpPr bwMode="auto">
          <a:xfrm>
            <a:off x="2000221" y="6600843"/>
            <a:ext cx="704532" cy="280035"/>
            <a:chOff x="249" y="2931"/>
            <a:chExt cx="907" cy="363"/>
          </a:xfrm>
          <a:solidFill>
            <a:schemeClr val="tx1"/>
          </a:solidFill>
        </p:grpSpPr>
        <p:sp>
          <p:nvSpPr>
            <p:cNvPr id="438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439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440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441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442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</p:grpSp>
      <p:cxnSp>
        <p:nvCxnSpPr>
          <p:cNvPr id="446" name="Прямая соединительная линия 445"/>
          <p:cNvCxnSpPr>
            <a:stCxn id="438" idx="0"/>
          </p:cNvCxnSpPr>
          <p:nvPr/>
        </p:nvCxnSpPr>
        <p:spPr>
          <a:xfrm rot="5400000" flipH="1" flipV="1">
            <a:off x="2027238" y="6027738"/>
            <a:ext cx="900112" cy="246062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292" name="AutoShape 252"/>
          <p:cNvSpPr>
            <a:spLocks noChangeArrowheads="1"/>
          </p:cNvSpPr>
          <p:nvPr/>
        </p:nvSpPr>
        <p:spPr bwMode="auto">
          <a:xfrm>
            <a:off x="0" y="5500688"/>
            <a:ext cx="1973263" cy="1022350"/>
          </a:xfrm>
          <a:prstGeom prst="wedgeRectCallout">
            <a:avLst>
              <a:gd name="adj1" fmla="val 66037"/>
              <a:gd name="adj2" fmla="val 56384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19" tIns="63910" rIns="127819" bIns="63910">
            <a:spAutoFit/>
          </a:bodyPr>
          <a:lstStyle/>
          <a:p>
            <a:pPr algn="ctr" defTabSz="1789113"/>
            <a:r>
              <a:rPr lang="ru-RU" sz="10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Дизельная электростанция</a:t>
            </a:r>
          </a:p>
          <a:p>
            <a:pPr algn="ctr" defTabSz="1789113"/>
            <a:r>
              <a:rPr lang="ru-RU" sz="800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800" i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30%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500 чел.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100.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Соц/важные объекты – 3 шт.</a:t>
            </a:r>
          </a:p>
          <a:p>
            <a:pPr defTabSz="1789113"/>
            <a:r>
              <a:rPr lang="ru-RU" sz="80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Пром. объекты – 1 шт.</a:t>
            </a:r>
          </a:p>
        </p:txBody>
      </p:sp>
      <p:cxnSp>
        <p:nvCxnSpPr>
          <p:cNvPr id="199" name="Прямая соединительная линия 198"/>
          <p:cNvCxnSpPr/>
          <p:nvPr/>
        </p:nvCxnSpPr>
        <p:spPr bwMode="auto">
          <a:xfrm rot="16200000" flipH="1">
            <a:off x="2270919" y="7250906"/>
            <a:ext cx="47625" cy="47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Прямая соединительная линия 199"/>
          <p:cNvCxnSpPr/>
          <p:nvPr/>
        </p:nvCxnSpPr>
        <p:spPr bwMode="auto">
          <a:xfrm rot="16200000" flipH="1">
            <a:off x="2638425" y="7248526"/>
            <a:ext cx="46037" cy="4762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Прямая соединительная линия 201"/>
          <p:cNvCxnSpPr/>
          <p:nvPr/>
        </p:nvCxnSpPr>
        <p:spPr bwMode="auto">
          <a:xfrm rot="16200000" flipH="1">
            <a:off x="2877344" y="7262019"/>
            <a:ext cx="47625" cy="47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Прямая соединительная линия 202"/>
          <p:cNvCxnSpPr/>
          <p:nvPr/>
        </p:nvCxnSpPr>
        <p:spPr bwMode="auto">
          <a:xfrm rot="5400000">
            <a:off x="2146301" y="7038975"/>
            <a:ext cx="354012" cy="4603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Прямая соединительная линия 203"/>
          <p:cNvCxnSpPr/>
          <p:nvPr/>
        </p:nvCxnSpPr>
        <p:spPr bwMode="auto">
          <a:xfrm rot="10800000">
            <a:off x="2279650" y="7237413"/>
            <a:ext cx="723900" cy="63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298" name="Group 53"/>
          <p:cNvGrpSpPr>
            <a:grpSpLocks/>
          </p:cNvGrpSpPr>
          <p:nvPr/>
        </p:nvGrpSpPr>
        <p:grpSpPr bwMode="auto">
          <a:xfrm>
            <a:off x="7900988" y="5300663"/>
            <a:ext cx="815975" cy="393700"/>
            <a:chOff x="2290" y="4020"/>
            <a:chExt cx="768" cy="218"/>
          </a:xfrm>
        </p:grpSpPr>
        <p:sp>
          <p:nvSpPr>
            <p:cNvPr id="50305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50306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50307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50308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09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0310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50311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0312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50299" name="TextBox 59"/>
          <p:cNvSpPr txBox="1">
            <a:spLocks noChangeArrowheads="1"/>
          </p:cNvSpPr>
          <p:nvPr/>
        </p:nvSpPr>
        <p:spPr bwMode="auto">
          <a:xfrm rot="4494814">
            <a:off x="238125" y="4832351"/>
            <a:ext cx="15001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grpSp>
        <p:nvGrpSpPr>
          <p:cNvPr id="50300" name="Группа 162"/>
          <p:cNvGrpSpPr>
            <a:grpSpLocks/>
          </p:cNvGrpSpPr>
          <p:nvPr/>
        </p:nvGrpSpPr>
        <p:grpSpPr bwMode="auto">
          <a:xfrm>
            <a:off x="3900488" y="5943600"/>
            <a:ext cx="547687" cy="576263"/>
            <a:chOff x="-1106004" y="5086352"/>
            <a:chExt cx="293814" cy="301197"/>
          </a:xfrm>
        </p:grpSpPr>
        <p:sp>
          <p:nvSpPr>
            <p:cNvPr id="50303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50304" name="Oval 41"/>
            <p:cNvSpPr>
              <a:spLocks noChangeArrowheads="1"/>
            </p:cNvSpPr>
            <p:nvPr/>
          </p:nvSpPr>
          <p:spPr bwMode="auto">
            <a:xfrm>
              <a:off x="-1106004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44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44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электросетях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50302" name="Text Box 24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(Сведения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по электросетям)  </a:t>
            </a:r>
          </a:p>
        </p:txBody>
      </p:sp>
      <p:graphicFrame>
        <p:nvGraphicFramePr>
          <p:cNvPr id="266310" name="Group 70"/>
          <p:cNvGraphicFramePr>
            <a:graphicFrameLocks noGrp="1"/>
          </p:cNvGraphicFramePr>
          <p:nvPr/>
        </p:nvGraphicFramePr>
        <p:xfrm>
          <a:off x="136525" y="1300163"/>
          <a:ext cx="12549188" cy="3571875"/>
        </p:xfrm>
        <a:graphic>
          <a:graphicData uri="http://schemas.openxmlformats.org/drawingml/2006/table">
            <a:tbl>
              <a:tblPr/>
              <a:tblGrid>
                <a:gridCol w="4248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68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323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1906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06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Трансф. подстанции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906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Дизельные электростанции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1221" name="Text Box 68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вызовов при возникновении ЧС на электросетях) </a:t>
            </a:r>
          </a:p>
        </p:txBody>
      </p:sp>
      <p:graphicFrame>
        <p:nvGraphicFramePr>
          <p:cNvPr id="253234" name="Group 306"/>
          <p:cNvGraphicFramePr>
            <a:graphicFrameLocks noGrp="1"/>
          </p:cNvGraphicFramePr>
          <p:nvPr/>
        </p:nvGraphicFramePr>
        <p:xfrm>
          <a:off x="141288" y="1585913"/>
          <a:ext cx="12442825" cy="3500437"/>
        </p:xfrm>
        <a:graphic>
          <a:graphicData uri="http://schemas.openxmlformats.org/drawingml/2006/table">
            <a:tbl>
              <a:tblPr/>
              <a:tblGrid>
                <a:gridCol w="3848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94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00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7069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487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 89 1 ОПС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Малышево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Шатарный Д.А.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1487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ОАО «Хабаровские эл. сети»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Шматко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Р,Л.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2245" name="Text Box 303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Группа 134"/>
          <p:cNvGrpSpPr>
            <a:grpSpLocks/>
          </p:cNvGrpSpPr>
          <p:nvPr/>
        </p:nvGrpSpPr>
        <p:grpSpPr bwMode="auto">
          <a:xfrm>
            <a:off x="-11113" y="654050"/>
            <a:ext cx="12801601" cy="8947150"/>
            <a:chOff x="-11112" y="654052"/>
            <a:chExt cx="12801601" cy="8947149"/>
          </a:xfrm>
        </p:grpSpPr>
        <p:pic>
          <p:nvPicPr>
            <p:cNvPr id="55434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55435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55436" name="Прямая соединительная линия 137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437" name="Прямая соединительная линия 138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438" name="Прямая соединительная линия 139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439" name="Прямая соединительная линия 140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440" name="Прямая соединительная линия 141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441" name="Прямая соединительная линия 142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55299" name="Text Box 1181"/>
          <p:cNvSpPr txBox="1">
            <a:spLocks noChangeArrowheads="1"/>
          </p:cNvSpPr>
          <p:nvPr/>
        </p:nvSpPr>
        <p:spPr bwMode="auto">
          <a:xfrm rot="856414">
            <a:off x="2665413" y="3944938"/>
            <a:ext cx="1338262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55300" name="Text Box 1182"/>
          <p:cNvSpPr txBox="1">
            <a:spLocks noChangeArrowheads="1"/>
          </p:cNvSpPr>
          <p:nvPr/>
        </p:nvSpPr>
        <p:spPr bwMode="auto">
          <a:xfrm rot="-1377291">
            <a:off x="3990975" y="2606675"/>
            <a:ext cx="1023938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55301" name="Text Box 1185"/>
          <p:cNvSpPr txBox="1">
            <a:spLocks noChangeArrowheads="1"/>
          </p:cNvSpPr>
          <p:nvPr/>
        </p:nvSpPr>
        <p:spPr bwMode="auto">
          <a:xfrm rot="-2040690">
            <a:off x="6516688" y="4826000"/>
            <a:ext cx="1841500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55302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89063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55303" name="Text Box 1191"/>
          <p:cNvSpPr txBox="1">
            <a:spLocks noChangeArrowheads="1"/>
          </p:cNvSpPr>
          <p:nvPr/>
        </p:nvSpPr>
        <p:spPr bwMode="auto">
          <a:xfrm rot="3513373">
            <a:off x="7614444" y="3280569"/>
            <a:ext cx="11826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35" name="Полилиния 34"/>
          <p:cNvSpPr/>
          <p:nvPr/>
        </p:nvSpPr>
        <p:spPr>
          <a:xfrm>
            <a:off x="10001250" y="1600200"/>
            <a:ext cx="2455863" cy="993775"/>
          </a:xfrm>
          <a:custGeom>
            <a:avLst/>
            <a:gdLst>
              <a:gd name="connsiteX0" fmla="*/ 299896 w 1753534"/>
              <a:gd name="connsiteY0" fmla="*/ 46653 h 709127"/>
              <a:gd name="connsiteX1" fmla="*/ 271904 w 1753534"/>
              <a:gd name="connsiteY1" fmla="*/ 18662 h 709127"/>
              <a:gd name="connsiteX2" fmla="*/ 215920 w 1753534"/>
              <a:gd name="connsiteY2" fmla="*/ 0 h 709127"/>
              <a:gd name="connsiteX3" fmla="*/ 85292 w 1753534"/>
              <a:gd name="connsiteY3" fmla="*/ 9331 h 709127"/>
              <a:gd name="connsiteX4" fmla="*/ 66630 w 1753534"/>
              <a:gd name="connsiteY4" fmla="*/ 27992 h 709127"/>
              <a:gd name="connsiteX5" fmla="*/ 29308 w 1753534"/>
              <a:gd name="connsiteY5" fmla="*/ 111968 h 709127"/>
              <a:gd name="connsiteX6" fmla="*/ 57300 w 1753534"/>
              <a:gd name="connsiteY6" fmla="*/ 242596 h 709127"/>
              <a:gd name="connsiteX7" fmla="*/ 85292 w 1753534"/>
              <a:gd name="connsiteY7" fmla="*/ 251927 h 709127"/>
              <a:gd name="connsiteX8" fmla="*/ 103953 w 1753534"/>
              <a:gd name="connsiteY8" fmla="*/ 559837 h 709127"/>
              <a:gd name="connsiteX9" fmla="*/ 150606 w 1753534"/>
              <a:gd name="connsiteY9" fmla="*/ 615821 h 709127"/>
              <a:gd name="connsiteX10" fmla="*/ 234581 w 1753534"/>
              <a:gd name="connsiteY10" fmla="*/ 653143 h 709127"/>
              <a:gd name="connsiteX11" fmla="*/ 262573 w 1753534"/>
              <a:gd name="connsiteY11" fmla="*/ 662474 h 709127"/>
              <a:gd name="connsiteX12" fmla="*/ 318557 w 1753534"/>
              <a:gd name="connsiteY12" fmla="*/ 690466 h 709127"/>
              <a:gd name="connsiteX13" fmla="*/ 430524 w 1753534"/>
              <a:gd name="connsiteY13" fmla="*/ 681135 h 709127"/>
              <a:gd name="connsiteX14" fmla="*/ 486508 w 1753534"/>
              <a:gd name="connsiteY14" fmla="*/ 671804 h 709127"/>
              <a:gd name="connsiteX15" fmla="*/ 803749 w 1753534"/>
              <a:gd name="connsiteY15" fmla="*/ 681135 h 709127"/>
              <a:gd name="connsiteX16" fmla="*/ 831740 w 1753534"/>
              <a:gd name="connsiteY16" fmla="*/ 690466 h 709127"/>
              <a:gd name="connsiteX17" fmla="*/ 906385 w 1753534"/>
              <a:gd name="connsiteY17" fmla="*/ 709127 h 709127"/>
              <a:gd name="connsiteX18" fmla="*/ 1037014 w 1753534"/>
              <a:gd name="connsiteY18" fmla="*/ 699796 h 709127"/>
              <a:gd name="connsiteX19" fmla="*/ 1065006 w 1753534"/>
              <a:gd name="connsiteY19" fmla="*/ 681135 h 709127"/>
              <a:gd name="connsiteX20" fmla="*/ 1120989 w 1753534"/>
              <a:gd name="connsiteY20" fmla="*/ 662474 h 709127"/>
              <a:gd name="connsiteX21" fmla="*/ 1195634 w 1753534"/>
              <a:gd name="connsiteY21" fmla="*/ 634482 h 709127"/>
              <a:gd name="connsiteX22" fmla="*/ 1270279 w 1753534"/>
              <a:gd name="connsiteY22" fmla="*/ 578498 h 709127"/>
              <a:gd name="connsiteX23" fmla="*/ 1307602 w 1753534"/>
              <a:gd name="connsiteY23" fmla="*/ 569168 h 709127"/>
              <a:gd name="connsiteX24" fmla="*/ 1335594 w 1753534"/>
              <a:gd name="connsiteY24" fmla="*/ 550507 h 709127"/>
              <a:gd name="connsiteX25" fmla="*/ 1372916 w 1753534"/>
              <a:gd name="connsiteY25" fmla="*/ 541176 h 709127"/>
              <a:gd name="connsiteX26" fmla="*/ 1643504 w 1753534"/>
              <a:gd name="connsiteY26" fmla="*/ 522515 h 709127"/>
              <a:gd name="connsiteX27" fmla="*/ 1671496 w 1753534"/>
              <a:gd name="connsiteY27" fmla="*/ 513184 h 709127"/>
              <a:gd name="connsiteX28" fmla="*/ 1736810 w 1753534"/>
              <a:gd name="connsiteY28" fmla="*/ 494523 h 709127"/>
              <a:gd name="connsiteX29" fmla="*/ 1736810 w 1753534"/>
              <a:gd name="connsiteY29" fmla="*/ 419878 h 709127"/>
              <a:gd name="connsiteX30" fmla="*/ 1718149 w 1753534"/>
              <a:gd name="connsiteY30" fmla="*/ 363894 h 709127"/>
              <a:gd name="connsiteX31" fmla="*/ 1671496 w 1753534"/>
              <a:gd name="connsiteY31" fmla="*/ 326572 h 709127"/>
              <a:gd name="connsiteX32" fmla="*/ 1634173 w 1753534"/>
              <a:gd name="connsiteY32" fmla="*/ 317241 h 709127"/>
              <a:gd name="connsiteX33" fmla="*/ 1596851 w 1753534"/>
              <a:gd name="connsiteY33" fmla="*/ 298580 h 709127"/>
              <a:gd name="connsiteX34" fmla="*/ 1484883 w 1753534"/>
              <a:gd name="connsiteY34" fmla="*/ 289249 h 709127"/>
              <a:gd name="connsiteX35" fmla="*/ 1456892 w 1753534"/>
              <a:gd name="connsiteY35" fmla="*/ 279919 h 709127"/>
              <a:gd name="connsiteX36" fmla="*/ 1391577 w 1753534"/>
              <a:gd name="connsiteY36" fmla="*/ 261258 h 709127"/>
              <a:gd name="connsiteX37" fmla="*/ 1354255 w 1753534"/>
              <a:gd name="connsiteY37" fmla="*/ 242596 h 709127"/>
              <a:gd name="connsiteX38" fmla="*/ 1298271 w 1753534"/>
              <a:gd name="connsiteY38" fmla="*/ 205274 h 709127"/>
              <a:gd name="connsiteX39" fmla="*/ 1242287 w 1753534"/>
              <a:gd name="connsiteY39" fmla="*/ 177282 h 709127"/>
              <a:gd name="connsiteX40" fmla="*/ 1223626 w 1753534"/>
              <a:gd name="connsiteY40" fmla="*/ 149290 h 709127"/>
              <a:gd name="connsiteX41" fmla="*/ 1167643 w 1753534"/>
              <a:gd name="connsiteY41" fmla="*/ 111968 h 709127"/>
              <a:gd name="connsiteX42" fmla="*/ 1139651 w 1753534"/>
              <a:gd name="connsiteY42" fmla="*/ 93307 h 709127"/>
              <a:gd name="connsiteX43" fmla="*/ 1102328 w 1753534"/>
              <a:gd name="connsiteY43" fmla="*/ 83976 h 709127"/>
              <a:gd name="connsiteX44" fmla="*/ 869063 w 1753534"/>
              <a:gd name="connsiteY44" fmla="*/ 93307 h 709127"/>
              <a:gd name="connsiteX45" fmla="*/ 841071 w 1753534"/>
              <a:gd name="connsiteY45" fmla="*/ 102637 h 709127"/>
              <a:gd name="connsiteX46" fmla="*/ 775757 w 1753534"/>
              <a:gd name="connsiteY46" fmla="*/ 121298 h 709127"/>
              <a:gd name="connsiteX47" fmla="*/ 645128 w 1753534"/>
              <a:gd name="connsiteY47" fmla="*/ 111968 h 709127"/>
              <a:gd name="connsiteX48" fmla="*/ 617136 w 1753534"/>
              <a:gd name="connsiteY48" fmla="*/ 102637 h 709127"/>
              <a:gd name="connsiteX49" fmla="*/ 579814 w 1753534"/>
              <a:gd name="connsiteY49" fmla="*/ 93307 h 709127"/>
              <a:gd name="connsiteX50" fmla="*/ 551822 w 1753534"/>
              <a:gd name="connsiteY50" fmla="*/ 74645 h 709127"/>
              <a:gd name="connsiteX51" fmla="*/ 523830 w 1753534"/>
              <a:gd name="connsiteY51" fmla="*/ 65315 h 709127"/>
              <a:gd name="connsiteX52" fmla="*/ 449185 w 1753534"/>
              <a:gd name="connsiteY52" fmla="*/ 9331 h 709127"/>
              <a:gd name="connsiteX53" fmla="*/ 365210 w 1753534"/>
              <a:gd name="connsiteY53" fmla="*/ 18662 h 709127"/>
              <a:gd name="connsiteX54" fmla="*/ 299896 w 1753534"/>
              <a:gd name="connsiteY54" fmla="*/ 46653 h 709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38" name="Полилиния 37"/>
          <p:cNvSpPr/>
          <p:nvPr/>
        </p:nvSpPr>
        <p:spPr>
          <a:xfrm>
            <a:off x="11041063" y="5616575"/>
            <a:ext cx="1422400" cy="3568700"/>
          </a:xfrm>
          <a:custGeom>
            <a:avLst/>
            <a:gdLst>
              <a:gd name="connsiteX0" fmla="*/ 893720 w 1015549"/>
              <a:gd name="connsiteY0" fmla="*/ 2453951 h 2548200"/>
              <a:gd name="connsiteX1" fmla="*/ 865728 w 1015549"/>
              <a:gd name="connsiteY1" fmla="*/ 2463282 h 2548200"/>
              <a:gd name="connsiteX2" fmla="*/ 819075 w 1015549"/>
              <a:gd name="connsiteY2" fmla="*/ 2472613 h 2548200"/>
              <a:gd name="connsiteX3" fmla="*/ 781753 w 1015549"/>
              <a:gd name="connsiteY3" fmla="*/ 2481943 h 2548200"/>
              <a:gd name="connsiteX4" fmla="*/ 735100 w 1015549"/>
              <a:gd name="connsiteY4" fmla="*/ 2509935 h 2548200"/>
              <a:gd name="connsiteX5" fmla="*/ 529826 w 1015549"/>
              <a:gd name="connsiteY5" fmla="*/ 2547257 h 2548200"/>
              <a:gd name="connsiteX6" fmla="*/ 417859 w 1015549"/>
              <a:gd name="connsiteY6" fmla="*/ 2537927 h 2548200"/>
              <a:gd name="connsiteX7" fmla="*/ 389867 w 1015549"/>
              <a:gd name="connsiteY7" fmla="*/ 2519266 h 2548200"/>
              <a:gd name="connsiteX8" fmla="*/ 315222 w 1015549"/>
              <a:gd name="connsiteY8" fmla="*/ 2453951 h 2548200"/>
              <a:gd name="connsiteX9" fmla="*/ 277900 w 1015549"/>
              <a:gd name="connsiteY9" fmla="*/ 2397968 h 2548200"/>
              <a:gd name="connsiteX10" fmla="*/ 240577 w 1015549"/>
              <a:gd name="connsiteY10" fmla="*/ 2351315 h 2548200"/>
              <a:gd name="connsiteX11" fmla="*/ 221916 w 1015549"/>
              <a:gd name="connsiteY11" fmla="*/ 2295331 h 2548200"/>
              <a:gd name="connsiteX12" fmla="*/ 203255 w 1015549"/>
              <a:gd name="connsiteY12" fmla="*/ 2267339 h 2548200"/>
              <a:gd name="connsiteX13" fmla="*/ 175263 w 1015549"/>
              <a:gd name="connsiteY13" fmla="*/ 2211355 h 2548200"/>
              <a:gd name="connsiteX14" fmla="*/ 184594 w 1015549"/>
              <a:gd name="connsiteY14" fmla="*/ 2118049 h 2548200"/>
              <a:gd name="connsiteX15" fmla="*/ 203255 w 1015549"/>
              <a:gd name="connsiteY15" fmla="*/ 2080727 h 2548200"/>
              <a:gd name="connsiteX16" fmla="*/ 212585 w 1015549"/>
              <a:gd name="connsiteY16" fmla="*/ 2052735 h 2548200"/>
              <a:gd name="connsiteX17" fmla="*/ 212585 w 1015549"/>
              <a:gd name="connsiteY17" fmla="*/ 1539551 h 2548200"/>
              <a:gd name="connsiteX18" fmla="*/ 203255 w 1015549"/>
              <a:gd name="connsiteY18" fmla="*/ 1492898 h 2548200"/>
              <a:gd name="connsiteX19" fmla="*/ 184594 w 1015549"/>
              <a:gd name="connsiteY19" fmla="*/ 1436915 h 2548200"/>
              <a:gd name="connsiteX20" fmla="*/ 175263 w 1015549"/>
              <a:gd name="connsiteY20" fmla="*/ 1408923 h 2548200"/>
              <a:gd name="connsiteX21" fmla="*/ 165932 w 1015549"/>
              <a:gd name="connsiteY21" fmla="*/ 1371600 h 2548200"/>
              <a:gd name="connsiteX22" fmla="*/ 147271 w 1015549"/>
              <a:gd name="connsiteY22" fmla="*/ 1343608 h 2548200"/>
              <a:gd name="connsiteX23" fmla="*/ 128610 w 1015549"/>
              <a:gd name="connsiteY23" fmla="*/ 1306286 h 2548200"/>
              <a:gd name="connsiteX24" fmla="*/ 137941 w 1015549"/>
              <a:gd name="connsiteY24" fmla="*/ 1212980 h 2548200"/>
              <a:gd name="connsiteX25" fmla="*/ 156602 w 1015549"/>
              <a:gd name="connsiteY25" fmla="*/ 1147666 h 2548200"/>
              <a:gd name="connsiteX26" fmla="*/ 147271 w 1015549"/>
              <a:gd name="connsiteY26" fmla="*/ 1026368 h 2548200"/>
              <a:gd name="connsiteX27" fmla="*/ 128610 w 1015549"/>
              <a:gd name="connsiteY27" fmla="*/ 1007706 h 2548200"/>
              <a:gd name="connsiteX28" fmla="*/ 119279 w 1015549"/>
              <a:gd name="connsiteY28" fmla="*/ 979715 h 2548200"/>
              <a:gd name="connsiteX29" fmla="*/ 100618 w 1015549"/>
              <a:gd name="connsiteY29" fmla="*/ 951723 h 2548200"/>
              <a:gd name="connsiteX30" fmla="*/ 72626 w 1015549"/>
              <a:gd name="connsiteY30" fmla="*/ 895739 h 2548200"/>
              <a:gd name="connsiteX31" fmla="*/ 44634 w 1015549"/>
              <a:gd name="connsiteY31" fmla="*/ 877078 h 2548200"/>
              <a:gd name="connsiteX32" fmla="*/ 7312 w 1015549"/>
              <a:gd name="connsiteY32" fmla="*/ 811764 h 2548200"/>
              <a:gd name="connsiteX33" fmla="*/ 35304 w 1015549"/>
              <a:gd name="connsiteY33" fmla="*/ 634482 h 2548200"/>
              <a:gd name="connsiteX34" fmla="*/ 63296 w 1015549"/>
              <a:gd name="connsiteY34" fmla="*/ 597159 h 2548200"/>
              <a:gd name="connsiteX35" fmla="*/ 100618 w 1015549"/>
              <a:gd name="connsiteY35" fmla="*/ 559837 h 2548200"/>
              <a:gd name="connsiteX36" fmla="*/ 165932 w 1015549"/>
              <a:gd name="connsiteY36" fmla="*/ 494523 h 2548200"/>
              <a:gd name="connsiteX37" fmla="*/ 184594 w 1015549"/>
              <a:gd name="connsiteY37" fmla="*/ 475861 h 2548200"/>
              <a:gd name="connsiteX38" fmla="*/ 361875 w 1015549"/>
              <a:gd name="connsiteY38" fmla="*/ 447870 h 2548200"/>
              <a:gd name="connsiteX39" fmla="*/ 399198 w 1015549"/>
              <a:gd name="connsiteY39" fmla="*/ 438539 h 2548200"/>
              <a:gd name="connsiteX40" fmla="*/ 473843 w 1015549"/>
              <a:gd name="connsiteY40" fmla="*/ 410547 h 2548200"/>
              <a:gd name="connsiteX41" fmla="*/ 520496 w 1015549"/>
              <a:gd name="connsiteY41" fmla="*/ 363894 h 2548200"/>
              <a:gd name="connsiteX42" fmla="*/ 585810 w 1015549"/>
              <a:gd name="connsiteY42" fmla="*/ 289249 h 2548200"/>
              <a:gd name="connsiteX43" fmla="*/ 651124 w 1015549"/>
              <a:gd name="connsiteY43" fmla="*/ 214604 h 2548200"/>
              <a:gd name="connsiteX44" fmla="*/ 688447 w 1015549"/>
              <a:gd name="connsiteY44" fmla="*/ 167951 h 2548200"/>
              <a:gd name="connsiteX45" fmla="*/ 716438 w 1015549"/>
              <a:gd name="connsiteY45" fmla="*/ 158621 h 2548200"/>
              <a:gd name="connsiteX46" fmla="*/ 791083 w 1015549"/>
              <a:gd name="connsiteY46" fmla="*/ 121298 h 2548200"/>
              <a:gd name="connsiteX47" fmla="*/ 819075 w 1015549"/>
              <a:gd name="connsiteY47" fmla="*/ 111968 h 2548200"/>
              <a:gd name="connsiteX48" fmla="*/ 837736 w 1015549"/>
              <a:gd name="connsiteY48" fmla="*/ 93306 h 2548200"/>
              <a:gd name="connsiteX49" fmla="*/ 875059 w 1015549"/>
              <a:gd name="connsiteY49" fmla="*/ 27992 h 2548200"/>
              <a:gd name="connsiteX50" fmla="*/ 884390 w 1015549"/>
              <a:gd name="connsiteY50" fmla="*/ 0 h 2548200"/>
              <a:gd name="connsiteX51" fmla="*/ 940373 w 1015549"/>
              <a:gd name="connsiteY51" fmla="*/ 9331 h 2548200"/>
              <a:gd name="connsiteX52" fmla="*/ 968365 w 1015549"/>
              <a:gd name="connsiteY52" fmla="*/ 18661 h 2548200"/>
              <a:gd name="connsiteX53" fmla="*/ 977696 w 1015549"/>
              <a:gd name="connsiteY53" fmla="*/ 46653 h 2548200"/>
              <a:gd name="connsiteX54" fmla="*/ 996357 w 1015549"/>
              <a:gd name="connsiteY54" fmla="*/ 65315 h 2548200"/>
              <a:gd name="connsiteX55" fmla="*/ 1015018 w 1015549"/>
              <a:gd name="connsiteY55" fmla="*/ 121298 h 2548200"/>
              <a:gd name="connsiteX56" fmla="*/ 1005687 w 1015549"/>
              <a:gd name="connsiteY56" fmla="*/ 466531 h 2548200"/>
              <a:gd name="connsiteX57" fmla="*/ 977696 w 1015549"/>
              <a:gd name="connsiteY57" fmla="*/ 597159 h 2548200"/>
              <a:gd name="connsiteX58" fmla="*/ 987026 w 1015549"/>
              <a:gd name="connsiteY58" fmla="*/ 970384 h 2548200"/>
              <a:gd name="connsiteX59" fmla="*/ 996357 w 1015549"/>
              <a:gd name="connsiteY59" fmla="*/ 998376 h 2548200"/>
              <a:gd name="connsiteX60" fmla="*/ 987026 w 1015549"/>
              <a:gd name="connsiteY60" fmla="*/ 2071396 h 2548200"/>
              <a:gd name="connsiteX61" fmla="*/ 977696 w 1015549"/>
              <a:gd name="connsiteY61" fmla="*/ 2099388 h 2548200"/>
              <a:gd name="connsiteX62" fmla="*/ 959034 w 1015549"/>
              <a:gd name="connsiteY62" fmla="*/ 2174033 h 2548200"/>
              <a:gd name="connsiteX63" fmla="*/ 949704 w 1015549"/>
              <a:gd name="connsiteY63" fmla="*/ 2202025 h 2548200"/>
              <a:gd name="connsiteX64" fmla="*/ 931043 w 1015549"/>
              <a:gd name="connsiteY64" fmla="*/ 2267339 h 2548200"/>
              <a:gd name="connsiteX65" fmla="*/ 921712 w 1015549"/>
              <a:gd name="connsiteY65" fmla="*/ 2407298 h 2548200"/>
              <a:gd name="connsiteX66" fmla="*/ 903051 w 1015549"/>
              <a:gd name="connsiteY66" fmla="*/ 2435290 h 2548200"/>
              <a:gd name="connsiteX67" fmla="*/ 893720 w 1015549"/>
              <a:gd name="connsiteY67" fmla="*/ 2453951 h 254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40" name="Полилиния 39"/>
          <p:cNvSpPr/>
          <p:nvPr/>
        </p:nvSpPr>
        <p:spPr>
          <a:xfrm>
            <a:off x="4662488" y="7512050"/>
            <a:ext cx="4271962" cy="1801813"/>
          </a:xfrm>
          <a:custGeom>
            <a:avLst/>
            <a:gdLst>
              <a:gd name="connsiteX0" fmla="*/ 2360644 w 3051110"/>
              <a:gd name="connsiteY0" fmla="*/ 1202428 h 1286404"/>
              <a:gd name="connsiteX1" fmla="*/ 2388636 w 3051110"/>
              <a:gd name="connsiteY1" fmla="*/ 1183767 h 1286404"/>
              <a:gd name="connsiteX2" fmla="*/ 2491273 w 3051110"/>
              <a:gd name="connsiteY2" fmla="*/ 1165106 h 1286404"/>
              <a:gd name="connsiteX3" fmla="*/ 2603240 w 3051110"/>
              <a:gd name="connsiteY3" fmla="*/ 1137114 h 1286404"/>
              <a:gd name="connsiteX4" fmla="*/ 2659224 w 3051110"/>
              <a:gd name="connsiteY4" fmla="*/ 1109122 h 1286404"/>
              <a:gd name="connsiteX5" fmla="*/ 2752530 w 3051110"/>
              <a:gd name="connsiteY5" fmla="*/ 1090461 h 1286404"/>
              <a:gd name="connsiteX6" fmla="*/ 2799183 w 3051110"/>
              <a:gd name="connsiteY6" fmla="*/ 1071799 h 1286404"/>
              <a:gd name="connsiteX7" fmla="*/ 2836506 w 3051110"/>
              <a:gd name="connsiteY7" fmla="*/ 1062469 h 1286404"/>
              <a:gd name="connsiteX8" fmla="*/ 2892489 w 3051110"/>
              <a:gd name="connsiteY8" fmla="*/ 1015816 h 1286404"/>
              <a:gd name="connsiteX9" fmla="*/ 2911151 w 3051110"/>
              <a:gd name="connsiteY9" fmla="*/ 997155 h 1286404"/>
              <a:gd name="connsiteX10" fmla="*/ 2939142 w 3051110"/>
              <a:gd name="connsiteY10" fmla="*/ 978493 h 1286404"/>
              <a:gd name="connsiteX11" fmla="*/ 2976465 w 3051110"/>
              <a:gd name="connsiteY11" fmla="*/ 922510 h 1286404"/>
              <a:gd name="connsiteX12" fmla="*/ 2995126 w 3051110"/>
              <a:gd name="connsiteY12" fmla="*/ 847865 h 1286404"/>
              <a:gd name="connsiteX13" fmla="*/ 3023118 w 3051110"/>
              <a:gd name="connsiteY13" fmla="*/ 782550 h 1286404"/>
              <a:gd name="connsiteX14" fmla="*/ 3051110 w 3051110"/>
              <a:gd name="connsiteY14" fmla="*/ 717236 h 1286404"/>
              <a:gd name="connsiteX15" fmla="*/ 3041779 w 3051110"/>
              <a:gd name="connsiteY15" fmla="*/ 642591 h 1286404"/>
              <a:gd name="connsiteX16" fmla="*/ 3013787 w 3051110"/>
              <a:gd name="connsiteY16" fmla="*/ 614599 h 1286404"/>
              <a:gd name="connsiteX17" fmla="*/ 2967134 w 3051110"/>
              <a:gd name="connsiteY17" fmla="*/ 558616 h 1286404"/>
              <a:gd name="connsiteX18" fmla="*/ 2957804 w 3051110"/>
              <a:gd name="connsiteY18" fmla="*/ 530624 h 1286404"/>
              <a:gd name="connsiteX19" fmla="*/ 2920481 w 3051110"/>
              <a:gd name="connsiteY19" fmla="*/ 493301 h 1286404"/>
              <a:gd name="connsiteX20" fmla="*/ 2939142 w 3051110"/>
              <a:gd name="connsiteY20" fmla="*/ 399995 h 1286404"/>
              <a:gd name="connsiteX21" fmla="*/ 2948473 w 3051110"/>
              <a:gd name="connsiteY21" fmla="*/ 362673 h 1286404"/>
              <a:gd name="connsiteX22" fmla="*/ 2939142 w 3051110"/>
              <a:gd name="connsiteY22" fmla="*/ 288028 h 1286404"/>
              <a:gd name="connsiteX23" fmla="*/ 2864498 w 3051110"/>
              <a:gd name="connsiteY23" fmla="*/ 204053 h 1286404"/>
              <a:gd name="connsiteX24" fmla="*/ 2808514 w 3051110"/>
              <a:gd name="connsiteY24" fmla="*/ 166730 h 1286404"/>
              <a:gd name="connsiteX25" fmla="*/ 2780522 w 3051110"/>
              <a:gd name="connsiteY25" fmla="*/ 148069 h 1286404"/>
              <a:gd name="connsiteX26" fmla="*/ 2743200 w 3051110"/>
              <a:gd name="connsiteY26" fmla="*/ 129408 h 1286404"/>
              <a:gd name="connsiteX27" fmla="*/ 2715208 w 3051110"/>
              <a:gd name="connsiteY27" fmla="*/ 110746 h 1286404"/>
              <a:gd name="connsiteX28" fmla="*/ 2687216 w 3051110"/>
              <a:gd name="connsiteY28" fmla="*/ 101416 h 1286404"/>
              <a:gd name="connsiteX29" fmla="*/ 2612571 w 3051110"/>
              <a:gd name="connsiteY29" fmla="*/ 73424 h 1286404"/>
              <a:gd name="connsiteX30" fmla="*/ 2584579 w 3051110"/>
              <a:gd name="connsiteY30" fmla="*/ 54763 h 1286404"/>
              <a:gd name="connsiteX31" fmla="*/ 2491273 w 3051110"/>
              <a:gd name="connsiteY31" fmla="*/ 26771 h 1286404"/>
              <a:gd name="connsiteX32" fmla="*/ 2425959 w 3051110"/>
              <a:gd name="connsiteY32" fmla="*/ 8110 h 1286404"/>
              <a:gd name="connsiteX33" fmla="*/ 2108718 w 3051110"/>
              <a:gd name="connsiteY33" fmla="*/ 17440 h 1286404"/>
              <a:gd name="connsiteX34" fmla="*/ 2006081 w 3051110"/>
              <a:gd name="connsiteY34" fmla="*/ 45432 h 1286404"/>
              <a:gd name="connsiteX35" fmla="*/ 1950098 w 3051110"/>
              <a:gd name="connsiteY35" fmla="*/ 92085 h 1286404"/>
              <a:gd name="connsiteX36" fmla="*/ 1912775 w 3051110"/>
              <a:gd name="connsiteY36" fmla="*/ 138738 h 1286404"/>
              <a:gd name="connsiteX37" fmla="*/ 1866122 w 3051110"/>
              <a:gd name="connsiteY37" fmla="*/ 204053 h 1286404"/>
              <a:gd name="connsiteX38" fmla="*/ 1847461 w 3051110"/>
              <a:gd name="connsiteY38" fmla="*/ 241375 h 1286404"/>
              <a:gd name="connsiteX39" fmla="*/ 1828800 w 3051110"/>
              <a:gd name="connsiteY39" fmla="*/ 269367 h 1286404"/>
              <a:gd name="connsiteX40" fmla="*/ 1791477 w 3051110"/>
              <a:gd name="connsiteY40" fmla="*/ 344012 h 1286404"/>
              <a:gd name="connsiteX41" fmla="*/ 1744824 w 3051110"/>
              <a:gd name="connsiteY41" fmla="*/ 409326 h 1286404"/>
              <a:gd name="connsiteX42" fmla="*/ 1726163 w 3051110"/>
              <a:gd name="connsiteY42" fmla="*/ 437318 h 1286404"/>
              <a:gd name="connsiteX43" fmla="*/ 1698171 w 3051110"/>
              <a:gd name="connsiteY43" fmla="*/ 465310 h 1286404"/>
              <a:gd name="connsiteX44" fmla="*/ 1660849 w 3051110"/>
              <a:gd name="connsiteY44" fmla="*/ 511963 h 1286404"/>
              <a:gd name="connsiteX45" fmla="*/ 1623526 w 3051110"/>
              <a:gd name="connsiteY45" fmla="*/ 530624 h 1286404"/>
              <a:gd name="connsiteX46" fmla="*/ 1595534 w 3051110"/>
              <a:gd name="connsiteY46" fmla="*/ 558616 h 1286404"/>
              <a:gd name="connsiteX47" fmla="*/ 1558212 w 3051110"/>
              <a:gd name="connsiteY47" fmla="*/ 567946 h 1286404"/>
              <a:gd name="connsiteX48" fmla="*/ 1520889 w 3051110"/>
              <a:gd name="connsiteY48" fmla="*/ 586608 h 1286404"/>
              <a:gd name="connsiteX49" fmla="*/ 1455575 w 3051110"/>
              <a:gd name="connsiteY49" fmla="*/ 605269 h 1286404"/>
              <a:gd name="connsiteX50" fmla="*/ 1418253 w 3051110"/>
              <a:gd name="connsiteY50" fmla="*/ 623930 h 1286404"/>
              <a:gd name="connsiteX51" fmla="*/ 1390261 w 3051110"/>
              <a:gd name="connsiteY51" fmla="*/ 633261 h 1286404"/>
              <a:gd name="connsiteX52" fmla="*/ 1362269 w 3051110"/>
              <a:gd name="connsiteY52" fmla="*/ 651922 h 1286404"/>
              <a:gd name="connsiteX53" fmla="*/ 1315616 w 3051110"/>
              <a:gd name="connsiteY53" fmla="*/ 661253 h 1286404"/>
              <a:gd name="connsiteX54" fmla="*/ 1287624 w 3051110"/>
              <a:gd name="connsiteY54" fmla="*/ 679914 h 1286404"/>
              <a:gd name="connsiteX55" fmla="*/ 1212979 w 3051110"/>
              <a:gd name="connsiteY55" fmla="*/ 698575 h 1286404"/>
              <a:gd name="connsiteX56" fmla="*/ 1175657 w 3051110"/>
              <a:gd name="connsiteY56" fmla="*/ 707906 h 1286404"/>
              <a:gd name="connsiteX57" fmla="*/ 1110342 w 3051110"/>
              <a:gd name="connsiteY57" fmla="*/ 745228 h 1286404"/>
              <a:gd name="connsiteX58" fmla="*/ 1054359 w 3051110"/>
              <a:gd name="connsiteY58" fmla="*/ 782550 h 1286404"/>
              <a:gd name="connsiteX59" fmla="*/ 1026367 w 3051110"/>
              <a:gd name="connsiteY59" fmla="*/ 801212 h 1286404"/>
              <a:gd name="connsiteX60" fmla="*/ 998375 w 3051110"/>
              <a:gd name="connsiteY60" fmla="*/ 819873 h 1286404"/>
              <a:gd name="connsiteX61" fmla="*/ 970383 w 3051110"/>
              <a:gd name="connsiteY61" fmla="*/ 847865 h 1286404"/>
              <a:gd name="connsiteX62" fmla="*/ 942391 w 3051110"/>
              <a:gd name="connsiteY62" fmla="*/ 866526 h 1286404"/>
              <a:gd name="connsiteX63" fmla="*/ 914400 w 3051110"/>
              <a:gd name="connsiteY63" fmla="*/ 894518 h 1286404"/>
              <a:gd name="connsiteX64" fmla="*/ 849085 w 3051110"/>
              <a:gd name="connsiteY64" fmla="*/ 931840 h 1286404"/>
              <a:gd name="connsiteX65" fmla="*/ 821093 w 3051110"/>
              <a:gd name="connsiteY65" fmla="*/ 950501 h 1286404"/>
              <a:gd name="connsiteX66" fmla="*/ 802432 w 3051110"/>
              <a:gd name="connsiteY66" fmla="*/ 969163 h 1286404"/>
              <a:gd name="connsiteX67" fmla="*/ 737118 w 3051110"/>
              <a:gd name="connsiteY67" fmla="*/ 987824 h 1286404"/>
              <a:gd name="connsiteX68" fmla="*/ 279918 w 3051110"/>
              <a:gd name="connsiteY68" fmla="*/ 997155 h 1286404"/>
              <a:gd name="connsiteX69" fmla="*/ 251926 w 3051110"/>
              <a:gd name="connsiteY69" fmla="*/ 1006485 h 1286404"/>
              <a:gd name="connsiteX70" fmla="*/ 195942 w 3051110"/>
              <a:gd name="connsiteY70" fmla="*/ 1053138 h 1286404"/>
              <a:gd name="connsiteX71" fmla="*/ 158620 w 3051110"/>
              <a:gd name="connsiteY71" fmla="*/ 1062469 h 1286404"/>
              <a:gd name="connsiteX72" fmla="*/ 93306 w 3051110"/>
              <a:gd name="connsiteY72" fmla="*/ 1081130 h 1286404"/>
              <a:gd name="connsiteX73" fmla="*/ 74644 w 3051110"/>
              <a:gd name="connsiteY73" fmla="*/ 1099791 h 1286404"/>
              <a:gd name="connsiteX74" fmla="*/ 46653 w 3051110"/>
              <a:gd name="connsiteY74" fmla="*/ 1109122 h 1286404"/>
              <a:gd name="connsiteX75" fmla="*/ 27991 w 3051110"/>
              <a:gd name="connsiteY75" fmla="*/ 1137114 h 1286404"/>
              <a:gd name="connsiteX76" fmla="*/ 9330 w 3051110"/>
              <a:gd name="connsiteY76" fmla="*/ 1193097 h 1286404"/>
              <a:gd name="connsiteX77" fmla="*/ 0 w 3051110"/>
              <a:gd name="connsiteY77" fmla="*/ 1221089 h 1286404"/>
              <a:gd name="connsiteX78" fmla="*/ 9330 w 3051110"/>
              <a:gd name="connsiteY78" fmla="*/ 1249081 h 1286404"/>
              <a:gd name="connsiteX79" fmla="*/ 65314 w 3051110"/>
              <a:gd name="connsiteY79" fmla="*/ 1286404 h 1286404"/>
              <a:gd name="connsiteX80" fmla="*/ 597159 w 3051110"/>
              <a:gd name="connsiteY80" fmla="*/ 1277073 h 1286404"/>
              <a:gd name="connsiteX81" fmla="*/ 653142 w 3051110"/>
              <a:gd name="connsiteY81" fmla="*/ 1267742 h 1286404"/>
              <a:gd name="connsiteX82" fmla="*/ 802432 w 3051110"/>
              <a:gd name="connsiteY82" fmla="*/ 1258412 h 1286404"/>
              <a:gd name="connsiteX83" fmla="*/ 867747 w 3051110"/>
              <a:gd name="connsiteY83" fmla="*/ 1239750 h 1286404"/>
              <a:gd name="connsiteX84" fmla="*/ 923730 w 3051110"/>
              <a:gd name="connsiteY84" fmla="*/ 1230420 h 1286404"/>
              <a:gd name="connsiteX85" fmla="*/ 961053 w 3051110"/>
              <a:gd name="connsiteY85" fmla="*/ 1221089 h 1286404"/>
              <a:gd name="connsiteX86" fmla="*/ 989044 w 3051110"/>
              <a:gd name="connsiteY86" fmla="*/ 1211759 h 1286404"/>
              <a:gd name="connsiteX87" fmla="*/ 1082351 w 3051110"/>
              <a:gd name="connsiteY87" fmla="*/ 1193097 h 1286404"/>
              <a:gd name="connsiteX88" fmla="*/ 1110342 w 3051110"/>
              <a:gd name="connsiteY88" fmla="*/ 1183767 h 1286404"/>
              <a:gd name="connsiteX89" fmla="*/ 1175657 w 3051110"/>
              <a:gd name="connsiteY89" fmla="*/ 1165106 h 1286404"/>
              <a:gd name="connsiteX90" fmla="*/ 1278293 w 3051110"/>
              <a:gd name="connsiteY90" fmla="*/ 1109122 h 1286404"/>
              <a:gd name="connsiteX91" fmla="*/ 1306285 w 3051110"/>
              <a:gd name="connsiteY91" fmla="*/ 1099791 h 1286404"/>
              <a:gd name="connsiteX92" fmla="*/ 1614195 w 3051110"/>
              <a:gd name="connsiteY92" fmla="*/ 1109122 h 1286404"/>
              <a:gd name="connsiteX93" fmla="*/ 1651518 w 3051110"/>
              <a:gd name="connsiteY93" fmla="*/ 1127783 h 1286404"/>
              <a:gd name="connsiteX94" fmla="*/ 1698171 w 3051110"/>
              <a:gd name="connsiteY94" fmla="*/ 1137114 h 1286404"/>
              <a:gd name="connsiteX95" fmla="*/ 1754155 w 3051110"/>
              <a:gd name="connsiteY95" fmla="*/ 1155775 h 1286404"/>
              <a:gd name="connsiteX96" fmla="*/ 1810138 w 3051110"/>
              <a:gd name="connsiteY96" fmla="*/ 1174436 h 1286404"/>
              <a:gd name="connsiteX97" fmla="*/ 1866122 w 3051110"/>
              <a:gd name="connsiteY97" fmla="*/ 1202428 h 1286404"/>
              <a:gd name="connsiteX98" fmla="*/ 1903444 w 3051110"/>
              <a:gd name="connsiteY98" fmla="*/ 1211759 h 1286404"/>
              <a:gd name="connsiteX99" fmla="*/ 2360644 w 3051110"/>
              <a:gd name="connsiteY99" fmla="*/ 1202428 h 128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45" name="Прямоугольник 44"/>
          <p:cNvSpPr/>
          <p:nvPr/>
        </p:nvSpPr>
        <p:spPr>
          <a:xfrm rot="21380923">
            <a:off x="5405438" y="8072438"/>
            <a:ext cx="300037" cy="123825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46" name="Прямоугольник 45"/>
          <p:cNvSpPr/>
          <p:nvPr/>
        </p:nvSpPr>
        <p:spPr>
          <a:xfrm rot="21380923">
            <a:off x="5851525" y="8045450"/>
            <a:ext cx="300038" cy="127000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55309" name="TextBox 59"/>
          <p:cNvSpPr txBox="1">
            <a:spLocks noChangeArrowheads="1"/>
          </p:cNvSpPr>
          <p:nvPr/>
        </p:nvSpPr>
        <p:spPr bwMode="auto">
          <a:xfrm rot="4494814">
            <a:off x="333375" y="3810001"/>
            <a:ext cx="1500187" cy="309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200">
                <a:latin typeface="Calibri" pitchFamily="34" charset="0"/>
              </a:rPr>
              <a:t>р.Оса</a:t>
            </a:r>
          </a:p>
        </p:txBody>
      </p:sp>
      <p:cxnSp>
        <p:nvCxnSpPr>
          <p:cNvPr id="165" name="Прямая соединительная линия 164"/>
          <p:cNvCxnSpPr/>
          <p:nvPr/>
        </p:nvCxnSpPr>
        <p:spPr>
          <a:xfrm rot="5400000" flipH="1" flipV="1">
            <a:off x="4686300" y="3392488"/>
            <a:ext cx="781050" cy="889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Прямая соединительная линия 169"/>
          <p:cNvCxnSpPr/>
          <p:nvPr/>
        </p:nvCxnSpPr>
        <p:spPr>
          <a:xfrm flipV="1">
            <a:off x="8501063" y="5661025"/>
            <a:ext cx="1233487" cy="103346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Прямая соединительная линия 174"/>
          <p:cNvCxnSpPr/>
          <p:nvPr/>
        </p:nvCxnSpPr>
        <p:spPr>
          <a:xfrm flipV="1">
            <a:off x="9156700" y="6154738"/>
            <a:ext cx="131763" cy="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Прямая соединительная линия 178"/>
          <p:cNvCxnSpPr/>
          <p:nvPr/>
        </p:nvCxnSpPr>
        <p:spPr>
          <a:xfrm rot="16200000" flipH="1">
            <a:off x="8951119" y="6157119"/>
            <a:ext cx="127000" cy="39688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Прямоугольник 42"/>
          <p:cNvSpPr/>
          <p:nvPr/>
        </p:nvSpPr>
        <p:spPr>
          <a:xfrm rot="21380923">
            <a:off x="8823325" y="6035675"/>
            <a:ext cx="300038" cy="125413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cxnSp>
        <p:nvCxnSpPr>
          <p:cNvPr id="186" name="Прямая соединительная линия 185"/>
          <p:cNvCxnSpPr/>
          <p:nvPr/>
        </p:nvCxnSpPr>
        <p:spPr>
          <a:xfrm flipV="1">
            <a:off x="9723438" y="5532438"/>
            <a:ext cx="595312" cy="1333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Прямая соединительная линия 192"/>
          <p:cNvCxnSpPr/>
          <p:nvPr/>
        </p:nvCxnSpPr>
        <p:spPr>
          <a:xfrm rot="16200000" flipH="1">
            <a:off x="9985375" y="5527676"/>
            <a:ext cx="92075" cy="190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Прямая соединительная линия 195"/>
          <p:cNvCxnSpPr/>
          <p:nvPr/>
        </p:nvCxnSpPr>
        <p:spPr>
          <a:xfrm rot="16200000" flipH="1">
            <a:off x="10083007" y="5615781"/>
            <a:ext cx="88900" cy="1111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Прямая соединительная линия 196"/>
          <p:cNvCxnSpPr/>
          <p:nvPr/>
        </p:nvCxnSpPr>
        <p:spPr>
          <a:xfrm rot="16200000" flipH="1">
            <a:off x="10221119" y="5591969"/>
            <a:ext cx="103188" cy="127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Прямая соединительная линия 200"/>
          <p:cNvCxnSpPr/>
          <p:nvPr/>
        </p:nvCxnSpPr>
        <p:spPr>
          <a:xfrm rot="16200000" flipH="1">
            <a:off x="9715501" y="5634037"/>
            <a:ext cx="30162" cy="17463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Прямая соединительная линия 204"/>
          <p:cNvCxnSpPr/>
          <p:nvPr/>
        </p:nvCxnSpPr>
        <p:spPr>
          <a:xfrm rot="16200000" flipH="1">
            <a:off x="9769475" y="5697538"/>
            <a:ext cx="328613" cy="242887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Прямая соединительная линия 206"/>
          <p:cNvCxnSpPr/>
          <p:nvPr/>
        </p:nvCxnSpPr>
        <p:spPr>
          <a:xfrm>
            <a:off x="8624888" y="6727825"/>
            <a:ext cx="776287" cy="11906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Прямая соединительная линия 208"/>
          <p:cNvCxnSpPr/>
          <p:nvPr/>
        </p:nvCxnSpPr>
        <p:spPr>
          <a:xfrm>
            <a:off x="9390063" y="6846888"/>
            <a:ext cx="1116012" cy="3810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Прямая соединительная линия 210"/>
          <p:cNvCxnSpPr/>
          <p:nvPr/>
        </p:nvCxnSpPr>
        <p:spPr>
          <a:xfrm rot="5400000">
            <a:off x="9501982" y="6919118"/>
            <a:ext cx="50800" cy="476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Прямая соединительная линия 213"/>
          <p:cNvCxnSpPr/>
          <p:nvPr/>
        </p:nvCxnSpPr>
        <p:spPr>
          <a:xfrm rot="5400000">
            <a:off x="9659144" y="6915944"/>
            <a:ext cx="50800" cy="7938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Прямая соединительная линия 214"/>
          <p:cNvCxnSpPr/>
          <p:nvPr/>
        </p:nvCxnSpPr>
        <p:spPr>
          <a:xfrm rot="5400000">
            <a:off x="9782175" y="7021513"/>
            <a:ext cx="49213" cy="7937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Прямая соединительная линия 215"/>
          <p:cNvCxnSpPr/>
          <p:nvPr/>
        </p:nvCxnSpPr>
        <p:spPr>
          <a:xfrm rot="5400000">
            <a:off x="9968706" y="7022307"/>
            <a:ext cx="49213" cy="63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Прямая соединительная линия 217"/>
          <p:cNvCxnSpPr/>
          <p:nvPr/>
        </p:nvCxnSpPr>
        <p:spPr>
          <a:xfrm rot="5400000">
            <a:off x="9862344" y="7125494"/>
            <a:ext cx="160337" cy="31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Прямая соединительная линия 219"/>
          <p:cNvCxnSpPr/>
          <p:nvPr/>
        </p:nvCxnSpPr>
        <p:spPr>
          <a:xfrm rot="5400000">
            <a:off x="10387807" y="7309644"/>
            <a:ext cx="176212" cy="63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Прямая соединительная линия 221"/>
          <p:cNvCxnSpPr/>
          <p:nvPr/>
        </p:nvCxnSpPr>
        <p:spPr>
          <a:xfrm rot="5400000">
            <a:off x="10432257" y="7158831"/>
            <a:ext cx="114300" cy="2381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Прямая соединительная линия 223"/>
          <p:cNvCxnSpPr/>
          <p:nvPr/>
        </p:nvCxnSpPr>
        <p:spPr>
          <a:xfrm>
            <a:off x="3354388" y="6799263"/>
            <a:ext cx="4964112" cy="285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Прямая соединительная линия 225"/>
          <p:cNvCxnSpPr/>
          <p:nvPr/>
        </p:nvCxnSpPr>
        <p:spPr>
          <a:xfrm>
            <a:off x="9185275" y="7577138"/>
            <a:ext cx="1203325" cy="322262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Прямая соединительная линия 234"/>
          <p:cNvCxnSpPr/>
          <p:nvPr/>
        </p:nvCxnSpPr>
        <p:spPr>
          <a:xfrm rot="5400000">
            <a:off x="9477376" y="7691437"/>
            <a:ext cx="61912" cy="476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Прямая соединительная линия 236"/>
          <p:cNvCxnSpPr/>
          <p:nvPr/>
        </p:nvCxnSpPr>
        <p:spPr>
          <a:xfrm rot="5400000">
            <a:off x="9788525" y="7769225"/>
            <a:ext cx="58738" cy="7938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Прямая соединительная линия 237"/>
          <p:cNvCxnSpPr/>
          <p:nvPr/>
        </p:nvCxnSpPr>
        <p:spPr>
          <a:xfrm rot="5400000">
            <a:off x="10356850" y="7916863"/>
            <a:ext cx="60325" cy="63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Прямая соединительная линия 238"/>
          <p:cNvCxnSpPr/>
          <p:nvPr/>
        </p:nvCxnSpPr>
        <p:spPr>
          <a:xfrm flipV="1">
            <a:off x="9994900" y="5387975"/>
            <a:ext cx="1866900" cy="5080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Прямая соединительная линия 241"/>
          <p:cNvCxnSpPr/>
          <p:nvPr/>
        </p:nvCxnSpPr>
        <p:spPr>
          <a:xfrm rot="16200000" flipH="1">
            <a:off x="11689556" y="5418932"/>
            <a:ext cx="103187" cy="127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Прямая соединительная линия 242"/>
          <p:cNvCxnSpPr/>
          <p:nvPr/>
        </p:nvCxnSpPr>
        <p:spPr>
          <a:xfrm>
            <a:off x="11855450" y="5389563"/>
            <a:ext cx="103188" cy="11112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3" name="Прямая соединительная линия 252"/>
          <p:cNvCxnSpPr/>
          <p:nvPr/>
        </p:nvCxnSpPr>
        <p:spPr>
          <a:xfrm rot="16200000" flipH="1">
            <a:off x="6524625" y="7029451"/>
            <a:ext cx="427037" cy="4762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Прямоугольник 41"/>
          <p:cNvSpPr/>
          <p:nvPr/>
        </p:nvSpPr>
        <p:spPr>
          <a:xfrm rot="21380923">
            <a:off x="6600825" y="7240588"/>
            <a:ext cx="300038" cy="150812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cxnSp>
        <p:nvCxnSpPr>
          <p:cNvPr id="255" name="Прямая соединительная линия 254"/>
          <p:cNvCxnSpPr/>
          <p:nvPr/>
        </p:nvCxnSpPr>
        <p:spPr>
          <a:xfrm rot="16200000" flipH="1">
            <a:off x="4424363" y="6732588"/>
            <a:ext cx="136525" cy="31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Прямая соединительная линия 261"/>
          <p:cNvCxnSpPr/>
          <p:nvPr/>
        </p:nvCxnSpPr>
        <p:spPr>
          <a:xfrm rot="16200000" flipH="1">
            <a:off x="4522788" y="6829425"/>
            <a:ext cx="60325" cy="31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Прямая соединительная линия 263"/>
          <p:cNvCxnSpPr/>
          <p:nvPr/>
        </p:nvCxnSpPr>
        <p:spPr>
          <a:xfrm rot="16200000" flipH="1">
            <a:off x="4199732" y="6763543"/>
            <a:ext cx="82550" cy="476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Прямая соединительная линия 265"/>
          <p:cNvCxnSpPr/>
          <p:nvPr/>
        </p:nvCxnSpPr>
        <p:spPr>
          <a:xfrm rot="16200000" flipH="1">
            <a:off x="4241800" y="6838950"/>
            <a:ext cx="84138" cy="7938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единительная линия 266"/>
          <p:cNvCxnSpPr/>
          <p:nvPr/>
        </p:nvCxnSpPr>
        <p:spPr>
          <a:xfrm rot="16200000" flipH="1">
            <a:off x="3955256" y="6839744"/>
            <a:ext cx="84138" cy="63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Прямая соединительная линия 267"/>
          <p:cNvCxnSpPr/>
          <p:nvPr/>
        </p:nvCxnSpPr>
        <p:spPr>
          <a:xfrm rot="16200000" flipH="1">
            <a:off x="4239419" y="6973094"/>
            <a:ext cx="427038" cy="952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Прямая соединительная линия 269"/>
          <p:cNvCxnSpPr/>
          <p:nvPr/>
        </p:nvCxnSpPr>
        <p:spPr>
          <a:xfrm rot="5400000">
            <a:off x="2959101" y="6832600"/>
            <a:ext cx="455612" cy="369887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Прямая соединительная линия 273"/>
          <p:cNvCxnSpPr/>
          <p:nvPr/>
        </p:nvCxnSpPr>
        <p:spPr>
          <a:xfrm rot="10800000">
            <a:off x="2287588" y="7232650"/>
            <a:ext cx="723900" cy="63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Прямая соединительная линия 276"/>
          <p:cNvCxnSpPr/>
          <p:nvPr/>
        </p:nvCxnSpPr>
        <p:spPr>
          <a:xfrm rot="16200000" flipH="1">
            <a:off x="2278856" y="7246145"/>
            <a:ext cx="47625" cy="4762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Прямая соединительная линия 280"/>
          <p:cNvCxnSpPr/>
          <p:nvPr/>
        </p:nvCxnSpPr>
        <p:spPr>
          <a:xfrm rot="16200000" flipH="1">
            <a:off x="2646363" y="7243762"/>
            <a:ext cx="46038" cy="476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Прямая соединительная линия 281"/>
          <p:cNvCxnSpPr/>
          <p:nvPr/>
        </p:nvCxnSpPr>
        <p:spPr>
          <a:xfrm rot="16200000" flipH="1">
            <a:off x="2885281" y="7257257"/>
            <a:ext cx="47625" cy="4762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Прямая соединительная линия 282"/>
          <p:cNvCxnSpPr/>
          <p:nvPr/>
        </p:nvCxnSpPr>
        <p:spPr>
          <a:xfrm rot="16200000" flipH="1">
            <a:off x="8561388" y="6934200"/>
            <a:ext cx="674688" cy="604837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6" name="Прямая соединительная линия 285"/>
          <p:cNvCxnSpPr/>
          <p:nvPr/>
        </p:nvCxnSpPr>
        <p:spPr>
          <a:xfrm rot="16200000" flipH="1">
            <a:off x="7280275" y="5575300"/>
            <a:ext cx="1244600" cy="10287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8" name="Прямая соединительная линия 287"/>
          <p:cNvCxnSpPr/>
          <p:nvPr/>
        </p:nvCxnSpPr>
        <p:spPr>
          <a:xfrm flipV="1">
            <a:off x="6734175" y="4916488"/>
            <a:ext cx="1446213" cy="9842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Прямая соединительная линия 292"/>
          <p:cNvCxnSpPr/>
          <p:nvPr/>
        </p:nvCxnSpPr>
        <p:spPr>
          <a:xfrm rot="16200000" flipH="1">
            <a:off x="6644482" y="5798344"/>
            <a:ext cx="139700" cy="52387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Прямая соединительная линия 294"/>
          <p:cNvCxnSpPr/>
          <p:nvPr/>
        </p:nvCxnSpPr>
        <p:spPr>
          <a:xfrm rot="16200000" flipH="1">
            <a:off x="6860382" y="5647531"/>
            <a:ext cx="147638" cy="666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Прямая соединительная линия 296"/>
          <p:cNvCxnSpPr/>
          <p:nvPr/>
        </p:nvCxnSpPr>
        <p:spPr>
          <a:xfrm rot="16200000" flipH="1">
            <a:off x="7031038" y="5483225"/>
            <a:ext cx="166687" cy="9366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Прямая соединительная линия 298"/>
          <p:cNvCxnSpPr/>
          <p:nvPr/>
        </p:nvCxnSpPr>
        <p:spPr>
          <a:xfrm rot="16200000" flipH="1">
            <a:off x="7247732" y="5372893"/>
            <a:ext cx="139700" cy="7461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Прямая соединительная линия 300"/>
          <p:cNvCxnSpPr/>
          <p:nvPr/>
        </p:nvCxnSpPr>
        <p:spPr>
          <a:xfrm rot="16200000" flipH="1">
            <a:off x="7414419" y="5253832"/>
            <a:ext cx="139700" cy="74612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Прямая соединительная линия 301"/>
          <p:cNvCxnSpPr/>
          <p:nvPr/>
        </p:nvCxnSpPr>
        <p:spPr>
          <a:xfrm rot="16200000" flipH="1">
            <a:off x="7714457" y="5060156"/>
            <a:ext cx="139700" cy="7461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Прямая соединительная линия 302"/>
          <p:cNvCxnSpPr/>
          <p:nvPr/>
        </p:nvCxnSpPr>
        <p:spPr>
          <a:xfrm rot="16200000" flipH="1">
            <a:off x="8063707" y="4804568"/>
            <a:ext cx="127000" cy="10636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Прямая соединительная линия 304"/>
          <p:cNvCxnSpPr/>
          <p:nvPr/>
        </p:nvCxnSpPr>
        <p:spPr>
          <a:xfrm>
            <a:off x="5160963" y="3994150"/>
            <a:ext cx="785812" cy="5461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Прямая соединительная линия 307"/>
          <p:cNvCxnSpPr/>
          <p:nvPr/>
        </p:nvCxnSpPr>
        <p:spPr>
          <a:xfrm>
            <a:off x="5940425" y="4527550"/>
            <a:ext cx="714375" cy="666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363" name="Text Box 1184"/>
          <p:cNvSpPr txBox="1">
            <a:spLocks noChangeArrowheads="1"/>
          </p:cNvSpPr>
          <p:nvPr/>
        </p:nvSpPr>
        <p:spPr bwMode="auto">
          <a:xfrm rot="-1615988">
            <a:off x="5132388" y="4573588"/>
            <a:ext cx="1368425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cxnSp>
        <p:nvCxnSpPr>
          <p:cNvPr id="314" name="Прямая соединительная линия 313"/>
          <p:cNvCxnSpPr/>
          <p:nvPr/>
        </p:nvCxnSpPr>
        <p:spPr>
          <a:xfrm rot="16200000" flipH="1">
            <a:off x="6607175" y="4621213"/>
            <a:ext cx="327025" cy="2730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Прямая соединительная линия 316"/>
          <p:cNvCxnSpPr/>
          <p:nvPr/>
        </p:nvCxnSpPr>
        <p:spPr>
          <a:xfrm flipV="1">
            <a:off x="6040438" y="4413250"/>
            <a:ext cx="1581150" cy="115411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Прямая соединительная линия 321"/>
          <p:cNvCxnSpPr/>
          <p:nvPr/>
        </p:nvCxnSpPr>
        <p:spPr>
          <a:xfrm rot="16200000" flipH="1">
            <a:off x="6040438" y="5546725"/>
            <a:ext cx="53975" cy="539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Прямая соединительная линия 323"/>
          <p:cNvCxnSpPr/>
          <p:nvPr/>
        </p:nvCxnSpPr>
        <p:spPr>
          <a:xfrm rot="16200000" flipH="1">
            <a:off x="6377781" y="5323682"/>
            <a:ext cx="60325" cy="39688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Прямая соединительная линия 325"/>
          <p:cNvCxnSpPr/>
          <p:nvPr/>
        </p:nvCxnSpPr>
        <p:spPr>
          <a:xfrm rot="16200000" flipH="1">
            <a:off x="6637338" y="5133975"/>
            <a:ext cx="60325" cy="412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Прямая соединительная линия 326"/>
          <p:cNvCxnSpPr/>
          <p:nvPr/>
        </p:nvCxnSpPr>
        <p:spPr>
          <a:xfrm rot="16200000" flipH="1">
            <a:off x="6874669" y="4950619"/>
            <a:ext cx="60325" cy="39687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Прямая соединительная линия 327"/>
          <p:cNvCxnSpPr/>
          <p:nvPr/>
        </p:nvCxnSpPr>
        <p:spPr>
          <a:xfrm rot="16200000" flipH="1">
            <a:off x="7191375" y="4730750"/>
            <a:ext cx="58738" cy="39688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Прямая соединительная линия 328"/>
          <p:cNvCxnSpPr/>
          <p:nvPr/>
        </p:nvCxnSpPr>
        <p:spPr>
          <a:xfrm rot="16200000" flipH="1">
            <a:off x="7369175" y="4597400"/>
            <a:ext cx="58738" cy="39688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Прямая соединительная линия 329"/>
          <p:cNvCxnSpPr/>
          <p:nvPr/>
        </p:nvCxnSpPr>
        <p:spPr>
          <a:xfrm rot="16200000" flipH="1">
            <a:off x="7604125" y="4432300"/>
            <a:ext cx="60325" cy="412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Прямая соединительная линия 330"/>
          <p:cNvCxnSpPr/>
          <p:nvPr/>
        </p:nvCxnSpPr>
        <p:spPr>
          <a:xfrm rot="10800000" flipV="1">
            <a:off x="5065713" y="4389438"/>
            <a:ext cx="652462" cy="27622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Прямая соединительная линия 334"/>
          <p:cNvCxnSpPr/>
          <p:nvPr/>
        </p:nvCxnSpPr>
        <p:spPr>
          <a:xfrm rot="16200000" flipH="1">
            <a:off x="5636419" y="4415631"/>
            <a:ext cx="71438" cy="539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Прямая соединительная линия 336"/>
          <p:cNvCxnSpPr/>
          <p:nvPr/>
        </p:nvCxnSpPr>
        <p:spPr>
          <a:xfrm>
            <a:off x="5461000" y="4445000"/>
            <a:ext cx="34925" cy="285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Прямая соединительная линия 338"/>
          <p:cNvCxnSpPr/>
          <p:nvPr/>
        </p:nvCxnSpPr>
        <p:spPr>
          <a:xfrm rot="16200000" flipH="1">
            <a:off x="5259387" y="4508501"/>
            <a:ext cx="53975" cy="381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Прямая соединительная линия 340"/>
          <p:cNvCxnSpPr/>
          <p:nvPr/>
        </p:nvCxnSpPr>
        <p:spPr>
          <a:xfrm rot="16200000" flipH="1">
            <a:off x="5024438" y="4600575"/>
            <a:ext cx="76200" cy="317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3" name="Прямая соединительная линия 342"/>
          <p:cNvCxnSpPr/>
          <p:nvPr/>
        </p:nvCxnSpPr>
        <p:spPr>
          <a:xfrm flipV="1">
            <a:off x="5049838" y="4594225"/>
            <a:ext cx="1597025" cy="96202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9" name="Прямая соединительная линия 348"/>
          <p:cNvCxnSpPr/>
          <p:nvPr/>
        </p:nvCxnSpPr>
        <p:spPr>
          <a:xfrm rot="16200000" flipH="1">
            <a:off x="5268119" y="5341144"/>
            <a:ext cx="76200" cy="30162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0" name="Прямая соединительная линия 349"/>
          <p:cNvCxnSpPr/>
          <p:nvPr/>
        </p:nvCxnSpPr>
        <p:spPr>
          <a:xfrm rot="16200000" flipH="1">
            <a:off x="5321301" y="5414962"/>
            <a:ext cx="76200" cy="2857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1" name="Прямая соединительная линия 350"/>
          <p:cNvCxnSpPr/>
          <p:nvPr/>
        </p:nvCxnSpPr>
        <p:spPr>
          <a:xfrm rot="16200000" flipH="1">
            <a:off x="5470526" y="5230812"/>
            <a:ext cx="76200" cy="285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Прямая соединительная линия 351"/>
          <p:cNvCxnSpPr/>
          <p:nvPr/>
        </p:nvCxnSpPr>
        <p:spPr>
          <a:xfrm rot="16200000" flipH="1">
            <a:off x="5591176" y="5243512"/>
            <a:ext cx="74612" cy="3016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3" name="Прямая соединительная линия 352"/>
          <p:cNvCxnSpPr/>
          <p:nvPr/>
        </p:nvCxnSpPr>
        <p:spPr>
          <a:xfrm rot="16200000" flipH="1">
            <a:off x="5741987" y="5087938"/>
            <a:ext cx="61913" cy="20638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Прямая соединительная линия 354"/>
          <p:cNvCxnSpPr/>
          <p:nvPr/>
        </p:nvCxnSpPr>
        <p:spPr>
          <a:xfrm rot="16200000" flipH="1">
            <a:off x="6042025" y="4887913"/>
            <a:ext cx="61913" cy="20637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Прямая соединительная линия 355"/>
          <p:cNvCxnSpPr/>
          <p:nvPr/>
        </p:nvCxnSpPr>
        <p:spPr>
          <a:xfrm rot="16200000" flipH="1">
            <a:off x="6204744" y="4785519"/>
            <a:ext cx="65088" cy="190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8" name="Прямая соединительная линия 357"/>
          <p:cNvCxnSpPr/>
          <p:nvPr/>
        </p:nvCxnSpPr>
        <p:spPr>
          <a:xfrm rot="5400000">
            <a:off x="4934744" y="5599906"/>
            <a:ext cx="173038" cy="6032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Прямая соединительная линия 359"/>
          <p:cNvCxnSpPr/>
          <p:nvPr/>
        </p:nvCxnSpPr>
        <p:spPr>
          <a:xfrm rot="10800000" flipV="1">
            <a:off x="3200400" y="5711825"/>
            <a:ext cx="1795463" cy="39688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Прямая соединительная линия 365"/>
          <p:cNvCxnSpPr/>
          <p:nvPr/>
        </p:nvCxnSpPr>
        <p:spPr>
          <a:xfrm rot="5400000">
            <a:off x="3136106" y="5796757"/>
            <a:ext cx="117475" cy="14288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Прямая соединительная линия 367"/>
          <p:cNvCxnSpPr/>
          <p:nvPr/>
        </p:nvCxnSpPr>
        <p:spPr>
          <a:xfrm rot="5400000">
            <a:off x="3728244" y="5739606"/>
            <a:ext cx="115888" cy="158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Прямая соединительная линия 368"/>
          <p:cNvCxnSpPr/>
          <p:nvPr/>
        </p:nvCxnSpPr>
        <p:spPr>
          <a:xfrm rot="5400000">
            <a:off x="3995738" y="5748337"/>
            <a:ext cx="114300" cy="158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0" name="Прямая соединительная линия 369"/>
          <p:cNvCxnSpPr/>
          <p:nvPr/>
        </p:nvCxnSpPr>
        <p:spPr>
          <a:xfrm rot="16200000" flipH="1">
            <a:off x="4263232" y="5734844"/>
            <a:ext cx="125412" cy="254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" name="Прямая соединительная линия 371"/>
          <p:cNvCxnSpPr/>
          <p:nvPr/>
        </p:nvCxnSpPr>
        <p:spPr>
          <a:xfrm rot="16200000" flipH="1">
            <a:off x="4556125" y="5715000"/>
            <a:ext cx="92075" cy="158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Прямая соединительная линия 373"/>
          <p:cNvCxnSpPr/>
          <p:nvPr/>
        </p:nvCxnSpPr>
        <p:spPr>
          <a:xfrm rot="16200000" flipH="1">
            <a:off x="4864101" y="5681662"/>
            <a:ext cx="49212" cy="1111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Прямая соединительная линия 375"/>
          <p:cNvCxnSpPr/>
          <p:nvPr/>
        </p:nvCxnSpPr>
        <p:spPr>
          <a:xfrm flipV="1">
            <a:off x="5360988" y="4057650"/>
            <a:ext cx="71437" cy="60325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Прямая соединительная линия 377"/>
          <p:cNvCxnSpPr/>
          <p:nvPr/>
        </p:nvCxnSpPr>
        <p:spPr>
          <a:xfrm rot="5400000" flipH="1" flipV="1">
            <a:off x="4738687" y="4032251"/>
            <a:ext cx="123825" cy="1143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Прямая соединительная линия 379"/>
          <p:cNvCxnSpPr/>
          <p:nvPr/>
        </p:nvCxnSpPr>
        <p:spPr>
          <a:xfrm>
            <a:off x="4684713" y="4146550"/>
            <a:ext cx="120650" cy="2222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Прямая соединительная линия 382"/>
          <p:cNvCxnSpPr/>
          <p:nvPr/>
        </p:nvCxnSpPr>
        <p:spPr>
          <a:xfrm flipV="1">
            <a:off x="5605463" y="4211638"/>
            <a:ext cx="122237" cy="762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Прямая соединительная линия 385"/>
          <p:cNvCxnSpPr/>
          <p:nvPr/>
        </p:nvCxnSpPr>
        <p:spPr>
          <a:xfrm rot="10800000" flipV="1">
            <a:off x="2601913" y="5746750"/>
            <a:ext cx="614362" cy="14288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Прямая соединительная линия 389"/>
          <p:cNvCxnSpPr/>
          <p:nvPr/>
        </p:nvCxnSpPr>
        <p:spPr>
          <a:xfrm rot="16200000" flipH="1">
            <a:off x="2550319" y="5744369"/>
            <a:ext cx="128588" cy="19050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2" name="Прямая соединительная линия 391"/>
          <p:cNvCxnSpPr/>
          <p:nvPr/>
        </p:nvCxnSpPr>
        <p:spPr>
          <a:xfrm rot="5400000">
            <a:off x="2810669" y="5723732"/>
            <a:ext cx="38100" cy="4762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4" name="Прямая соединительная линия 393"/>
          <p:cNvCxnSpPr/>
          <p:nvPr/>
        </p:nvCxnSpPr>
        <p:spPr>
          <a:xfrm rot="5400000">
            <a:off x="2793206" y="5895182"/>
            <a:ext cx="346075" cy="77788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Прямая соединительная линия 395"/>
          <p:cNvCxnSpPr/>
          <p:nvPr/>
        </p:nvCxnSpPr>
        <p:spPr>
          <a:xfrm>
            <a:off x="2611438" y="6091238"/>
            <a:ext cx="322262" cy="952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Прямая соединительная линия 399"/>
          <p:cNvCxnSpPr/>
          <p:nvPr/>
        </p:nvCxnSpPr>
        <p:spPr>
          <a:xfrm rot="5400000">
            <a:off x="2600325" y="6116638"/>
            <a:ext cx="38100" cy="63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1" name="Прямая соединительная линия 400"/>
          <p:cNvCxnSpPr/>
          <p:nvPr/>
        </p:nvCxnSpPr>
        <p:spPr>
          <a:xfrm rot="5400000">
            <a:off x="2858294" y="6134894"/>
            <a:ext cx="47625" cy="4763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8" name="Прямая соединительная линия 407"/>
          <p:cNvCxnSpPr/>
          <p:nvPr/>
        </p:nvCxnSpPr>
        <p:spPr>
          <a:xfrm>
            <a:off x="4689475" y="3817938"/>
            <a:ext cx="160338" cy="4445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Прямая соединительная линия 416"/>
          <p:cNvCxnSpPr/>
          <p:nvPr/>
        </p:nvCxnSpPr>
        <p:spPr>
          <a:xfrm flipV="1">
            <a:off x="4257675" y="4067175"/>
            <a:ext cx="547688" cy="1270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Прямая соединительная линия 420"/>
          <p:cNvCxnSpPr/>
          <p:nvPr/>
        </p:nvCxnSpPr>
        <p:spPr>
          <a:xfrm rot="5400000" flipH="1" flipV="1">
            <a:off x="4160044" y="4099719"/>
            <a:ext cx="131763" cy="920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Прямая соединительная линия 422"/>
          <p:cNvCxnSpPr/>
          <p:nvPr/>
        </p:nvCxnSpPr>
        <p:spPr>
          <a:xfrm>
            <a:off x="4449763" y="3551238"/>
            <a:ext cx="457200" cy="277812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Прямая соединительная линия 432"/>
          <p:cNvCxnSpPr/>
          <p:nvPr/>
        </p:nvCxnSpPr>
        <p:spPr>
          <a:xfrm rot="5400000" flipH="1" flipV="1">
            <a:off x="9159876" y="8664575"/>
            <a:ext cx="882650" cy="20002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Прямая соединительная линия 435"/>
          <p:cNvCxnSpPr>
            <a:endCxn id="6364" idx="2"/>
          </p:cNvCxnSpPr>
          <p:nvPr/>
        </p:nvCxnSpPr>
        <p:spPr>
          <a:xfrm rot="16200000" flipV="1">
            <a:off x="8404226" y="7004050"/>
            <a:ext cx="1365250" cy="122872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Прямая соединительная линия 443"/>
          <p:cNvCxnSpPr>
            <a:stCxn id="438" idx="2"/>
          </p:cNvCxnSpPr>
          <p:nvPr/>
        </p:nvCxnSpPr>
        <p:spPr>
          <a:xfrm rot="5400000">
            <a:off x="2166938" y="7013575"/>
            <a:ext cx="320675" cy="53975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Прямая соединительная линия 445"/>
          <p:cNvCxnSpPr>
            <a:stCxn id="438" idx="0"/>
          </p:cNvCxnSpPr>
          <p:nvPr/>
        </p:nvCxnSpPr>
        <p:spPr>
          <a:xfrm rot="5400000" flipH="1" flipV="1">
            <a:off x="2027238" y="6027738"/>
            <a:ext cx="900112" cy="246062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413" name="AutoShape 252"/>
          <p:cNvSpPr>
            <a:spLocks noChangeArrowheads="1"/>
          </p:cNvSpPr>
          <p:nvPr/>
        </p:nvSpPr>
        <p:spPr bwMode="auto">
          <a:xfrm>
            <a:off x="0" y="5500688"/>
            <a:ext cx="1981200" cy="1052512"/>
          </a:xfrm>
          <a:prstGeom prst="wedgeRectCallout">
            <a:avLst>
              <a:gd name="adj1" fmla="val 69588"/>
              <a:gd name="adj2" fmla="val 46079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49" tIns="63924" rIns="127849" bIns="63924">
            <a:spAutoFit/>
          </a:bodyPr>
          <a:lstStyle/>
          <a:p>
            <a:pPr algn="ctr" defTabSz="1789113"/>
            <a:r>
              <a:rPr lang="ru-RU" sz="1000">
                <a:cs typeface="Times New Roman" pitchFamily="18" charset="0"/>
              </a:rPr>
              <a:t>Газораспределительный пункт</a:t>
            </a:r>
          </a:p>
          <a:p>
            <a:pPr algn="ctr" defTabSz="1789113"/>
            <a:r>
              <a:rPr lang="ru-RU" sz="800" i="1">
                <a:cs typeface="Times New Roman" pitchFamily="18" charset="0"/>
              </a:rPr>
              <a:t>% износа – 20%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Население – 250 чел.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Домов – 50.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Соц.важные объекты – 2 шт.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Пром.объекты – 2 шт.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4900613" y="3800475"/>
            <a:ext cx="300037" cy="300038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67" name="Прямоугольник 166"/>
          <p:cNvSpPr/>
          <p:nvPr/>
        </p:nvSpPr>
        <p:spPr>
          <a:xfrm>
            <a:off x="2200275" y="6600825"/>
            <a:ext cx="300038" cy="300038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68" name="Прямоугольник 167"/>
          <p:cNvSpPr/>
          <p:nvPr/>
        </p:nvSpPr>
        <p:spPr>
          <a:xfrm>
            <a:off x="8301038" y="6600825"/>
            <a:ext cx="300037" cy="300038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5417" name="AutoShape 252"/>
          <p:cNvSpPr>
            <a:spLocks noChangeArrowheads="1"/>
          </p:cNvSpPr>
          <p:nvPr/>
        </p:nvSpPr>
        <p:spPr bwMode="auto">
          <a:xfrm>
            <a:off x="6000750" y="3100388"/>
            <a:ext cx="2043113" cy="1174750"/>
          </a:xfrm>
          <a:prstGeom prst="wedgeRectCallout">
            <a:avLst>
              <a:gd name="adj1" fmla="val -89583"/>
              <a:gd name="adj2" fmla="val 2286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49" tIns="63924" rIns="127849" bIns="63924">
            <a:spAutoFit/>
          </a:bodyPr>
          <a:lstStyle/>
          <a:p>
            <a:pPr algn="ctr" defTabSz="1789113"/>
            <a:r>
              <a:rPr lang="ru-RU" sz="1000">
                <a:cs typeface="Times New Roman" pitchFamily="18" charset="0"/>
              </a:rPr>
              <a:t>Газораспределительный пункт</a:t>
            </a:r>
          </a:p>
          <a:p>
            <a:pPr algn="ctr" defTabSz="1789113"/>
            <a:r>
              <a:rPr lang="ru-RU" sz="800" i="1">
                <a:cs typeface="Times New Roman" pitchFamily="18" charset="0"/>
              </a:rPr>
              <a:t>% износа – 50%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Население – 250 чел.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Домов – 50.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Соц.важные объекты – 2 шт.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Пром.объекты – 2 шт.</a:t>
            </a:r>
          </a:p>
          <a:p>
            <a:pPr algn="ctr" defTabSz="1789113"/>
            <a:endParaRPr lang="ru-RU" sz="800">
              <a:cs typeface="Times New Roman" pitchFamily="18" charset="0"/>
            </a:endParaRPr>
          </a:p>
        </p:txBody>
      </p:sp>
      <p:sp>
        <p:nvSpPr>
          <p:cNvPr id="55418" name="AutoShape 252"/>
          <p:cNvSpPr>
            <a:spLocks noChangeArrowheads="1"/>
          </p:cNvSpPr>
          <p:nvPr/>
        </p:nvSpPr>
        <p:spPr bwMode="auto">
          <a:xfrm>
            <a:off x="10258425" y="8015288"/>
            <a:ext cx="1943100" cy="1052512"/>
          </a:xfrm>
          <a:prstGeom prst="wedgeRectCallout">
            <a:avLst>
              <a:gd name="adj1" fmla="val -132634"/>
              <a:gd name="adj2" fmla="val -154454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49" tIns="63924" rIns="127849" bIns="63924">
            <a:spAutoFit/>
          </a:bodyPr>
          <a:lstStyle/>
          <a:p>
            <a:pPr algn="ctr" defTabSz="1789113"/>
            <a:r>
              <a:rPr lang="ru-RU" sz="1000">
                <a:cs typeface="Times New Roman" pitchFamily="18" charset="0"/>
              </a:rPr>
              <a:t>Газораспределительный пункт</a:t>
            </a:r>
          </a:p>
          <a:p>
            <a:pPr algn="ctr" defTabSz="1789113"/>
            <a:r>
              <a:rPr lang="ru-RU" sz="800" i="1">
                <a:cs typeface="Times New Roman" pitchFamily="18" charset="0"/>
              </a:rPr>
              <a:t>% износа – 80%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Население – 250 чел.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Домов – 50.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Соц.важные объекты – 2 шт.</a:t>
            </a:r>
          </a:p>
          <a:p>
            <a:pPr defTabSz="1789113"/>
            <a:r>
              <a:rPr lang="ru-RU" sz="800">
                <a:cs typeface="Times New Roman" pitchFamily="18" charset="0"/>
              </a:rPr>
              <a:t>Пром.объекты – 2 шт.</a:t>
            </a:r>
          </a:p>
        </p:txBody>
      </p:sp>
      <p:sp>
        <p:nvSpPr>
          <p:cNvPr id="55419" name="AutoShape 252"/>
          <p:cNvSpPr>
            <a:spLocks noChangeArrowheads="1"/>
          </p:cNvSpPr>
          <p:nvPr/>
        </p:nvSpPr>
        <p:spPr bwMode="auto">
          <a:xfrm>
            <a:off x="7186613" y="8301038"/>
            <a:ext cx="1943100" cy="528637"/>
          </a:xfrm>
          <a:prstGeom prst="wedgeRectCallout">
            <a:avLst>
              <a:gd name="adj1" fmla="val 70083"/>
              <a:gd name="adj2" fmla="val 46824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49" tIns="63924" rIns="127849" bIns="63924">
            <a:spAutoFit/>
          </a:bodyPr>
          <a:lstStyle/>
          <a:p>
            <a:pPr algn="ctr" defTabSz="1789113"/>
            <a:r>
              <a:rPr lang="ru-RU" sz="1000" u="sng">
                <a:cs typeface="Times New Roman" pitchFamily="18" charset="0"/>
              </a:rPr>
              <a:t>Газгольдерный парк</a:t>
            </a:r>
          </a:p>
          <a:p>
            <a:pPr algn="ctr" defTabSz="1789113"/>
            <a:r>
              <a:rPr lang="ru-RU" sz="800" i="1">
                <a:cs typeface="Times New Roman" pitchFamily="18" charset="0"/>
              </a:rPr>
              <a:t>Село Муромцевское</a:t>
            </a:r>
          </a:p>
          <a:p>
            <a:pPr algn="ctr" defTabSz="1789113"/>
            <a:r>
              <a:rPr lang="ru-RU" sz="800">
                <a:cs typeface="Times New Roman" pitchFamily="18" charset="0"/>
              </a:rPr>
              <a:t>Расстояние - 10 км</a:t>
            </a:r>
          </a:p>
        </p:txBody>
      </p:sp>
      <p:grpSp>
        <p:nvGrpSpPr>
          <p:cNvPr id="55420" name="Group 53"/>
          <p:cNvGrpSpPr>
            <a:grpSpLocks/>
          </p:cNvGrpSpPr>
          <p:nvPr/>
        </p:nvGrpSpPr>
        <p:grpSpPr bwMode="auto">
          <a:xfrm>
            <a:off x="8115300" y="5229225"/>
            <a:ext cx="815975" cy="393700"/>
            <a:chOff x="2290" y="4020"/>
            <a:chExt cx="768" cy="218"/>
          </a:xfrm>
        </p:grpSpPr>
        <p:sp>
          <p:nvSpPr>
            <p:cNvPr id="55426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55427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55428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55429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30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5431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55432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433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5421" name="Группа 148"/>
          <p:cNvGrpSpPr>
            <a:grpSpLocks/>
          </p:cNvGrpSpPr>
          <p:nvPr/>
        </p:nvGrpSpPr>
        <p:grpSpPr bwMode="auto">
          <a:xfrm>
            <a:off x="3829050" y="5943600"/>
            <a:ext cx="547688" cy="576263"/>
            <a:chOff x="-1106004" y="5086352"/>
            <a:chExt cx="293814" cy="301197"/>
          </a:xfrm>
        </p:grpSpPr>
        <p:sp>
          <p:nvSpPr>
            <p:cNvPr id="55424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55425" name="Oval 41"/>
            <p:cNvSpPr>
              <a:spLocks noChangeArrowheads="1"/>
            </p:cNvSpPr>
            <p:nvPr/>
          </p:nvSpPr>
          <p:spPr bwMode="auto">
            <a:xfrm>
              <a:off x="-1106004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44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44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ЧС на сетях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газоснабжения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55423" name="Text Box 233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(Сведения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по объектам газоснабжения) </a:t>
            </a:r>
          </a:p>
        </p:txBody>
      </p:sp>
      <p:graphicFrame>
        <p:nvGraphicFramePr>
          <p:cNvPr id="267292" name="Group 28"/>
          <p:cNvGraphicFramePr>
            <a:graphicFrameLocks noGrp="1"/>
          </p:cNvGraphicFramePr>
          <p:nvPr/>
        </p:nvGraphicFramePr>
        <p:xfrm>
          <a:off x="215900" y="1300163"/>
          <a:ext cx="12306300" cy="3429000"/>
        </p:xfrm>
        <a:graphic>
          <a:graphicData uri="http://schemas.openxmlformats.org/drawingml/2006/table">
            <a:tbl>
              <a:tblPr/>
              <a:tblGrid>
                <a:gridCol w="66690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186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2406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+mn-cs"/>
                        </a:rPr>
                        <a:t>Характеристика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8087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Газораспределительных пунктов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406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Протяженность  газопровода (км.)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6341" name="Text Box 64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4.2.2.1.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вызовов при возникновении ЧС на объектах газоснабжения) </a:t>
            </a:r>
          </a:p>
        </p:txBody>
      </p:sp>
      <p:graphicFrame>
        <p:nvGraphicFramePr>
          <p:cNvPr id="252201" name="Group 297"/>
          <p:cNvGraphicFramePr>
            <a:graphicFrameLocks noGrp="1"/>
          </p:cNvGraphicFramePr>
          <p:nvPr/>
        </p:nvGraphicFramePr>
        <p:xfrm>
          <a:off x="185738" y="1371600"/>
          <a:ext cx="12314237" cy="3470276"/>
        </p:xfrm>
        <a:graphic>
          <a:graphicData uri="http://schemas.openxmlformats.org/drawingml/2006/table">
            <a:tbl>
              <a:tblPr/>
              <a:tblGrid>
                <a:gridCol w="38084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1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639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0910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218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ПЧ  89 1 ОПС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с. Малышево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Шатарный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 Д.А.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ЕДДС- 112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930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ОАО «Газовая служба Хабаровского района»</a:t>
                      </a:r>
                    </a:p>
                  </a:txBody>
                  <a:tcPr marL="25178" marR="25178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Шматко Р,Л.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ЕДДС- 112</a:t>
                      </a:r>
                    </a:p>
                  </a:txBody>
                  <a:tcPr marL="25178" marR="25178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7365" name="Text Box 294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4.2.2.2.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9725" name="Group 109"/>
          <p:cNvGraphicFramePr>
            <a:graphicFrameLocks noGrp="1"/>
          </p:cNvGraphicFramePr>
          <p:nvPr>
            <p:ph sz="half" idx="4294967295"/>
          </p:nvPr>
        </p:nvGraphicFramePr>
        <p:xfrm>
          <a:off x="185738" y="2049463"/>
          <a:ext cx="12358687" cy="6000744"/>
        </p:xfrm>
        <a:graphic>
          <a:graphicData uri="http://schemas.openxmlformats.org/drawingml/2006/table">
            <a:tbl>
              <a:tblPr/>
              <a:tblGrid>
                <a:gridCol w="112283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 Содержание.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 Условные обозначения.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 Общая информация (характеристика).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 Риски возникновения ЧС техногенного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 Риски возникновения ЧС на транспорте: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62865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4.1.1. Риски возникновения ЧС на объектах автомобильного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4.1.2. Риски возникновения ЧС на объектах железнодорожного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 Риски возникновения ЧС на системах ЖКХ: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4.2.1. Риски возникновения аварий на электросетях;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4.2.2. Риски возникновения аварий на сетях газоснабжения;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508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4.2.3. Риски возникновения аварий на системах теплоснабжения;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4.2.4. Риски возникновений аварий на системах водоснабжения;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4.3. Риски возникновения аварий на газопроводах;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4.4. Риски возникновения аварий на нефтепроводах;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4.5. Риски обрушения зданий, сооружений, пород;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4.6. Риски возникновения техногенных пожаров (не бытовых пожаров):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4.7. Риски возникновения ЧС на объектах обслуживаемых Управлением ВГСЧ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 Риски возникновения ЧС природного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5.1. Риски возникновения природных (лесных, торфяных, ландшафтных) пожаров;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5.2. Риски подтоплений (затоплений) на территории населенного пункта;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 Информационно-справочные материалы: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6.1. Информационно-справочные материалы по силам и средствам;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7147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6.2. Информационно-справочные материалы по резервам финансовых и материальных средств;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6195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6.3. Информационно-справочные материалы по системе телекоммуникационного обеспечения;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39726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6.4. Информационно-справочные материалы по зонам покрытия сотовыми операторами;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426743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6.5. Информационно-справочные материалы по системе оповещения и информирования, в том числе с использованием технических средств ОКСИОН.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13371">
                <a:tc>
                  <a:txBody>
                    <a:bodyPr/>
                    <a:lstStyle/>
                    <a:p>
                      <a:pPr marL="357188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6.6. Информационно-справочные материалы по производственным объектам (схема производственного объекта)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>
                <a:solidFill>
                  <a:srgbClr val="0000FF"/>
                </a:solidFill>
                <a:cs typeface="Times New Roman" pitchFamily="18" charset="0"/>
              </a:rPr>
              <a:t>(содержание) </a:t>
            </a:r>
          </a:p>
        </p:txBody>
      </p:sp>
      <p:sp>
        <p:nvSpPr>
          <p:cNvPr id="29785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85347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5877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4.2.2.3.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6370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59727" name="Text Box 33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4.2.2.3.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8" name="Группа 181"/>
          <p:cNvGrpSpPr>
            <a:grpSpLocks/>
          </p:cNvGrpSpPr>
          <p:nvPr/>
        </p:nvGrpSpPr>
        <p:grpSpPr bwMode="auto">
          <a:xfrm>
            <a:off x="-42863" y="668338"/>
            <a:ext cx="12801601" cy="8947150"/>
            <a:chOff x="-11113" y="654050"/>
            <a:chExt cx="12801601" cy="8947150"/>
          </a:xfrm>
        </p:grpSpPr>
        <p:pic>
          <p:nvPicPr>
            <p:cNvPr id="60599" name="Picture 1170" descr="Соттинцы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3" y="654050"/>
              <a:ext cx="12801601" cy="8947150"/>
            </a:xfrm>
            <a:prstGeom prst="rect">
              <a:avLst/>
            </a:prstGeom>
            <a:solidFill>
              <a:srgbClr val="C0000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60600" name="Группа 176"/>
            <p:cNvGrpSpPr>
              <a:grpSpLocks/>
            </p:cNvGrpSpPr>
            <p:nvPr/>
          </p:nvGrpSpPr>
          <p:grpSpPr bwMode="auto">
            <a:xfrm>
              <a:off x="1757329" y="1300135"/>
              <a:ext cx="9144065" cy="7286678"/>
              <a:chOff x="1757329" y="1300135"/>
              <a:chExt cx="9144065" cy="7286678"/>
            </a:xfrm>
          </p:grpSpPr>
          <p:cxnSp>
            <p:nvCxnSpPr>
              <p:cNvPr id="60601" name="Прямая соединительная линия 140"/>
              <p:cNvCxnSpPr>
                <a:cxnSpLocks noChangeShapeType="1"/>
              </p:cNvCxnSpPr>
              <p:nvPr/>
            </p:nvCxnSpPr>
            <p:spPr bwMode="auto">
              <a:xfrm flipV="1">
                <a:off x="1757329" y="1300136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602" name="Прямая соединительная линия 141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1" y="2371706"/>
                <a:ext cx="4572033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603" name="Прямая соединительная линия 142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4" y="5050632"/>
                <a:ext cx="6643735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604" name="Прямая соединительная линия 143"/>
              <p:cNvCxnSpPr>
                <a:cxnSpLocks noChangeShapeType="1"/>
              </p:cNvCxnSpPr>
              <p:nvPr/>
            </p:nvCxnSpPr>
            <p:spPr bwMode="auto">
              <a:xfrm flipV="1">
                <a:off x="2185957" y="8372499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605" name="Прямая соединительная линия 144"/>
              <p:cNvCxnSpPr>
                <a:cxnSpLocks noChangeShapeType="1"/>
              </p:cNvCxnSpPr>
              <p:nvPr/>
            </p:nvCxnSpPr>
            <p:spPr bwMode="auto">
              <a:xfrm flipV="1">
                <a:off x="6300203" y="8301063"/>
                <a:ext cx="4315439" cy="5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606" name="Прямая соединительная линия 145"/>
              <p:cNvCxnSpPr>
                <a:cxnSpLocks noChangeShapeType="1"/>
              </p:cNvCxnSpPr>
              <p:nvPr/>
            </p:nvCxnSpPr>
            <p:spPr bwMode="auto">
              <a:xfrm rot="5400000">
                <a:off x="9544071" y="6943739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60419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60420" name="Text Box 1181"/>
          <p:cNvSpPr txBox="1">
            <a:spLocks noChangeArrowheads="1"/>
          </p:cNvSpPr>
          <p:nvPr/>
        </p:nvSpPr>
        <p:spPr bwMode="auto">
          <a:xfrm rot="856414">
            <a:off x="2676525" y="3944938"/>
            <a:ext cx="1316038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60421" name="Text Box 1182"/>
          <p:cNvSpPr txBox="1">
            <a:spLocks noChangeArrowheads="1"/>
          </p:cNvSpPr>
          <p:nvPr/>
        </p:nvSpPr>
        <p:spPr bwMode="auto">
          <a:xfrm rot="-1377291">
            <a:off x="3997325" y="2608263"/>
            <a:ext cx="1011238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60422" name="Text Box 1185"/>
          <p:cNvSpPr txBox="1">
            <a:spLocks noChangeArrowheads="1"/>
          </p:cNvSpPr>
          <p:nvPr/>
        </p:nvSpPr>
        <p:spPr bwMode="auto">
          <a:xfrm rot="-2040690">
            <a:off x="6530975" y="4827588"/>
            <a:ext cx="1812925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60423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76363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60424" name="Text Box 1191"/>
          <p:cNvSpPr txBox="1">
            <a:spLocks noChangeArrowheads="1"/>
          </p:cNvSpPr>
          <p:nvPr/>
        </p:nvSpPr>
        <p:spPr bwMode="auto">
          <a:xfrm rot="3513373">
            <a:off x="7614444" y="3280569"/>
            <a:ext cx="11826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35" name="Полилиния 34"/>
          <p:cNvSpPr/>
          <p:nvPr/>
        </p:nvSpPr>
        <p:spPr>
          <a:xfrm>
            <a:off x="10001250" y="1600200"/>
            <a:ext cx="2455863" cy="993775"/>
          </a:xfrm>
          <a:custGeom>
            <a:avLst/>
            <a:gdLst>
              <a:gd name="connsiteX0" fmla="*/ 299896 w 1753534"/>
              <a:gd name="connsiteY0" fmla="*/ 46653 h 709127"/>
              <a:gd name="connsiteX1" fmla="*/ 271904 w 1753534"/>
              <a:gd name="connsiteY1" fmla="*/ 18662 h 709127"/>
              <a:gd name="connsiteX2" fmla="*/ 215920 w 1753534"/>
              <a:gd name="connsiteY2" fmla="*/ 0 h 709127"/>
              <a:gd name="connsiteX3" fmla="*/ 85292 w 1753534"/>
              <a:gd name="connsiteY3" fmla="*/ 9331 h 709127"/>
              <a:gd name="connsiteX4" fmla="*/ 66630 w 1753534"/>
              <a:gd name="connsiteY4" fmla="*/ 27992 h 709127"/>
              <a:gd name="connsiteX5" fmla="*/ 29308 w 1753534"/>
              <a:gd name="connsiteY5" fmla="*/ 111968 h 709127"/>
              <a:gd name="connsiteX6" fmla="*/ 57300 w 1753534"/>
              <a:gd name="connsiteY6" fmla="*/ 242596 h 709127"/>
              <a:gd name="connsiteX7" fmla="*/ 85292 w 1753534"/>
              <a:gd name="connsiteY7" fmla="*/ 251927 h 709127"/>
              <a:gd name="connsiteX8" fmla="*/ 103953 w 1753534"/>
              <a:gd name="connsiteY8" fmla="*/ 559837 h 709127"/>
              <a:gd name="connsiteX9" fmla="*/ 150606 w 1753534"/>
              <a:gd name="connsiteY9" fmla="*/ 615821 h 709127"/>
              <a:gd name="connsiteX10" fmla="*/ 234581 w 1753534"/>
              <a:gd name="connsiteY10" fmla="*/ 653143 h 709127"/>
              <a:gd name="connsiteX11" fmla="*/ 262573 w 1753534"/>
              <a:gd name="connsiteY11" fmla="*/ 662474 h 709127"/>
              <a:gd name="connsiteX12" fmla="*/ 318557 w 1753534"/>
              <a:gd name="connsiteY12" fmla="*/ 690466 h 709127"/>
              <a:gd name="connsiteX13" fmla="*/ 430524 w 1753534"/>
              <a:gd name="connsiteY13" fmla="*/ 681135 h 709127"/>
              <a:gd name="connsiteX14" fmla="*/ 486508 w 1753534"/>
              <a:gd name="connsiteY14" fmla="*/ 671804 h 709127"/>
              <a:gd name="connsiteX15" fmla="*/ 803749 w 1753534"/>
              <a:gd name="connsiteY15" fmla="*/ 681135 h 709127"/>
              <a:gd name="connsiteX16" fmla="*/ 831740 w 1753534"/>
              <a:gd name="connsiteY16" fmla="*/ 690466 h 709127"/>
              <a:gd name="connsiteX17" fmla="*/ 906385 w 1753534"/>
              <a:gd name="connsiteY17" fmla="*/ 709127 h 709127"/>
              <a:gd name="connsiteX18" fmla="*/ 1037014 w 1753534"/>
              <a:gd name="connsiteY18" fmla="*/ 699796 h 709127"/>
              <a:gd name="connsiteX19" fmla="*/ 1065006 w 1753534"/>
              <a:gd name="connsiteY19" fmla="*/ 681135 h 709127"/>
              <a:gd name="connsiteX20" fmla="*/ 1120989 w 1753534"/>
              <a:gd name="connsiteY20" fmla="*/ 662474 h 709127"/>
              <a:gd name="connsiteX21" fmla="*/ 1195634 w 1753534"/>
              <a:gd name="connsiteY21" fmla="*/ 634482 h 709127"/>
              <a:gd name="connsiteX22" fmla="*/ 1270279 w 1753534"/>
              <a:gd name="connsiteY22" fmla="*/ 578498 h 709127"/>
              <a:gd name="connsiteX23" fmla="*/ 1307602 w 1753534"/>
              <a:gd name="connsiteY23" fmla="*/ 569168 h 709127"/>
              <a:gd name="connsiteX24" fmla="*/ 1335594 w 1753534"/>
              <a:gd name="connsiteY24" fmla="*/ 550507 h 709127"/>
              <a:gd name="connsiteX25" fmla="*/ 1372916 w 1753534"/>
              <a:gd name="connsiteY25" fmla="*/ 541176 h 709127"/>
              <a:gd name="connsiteX26" fmla="*/ 1643504 w 1753534"/>
              <a:gd name="connsiteY26" fmla="*/ 522515 h 709127"/>
              <a:gd name="connsiteX27" fmla="*/ 1671496 w 1753534"/>
              <a:gd name="connsiteY27" fmla="*/ 513184 h 709127"/>
              <a:gd name="connsiteX28" fmla="*/ 1736810 w 1753534"/>
              <a:gd name="connsiteY28" fmla="*/ 494523 h 709127"/>
              <a:gd name="connsiteX29" fmla="*/ 1736810 w 1753534"/>
              <a:gd name="connsiteY29" fmla="*/ 419878 h 709127"/>
              <a:gd name="connsiteX30" fmla="*/ 1718149 w 1753534"/>
              <a:gd name="connsiteY30" fmla="*/ 363894 h 709127"/>
              <a:gd name="connsiteX31" fmla="*/ 1671496 w 1753534"/>
              <a:gd name="connsiteY31" fmla="*/ 326572 h 709127"/>
              <a:gd name="connsiteX32" fmla="*/ 1634173 w 1753534"/>
              <a:gd name="connsiteY32" fmla="*/ 317241 h 709127"/>
              <a:gd name="connsiteX33" fmla="*/ 1596851 w 1753534"/>
              <a:gd name="connsiteY33" fmla="*/ 298580 h 709127"/>
              <a:gd name="connsiteX34" fmla="*/ 1484883 w 1753534"/>
              <a:gd name="connsiteY34" fmla="*/ 289249 h 709127"/>
              <a:gd name="connsiteX35" fmla="*/ 1456892 w 1753534"/>
              <a:gd name="connsiteY35" fmla="*/ 279919 h 709127"/>
              <a:gd name="connsiteX36" fmla="*/ 1391577 w 1753534"/>
              <a:gd name="connsiteY36" fmla="*/ 261258 h 709127"/>
              <a:gd name="connsiteX37" fmla="*/ 1354255 w 1753534"/>
              <a:gd name="connsiteY37" fmla="*/ 242596 h 709127"/>
              <a:gd name="connsiteX38" fmla="*/ 1298271 w 1753534"/>
              <a:gd name="connsiteY38" fmla="*/ 205274 h 709127"/>
              <a:gd name="connsiteX39" fmla="*/ 1242287 w 1753534"/>
              <a:gd name="connsiteY39" fmla="*/ 177282 h 709127"/>
              <a:gd name="connsiteX40" fmla="*/ 1223626 w 1753534"/>
              <a:gd name="connsiteY40" fmla="*/ 149290 h 709127"/>
              <a:gd name="connsiteX41" fmla="*/ 1167643 w 1753534"/>
              <a:gd name="connsiteY41" fmla="*/ 111968 h 709127"/>
              <a:gd name="connsiteX42" fmla="*/ 1139651 w 1753534"/>
              <a:gd name="connsiteY42" fmla="*/ 93307 h 709127"/>
              <a:gd name="connsiteX43" fmla="*/ 1102328 w 1753534"/>
              <a:gd name="connsiteY43" fmla="*/ 83976 h 709127"/>
              <a:gd name="connsiteX44" fmla="*/ 869063 w 1753534"/>
              <a:gd name="connsiteY44" fmla="*/ 93307 h 709127"/>
              <a:gd name="connsiteX45" fmla="*/ 841071 w 1753534"/>
              <a:gd name="connsiteY45" fmla="*/ 102637 h 709127"/>
              <a:gd name="connsiteX46" fmla="*/ 775757 w 1753534"/>
              <a:gd name="connsiteY46" fmla="*/ 121298 h 709127"/>
              <a:gd name="connsiteX47" fmla="*/ 645128 w 1753534"/>
              <a:gd name="connsiteY47" fmla="*/ 111968 h 709127"/>
              <a:gd name="connsiteX48" fmla="*/ 617136 w 1753534"/>
              <a:gd name="connsiteY48" fmla="*/ 102637 h 709127"/>
              <a:gd name="connsiteX49" fmla="*/ 579814 w 1753534"/>
              <a:gd name="connsiteY49" fmla="*/ 93307 h 709127"/>
              <a:gd name="connsiteX50" fmla="*/ 551822 w 1753534"/>
              <a:gd name="connsiteY50" fmla="*/ 74645 h 709127"/>
              <a:gd name="connsiteX51" fmla="*/ 523830 w 1753534"/>
              <a:gd name="connsiteY51" fmla="*/ 65315 h 709127"/>
              <a:gd name="connsiteX52" fmla="*/ 449185 w 1753534"/>
              <a:gd name="connsiteY52" fmla="*/ 9331 h 709127"/>
              <a:gd name="connsiteX53" fmla="*/ 365210 w 1753534"/>
              <a:gd name="connsiteY53" fmla="*/ 18662 h 709127"/>
              <a:gd name="connsiteX54" fmla="*/ 299896 w 1753534"/>
              <a:gd name="connsiteY54" fmla="*/ 46653 h 709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38" name="Полилиния 37"/>
          <p:cNvSpPr/>
          <p:nvPr/>
        </p:nvSpPr>
        <p:spPr>
          <a:xfrm>
            <a:off x="11041063" y="5616575"/>
            <a:ext cx="1422400" cy="3568700"/>
          </a:xfrm>
          <a:custGeom>
            <a:avLst/>
            <a:gdLst>
              <a:gd name="connsiteX0" fmla="*/ 893720 w 1015549"/>
              <a:gd name="connsiteY0" fmla="*/ 2453951 h 2548200"/>
              <a:gd name="connsiteX1" fmla="*/ 865728 w 1015549"/>
              <a:gd name="connsiteY1" fmla="*/ 2463282 h 2548200"/>
              <a:gd name="connsiteX2" fmla="*/ 819075 w 1015549"/>
              <a:gd name="connsiteY2" fmla="*/ 2472613 h 2548200"/>
              <a:gd name="connsiteX3" fmla="*/ 781753 w 1015549"/>
              <a:gd name="connsiteY3" fmla="*/ 2481943 h 2548200"/>
              <a:gd name="connsiteX4" fmla="*/ 735100 w 1015549"/>
              <a:gd name="connsiteY4" fmla="*/ 2509935 h 2548200"/>
              <a:gd name="connsiteX5" fmla="*/ 529826 w 1015549"/>
              <a:gd name="connsiteY5" fmla="*/ 2547257 h 2548200"/>
              <a:gd name="connsiteX6" fmla="*/ 417859 w 1015549"/>
              <a:gd name="connsiteY6" fmla="*/ 2537927 h 2548200"/>
              <a:gd name="connsiteX7" fmla="*/ 389867 w 1015549"/>
              <a:gd name="connsiteY7" fmla="*/ 2519266 h 2548200"/>
              <a:gd name="connsiteX8" fmla="*/ 315222 w 1015549"/>
              <a:gd name="connsiteY8" fmla="*/ 2453951 h 2548200"/>
              <a:gd name="connsiteX9" fmla="*/ 277900 w 1015549"/>
              <a:gd name="connsiteY9" fmla="*/ 2397968 h 2548200"/>
              <a:gd name="connsiteX10" fmla="*/ 240577 w 1015549"/>
              <a:gd name="connsiteY10" fmla="*/ 2351315 h 2548200"/>
              <a:gd name="connsiteX11" fmla="*/ 221916 w 1015549"/>
              <a:gd name="connsiteY11" fmla="*/ 2295331 h 2548200"/>
              <a:gd name="connsiteX12" fmla="*/ 203255 w 1015549"/>
              <a:gd name="connsiteY12" fmla="*/ 2267339 h 2548200"/>
              <a:gd name="connsiteX13" fmla="*/ 175263 w 1015549"/>
              <a:gd name="connsiteY13" fmla="*/ 2211355 h 2548200"/>
              <a:gd name="connsiteX14" fmla="*/ 184594 w 1015549"/>
              <a:gd name="connsiteY14" fmla="*/ 2118049 h 2548200"/>
              <a:gd name="connsiteX15" fmla="*/ 203255 w 1015549"/>
              <a:gd name="connsiteY15" fmla="*/ 2080727 h 2548200"/>
              <a:gd name="connsiteX16" fmla="*/ 212585 w 1015549"/>
              <a:gd name="connsiteY16" fmla="*/ 2052735 h 2548200"/>
              <a:gd name="connsiteX17" fmla="*/ 212585 w 1015549"/>
              <a:gd name="connsiteY17" fmla="*/ 1539551 h 2548200"/>
              <a:gd name="connsiteX18" fmla="*/ 203255 w 1015549"/>
              <a:gd name="connsiteY18" fmla="*/ 1492898 h 2548200"/>
              <a:gd name="connsiteX19" fmla="*/ 184594 w 1015549"/>
              <a:gd name="connsiteY19" fmla="*/ 1436915 h 2548200"/>
              <a:gd name="connsiteX20" fmla="*/ 175263 w 1015549"/>
              <a:gd name="connsiteY20" fmla="*/ 1408923 h 2548200"/>
              <a:gd name="connsiteX21" fmla="*/ 165932 w 1015549"/>
              <a:gd name="connsiteY21" fmla="*/ 1371600 h 2548200"/>
              <a:gd name="connsiteX22" fmla="*/ 147271 w 1015549"/>
              <a:gd name="connsiteY22" fmla="*/ 1343608 h 2548200"/>
              <a:gd name="connsiteX23" fmla="*/ 128610 w 1015549"/>
              <a:gd name="connsiteY23" fmla="*/ 1306286 h 2548200"/>
              <a:gd name="connsiteX24" fmla="*/ 137941 w 1015549"/>
              <a:gd name="connsiteY24" fmla="*/ 1212980 h 2548200"/>
              <a:gd name="connsiteX25" fmla="*/ 156602 w 1015549"/>
              <a:gd name="connsiteY25" fmla="*/ 1147666 h 2548200"/>
              <a:gd name="connsiteX26" fmla="*/ 147271 w 1015549"/>
              <a:gd name="connsiteY26" fmla="*/ 1026368 h 2548200"/>
              <a:gd name="connsiteX27" fmla="*/ 128610 w 1015549"/>
              <a:gd name="connsiteY27" fmla="*/ 1007706 h 2548200"/>
              <a:gd name="connsiteX28" fmla="*/ 119279 w 1015549"/>
              <a:gd name="connsiteY28" fmla="*/ 979715 h 2548200"/>
              <a:gd name="connsiteX29" fmla="*/ 100618 w 1015549"/>
              <a:gd name="connsiteY29" fmla="*/ 951723 h 2548200"/>
              <a:gd name="connsiteX30" fmla="*/ 72626 w 1015549"/>
              <a:gd name="connsiteY30" fmla="*/ 895739 h 2548200"/>
              <a:gd name="connsiteX31" fmla="*/ 44634 w 1015549"/>
              <a:gd name="connsiteY31" fmla="*/ 877078 h 2548200"/>
              <a:gd name="connsiteX32" fmla="*/ 7312 w 1015549"/>
              <a:gd name="connsiteY32" fmla="*/ 811764 h 2548200"/>
              <a:gd name="connsiteX33" fmla="*/ 35304 w 1015549"/>
              <a:gd name="connsiteY33" fmla="*/ 634482 h 2548200"/>
              <a:gd name="connsiteX34" fmla="*/ 63296 w 1015549"/>
              <a:gd name="connsiteY34" fmla="*/ 597159 h 2548200"/>
              <a:gd name="connsiteX35" fmla="*/ 100618 w 1015549"/>
              <a:gd name="connsiteY35" fmla="*/ 559837 h 2548200"/>
              <a:gd name="connsiteX36" fmla="*/ 165932 w 1015549"/>
              <a:gd name="connsiteY36" fmla="*/ 494523 h 2548200"/>
              <a:gd name="connsiteX37" fmla="*/ 184594 w 1015549"/>
              <a:gd name="connsiteY37" fmla="*/ 475861 h 2548200"/>
              <a:gd name="connsiteX38" fmla="*/ 361875 w 1015549"/>
              <a:gd name="connsiteY38" fmla="*/ 447870 h 2548200"/>
              <a:gd name="connsiteX39" fmla="*/ 399198 w 1015549"/>
              <a:gd name="connsiteY39" fmla="*/ 438539 h 2548200"/>
              <a:gd name="connsiteX40" fmla="*/ 473843 w 1015549"/>
              <a:gd name="connsiteY40" fmla="*/ 410547 h 2548200"/>
              <a:gd name="connsiteX41" fmla="*/ 520496 w 1015549"/>
              <a:gd name="connsiteY41" fmla="*/ 363894 h 2548200"/>
              <a:gd name="connsiteX42" fmla="*/ 585810 w 1015549"/>
              <a:gd name="connsiteY42" fmla="*/ 289249 h 2548200"/>
              <a:gd name="connsiteX43" fmla="*/ 651124 w 1015549"/>
              <a:gd name="connsiteY43" fmla="*/ 214604 h 2548200"/>
              <a:gd name="connsiteX44" fmla="*/ 688447 w 1015549"/>
              <a:gd name="connsiteY44" fmla="*/ 167951 h 2548200"/>
              <a:gd name="connsiteX45" fmla="*/ 716438 w 1015549"/>
              <a:gd name="connsiteY45" fmla="*/ 158621 h 2548200"/>
              <a:gd name="connsiteX46" fmla="*/ 791083 w 1015549"/>
              <a:gd name="connsiteY46" fmla="*/ 121298 h 2548200"/>
              <a:gd name="connsiteX47" fmla="*/ 819075 w 1015549"/>
              <a:gd name="connsiteY47" fmla="*/ 111968 h 2548200"/>
              <a:gd name="connsiteX48" fmla="*/ 837736 w 1015549"/>
              <a:gd name="connsiteY48" fmla="*/ 93306 h 2548200"/>
              <a:gd name="connsiteX49" fmla="*/ 875059 w 1015549"/>
              <a:gd name="connsiteY49" fmla="*/ 27992 h 2548200"/>
              <a:gd name="connsiteX50" fmla="*/ 884390 w 1015549"/>
              <a:gd name="connsiteY50" fmla="*/ 0 h 2548200"/>
              <a:gd name="connsiteX51" fmla="*/ 940373 w 1015549"/>
              <a:gd name="connsiteY51" fmla="*/ 9331 h 2548200"/>
              <a:gd name="connsiteX52" fmla="*/ 968365 w 1015549"/>
              <a:gd name="connsiteY52" fmla="*/ 18661 h 2548200"/>
              <a:gd name="connsiteX53" fmla="*/ 977696 w 1015549"/>
              <a:gd name="connsiteY53" fmla="*/ 46653 h 2548200"/>
              <a:gd name="connsiteX54" fmla="*/ 996357 w 1015549"/>
              <a:gd name="connsiteY54" fmla="*/ 65315 h 2548200"/>
              <a:gd name="connsiteX55" fmla="*/ 1015018 w 1015549"/>
              <a:gd name="connsiteY55" fmla="*/ 121298 h 2548200"/>
              <a:gd name="connsiteX56" fmla="*/ 1005687 w 1015549"/>
              <a:gd name="connsiteY56" fmla="*/ 466531 h 2548200"/>
              <a:gd name="connsiteX57" fmla="*/ 977696 w 1015549"/>
              <a:gd name="connsiteY57" fmla="*/ 597159 h 2548200"/>
              <a:gd name="connsiteX58" fmla="*/ 987026 w 1015549"/>
              <a:gd name="connsiteY58" fmla="*/ 970384 h 2548200"/>
              <a:gd name="connsiteX59" fmla="*/ 996357 w 1015549"/>
              <a:gd name="connsiteY59" fmla="*/ 998376 h 2548200"/>
              <a:gd name="connsiteX60" fmla="*/ 987026 w 1015549"/>
              <a:gd name="connsiteY60" fmla="*/ 2071396 h 2548200"/>
              <a:gd name="connsiteX61" fmla="*/ 977696 w 1015549"/>
              <a:gd name="connsiteY61" fmla="*/ 2099388 h 2548200"/>
              <a:gd name="connsiteX62" fmla="*/ 959034 w 1015549"/>
              <a:gd name="connsiteY62" fmla="*/ 2174033 h 2548200"/>
              <a:gd name="connsiteX63" fmla="*/ 949704 w 1015549"/>
              <a:gd name="connsiteY63" fmla="*/ 2202025 h 2548200"/>
              <a:gd name="connsiteX64" fmla="*/ 931043 w 1015549"/>
              <a:gd name="connsiteY64" fmla="*/ 2267339 h 2548200"/>
              <a:gd name="connsiteX65" fmla="*/ 921712 w 1015549"/>
              <a:gd name="connsiteY65" fmla="*/ 2407298 h 2548200"/>
              <a:gd name="connsiteX66" fmla="*/ 903051 w 1015549"/>
              <a:gd name="connsiteY66" fmla="*/ 2435290 h 2548200"/>
              <a:gd name="connsiteX67" fmla="*/ 893720 w 1015549"/>
              <a:gd name="connsiteY67" fmla="*/ 2453951 h 254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40" name="Полилиния 39"/>
          <p:cNvSpPr/>
          <p:nvPr/>
        </p:nvSpPr>
        <p:spPr>
          <a:xfrm>
            <a:off x="4662488" y="7512050"/>
            <a:ext cx="4271962" cy="1801813"/>
          </a:xfrm>
          <a:custGeom>
            <a:avLst/>
            <a:gdLst>
              <a:gd name="connsiteX0" fmla="*/ 2360644 w 3051110"/>
              <a:gd name="connsiteY0" fmla="*/ 1202428 h 1286404"/>
              <a:gd name="connsiteX1" fmla="*/ 2388636 w 3051110"/>
              <a:gd name="connsiteY1" fmla="*/ 1183767 h 1286404"/>
              <a:gd name="connsiteX2" fmla="*/ 2491273 w 3051110"/>
              <a:gd name="connsiteY2" fmla="*/ 1165106 h 1286404"/>
              <a:gd name="connsiteX3" fmla="*/ 2603240 w 3051110"/>
              <a:gd name="connsiteY3" fmla="*/ 1137114 h 1286404"/>
              <a:gd name="connsiteX4" fmla="*/ 2659224 w 3051110"/>
              <a:gd name="connsiteY4" fmla="*/ 1109122 h 1286404"/>
              <a:gd name="connsiteX5" fmla="*/ 2752530 w 3051110"/>
              <a:gd name="connsiteY5" fmla="*/ 1090461 h 1286404"/>
              <a:gd name="connsiteX6" fmla="*/ 2799183 w 3051110"/>
              <a:gd name="connsiteY6" fmla="*/ 1071799 h 1286404"/>
              <a:gd name="connsiteX7" fmla="*/ 2836506 w 3051110"/>
              <a:gd name="connsiteY7" fmla="*/ 1062469 h 1286404"/>
              <a:gd name="connsiteX8" fmla="*/ 2892489 w 3051110"/>
              <a:gd name="connsiteY8" fmla="*/ 1015816 h 1286404"/>
              <a:gd name="connsiteX9" fmla="*/ 2911151 w 3051110"/>
              <a:gd name="connsiteY9" fmla="*/ 997155 h 1286404"/>
              <a:gd name="connsiteX10" fmla="*/ 2939142 w 3051110"/>
              <a:gd name="connsiteY10" fmla="*/ 978493 h 1286404"/>
              <a:gd name="connsiteX11" fmla="*/ 2976465 w 3051110"/>
              <a:gd name="connsiteY11" fmla="*/ 922510 h 1286404"/>
              <a:gd name="connsiteX12" fmla="*/ 2995126 w 3051110"/>
              <a:gd name="connsiteY12" fmla="*/ 847865 h 1286404"/>
              <a:gd name="connsiteX13" fmla="*/ 3023118 w 3051110"/>
              <a:gd name="connsiteY13" fmla="*/ 782550 h 1286404"/>
              <a:gd name="connsiteX14" fmla="*/ 3051110 w 3051110"/>
              <a:gd name="connsiteY14" fmla="*/ 717236 h 1286404"/>
              <a:gd name="connsiteX15" fmla="*/ 3041779 w 3051110"/>
              <a:gd name="connsiteY15" fmla="*/ 642591 h 1286404"/>
              <a:gd name="connsiteX16" fmla="*/ 3013787 w 3051110"/>
              <a:gd name="connsiteY16" fmla="*/ 614599 h 1286404"/>
              <a:gd name="connsiteX17" fmla="*/ 2967134 w 3051110"/>
              <a:gd name="connsiteY17" fmla="*/ 558616 h 1286404"/>
              <a:gd name="connsiteX18" fmla="*/ 2957804 w 3051110"/>
              <a:gd name="connsiteY18" fmla="*/ 530624 h 1286404"/>
              <a:gd name="connsiteX19" fmla="*/ 2920481 w 3051110"/>
              <a:gd name="connsiteY19" fmla="*/ 493301 h 1286404"/>
              <a:gd name="connsiteX20" fmla="*/ 2939142 w 3051110"/>
              <a:gd name="connsiteY20" fmla="*/ 399995 h 1286404"/>
              <a:gd name="connsiteX21" fmla="*/ 2948473 w 3051110"/>
              <a:gd name="connsiteY21" fmla="*/ 362673 h 1286404"/>
              <a:gd name="connsiteX22" fmla="*/ 2939142 w 3051110"/>
              <a:gd name="connsiteY22" fmla="*/ 288028 h 1286404"/>
              <a:gd name="connsiteX23" fmla="*/ 2864498 w 3051110"/>
              <a:gd name="connsiteY23" fmla="*/ 204053 h 1286404"/>
              <a:gd name="connsiteX24" fmla="*/ 2808514 w 3051110"/>
              <a:gd name="connsiteY24" fmla="*/ 166730 h 1286404"/>
              <a:gd name="connsiteX25" fmla="*/ 2780522 w 3051110"/>
              <a:gd name="connsiteY25" fmla="*/ 148069 h 1286404"/>
              <a:gd name="connsiteX26" fmla="*/ 2743200 w 3051110"/>
              <a:gd name="connsiteY26" fmla="*/ 129408 h 1286404"/>
              <a:gd name="connsiteX27" fmla="*/ 2715208 w 3051110"/>
              <a:gd name="connsiteY27" fmla="*/ 110746 h 1286404"/>
              <a:gd name="connsiteX28" fmla="*/ 2687216 w 3051110"/>
              <a:gd name="connsiteY28" fmla="*/ 101416 h 1286404"/>
              <a:gd name="connsiteX29" fmla="*/ 2612571 w 3051110"/>
              <a:gd name="connsiteY29" fmla="*/ 73424 h 1286404"/>
              <a:gd name="connsiteX30" fmla="*/ 2584579 w 3051110"/>
              <a:gd name="connsiteY30" fmla="*/ 54763 h 1286404"/>
              <a:gd name="connsiteX31" fmla="*/ 2491273 w 3051110"/>
              <a:gd name="connsiteY31" fmla="*/ 26771 h 1286404"/>
              <a:gd name="connsiteX32" fmla="*/ 2425959 w 3051110"/>
              <a:gd name="connsiteY32" fmla="*/ 8110 h 1286404"/>
              <a:gd name="connsiteX33" fmla="*/ 2108718 w 3051110"/>
              <a:gd name="connsiteY33" fmla="*/ 17440 h 1286404"/>
              <a:gd name="connsiteX34" fmla="*/ 2006081 w 3051110"/>
              <a:gd name="connsiteY34" fmla="*/ 45432 h 1286404"/>
              <a:gd name="connsiteX35" fmla="*/ 1950098 w 3051110"/>
              <a:gd name="connsiteY35" fmla="*/ 92085 h 1286404"/>
              <a:gd name="connsiteX36" fmla="*/ 1912775 w 3051110"/>
              <a:gd name="connsiteY36" fmla="*/ 138738 h 1286404"/>
              <a:gd name="connsiteX37" fmla="*/ 1866122 w 3051110"/>
              <a:gd name="connsiteY37" fmla="*/ 204053 h 1286404"/>
              <a:gd name="connsiteX38" fmla="*/ 1847461 w 3051110"/>
              <a:gd name="connsiteY38" fmla="*/ 241375 h 1286404"/>
              <a:gd name="connsiteX39" fmla="*/ 1828800 w 3051110"/>
              <a:gd name="connsiteY39" fmla="*/ 269367 h 1286404"/>
              <a:gd name="connsiteX40" fmla="*/ 1791477 w 3051110"/>
              <a:gd name="connsiteY40" fmla="*/ 344012 h 1286404"/>
              <a:gd name="connsiteX41" fmla="*/ 1744824 w 3051110"/>
              <a:gd name="connsiteY41" fmla="*/ 409326 h 1286404"/>
              <a:gd name="connsiteX42" fmla="*/ 1726163 w 3051110"/>
              <a:gd name="connsiteY42" fmla="*/ 437318 h 1286404"/>
              <a:gd name="connsiteX43" fmla="*/ 1698171 w 3051110"/>
              <a:gd name="connsiteY43" fmla="*/ 465310 h 1286404"/>
              <a:gd name="connsiteX44" fmla="*/ 1660849 w 3051110"/>
              <a:gd name="connsiteY44" fmla="*/ 511963 h 1286404"/>
              <a:gd name="connsiteX45" fmla="*/ 1623526 w 3051110"/>
              <a:gd name="connsiteY45" fmla="*/ 530624 h 1286404"/>
              <a:gd name="connsiteX46" fmla="*/ 1595534 w 3051110"/>
              <a:gd name="connsiteY46" fmla="*/ 558616 h 1286404"/>
              <a:gd name="connsiteX47" fmla="*/ 1558212 w 3051110"/>
              <a:gd name="connsiteY47" fmla="*/ 567946 h 1286404"/>
              <a:gd name="connsiteX48" fmla="*/ 1520889 w 3051110"/>
              <a:gd name="connsiteY48" fmla="*/ 586608 h 1286404"/>
              <a:gd name="connsiteX49" fmla="*/ 1455575 w 3051110"/>
              <a:gd name="connsiteY49" fmla="*/ 605269 h 1286404"/>
              <a:gd name="connsiteX50" fmla="*/ 1418253 w 3051110"/>
              <a:gd name="connsiteY50" fmla="*/ 623930 h 1286404"/>
              <a:gd name="connsiteX51" fmla="*/ 1390261 w 3051110"/>
              <a:gd name="connsiteY51" fmla="*/ 633261 h 1286404"/>
              <a:gd name="connsiteX52" fmla="*/ 1362269 w 3051110"/>
              <a:gd name="connsiteY52" fmla="*/ 651922 h 1286404"/>
              <a:gd name="connsiteX53" fmla="*/ 1315616 w 3051110"/>
              <a:gd name="connsiteY53" fmla="*/ 661253 h 1286404"/>
              <a:gd name="connsiteX54" fmla="*/ 1287624 w 3051110"/>
              <a:gd name="connsiteY54" fmla="*/ 679914 h 1286404"/>
              <a:gd name="connsiteX55" fmla="*/ 1212979 w 3051110"/>
              <a:gd name="connsiteY55" fmla="*/ 698575 h 1286404"/>
              <a:gd name="connsiteX56" fmla="*/ 1175657 w 3051110"/>
              <a:gd name="connsiteY56" fmla="*/ 707906 h 1286404"/>
              <a:gd name="connsiteX57" fmla="*/ 1110342 w 3051110"/>
              <a:gd name="connsiteY57" fmla="*/ 745228 h 1286404"/>
              <a:gd name="connsiteX58" fmla="*/ 1054359 w 3051110"/>
              <a:gd name="connsiteY58" fmla="*/ 782550 h 1286404"/>
              <a:gd name="connsiteX59" fmla="*/ 1026367 w 3051110"/>
              <a:gd name="connsiteY59" fmla="*/ 801212 h 1286404"/>
              <a:gd name="connsiteX60" fmla="*/ 998375 w 3051110"/>
              <a:gd name="connsiteY60" fmla="*/ 819873 h 1286404"/>
              <a:gd name="connsiteX61" fmla="*/ 970383 w 3051110"/>
              <a:gd name="connsiteY61" fmla="*/ 847865 h 1286404"/>
              <a:gd name="connsiteX62" fmla="*/ 942391 w 3051110"/>
              <a:gd name="connsiteY62" fmla="*/ 866526 h 1286404"/>
              <a:gd name="connsiteX63" fmla="*/ 914400 w 3051110"/>
              <a:gd name="connsiteY63" fmla="*/ 894518 h 1286404"/>
              <a:gd name="connsiteX64" fmla="*/ 849085 w 3051110"/>
              <a:gd name="connsiteY64" fmla="*/ 931840 h 1286404"/>
              <a:gd name="connsiteX65" fmla="*/ 821093 w 3051110"/>
              <a:gd name="connsiteY65" fmla="*/ 950501 h 1286404"/>
              <a:gd name="connsiteX66" fmla="*/ 802432 w 3051110"/>
              <a:gd name="connsiteY66" fmla="*/ 969163 h 1286404"/>
              <a:gd name="connsiteX67" fmla="*/ 737118 w 3051110"/>
              <a:gd name="connsiteY67" fmla="*/ 987824 h 1286404"/>
              <a:gd name="connsiteX68" fmla="*/ 279918 w 3051110"/>
              <a:gd name="connsiteY68" fmla="*/ 997155 h 1286404"/>
              <a:gd name="connsiteX69" fmla="*/ 251926 w 3051110"/>
              <a:gd name="connsiteY69" fmla="*/ 1006485 h 1286404"/>
              <a:gd name="connsiteX70" fmla="*/ 195942 w 3051110"/>
              <a:gd name="connsiteY70" fmla="*/ 1053138 h 1286404"/>
              <a:gd name="connsiteX71" fmla="*/ 158620 w 3051110"/>
              <a:gd name="connsiteY71" fmla="*/ 1062469 h 1286404"/>
              <a:gd name="connsiteX72" fmla="*/ 93306 w 3051110"/>
              <a:gd name="connsiteY72" fmla="*/ 1081130 h 1286404"/>
              <a:gd name="connsiteX73" fmla="*/ 74644 w 3051110"/>
              <a:gd name="connsiteY73" fmla="*/ 1099791 h 1286404"/>
              <a:gd name="connsiteX74" fmla="*/ 46653 w 3051110"/>
              <a:gd name="connsiteY74" fmla="*/ 1109122 h 1286404"/>
              <a:gd name="connsiteX75" fmla="*/ 27991 w 3051110"/>
              <a:gd name="connsiteY75" fmla="*/ 1137114 h 1286404"/>
              <a:gd name="connsiteX76" fmla="*/ 9330 w 3051110"/>
              <a:gd name="connsiteY76" fmla="*/ 1193097 h 1286404"/>
              <a:gd name="connsiteX77" fmla="*/ 0 w 3051110"/>
              <a:gd name="connsiteY77" fmla="*/ 1221089 h 1286404"/>
              <a:gd name="connsiteX78" fmla="*/ 9330 w 3051110"/>
              <a:gd name="connsiteY78" fmla="*/ 1249081 h 1286404"/>
              <a:gd name="connsiteX79" fmla="*/ 65314 w 3051110"/>
              <a:gd name="connsiteY79" fmla="*/ 1286404 h 1286404"/>
              <a:gd name="connsiteX80" fmla="*/ 597159 w 3051110"/>
              <a:gd name="connsiteY80" fmla="*/ 1277073 h 1286404"/>
              <a:gd name="connsiteX81" fmla="*/ 653142 w 3051110"/>
              <a:gd name="connsiteY81" fmla="*/ 1267742 h 1286404"/>
              <a:gd name="connsiteX82" fmla="*/ 802432 w 3051110"/>
              <a:gd name="connsiteY82" fmla="*/ 1258412 h 1286404"/>
              <a:gd name="connsiteX83" fmla="*/ 867747 w 3051110"/>
              <a:gd name="connsiteY83" fmla="*/ 1239750 h 1286404"/>
              <a:gd name="connsiteX84" fmla="*/ 923730 w 3051110"/>
              <a:gd name="connsiteY84" fmla="*/ 1230420 h 1286404"/>
              <a:gd name="connsiteX85" fmla="*/ 961053 w 3051110"/>
              <a:gd name="connsiteY85" fmla="*/ 1221089 h 1286404"/>
              <a:gd name="connsiteX86" fmla="*/ 989044 w 3051110"/>
              <a:gd name="connsiteY86" fmla="*/ 1211759 h 1286404"/>
              <a:gd name="connsiteX87" fmla="*/ 1082351 w 3051110"/>
              <a:gd name="connsiteY87" fmla="*/ 1193097 h 1286404"/>
              <a:gd name="connsiteX88" fmla="*/ 1110342 w 3051110"/>
              <a:gd name="connsiteY88" fmla="*/ 1183767 h 1286404"/>
              <a:gd name="connsiteX89" fmla="*/ 1175657 w 3051110"/>
              <a:gd name="connsiteY89" fmla="*/ 1165106 h 1286404"/>
              <a:gd name="connsiteX90" fmla="*/ 1278293 w 3051110"/>
              <a:gd name="connsiteY90" fmla="*/ 1109122 h 1286404"/>
              <a:gd name="connsiteX91" fmla="*/ 1306285 w 3051110"/>
              <a:gd name="connsiteY91" fmla="*/ 1099791 h 1286404"/>
              <a:gd name="connsiteX92" fmla="*/ 1614195 w 3051110"/>
              <a:gd name="connsiteY92" fmla="*/ 1109122 h 1286404"/>
              <a:gd name="connsiteX93" fmla="*/ 1651518 w 3051110"/>
              <a:gd name="connsiteY93" fmla="*/ 1127783 h 1286404"/>
              <a:gd name="connsiteX94" fmla="*/ 1698171 w 3051110"/>
              <a:gd name="connsiteY94" fmla="*/ 1137114 h 1286404"/>
              <a:gd name="connsiteX95" fmla="*/ 1754155 w 3051110"/>
              <a:gd name="connsiteY95" fmla="*/ 1155775 h 1286404"/>
              <a:gd name="connsiteX96" fmla="*/ 1810138 w 3051110"/>
              <a:gd name="connsiteY96" fmla="*/ 1174436 h 1286404"/>
              <a:gd name="connsiteX97" fmla="*/ 1866122 w 3051110"/>
              <a:gd name="connsiteY97" fmla="*/ 1202428 h 1286404"/>
              <a:gd name="connsiteX98" fmla="*/ 1903444 w 3051110"/>
              <a:gd name="connsiteY98" fmla="*/ 1211759 h 1286404"/>
              <a:gd name="connsiteX99" fmla="*/ 2360644 w 3051110"/>
              <a:gd name="connsiteY99" fmla="*/ 1202428 h 128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45" name="Прямоугольник 44"/>
          <p:cNvSpPr/>
          <p:nvPr/>
        </p:nvSpPr>
        <p:spPr>
          <a:xfrm rot="21380923">
            <a:off x="5405438" y="8072438"/>
            <a:ext cx="300037" cy="123825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46" name="Прямоугольник 45"/>
          <p:cNvSpPr/>
          <p:nvPr/>
        </p:nvSpPr>
        <p:spPr>
          <a:xfrm rot="21380923">
            <a:off x="5851525" y="8045450"/>
            <a:ext cx="300038" cy="127000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43" name="Прямоугольник 42"/>
          <p:cNvSpPr/>
          <p:nvPr/>
        </p:nvSpPr>
        <p:spPr>
          <a:xfrm rot="21380923">
            <a:off x="8823325" y="6035675"/>
            <a:ext cx="300038" cy="125413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cxnSp>
        <p:nvCxnSpPr>
          <p:cNvPr id="224" name="Прямая соединительная линия 223"/>
          <p:cNvCxnSpPr/>
          <p:nvPr/>
        </p:nvCxnSpPr>
        <p:spPr>
          <a:xfrm>
            <a:off x="3354388" y="6799263"/>
            <a:ext cx="4964112" cy="285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3" name="Прямая соединительная линия 252"/>
          <p:cNvCxnSpPr/>
          <p:nvPr/>
        </p:nvCxnSpPr>
        <p:spPr>
          <a:xfrm rot="16200000" flipH="1">
            <a:off x="6524625" y="7029451"/>
            <a:ext cx="427037" cy="476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Прямоугольник 41"/>
          <p:cNvSpPr/>
          <p:nvPr/>
        </p:nvSpPr>
        <p:spPr>
          <a:xfrm rot="21380923">
            <a:off x="6581775" y="7250113"/>
            <a:ext cx="300038" cy="150812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cxnSp>
        <p:nvCxnSpPr>
          <p:cNvPr id="255" name="Прямая соединительная линия 254"/>
          <p:cNvCxnSpPr/>
          <p:nvPr/>
        </p:nvCxnSpPr>
        <p:spPr>
          <a:xfrm rot="16200000" flipH="1">
            <a:off x="4424363" y="6732588"/>
            <a:ext cx="136525" cy="31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Прямая соединительная линия 261"/>
          <p:cNvCxnSpPr/>
          <p:nvPr/>
        </p:nvCxnSpPr>
        <p:spPr>
          <a:xfrm rot="16200000" flipH="1">
            <a:off x="4522788" y="6829425"/>
            <a:ext cx="60325" cy="31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Прямая соединительная линия 263"/>
          <p:cNvCxnSpPr/>
          <p:nvPr/>
        </p:nvCxnSpPr>
        <p:spPr>
          <a:xfrm rot="16200000" flipH="1">
            <a:off x="4199732" y="6763543"/>
            <a:ext cx="82550" cy="47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Прямая соединительная линия 265"/>
          <p:cNvCxnSpPr/>
          <p:nvPr/>
        </p:nvCxnSpPr>
        <p:spPr>
          <a:xfrm rot="16200000" flipH="1">
            <a:off x="4241800" y="6838950"/>
            <a:ext cx="84138" cy="79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единительная линия 266"/>
          <p:cNvCxnSpPr/>
          <p:nvPr/>
        </p:nvCxnSpPr>
        <p:spPr>
          <a:xfrm rot="16200000" flipH="1">
            <a:off x="3955256" y="6839744"/>
            <a:ext cx="84138" cy="63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Прямая соединительная линия 267"/>
          <p:cNvCxnSpPr/>
          <p:nvPr/>
        </p:nvCxnSpPr>
        <p:spPr>
          <a:xfrm rot="16200000" flipH="1">
            <a:off x="4239419" y="6973094"/>
            <a:ext cx="427038" cy="952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Прямая соединительная линия 269"/>
          <p:cNvCxnSpPr/>
          <p:nvPr/>
        </p:nvCxnSpPr>
        <p:spPr>
          <a:xfrm rot="5400000">
            <a:off x="2959101" y="6832600"/>
            <a:ext cx="455612" cy="36988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Прямая соединительная линия 273"/>
          <p:cNvCxnSpPr/>
          <p:nvPr/>
        </p:nvCxnSpPr>
        <p:spPr>
          <a:xfrm rot="10800000">
            <a:off x="2287588" y="7232650"/>
            <a:ext cx="723900" cy="63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Прямая соединительная линия 276"/>
          <p:cNvCxnSpPr/>
          <p:nvPr/>
        </p:nvCxnSpPr>
        <p:spPr>
          <a:xfrm rot="16200000" flipH="1">
            <a:off x="2278856" y="7246145"/>
            <a:ext cx="47625" cy="476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Прямая соединительная линия 280"/>
          <p:cNvCxnSpPr/>
          <p:nvPr/>
        </p:nvCxnSpPr>
        <p:spPr>
          <a:xfrm rot="16200000" flipH="1">
            <a:off x="2646363" y="7243762"/>
            <a:ext cx="46038" cy="47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Прямая соединительная линия 281"/>
          <p:cNvCxnSpPr/>
          <p:nvPr/>
        </p:nvCxnSpPr>
        <p:spPr>
          <a:xfrm rot="16200000" flipH="1">
            <a:off x="2885281" y="7257257"/>
            <a:ext cx="47625" cy="476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6" name="Прямая соединительная линия 285"/>
          <p:cNvCxnSpPr/>
          <p:nvPr/>
        </p:nvCxnSpPr>
        <p:spPr>
          <a:xfrm rot="16200000" flipH="1">
            <a:off x="7280275" y="5575300"/>
            <a:ext cx="1244600" cy="1028700"/>
          </a:xfrm>
          <a:prstGeom prst="lin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88" name="Прямая соединительная линия 287"/>
          <p:cNvCxnSpPr/>
          <p:nvPr/>
        </p:nvCxnSpPr>
        <p:spPr>
          <a:xfrm flipV="1">
            <a:off x="6734175" y="4916488"/>
            <a:ext cx="1446213" cy="9842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Прямая соединительная линия 292"/>
          <p:cNvCxnSpPr/>
          <p:nvPr/>
        </p:nvCxnSpPr>
        <p:spPr>
          <a:xfrm rot="16200000" flipH="1">
            <a:off x="6644482" y="5798344"/>
            <a:ext cx="139700" cy="5238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Прямая соединительная линия 294"/>
          <p:cNvCxnSpPr/>
          <p:nvPr/>
        </p:nvCxnSpPr>
        <p:spPr>
          <a:xfrm rot="16200000" flipH="1">
            <a:off x="6860382" y="5647531"/>
            <a:ext cx="147638" cy="666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Прямая соединительная линия 296"/>
          <p:cNvCxnSpPr/>
          <p:nvPr/>
        </p:nvCxnSpPr>
        <p:spPr>
          <a:xfrm rot="16200000" flipH="1">
            <a:off x="7031038" y="5483225"/>
            <a:ext cx="166687" cy="936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Прямая соединительная линия 298"/>
          <p:cNvCxnSpPr/>
          <p:nvPr/>
        </p:nvCxnSpPr>
        <p:spPr>
          <a:xfrm rot="16200000" flipH="1">
            <a:off x="7247732" y="5372893"/>
            <a:ext cx="139700" cy="7461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Прямая соединительная линия 300"/>
          <p:cNvCxnSpPr/>
          <p:nvPr/>
        </p:nvCxnSpPr>
        <p:spPr>
          <a:xfrm rot="16200000" flipH="1">
            <a:off x="7414419" y="5253832"/>
            <a:ext cx="139700" cy="7461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Прямая соединительная линия 301"/>
          <p:cNvCxnSpPr/>
          <p:nvPr/>
        </p:nvCxnSpPr>
        <p:spPr>
          <a:xfrm rot="16200000" flipH="1">
            <a:off x="7714457" y="5060156"/>
            <a:ext cx="139700" cy="7461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Прямая соединительная линия 302"/>
          <p:cNvCxnSpPr/>
          <p:nvPr/>
        </p:nvCxnSpPr>
        <p:spPr>
          <a:xfrm rot="16200000" flipH="1">
            <a:off x="8063707" y="4804568"/>
            <a:ext cx="127000" cy="1063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Прямая соединительная линия 304"/>
          <p:cNvCxnSpPr/>
          <p:nvPr/>
        </p:nvCxnSpPr>
        <p:spPr>
          <a:xfrm>
            <a:off x="5160963" y="3994150"/>
            <a:ext cx="785812" cy="5461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Прямая соединительная линия 307"/>
          <p:cNvCxnSpPr/>
          <p:nvPr/>
        </p:nvCxnSpPr>
        <p:spPr>
          <a:xfrm>
            <a:off x="5940425" y="4527550"/>
            <a:ext cx="714375" cy="666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56" name="Text Box 1184"/>
          <p:cNvSpPr txBox="1">
            <a:spLocks noChangeArrowheads="1"/>
          </p:cNvSpPr>
          <p:nvPr/>
        </p:nvSpPr>
        <p:spPr bwMode="auto">
          <a:xfrm rot="-1085185">
            <a:off x="4283075" y="4933950"/>
            <a:ext cx="1352550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cxnSp>
        <p:nvCxnSpPr>
          <p:cNvPr id="314" name="Прямая соединительная линия 313"/>
          <p:cNvCxnSpPr/>
          <p:nvPr/>
        </p:nvCxnSpPr>
        <p:spPr>
          <a:xfrm rot="16200000" flipH="1">
            <a:off x="6607175" y="4621213"/>
            <a:ext cx="327025" cy="2730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Прямая соединительная линия 316"/>
          <p:cNvCxnSpPr/>
          <p:nvPr/>
        </p:nvCxnSpPr>
        <p:spPr>
          <a:xfrm flipV="1">
            <a:off x="6040438" y="4413250"/>
            <a:ext cx="1581150" cy="115411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Прямая соединительная линия 321"/>
          <p:cNvCxnSpPr/>
          <p:nvPr/>
        </p:nvCxnSpPr>
        <p:spPr>
          <a:xfrm rot="16200000" flipH="1">
            <a:off x="6040438" y="5546725"/>
            <a:ext cx="53975" cy="539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Прямая соединительная линия 323"/>
          <p:cNvCxnSpPr/>
          <p:nvPr/>
        </p:nvCxnSpPr>
        <p:spPr>
          <a:xfrm rot="16200000" flipH="1">
            <a:off x="6377781" y="5323682"/>
            <a:ext cx="60325" cy="396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Прямая соединительная линия 325"/>
          <p:cNvCxnSpPr/>
          <p:nvPr/>
        </p:nvCxnSpPr>
        <p:spPr>
          <a:xfrm rot="16200000" flipH="1">
            <a:off x="6637338" y="5133975"/>
            <a:ext cx="60325" cy="412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Прямая соединительная линия 326"/>
          <p:cNvCxnSpPr/>
          <p:nvPr/>
        </p:nvCxnSpPr>
        <p:spPr>
          <a:xfrm rot="16200000" flipH="1">
            <a:off x="6874669" y="4950619"/>
            <a:ext cx="60325" cy="3968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Прямая соединительная линия 327"/>
          <p:cNvCxnSpPr/>
          <p:nvPr/>
        </p:nvCxnSpPr>
        <p:spPr>
          <a:xfrm rot="16200000" flipH="1">
            <a:off x="7191375" y="4730750"/>
            <a:ext cx="58738" cy="396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Прямая соединительная линия 328"/>
          <p:cNvCxnSpPr/>
          <p:nvPr/>
        </p:nvCxnSpPr>
        <p:spPr>
          <a:xfrm rot="16200000" flipH="1">
            <a:off x="7369175" y="4597400"/>
            <a:ext cx="58738" cy="396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Прямая соединительная линия 329"/>
          <p:cNvCxnSpPr/>
          <p:nvPr/>
        </p:nvCxnSpPr>
        <p:spPr>
          <a:xfrm rot="16200000" flipH="1">
            <a:off x="7604125" y="4432300"/>
            <a:ext cx="60325" cy="412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Прямая соединительная линия 330"/>
          <p:cNvCxnSpPr/>
          <p:nvPr/>
        </p:nvCxnSpPr>
        <p:spPr>
          <a:xfrm rot="10800000" flipV="1">
            <a:off x="5065713" y="4389438"/>
            <a:ext cx="652462" cy="27622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Прямая соединительная линия 334"/>
          <p:cNvCxnSpPr/>
          <p:nvPr/>
        </p:nvCxnSpPr>
        <p:spPr>
          <a:xfrm rot="16200000" flipH="1">
            <a:off x="5636419" y="4415631"/>
            <a:ext cx="71438" cy="539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Прямая соединительная линия 336"/>
          <p:cNvCxnSpPr/>
          <p:nvPr/>
        </p:nvCxnSpPr>
        <p:spPr>
          <a:xfrm>
            <a:off x="5461000" y="4445000"/>
            <a:ext cx="34925" cy="285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Прямая соединительная линия 338"/>
          <p:cNvCxnSpPr/>
          <p:nvPr/>
        </p:nvCxnSpPr>
        <p:spPr>
          <a:xfrm rot="16200000" flipH="1">
            <a:off x="5259387" y="4508501"/>
            <a:ext cx="53975" cy="381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Прямая соединительная линия 340"/>
          <p:cNvCxnSpPr/>
          <p:nvPr/>
        </p:nvCxnSpPr>
        <p:spPr>
          <a:xfrm rot="16200000" flipH="1">
            <a:off x="5024438" y="4600575"/>
            <a:ext cx="76200" cy="317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3" name="Прямая соединительная линия 342"/>
          <p:cNvCxnSpPr/>
          <p:nvPr/>
        </p:nvCxnSpPr>
        <p:spPr>
          <a:xfrm flipV="1">
            <a:off x="5049838" y="4594225"/>
            <a:ext cx="1597025" cy="96202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9" name="Прямая соединительная линия 348"/>
          <p:cNvCxnSpPr/>
          <p:nvPr/>
        </p:nvCxnSpPr>
        <p:spPr>
          <a:xfrm rot="16200000" flipH="1">
            <a:off x="5268119" y="5341144"/>
            <a:ext cx="76200" cy="3016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0" name="Прямая соединительная линия 349"/>
          <p:cNvCxnSpPr/>
          <p:nvPr/>
        </p:nvCxnSpPr>
        <p:spPr>
          <a:xfrm rot="16200000" flipH="1">
            <a:off x="5321301" y="5414962"/>
            <a:ext cx="76200" cy="285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1" name="Прямая соединительная линия 350"/>
          <p:cNvCxnSpPr/>
          <p:nvPr/>
        </p:nvCxnSpPr>
        <p:spPr>
          <a:xfrm rot="16200000" flipH="1">
            <a:off x="5470526" y="5230812"/>
            <a:ext cx="76200" cy="285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Прямая соединительная линия 351"/>
          <p:cNvCxnSpPr/>
          <p:nvPr/>
        </p:nvCxnSpPr>
        <p:spPr>
          <a:xfrm rot="16200000" flipH="1">
            <a:off x="5591176" y="5243512"/>
            <a:ext cx="74612" cy="301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3" name="Прямая соединительная линия 352"/>
          <p:cNvCxnSpPr/>
          <p:nvPr/>
        </p:nvCxnSpPr>
        <p:spPr>
          <a:xfrm rot="16200000" flipH="1">
            <a:off x="5741987" y="5087938"/>
            <a:ext cx="61913" cy="2063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Прямая соединительная линия 354"/>
          <p:cNvCxnSpPr/>
          <p:nvPr/>
        </p:nvCxnSpPr>
        <p:spPr>
          <a:xfrm rot="16200000" flipH="1">
            <a:off x="6042025" y="4887913"/>
            <a:ext cx="61913" cy="2063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Прямая соединительная линия 355"/>
          <p:cNvCxnSpPr/>
          <p:nvPr/>
        </p:nvCxnSpPr>
        <p:spPr>
          <a:xfrm rot="16200000" flipH="1">
            <a:off x="6204744" y="4785519"/>
            <a:ext cx="65088" cy="190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8" name="Прямая соединительная линия 357"/>
          <p:cNvCxnSpPr/>
          <p:nvPr/>
        </p:nvCxnSpPr>
        <p:spPr>
          <a:xfrm rot="5400000">
            <a:off x="4934744" y="5599906"/>
            <a:ext cx="173038" cy="6032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Прямая соединительная линия 359"/>
          <p:cNvCxnSpPr/>
          <p:nvPr/>
        </p:nvCxnSpPr>
        <p:spPr>
          <a:xfrm rot="10800000" flipV="1">
            <a:off x="3200400" y="5711825"/>
            <a:ext cx="1795463" cy="396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Прямая соединительная линия 365"/>
          <p:cNvCxnSpPr/>
          <p:nvPr/>
        </p:nvCxnSpPr>
        <p:spPr>
          <a:xfrm rot="5400000">
            <a:off x="3136106" y="5796757"/>
            <a:ext cx="117475" cy="142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Прямая соединительная линия 367"/>
          <p:cNvCxnSpPr/>
          <p:nvPr/>
        </p:nvCxnSpPr>
        <p:spPr>
          <a:xfrm rot="5400000">
            <a:off x="3728244" y="5739606"/>
            <a:ext cx="115888" cy="158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Прямая соединительная линия 368"/>
          <p:cNvCxnSpPr/>
          <p:nvPr/>
        </p:nvCxnSpPr>
        <p:spPr>
          <a:xfrm rot="5400000">
            <a:off x="3995738" y="5748337"/>
            <a:ext cx="114300" cy="158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0" name="Прямая соединительная линия 369"/>
          <p:cNvCxnSpPr/>
          <p:nvPr/>
        </p:nvCxnSpPr>
        <p:spPr>
          <a:xfrm rot="16200000" flipH="1">
            <a:off x="4263232" y="5734844"/>
            <a:ext cx="125412" cy="254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" name="Прямая соединительная линия 371"/>
          <p:cNvCxnSpPr/>
          <p:nvPr/>
        </p:nvCxnSpPr>
        <p:spPr>
          <a:xfrm rot="16200000" flipH="1">
            <a:off x="4556125" y="5715000"/>
            <a:ext cx="92075" cy="158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Прямая соединительная линия 373"/>
          <p:cNvCxnSpPr/>
          <p:nvPr/>
        </p:nvCxnSpPr>
        <p:spPr>
          <a:xfrm rot="16200000" flipH="1">
            <a:off x="4864101" y="5681662"/>
            <a:ext cx="49212" cy="1111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Прямая соединительная линия 375"/>
          <p:cNvCxnSpPr/>
          <p:nvPr/>
        </p:nvCxnSpPr>
        <p:spPr>
          <a:xfrm flipV="1">
            <a:off x="5360988" y="4057650"/>
            <a:ext cx="71437" cy="6032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Прямая соединительная линия 377"/>
          <p:cNvCxnSpPr/>
          <p:nvPr/>
        </p:nvCxnSpPr>
        <p:spPr>
          <a:xfrm rot="5400000" flipH="1" flipV="1">
            <a:off x="4738687" y="4032251"/>
            <a:ext cx="123825" cy="1143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Прямая соединительная линия 379"/>
          <p:cNvCxnSpPr/>
          <p:nvPr/>
        </p:nvCxnSpPr>
        <p:spPr>
          <a:xfrm>
            <a:off x="4684713" y="4146550"/>
            <a:ext cx="120650" cy="2222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Прямая соединительная линия 382"/>
          <p:cNvCxnSpPr/>
          <p:nvPr/>
        </p:nvCxnSpPr>
        <p:spPr>
          <a:xfrm flipV="1">
            <a:off x="5605463" y="4211638"/>
            <a:ext cx="122237" cy="7620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Прямая соединительная линия 385"/>
          <p:cNvCxnSpPr/>
          <p:nvPr/>
        </p:nvCxnSpPr>
        <p:spPr>
          <a:xfrm rot="10800000" flipV="1">
            <a:off x="2601913" y="5746750"/>
            <a:ext cx="614362" cy="142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Прямая соединительная линия 389"/>
          <p:cNvCxnSpPr/>
          <p:nvPr/>
        </p:nvCxnSpPr>
        <p:spPr>
          <a:xfrm rot="16200000" flipH="1">
            <a:off x="2550319" y="5744369"/>
            <a:ext cx="128588" cy="190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2" name="Прямая соединительная линия 391"/>
          <p:cNvCxnSpPr/>
          <p:nvPr/>
        </p:nvCxnSpPr>
        <p:spPr>
          <a:xfrm rot="5400000">
            <a:off x="2810669" y="5723732"/>
            <a:ext cx="38100" cy="476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4" name="Прямая соединительная линия 393"/>
          <p:cNvCxnSpPr/>
          <p:nvPr/>
        </p:nvCxnSpPr>
        <p:spPr>
          <a:xfrm rot="5400000">
            <a:off x="2793206" y="5895182"/>
            <a:ext cx="346075" cy="77788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Прямая соединительная линия 395"/>
          <p:cNvCxnSpPr/>
          <p:nvPr/>
        </p:nvCxnSpPr>
        <p:spPr>
          <a:xfrm>
            <a:off x="2611438" y="6091238"/>
            <a:ext cx="322262" cy="952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Прямая соединительная линия 399"/>
          <p:cNvCxnSpPr/>
          <p:nvPr/>
        </p:nvCxnSpPr>
        <p:spPr>
          <a:xfrm rot="5400000">
            <a:off x="2600325" y="6116638"/>
            <a:ext cx="38100" cy="63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1" name="Прямая соединительная линия 400"/>
          <p:cNvCxnSpPr/>
          <p:nvPr/>
        </p:nvCxnSpPr>
        <p:spPr>
          <a:xfrm rot="5400000">
            <a:off x="2858294" y="6134894"/>
            <a:ext cx="47625" cy="4763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98" name="AutoShape 252"/>
          <p:cNvSpPr>
            <a:spLocks noChangeArrowheads="1"/>
          </p:cNvSpPr>
          <p:nvPr/>
        </p:nvSpPr>
        <p:spPr bwMode="auto">
          <a:xfrm>
            <a:off x="5800725" y="2935288"/>
            <a:ext cx="2400300" cy="1514475"/>
          </a:xfrm>
          <a:prstGeom prst="wedgeRectCallout">
            <a:avLst>
              <a:gd name="adj1" fmla="val -71824"/>
              <a:gd name="adj2" fmla="val 20551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Котельная №4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Количество котлов – 2 шт.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Тип топлива – уголь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Тип котла </a:t>
            </a:r>
            <a:r>
              <a:rPr lang="en-US" sz="800" i="1">
                <a:cs typeface="Times New Roman" pitchFamily="18" charset="0"/>
              </a:rPr>
              <a:t>:</a:t>
            </a:r>
            <a:r>
              <a:rPr lang="ru-RU" sz="800" i="1">
                <a:cs typeface="Times New Roman" pitchFamily="18" charset="0"/>
              </a:rPr>
              <a:t> КТ 300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Тип здания</a:t>
            </a:r>
            <a:r>
              <a:rPr lang="en-US" sz="800" i="1">
                <a:cs typeface="Times New Roman" pitchFamily="18" charset="0"/>
              </a:rPr>
              <a:t>:</a:t>
            </a:r>
            <a:r>
              <a:rPr lang="ru-RU" sz="800" i="1">
                <a:cs typeface="Times New Roman" pitchFamily="18" charset="0"/>
              </a:rPr>
              <a:t>кирп. 1этаж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% износа оборудования – 15 %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Количество отапливаемых зданий: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Жилых домов – 50.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Соц/важные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Пром/важные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Население – 250 чел.</a:t>
            </a:r>
          </a:p>
        </p:txBody>
      </p:sp>
      <p:cxnSp>
        <p:nvCxnSpPr>
          <p:cNvPr id="408" name="Прямая соединительная линия 407"/>
          <p:cNvCxnSpPr/>
          <p:nvPr/>
        </p:nvCxnSpPr>
        <p:spPr>
          <a:xfrm>
            <a:off x="4689475" y="3817938"/>
            <a:ext cx="160338" cy="444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Прямая соединительная линия 416"/>
          <p:cNvCxnSpPr/>
          <p:nvPr/>
        </p:nvCxnSpPr>
        <p:spPr>
          <a:xfrm flipV="1">
            <a:off x="4257675" y="4067175"/>
            <a:ext cx="547688" cy="12700"/>
          </a:xfrm>
          <a:prstGeom prst="lin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Прямая соединительная линия 420"/>
          <p:cNvCxnSpPr/>
          <p:nvPr/>
        </p:nvCxnSpPr>
        <p:spPr>
          <a:xfrm rot="5400000" flipH="1" flipV="1">
            <a:off x="4160044" y="4099719"/>
            <a:ext cx="131763" cy="920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Прямая соединительная линия 422"/>
          <p:cNvCxnSpPr/>
          <p:nvPr/>
        </p:nvCxnSpPr>
        <p:spPr>
          <a:xfrm>
            <a:off x="4400550" y="3657600"/>
            <a:ext cx="506413" cy="1714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Прямая соединительная линия 443"/>
          <p:cNvCxnSpPr>
            <a:stCxn id="438" idx="2"/>
          </p:cNvCxnSpPr>
          <p:nvPr/>
        </p:nvCxnSpPr>
        <p:spPr>
          <a:xfrm rot="5400000">
            <a:off x="2156619" y="7023894"/>
            <a:ext cx="341313" cy="5397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Прямая соединительная линия 445"/>
          <p:cNvCxnSpPr>
            <a:stCxn id="438" idx="0"/>
          </p:cNvCxnSpPr>
          <p:nvPr/>
        </p:nvCxnSpPr>
        <p:spPr>
          <a:xfrm rot="5400000" flipH="1" flipV="1">
            <a:off x="2027238" y="6027738"/>
            <a:ext cx="900112" cy="246062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0505" name="Group 253"/>
          <p:cNvGrpSpPr>
            <a:grpSpLocks/>
          </p:cNvGrpSpPr>
          <p:nvPr/>
        </p:nvGrpSpPr>
        <p:grpSpPr bwMode="auto">
          <a:xfrm>
            <a:off x="4800600" y="3500438"/>
            <a:ext cx="420688" cy="566737"/>
            <a:chOff x="476" y="3248"/>
            <a:chExt cx="408" cy="409"/>
          </a:xfrm>
        </p:grpSpPr>
        <p:sp>
          <p:nvSpPr>
            <p:cNvPr id="166" name="Rectangle 254"/>
            <p:cNvSpPr>
              <a:spLocks noChangeArrowheads="1"/>
            </p:cNvSpPr>
            <p:nvPr/>
          </p:nvSpPr>
          <p:spPr bwMode="auto">
            <a:xfrm>
              <a:off x="476" y="3476"/>
              <a:ext cx="363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67" name="AutoShape 255"/>
            <p:cNvSpPr>
              <a:spLocks noChangeArrowheads="1"/>
            </p:cNvSpPr>
            <p:nvPr/>
          </p:nvSpPr>
          <p:spPr bwMode="auto">
            <a:xfrm rot="-10800000">
              <a:off x="702" y="3248"/>
              <a:ext cx="182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68" name="Овал 167"/>
          <p:cNvSpPr/>
          <p:nvPr/>
        </p:nvSpPr>
        <p:spPr>
          <a:xfrm>
            <a:off x="8310563" y="6610350"/>
            <a:ext cx="352425" cy="35242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76" name="Овал 175"/>
          <p:cNvSpPr/>
          <p:nvPr/>
        </p:nvSpPr>
        <p:spPr>
          <a:xfrm>
            <a:off x="2200275" y="6600825"/>
            <a:ext cx="354013" cy="354013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60508" name="AutoShape 252"/>
          <p:cNvSpPr>
            <a:spLocks noChangeArrowheads="1"/>
          </p:cNvSpPr>
          <p:nvPr/>
        </p:nvSpPr>
        <p:spPr bwMode="auto">
          <a:xfrm>
            <a:off x="76200" y="5110163"/>
            <a:ext cx="2324100" cy="1390650"/>
          </a:xfrm>
          <a:prstGeom prst="wedgeRectCallout">
            <a:avLst>
              <a:gd name="adj1" fmla="val 42755"/>
              <a:gd name="adj2" fmla="val 7196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Тепловой пункт №8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Сист. снабжения – горячее в/сн. 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                                    </a:t>
            </a:r>
            <a:r>
              <a:rPr lang="ru-RU" sz="800" i="1">
                <a:cs typeface="Times New Roman" pitchFamily="18" charset="0"/>
              </a:rPr>
              <a:t>– холодное в/сн.</a:t>
            </a:r>
          </a:p>
          <a:p>
            <a:pPr defTabSz="1790700"/>
            <a:r>
              <a:rPr lang="ru-RU" sz="800" i="1">
                <a:cs typeface="Times New Roman" pitchFamily="18" charset="0"/>
              </a:rPr>
              <a:t>      Тип здания:кирп. 1этаж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% износа оборудования – 20 %</a:t>
            </a:r>
            <a:endParaRPr lang="ru-RU" sz="800">
              <a:cs typeface="Times New Roman" pitchFamily="18" charset="0"/>
            </a:endParaRPr>
          </a:p>
          <a:p>
            <a:pPr defTabSz="1790700"/>
            <a:r>
              <a:rPr lang="ru-RU" sz="800">
                <a:cs typeface="Times New Roman" pitchFamily="18" charset="0"/>
              </a:rPr>
              <a:t>Количество отапливаемых зданий: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Жилых домов – 50.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Соц/важные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Пром/важные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Население - 200 чел.</a:t>
            </a:r>
          </a:p>
        </p:txBody>
      </p:sp>
      <p:grpSp>
        <p:nvGrpSpPr>
          <p:cNvPr id="60509" name="Group 53"/>
          <p:cNvGrpSpPr>
            <a:grpSpLocks/>
          </p:cNvGrpSpPr>
          <p:nvPr/>
        </p:nvGrpSpPr>
        <p:grpSpPr bwMode="auto">
          <a:xfrm>
            <a:off x="8086725" y="5129213"/>
            <a:ext cx="915988" cy="482600"/>
            <a:chOff x="2290" y="4020"/>
            <a:chExt cx="716" cy="211"/>
          </a:xfrm>
        </p:grpSpPr>
        <p:sp>
          <p:nvSpPr>
            <p:cNvPr id="60589" name="Rectangle 54"/>
            <p:cNvSpPr>
              <a:spLocks noChangeArrowheads="1"/>
            </p:cNvSpPr>
            <p:nvPr/>
          </p:nvSpPr>
          <p:spPr bwMode="auto">
            <a:xfrm>
              <a:off x="2601" y="4050"/>
              <a:ext cx="405" cy="1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latin typeface="Calibri" pitchFamily="34" charset="0"/>
                </a:rPr>
                <a:t>№12</a:t>
              </a:r>
              <a:endParaRPr lang="ru-RU" sz="1100" b="0" u="sng">
                <a:latin typeface="Calibri" pitchFamily="34" charset="0"/>
              </a:endParaRPr>
            </a:p>
            <a:p>
              <a:pPr algn="ctr" defTabSz="1787525"/>
              <a:r>
                <a:rPr lang="ru-RU" sz="1100" b="0">
                  <a:latin typeface="Calibri" pitchFamily="34" charset="0"/>
                </a:rPr>
                <a:t> </a:t>
              </a:r>
              <a:r>
                <a:rPr lang="ru-RU" sz="1100">
                  <a:latin typeface="Calibri" pitchFamily="34" charset="0"/>
                </a:rPr>
                <a:t>150</a:t>
              </a:r>
              <a:endParaRPr lang="ru-RU" sz="3500" b="0">
                <a:latin typeface="Calibri" pitchFamily="34" charset="0"/>
              </a:endParaRPr>
            </a:p>
          </p:txBody>
        </p:sp>
        <p:grpSp>
          <p:nvGrpSpPr>
            <p:cNvPr id="60590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6059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6059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59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60594" name="Group 60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6059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0596" name="Line 62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183" name="Прямоугольник 182"/>
          <p:cNvSpPr/>
          <p:nvPr/>
        </p:nvSpPr>
        <p:spPr>
          <a:xfrm rot="3589096">
            <a:off x="9534526" y="5459412"/>
            <a:ext cx="285750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84" name="Прямоугольник 183"/>
          <p:cNvSpPr/>
          <p:nvPr/>
        </p:nvSpPr>
        <p:spPr>
          <a:xfrm rot="5400000">
            <a:off x="11826081" y="5233195"/>
            <a:ext cx="365125" cy="214312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185" name="Прямоугольник 184"/>
          <p:cNvSpPr/>
          <p:nvPr/>
        </p:nvSpPr>
        <p:spPr>
          <a:xfrm rot="3589096">
            <a:off x="10125869" y="6326982"/>
            <a:ext cx="193675" cy="134937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87" name="Прямоугольник 186"/>
          <p:cNvSpPr/>
          <p:nvPr/>
        </p:nvSpPr>
        <p:spPr>
          <a:xfrm rot="3541264">
            <a:off x="9954419" y="6019006"/>
            <a:ext cx="365125" cy="214313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88" name="Прямоугольник 187"/>
          <p:cNvSpPr/>
          <p:nvPr/>
        </p:nvSpPr>
        <p:spPr>
          <a:xfrm rot="6229369">
            <a:off x="10242551" y="5368925"/>
            <a:ext cx="222250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89" name="Прямоугольник 188"/>
          <p:cNvSpPr/>
          <p:nvPr/>
        </p:nvSpPr>
        <p:spPr>
          <a:xfrm rot="21132694">
            <a:off x="9909175" y="5386388"/>
            <a:ext cx="222250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90" name="Прямоугольник 189"/>
          <p:cNvSpPr/>
          <p:nvPr/>
        </p:nvSpPr>
        <p:spPr>
          <a:xfrm rot="3589096">
            <a:off x="9967119" y="5626894"/>
            <a:ext cx="193675" cy="173037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91" name="Прямоугольник 190"/>
          <p:cNvSpPr/>
          <p:nvPr/>
        </p:nvSpPr>
        <p:spPr>
          <a:xfrm rot="11334292">
            <a:off x="10213975" y="5614988"/>
            <a:ext cx="193675" cy="173037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92" name="Прямоугольник 191"/>
          <p:cNvSpPr/>
          <p:nvPr/>
        </p:nvSpPr>
        <p:spPr>
          <a:xfrm rot="4770122">
            <a:off x="11500644" y="5106194"/>
            <a:ext cx="365125" cy="214313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94" name="Прямоугольник 193"/>
          <p:cNvSpPr/>
          <p:nvPr/>
        </p:nvSpPr>
        <p:spPr>
          <a:xfrm rot="9952477">
            <a:off x="11633200" y="5443538"/>
            <a:ext cx="206375" cy="165100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95" name="Прямоугольник 194"/>
          <p:cNvSpPr/>
          <p:nvPr/>
        </p:nvSpPr>
        <p:spPr>
          <a:xfrm rot="21422017">
            <a:off x="9197975" y="6056313"/>
            <a:ext cx="285750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98" name="Прямоугольник 197"/>
          <p:cNvSpPr/>
          <p:nvPr/>
        </p:nvSpPr>
        <p:spPr>
          <a:xfrm rot="21422017">
            <a:off x="8832850" y="6037263"/>
            <a:ext cx="285750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99" name="Прямоугольник 198"/>
          <p:cNvSpPr/>
          <p:nvPr/>
        </p:nvSpPr>
        <p:spPr>
          <a:xfrm rot="963623">
            <a:off x="9355138" y="6907213"/>
            <a:ext cx="285750" cy="222250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00" name="Прямоугольник 199"/>
          <p:cNvSpPr/>
          <p:nvPr/>
        </p:nvSpPr>
        <p:spPr>
          <a:xfrm rot="1291267">
            <a:off x="9588500" y="6767513"/>
            <a:ext cx="285750" cy="201612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02" name="Прямоугольник 201"/>
          <p:cNvSpPr/>
          <p:nvPr/>
        </p:nvSpPr>
        <p:spPr>
          <a:xfrm rot="17362296">
            <a:off x="10404476" y="6999287"/>
            <a:ext cx="285750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03" name="Прямоугольник 202"/>
          <p:cNvSpPr/>
          <p:nvPr/>
        </p:nvSpPr>
        <p:spPr>
          <a:xfrm rot="17362296">
            <a:off x="10301288" y="7388225"/>
            <a:ext cx="285750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04" name="Прямоугольник 203"/>
          <p:cNvSpPr/>
          <p:nvPr/>
        </p:nvSpPr>
        <p:spPr>
          <a:xfrm rot="17362296">
            <a:off x="10229851" y="7888287"/>
            <a:ext cx="285750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06" name="Прямоугольник 205"/>
          <p:cNvSpPr/>
          <p:nvPr/>
        </p:nvSpPr>
        <p:spPr>
          <a:xfrm rot="1073957">
            <a:off x="9340850" y="7697788"/>
            <a:ext cx="285750" cy="173037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08" name="Прямоугольник 207"/>
          <p:cNvSpPr/>
          <p:nvPr/>
        </p:nvSpPr>
        <p:spPr>
          <a:xfrm rot="6673443">
            <a:off x="9778207" y="7269956"/>
            <a:ext cx="285750" cy="173037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10" name="Прямоугольник 209"/>
          <p:cNvSpPr/>
          <p:nvPr/>
        </p:nvSpPr>
        <p:spPr>
          <a:xfrm rot="6673443">
            <a:off x="9890919" y="6879431"/>
            <a:ext cx="285750" cy="173038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12" name="Прямоугольник 211"/>
          <p:cNvSpPr/>
          <p:nvPr/>
        </p:nvSpPr>
        <p:spPr>
          <a:xfrm rot="6673443">
            <a:off x="9605169" y="7093744"/>
            <a:ext cx="285750" cy="173038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13" name="Прямоугольник 212"/>
          <p:cNvSpPr/>
          <p:nvPr/>
        </p:nvSpPr>
        <p:spPr>
          <a:xfrm rot="6136981">
            <a:off x="9643269" y="7808119"/>
            <a:ext cx="285750" cy="173038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60532" name="AutoShape 252"/>
          <p:cNvSpPr>
            <a:spLocks noChangeArrowheads="1"/>
          </p:cNvSpPr>
          <p:nvPr/>
        </p:nvSpPr>
        <p:spPr bwMode="auto">
          <a:xfrm>
            <a:off x="7043738" y="7300913"/>
            <a:ext cx="2214562" cy="785812"/>
          </a:xfrm>
          <a:prstGeom prst="wedgeRectCallout">
            <a:avLst>
              <a:gd name="adj1" fmla="val -16940"/>
              <a:gd name="adj2" fmla="val -11044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Линии теплоснабжения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Сист. снабжения – горячее в/сн. 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                                    </a:t>
            </a:r>
            <a:r>
              <a:rPr lang="ru-RU" sz="800" i="1">
                <a:cs typeface="Times New Roman" pitchFamily="18" charset="0"/>
              </a:rPr>
              <a:t>– холодное в/сн.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% износа оборудования – 20 %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Диаметр – 500 мм</a:t>
            </a:r>
            <a:endParaRPr lang="ru-RU" sz="800">
              <a:cs typeface="Times New Roman" pitchFamily="18" charset="0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 rot="19468417">
            <a:off x="7940675" y="4714875"/>
            <a:ext cx="195263" cy="96838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19" name="Прямоугольник 218"/>
          <p:cNvSpPr/>
          <p:nvPr/>
        </p:nvSpPr>
        <p:spPr>
          <a:xfrm rot="19569408">
            <a:off x="7551738" y="4932363"/>
            <a:ext cx="285750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21" name="Прямоугольник 220"/>
          <p:cNvSpPr/>
          <p:nvPr/>
        </p:nvSpPr>
        <p:spPr>
          <a:xfrm rot="19781025">
            <a:off x="7340600" y="5141913"/>
            <a:ext cx="192088" cy="107950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23" name="Прямоугольник 222"/>
          <p:cNvSpPr/>
          <p:nvPr/>
        </p:nvSpPr>
        <p:spPr>
          <a:xfrm>
            <a:off x="4400550" y="7229475"/>
            <a:ext cx="266700" cy="1746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25" name="Прямоугольник 224"/>
          <p:cNvSpPr/>
          <p:nvPr/>
        </p:nvSpPr>
        <p:spPr>
          <a:xfrm>
            <a:off x="3838575" y="6881813"/>
            <a:ext cx="285750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27" name="Прямоугольник 226"/>
          <p:cNvSpPr/>
          <p:nvPr/>
        </p:nvSpPr>
        <p:spPr>
          <a:xfrm>
            <a:off x="4337050" y="6554788"/>
            <a:ext cx="285750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28" name="Прямоугольник 227"/>
          <p:cNvSpPr/>
          <p:nvPr/>
        </p:nvSpPr>
        <p:spPr>
          <a:xfrm>
            <a:off x="2130425" y="7267575"/>
            <a:ext cx="285750" cy="201613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29" name="Прямоугольник 228"/>
          <p:cNvSpPr/>
          <p:nvPr/>
        </p:nvSpPr>
        <p:spPr>
          <a:xfrm rot="252140">
            <a:off x="2522538" y="7275513"/>
            <a:ext cx="231775" cy="114300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0" name="Прямоугольник 229"/>
          <p:cNvSpPr/>
          <p:nvPr/>
        </p:nvSpPr>
        <p:spPr>
          <a:xfrm>
            <a:off x="4002088" y="6600825"/>
            <a:ext cx="285750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1" name="Прямоугольник 230"/>
          <p:cNvSpPr/>
          <p:nvPr/>
        </p:nvSpPr>
        <p:spPr>
          <a:xfrm>
            <a:off x="2840038" y="7285038"/>
            <a:ext cx="231775" cy="114300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2" name="Прямоугольник 231"/>
          <p:cNvSpPr/>
          <p:nvPr/>
        </p:nvSpPr>
        <p:spPr>
          <a:xfrm>
            <a:off x="2757488" y="6157913"/>
            <a:ext cx="285750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3" name="Прямоугольник 232"/>
          <p:cNvSpPr/>
          <p:nvPr/>
        </p:nvSpPr>
        <p:spPr>
          <a:xfrm rot="5705611">
            <a:off x="2476501" y="6208712"/>
            <a:ext cx="285750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4" name="Прямоугольник 233"/>
          <p:cNvSpPr/>
          <p:nvPr/>
        </p:nvSpPr>
        <p:spPr>
          <a:xfrm rot="20684118">
            <a:off x="2341563" y="5602288"/>
            <a:ext cx="285750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6" name="Прямоугольник 235"/>
          <p:cNvSpPr/>
          <p:nvPr/>
        </p:nvSpPr>
        <p:spPr>
          <a:xfrm>
            <a:off x="2700338" y="5570538"/>
            <a:ext cx="285750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40" name="Прямоугольник 239"/>
          <p:cNvSpPr/>
          <p:nvPr/>
        </p:nvSpPr>
        <p:spPr>
          <a:xfrm rot="5176359">
            <a:off x="3040063" y="5922962"/>
            <a:ext cx="285750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41" name="Прямоугольник 240"/>
          <p:cNvSpPr/>
          <p:nvPr/>
        </p:nvSpPr>
        <p:spPr>
          <a:xfrm>
            <a:off x="4186238" y="6872288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44" name="Прямоугольник 243"/>
          <p:cNvSpPr/>
          <p:nvPr/>
        </p:nvSpPr>
        <p:spPr>
          <a:xfrm>
            <a:off x="4471988" y="6872288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45" name="Прямоугольник 244"/>
          <p:cNvSpPr/>
          <p:nvPr/>
        </p:nvSpPr>
        <p:spPr>
          <a:xfrm>
            <a:off x="4471988" y="5781675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46" name="Прямоугольник 245"/>
          <p:cNvSpPr/>
          <p:nvPr/>
        </p:nvSpPr>
        <p:spPr>
          <a:xfrm>
            <a:off x="4186238" y="5800725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47" name="Прямоугольник 246"/>
          <p:cNvSpPr/>
          <p:nvPr/>
        </p:nvSpPr>
        <p:spPr>
          <a:xfrm>
            <a:off x="3900488" y="5800725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48" name="Прямоугольник 247"/>
          <p:cNvSpPr/>
          <p:nvPr/>
        </p:nvSpPr>
        <p:spPr>
          <a:xfrm>
            <a:off x="3643313" y="5800725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49" name="Прямоугольник 248"/>
          <p:cNvSpPr/>
          <p:nvPr/>
        </p:nvSpPr>
        <p:spPr>
          <a:xfrm>
            <a:off x="3652838" y="5567363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0" name="Прямоугольник 249"/>
          <p:cNvSpPr/>
          <p:nvPr/>
        </p:nvSpPr>
        <p:spPr>
          <a:xfrm>
            <a:off x="3916363" y="5556250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1" name="Прямоугольник 250"/>
          <p:cNvSpPr/>
          <p:nvPr/>
        </p:nvSpPr>
        <p:spPr>
          <a:xfrm>
            <a:off x="4186238" y="5562600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2" name="Прямоугольник 251"/>
          <p:cNvSpPr/>
          <p:nvPr/>
        </p:nvSpPr>
        <p:spPr>
          <a:xfrm>
            <a:off x="4471988" y="5541963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4" name="Прямоугольник 253"/>
          <p:cNvSpPr/>
          <p:nvPr/>
        </p:nvSpPr>
        <p:spPr>
          <a:xfrm>
            <a:off x="4400550" y="4157663"/>
            <a:ext cx="285750" cy="214312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6" name="Прямоугольник 255"/>
          <p:cNvSpPr/>
          <p:nvPr/>
        </p:nvSpPr>
        <p:spPr>
          <a:xfrm>
            <a:off x="4757738" y="5538788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7" name="Прямоугольник 256"/>
          <p:cNvSpPr/>
          <p:nvPr/>
        </p:nvSpPr>
        <p:spPr>
          <a:xfrm>
            <a:off x="4757738" y="4157663"/>
            <a:ext cx="285750" cy="214312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8" name="Прямоугольник 257"/>
          <p:cNvSpPr/>
          <p:nvPr/>
        </p:nvSpPr>
        <p:spPr>
          <a:xfrm rot="20153327" flipV="1">
            <a:off x="4918075" y="4475163"/>
            <a:ext cx="179388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9" name="Прямоугольник 258"/>
          <p:cNvSpPr/>
          <p:nvPr/>
        </p:nvSpPr>
        <p:spPr>
          <a:xfrm rot="20153327" flipV="1">
            <a:off x="5132388" y="4403725"/>
            <a:ext cx="179387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60" name="Прямоугольник 259"/>
          <p:cNvSpPr/>
          <p:nvPr/>
        </p:nvSpPr>
        <p:spPr>
          <a:xfrm rot="20153327" flipV="1">
            <a:off x="5346700" y="4346575"/>
            <a:ext cx="179388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61" name="Прямоугольник 260"/>
          <p:cNvSpPr/>
          <p:nvPr/>
        </p:nvSpPr>
        <p:spPr>
          <a:xfrm rot="20153327" flipV="1">
            <a:off x="5632450" y="4475163"/>
            <a:ext cx="179388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63" name="Прямоугольник 262"/>
          <p:cNvSpPr/>
          <p:nvPr/>
        </p:nvSpPr>
        <p:spPr>
          <a:xfrm rot="20153327" flipV="1">
            <a:off x="6122988" y="4637088"/>
            <a:ext cx="179387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65" name="Прямоугольник 264"/>
          <p:cNvSpPr/>
          <p:nvPr/>
        </p:nvSpPr>
        <p:spPr>
          <a:xfrm rot="20153327" flipV="1">
            <a:off x="5880100" y="4789488"/>
            <a:ext cx="179388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69" name="Прямоугольник 268"/>
          <p:cNvSpPr/>
          <p:nvPr/>
        </p:nvSpPr>
        <p:spPr>
          <a:xfrm rot="20153327" flipV="1">
            <a:off x="5632450" y="4975225"/>
            <a:ext cx="179388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71" name="Прямоугольник 270"/>
          <p:cNvSpPr/>
          <p:nvPr/>
        </p:nvSpPr>
        <p:spPr>
          <a:xfrm rot="20153327" flipV="1">
            <a:off x="5346700" y="5118100"/>
            <a:ext cx="179388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72" name="Прямоугольник 271"/>
          <p:cNvSpPr/>
          <p:nvPr/>
        </p:nvSpPr>
        <p:spPr>
          <a:xfrm rot="20153327" flipV="1">
            <a:off x="5132388" y="5260975"/>
            <a:ext cx="179387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73" name="Прямоугольник 272"/>
          <p:cNvSpPr/>
          <p:nvPr/>
        </p:nvSpPr>
        <p:spPr>
          <a:xfrm rot="20153327" flipV="1">
            <a:off x="5337175" y="5446713"/>
            <a:ext cx="179388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75" name="Прямоугольник 274"/>
          <p:cNvSpPr/>
          <p:nvPr/>
        </p:nvSpPr>
        <p:spPr>
          <a:xfrm rot="20153327" flipV="1">
            <a:off x="5537200" y="5303838"/>
            <a:ext cx="179388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76" name="Прямоугольник 275"/>
          <p:cNvSpPr/>
          <p:nvPr/>
        </p:nvSpPr>
        <p:spPr>
          <a:xfrm rot="20153327" flipV="1">
            <a:off x="6623050" y="5170488"/>
            <a:ext cx="179388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78" name="Прямоугольник 277"/>
          <p:cNvSpPr/>
          <p:nvPr/>
        </p:nvSpPr>
        <p:spPr>
          <a:xfrm rot="20153327" flipV="1">
            <a:off x="6846888" y="4975225"/>
            <a:ext cx="179387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79" name="Прямоугольник 278"/>
          <p:cNvSpPr/>
          <p:nvPr/>
        </p:nvSpPr>
        <p:spPr>
          <a:xfrm rot="20153327" flipV="1">
            <a:off x="7132638" y="4770438"/>
            <a:ext cx="179387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80" name="Прямоугольник 279"/>
          <p:cNvSpPr/>
          <p:nvPr/>
        </p:nvSpPr>
        <p:spPr>
          <a:xfrm rot="20153327" flipV="1">
            <a:off x="7346950" y="4645025"/>
            <a:ext cx="179388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84" name="Прямоугольник 283"/>
          <p:cNvSpPr/>
          <p:nvPr/>
        </p:nvSpPr>
        <p:spPr>
          <a:xfrm rot="20153327" flipV="1">
            <a:off x="7561263" y="4498975"/>
            <a:ext cx="179387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60577" name="AutoShape 252"/>
          <p:cNvSpPr>
            <a:spLocks noChangeArrowheads="1"/>
          </p:cNvSpPr>
          <p:nvPr/>
        </p:nvSpPr>
        <p:spPr bwMode="auto">
          <a:xfrm>
            <a:off x="5400675" y="5300663"/>
            <a:ext cx="2428875" cy="1390650"/>
          </a:xfrm>
          <a:prstGeom prst="wedgeRectCallout">
            <a:avLst>
              <a:gd name="adj1" fmla="val 71681"/>
              <a:gd name="adj2" fmla="val 5431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Тепловой пункт №7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Сист. снабжения – горячее в/сн. 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                                    </a:t>
            </a:r>
            <a:r>
              <a:rPr lang="ru-RU" sz="800" i="1">
                <a:cs typeface="Times New Roman" pitchFamily="18" charset="0"/>
              </a:rPr>
              <a:t>– холодное в/сн.    </a:t>
            </a:r>
            <a:endParaRPr lang="en-US" sz="800" i="1">
              <a:cs typeface="Times New Roman" pitchFamily="18" charset="0"/>
            </a:endParaRPr>
          </a:p>
          <a:p>
            <a:pPr algn="ctr" defTabSz="1790700"/>
            <a:r>
              <a:rPr lang="ru-RU" sz="800" i="1">
                <a:cs typeface="Times New Roman" pitchFamily="18" charset="0"/>
              </a:rPr>
              <a:t>Тип здания: кирп. 1этаж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% износа оборудования – 20 %</a:t>
            </a:r>
            <a:endParaRPr lang="ru-RU" sz="800">
              <a:cs typeface="Times New Roman" pitchFamily="18" charset="0"/>
            </a:endParaRPr>
          </a:p>
          <a:p>
            <a:pPr defTabSz="1790700"/>
            <a:r>
              <a:rPr lang="ru-RU" sz="800">
                <a:cs typeface="Times New Roman" pitchFamily="18" charset="0"/>
              </a:rPr>
              <a:t>Количество отапливаемых зданий: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Жилых домов – 50.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Соц/важные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Пром/важные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Население 200 чел.</a:t>
            </a:r>
          </a:p>
        </p:txBody>
      </p:sp>
      <p:sp>
        <p:nvSpPr>
          <p:cNvPr id="285" name="Прямоугольник 284"/>
          <p:cNvSpPr/>
          <p:nvPr/>
        </p:nvSpPr>
        <p:spPr>
          <a:xfrm flipV="1">
            <a:off x="4632325" y="2843213"/>
            <a:ext cx="392113" cy="173037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87" name="Прямоугольник 286"/>
          <p:cNvSpPr/>
          <p:nvPr/>
        </p:nvSpPr>
        <p:spPr>
          <a:xfrm rot="20153327" flipV="1">
            <a:off x="4275138" y="2974975"/>
            <a:ext cx="179387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89" name="Прямоугольник 288"/>
          <p:cNvSpPr/>
          <p:nvPr/>
        </p:nvSpPr>
        <p:spPr>
          <a:xfrm rot="20153327" flipV="1">
            <a:off x="3989388" y="3117850"/>
            <a:ext cx="179387" cy="12382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90" name="Прямоугольник 289"/>
          <p:cNvSpPr/>
          <p:nvPr/>
        </p:nvSpPr>
        <p:spPr>
          <a:xfrm>
            <a:off x="4543425" y="2843213"/>
            <a:ext cx="568325" cy="252412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91" name="Прямоугольник 290"/>
          <p:cNvSpPr/>
          <p:nvPr/>
        </p:nvSpPr>
        <p:spPr>
          <a:xfrm rot="19539704">
            <a:off x="4230688" y="2967038"/>
            <a:ext cx="230187" cy="1682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92" name="Прямоугольник 291"/>
          <p:cNvSpPr/>
          <p:nvPr/>
        </p:nvSpPr>
        <p:spPr>
          <a:xfrm rot="19539704">
            <a:off x="3976688" y="3105150"/>
            <a:ext cx="230187" cy="1682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grpSp>
        <p:nvGrpSpPr>
          <p:cNvPr id="60584" name="Группа 195"/>
          <p:cNvGrpSpPr>
            <a:grpSpLocks/>
          </p:cNvGrpSpPr>
          <p:nvPr/>
        </p:nvGrpSpPr>
        <p:grpSpPr bwMode="auto">
          <a:xfrm>
            <a:off x="3794125" y="5973763"/>
            <a:ext cx="546100" cy="574675"/>
            <a:chOff x="-1106004" y="5086352"/>
            <a:chExt cx="293814" cy="301197"/>
          </a:xfrm>
        </p:grpSpPr>
        <p:sp>
          <p:nvSpPr>
            <p:cNvPr id="60587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60588" name="Oval 41"/>
            <p:cNvSpPr>
              <a:spLocks noChangeArrowheads="1"/>
            </p:cNvSpPr>
            <p:nvPr/>
          </p:nvSpPr>
          <p:spPr bwMode="auto">
            <a:xfrm>
              <a:off x="-1106004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44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44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ЧС на системах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теплоснабжения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60586" name="Text Box 29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4.2.3.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(Сведения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по объектам теплоснабжения)</a:t>
            </a:r>
          </a:p>
        </p:txBody>
      </p:sp>
      <p:graphicFrame>
        <p:nvGraphicFramePr>
          <p:cNvPr id="268316" name="Group 28"/>
          <p:cNvGraphicFramePr>
            <a:graphicFrameLocks noGrp="1"/>
          </p:cNvGraphicFramePr>
          <p:nvPr/>
        </p:nvGraphicFramePr>
        <p:xfrm>
          <a:off x="207963" y="1300163"/>
          <a:ext cx="12449175" cy="2857500"/>
        </p:xfrm>
        <a:graphic>
          <a:graphicData uri="http://schemas.openxmlformats.org/drawingml/2006/table">
            <a:tbl>
              <a:tblPr/>
              <a:tblGrid>
                <a:gridCol w="67478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506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506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525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+mn-cs"/>
                        </a:rPr>
                        <a:t>Характеристика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25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Котельные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25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Тепловые пункты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1461" name="Text Box 7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4.2.3.1.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вызовов при возникновении ЧС на объектах теплоснабжения) </a:t>
            </a:r>
          </a:p>
        </p:txBody>
      </p:sp>
      <p:graphicFrame>
        <p:nvGraphicFramePr>
          <p:cNvPr id="251247" name="Group 367"/>
          <p:cNvGraphicFramePr>
            <a:graphicFrameLocks noGrp="1"/>
          </p:cNvGraphicFramePr>
          <p:nvPr/>
        </p:nvGraphicFramePr>
        <p:xfrm>
          <a:off x="200025" y="1585913"/>
          <a:ext cx="12485687" cy="5286375"/>
        </p:xfrm>
        <a:graphic>
          <a:graphicData uri="http://schemas.openxmlformats.org/drawingml/2006/table">
            <a:tbl>
              <a:tblPr/>
              <a:tblGrid>
                <a:gridCol w="53133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51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21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21639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1252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 89 1 ОПС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Малышево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Шатарный Д.А.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1252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ОАО «Хабаровские тепловые сети»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Шматко Р,Л.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497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Котельная №4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Гладков С.С.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8-926-583-43-08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497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Тепловой пункт №7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Рыхлин А.А,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8-311-777-77-01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497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Тепловой пункт №8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Козликов Р.Ф.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8-411-411-41-41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2497" name="Text Box 364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4.2.3.2.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87395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63894" name="Text Box 40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4.2.3.3.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8418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6484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4.2.3.3.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Группа 211"/>
          <p:cNvGrpSpPr>
            <a:grpSpLocks/>
          </p:cNvGrpSpPr>
          <p:nvPr/>
        </p:nvGrpSpPr>
        <p:grpSpPr bwMode="auto">
          <a:xfrm>
            <a:off x="-11113" y="654050"/>
            <a:ext cx="12801601" cy="8947150"/>
            <a:chOff x="-11112" y="654052"/>
            <a:chExt cx="12801601" cy="8947149"/>
          </a:xfrm>
        </p:grpSpPr>
        <p:pic>
          <p:nvPicPr>
            <p:cNvPr id="65687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65688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65689" name="Прямая соединительная линия 222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690" name="Прямая соединительная линия 224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691" name="Прямая соединительная линия 226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692" name="Прямая соединительная линия 227"/>
              <p:cNvCxnSpPr>
                <a:cxnSpLocks noChangeShapeType="1"/>
              </p:cNvCxnSpPr>
              <p:nvPr/>
            </p:nvCxnSpPr>
            <p:spPr bwMode="auto">
              <a:xfrm flipV="1">
                <a:off x="2185958" y="8369301"/>
                <a:ext cx="4240243" cy="217513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693" name="Прямая соединительная линия 228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694" name="Прямая соединительная линия 231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65539" name="Text Box 1181"/>
          <p:cNvSpPr txBox="1">
            <a:spLocks noChangeArrowheads="1"/>
          </p:cNvSpPr>
          <p:nvPr/>
        </p:nvSpPr>
        <p:spPr bwMode="auto">
          <a:xfrm rot="856414">
            <a:off x="2676525" y="3944938"/>
            <a:ext cx="1316038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65540" name="Text Box 1182"/>
          <p:cNvSpPr txBox="1">
            <a:spLocks noChangeArrowheads="1"/>
          </p:cNvSpPr>
          <p:nvPr/>
        </p:nvSpPr>
        <p:spPr bwMode="auto">
          <a:xfrm rot="-1377291">
            <a:off x="3997325" y="2608263"/>
            <a:ext cx="1011238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65541" name="Text Box 1185"/>
          <p:cNvSpPr txBox="1">
            <a:spLocks noChangeArrowheads="1"/>
          </p:cNvSpPr>
          <p:nvPr/>
        </p:nvSpPr>
        <p:spPr bwMode="auto">
          <a:xfrm rot="-2040690">
            <a:off x="6530975" y="4827588"/>
            <a:ext cx="1812925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65542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76363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65543" name="Text Box 1191"/>
          <p:cNvSpPr txBox="1">
            <a:spLocks noChangeArrowheads="1"/>
          </p:cNvSpPr>
          <p:nvPr/>
        </p:nvSpPr>
        <p:spPr bwMode="auto">
          <a:xfrm rot="3513373">
            <a:off x="7614444" y="3280569"/>
            <a:ext cx="11826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35" name="Полилиния 34"/>
          <p:cNvSpPr/>
          <p:nvPr/>
        </p:nvSpPr>
        <p:spPr>
          <a:xfrm>
            <a:off x="10001250" y="1600200"/>
            <a:ext cx="2455863" cy="993775"/>
          </a:xfrm>
          <a:custGeom>
            <a:avLst/>
            <a:gdLst>
              <a:gd name="connsiteX0" fmla="*/ 299896 w 1753534"/>
              <a:gd name="connsiteY0" fmla="*/ 46653 h 709127"/>
              <a:gd name="connsiteX1" fmla="*/ 271904 w 1753534"/>
              <a:gd name="connsiteY1" fmla="*/ 18662 h 709127"/>
              <a:gd name="connsiteX2" fmla="*/ 215920 w 1753534"/>
              <a:gd name="connsiteY2" fmla="*/ 0 h 709127"/>
              <a:gd name="connsiteX3" fmla="*/ 85292 w 1753534"/>
              <a:gd name="connsiteY3" fmla="*/ 9331 h 709127"/>
              <a:gd name="connsiteX4" fmla="*/ 66630 w 1753534"/>
              <a:gd name="connsiteY4" fmla="*/ 27992 h 709127"/>
              <a:gd name="connsiteX5" fmla="*/ 29308 w 1753534"/>
              <a:gd name="connsiteY5" fmla="*/ 111968 h 709127"/>
              <a:gd name="connsiteX6" fmla="*/ 57300 w 1753534"/>
              <a:gd name="connsiteY6" fmla="*/ 242596 h 709127"/>
              <a:gd name="connsiteX7" fmla="*/ 85292 w 1753534"/>
              <a:gd name="connsiteY7" fmla="*/ 251927 h 709127"/>
              <a:gd name="connsiteX8" fmla="*/ 103953 w 1753534"/>
              <a:gd name="connsiteY8" fmla="*/ 559837 h 709127"/>
              <a:gd name="connsiteX9" fmla="*/ 150606 w 1753534"/>
              <a:gd name="connsiteY9" fmla="*/ 615821 h 709127"/>
              <a:gd name="connsiteX10" fmla="*/ 234581 w 1753534"/>
              <a:gd name="connsiteY10" fmla="*/ 653143 h 709127"/>
              <a:gd name="connsiteX11" fmla="*/ 262573 w 1753534"/>
              <a:gd name="connsiteY11" fmla="*/ 662474 h 709127"/>
              <a:gd name="connsiteX12" fmla="*/ 318557 w 1753534"/>
              <a:gd name="connsiteY12" fmla="*/ 690466 h 709127"/>
              <a:gd name="connsiteX13" fmla="*/ 430524 w 1753534"/>
              <a:gd name="connsiteY13" fmla="*/ 681135 h 709127"/>
              <a:gd name="connsiteX14" fmla="*/ 486508 w 1753534"/>
              <a:gd name="connsiteY14" fmla="*/ 671804 h 709127"/>
              <a:gd name="connsiteX15" fmla="*/ 803749 w 1753534"/>
              <a:gd name="connsiteY15" fmla="*/ 681135 h 709127"/>
              <a:gd name="connsiteX16" fmla="*/ 831740 w 1753534"/>
              <a:gd name="connsiteY16" fmla="*/ 690466 h 709127"/>
              <a:gd name="connsiteX17" fmla="*/ 906385 w 1753534"/>
              <a:gd name="connsiteY17" fmla="*/ 709127 h 709127"/>
              <a:gd name="connsiteX18" fmla="*/ 1037014 w 1753534"/>
              <a:gd name="connsiteY18" fmla="*/ 699796 h 709127"/>
              <a:gd name="connsiteX19" fmla="*/ 1065006 w 1753534"/>
              <a:gd name="connsiteY19" fmla="*/ 681135 h 709127"/>
              <a:gd name="connsiteX20" fmla="*/ 1120989 w 1753534"/>
              <a:gd name="connsiteY20" fmla="*/ 662474 h 709127"/>
              <a:gd name="connsiteX21" fmla="*/ 1195634 w 1753534"/>
              <a:gd name="connsiteY21" fmla="*/ 634482 h 709127"/>
              <a:gd name="connsiteX22" fmla="*/ 1270279 w 1753534"/>
              <a:gd name="connsiteY22" fmla="*/ 578498 h 709127"/>
              <a:gd name="connsiteX23" fmla="*/ 1307602 w 1753534"/>
              <a:gd name="connsiteY23" fmla="*/ 569168 h 709127"/>
              <a:gd name="connsiteX24" fmla="*/ 1335594 w 1753534"/>
              <a:gd name="connsiteY24" fmla="*/ 550507 h 709127"/>
              <a:gd name="connsiteX25" fmla="*/ 1372916 w 1753534"/>
              <a:gd name="connsiteY25" fmla="*/ 541176 h 709127"/>
              <a:gd name="connsiteX26" fmla="*/ 1643504 w 1753534"/>
              <a:gd name="connsiteY26" fmla="*/ 522515 h 709127"/>
              <a:gd name="connsiteX27" fmla="*/ 1671496 w 1753534"/>
              <a:gd name="connsiteY27" fmla="*/ 513184 h 709127"/>
              <a:gd name="connsiteX28" fmla="*/ 1736810 w 1753534"/>
              <a:gd name="connsiteY28" fmla="*/ 494523 h 709127"/>
              <a:gd name="connsiteX29" fmla="*/ 1736810 w 1753534"/>
              <a:gd name="connsiteY29" fmla="*/ 419878 h 709127"/>
              <a:gd name="connsiteX30" fmla="*/ 1718149 w 1753534"/>
              <a:gd name="connsiteY30" fmla="*/ 363894 h 709127"/>
              <a:gd name="connsiteX31" fmla="*/ 1671496 w 1753534"/>
              <a:gd name="connsiteY31" fmla="*/ 326572 h 709127"/>
              <a:gd name="connsiteX32" fmla="*/ 1634173 w 1753534"/>
              <a:gd name="connsiteY32" fmla="*/ 317241 h 709127"/>
              <a:gd name="connsiteX33" fmla="*/ 1596851 w 1753534"/>
              <a:gd name="connsiteY33" fmla="*/ 298580 h 709127"/>
              <a:gd name="connsiteX34" fmla="*/ 1484883 w 1753534"/>
              <a:gd name="connsiteY34" fmla="*/ 289249 h 709127"/>
              <a:gd name="connsiteX35" fmla="*/ 1456892 w 1753534"/>
              <a:gd name="connsiteY35" fmla="*/ 279919 h 709127"/>
              <a:gd name="connsiteX36" fmla="*/ 1391577 w 1753534"/>
              <a:gd name="connsiteY36" fmla="*/ 261258 h 709127"/>
              <a:gd name="connsiteX37" fmla="*/ 1354255 w 1753534"/>
              <a:gd name="connsiteY37" fmla="*/ 242596 h 709127"/>
              <a:gd name="connsiteX38" fmla="*/ 1298271 w 1753534"/>
              <a:gd name="connsiteY38" fmla="*/ 205274 h 709127"/>
              <a:gd name="connsiteX39" fmla="*/ 1242287 w 1753534"/>
              <a:gd name="connsiteY39" fmla="*/ 177282 h 709127"/>
              <a:gd name="connsiteX40" fmla="*/ 1223626 w 1753534"/>
              <a:gd name="connsiteY40" fmla="*/ 149290 h 709127"/>
              <a:gd name="connsiteX41" fmla="*/ 1167643 w 1753534"/>
              <a:gd name="connsiteY41" fmla="*/ 111968 h 709127"/>
              <a:gd name="connsiteX42" fmla="*/ 1139651 w 1753534"/>
              <a:gd name="connsiteY42" fmla="*/ 93307 h 709127"/>
              <a:gd name="connsiteX43" fmla="*/ 1102328 w 1753534"/>
              <a:gd name="connsiteY43" fmla="*/ 83976 h 709127"/>
              <a:gd name="connsiteX44" fmla="*/ 869063 w 1753534"/>
              <a:gd name="connsiteY44" fmla="*/ 93307 h 709127"/>
              <a:gd name="connsiteX45" fmla="*/ 841071 w 1753534"/>
              <a:gd name="connsiteY45" fmla="*/ 102637 h 709127"/>
              <a:gd name="connsiteX46" fmla="*/ 775757 w 1753534"/>
              <a:gd name="connsiteY46" fmla="*/ 121298 h 709127"/>
              <a:gd name="connsiteX47" fmla="*/ 645128 w 1753534"/>
              <a:gd name="connsiteY47" fmla="*/ 111968 h 709127"/>
              <a:gd name="connsiteX48" fmla="*/ 617136 w 1753534"/>
              <a:gd name="connsiteY48" fmla="*/ 102637 h 709127"/>
              <a:gd name="connsiteX49" fmla="*/ 579814 w 1753534"/>
              <a:gd name="connsiteY49" fmla="*/ 93307 h 709127"/>
              <a:gd name="connsiteX50" fmla="*/ 551822 w 1753534"/>
              <a:gd name="connsiteY50" fmla="*/ 74645 h 709127"/>
              <a:gd name="connsiteX51" fmla="*/ 523830 w 1753534"/>
              <a:gd name="connsiteY51" fmla="*/ 65315 h 709127"/>
              <a:gd name="connsiteX52" fmla="*/ 449185 w 1753534"/>
              <a:gd name="connsiteY52" fmla="*/ 9331 h 709127"/>
              <a:gd name="connsiteX53" fmla="*/ 365210 w 1753534"/>
              <a:gd name="connsiteY53" fmla="*/ 18662 h 709127"/>
              <a:gd name="connsiteX54" fmla="*/ 299896 w 1753534"/>
              <a:gd name="connsiteY54" fmla="*/ 46653 h 709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38" name="Полилиния 37"/>
          <p:cNvSpPr/>
          <p:nvPr/>
        </p:nvSpPr>
        <p:spPr>
          <a:xfrm>
            <a:off x="11201400" y="5600700"/>
            <a:ext cx="1422400" cy="3568700"/>
          </a:xfrm>
          <a:custGeom>
            <a:avLst/>
            <a:gdLst>
              <a:gd name="connsiteX0" fmla="*/ 893720 w 1015549"/>
              <a:gd name="connsiteY0" fmla="*/ 2453951 h 2548200"/>
              <a:gd name="connsiteX1" fmla="*/ 865728 w 1015549"/>
              <a:gd name="connsiteY1" fmla="*/ 2463282 h 2548200"/>
              <a:gd name="connsiteX2" fmla="*/ 819075 w 1015549"/>
              <a:gd name="connsiteY2" fmla="*/ 2472613 h 2548200"/>
              <a:gd name="connsiteX3" fmla="*/ 781753 w 1015549"/>
              <a:gd name="connsiteY3" fmla="*/ 2481943 h 2548200"/>
              <a:gd name="connsiteX4" fmla="*/ 735100 w 1015549"/>
              <a:gd name="connsiteY4" fmla="*/ 2509935 h 2548200"/>
              <a:gd name="connsiteX5" fmla="*/ 529826 w 1015549"/>
              <a:gd name="connsiteY5" fmla="*/ 2547257 h 2548200"/>
              <a:gd name="connsiteX6" fmla="*/ 417859 w 1015549"/>
              <a:gd name="connsiteY6" fmla="*/ 2537927 h 2548200"/>
              <a:gd name="connsiteX7" fmla="*/ 389867 w 1015549"/>
              <a:gd name="connsiteY7" fmla="*/ 2519266 h 2548200"/>
              <a:gd name="connsiteX8" fmla="*/ 315222 w 1015549"/>
              <a:gd name="connsiteY8" fmla="*/ 2453951 h 2548200"/>
              <a:gd name="connsiteX9" fmla="*/ 277900 w 1015549"/>
              <a:gd name="connsiteY9" fmla="*/ 2397968 h 2548200"/>
              <a:gd name="connsiteX10" fmla="*/ 240577 w 1015549"/>
              <a:gd name="connsiteY10" fmla="*/ 2351315 h 2548200"/>
              <a:gd name="connsiteX11" fmla="*/ 221916 w 1015549"/>
              <a:gd name="connsiteY11" fmla="*/ 2295331 h 2548200"/>
              <a:gd name="connsiteX12" fmla="*/ 203255 w 1015549"/>
              <a:gd name="connsiteY12" fmla="*/ 2267339 h 2548200"/>
              <a:gd name="connsiteX13" fmla="*/ 175263 w 1015549"/>
              <a:gd name="connsiteY13" fmla="*/ 2211355 h 2548200"/>
              <a:gd name="connsiteX14" fmla="*/ 184594 w 1015549"/>
              <a:gd name="connsiteY14" fmla="*/ 2118049 h 2548200"/>
              <a:gd name="connsiteX15" fmla="*/ 203255 w 1015549"/>
              <a:gd name="connsiteY15" fmla="*/ 2080727 h 2548200"/>
              <a:gd name="connsiteX16" fmla="*/ 212585 w 1015549"/>
              <a:gd name="connsiteY16" fmla="*/ 2052735 h 2548200"/>
              <a:gd name="connsiteX17" fmla="*/ 212585 w 1015549"/>
              <a:gd name="connsiteY17" fmla="*/ 1539551 h 2548200"/>
              <a:gd name="connsiteX18" fmla="*/ 203255 w 1015549"/>
              <a:gd name="connsiteY18" fmla="*/ 1492898 h 2548200"/>
              <a:gd name="connsiteX19" fmla="*/ 184594 w 1015549"/>
              <a:gd name="connsiteY19" fmla="*/ 1436915 h 2548200"/>
              <a:gd name="connsiteX20" fmla="*/ 175263 w 1015549"/>
              <a:gd name="connsiteY20" fmla="*/ 1408923 h 2548200"/>
              <a:gd name="connsiteX21" fmla="*/ 165932 w 1015549"/>
              <a:gd name="connsiteY21" fmla="*/ 1371600 h 2548200"/>
              <a:gd name="connsiteX22" fmla="*/ 147271 w 1015549"/>
              <a:gd name="connsiteY22" fmla="*/ 1343608 h 2548200"/>
              <a:gd name="connsiteX23" fmla="*/ 128610 w 1015549"/>
              <a:gd name="connsiteY23" fmla="*/ 1306286 h 2548200"/>
              <a:gd name="connsiteX24" fmla="*/ 137941 w 1015549"/>
              <a:gd name="connsiteY24" fmla="*/ 1212980 h 2548200"/>
              <a:gd name="connsiteX25" fmla="*/ 156602 w 1015549"/>
              <a:gd name="connsiteY25" fmla="*/ 1147666 h 2548200"/>
              <a:gd name="connsiteX26" fmla="*/ 147271 w 1015549"/>
              <a:gd name="connsiteY26" fmla="*/ 1026368 h 2548200"/>
              <a:gd name="connsiteX27" fmla="*/ 128610 w 1015549"/>
              <a:gd name="connsiteY27" fmla="*/ 1007706 h 2548200"/>
              <a:gd name="connsiteX28" fmla="*/ 119279 w 1015549"/>
              <a:gd name="connsiteY28" fmla="*/ 979715 h 2548200"/>
              <a:gd name="connsiteX29" fmla="*/ 100618 w 1015549"/>
              <a:gd name="connsiteY29" fmla="*/ 951723 h 2548200"/>
              <a:gd name="connsiteX30" fmla="*/ 72626 w 1015549"/>
              <a:gd name="connsiteY30" fmla="*/ 895739 h 2548200"/>
              <a:gd name="connsiteX31" fmla="*/ 44634 w 1015549"/>
              <a:gd name="connsiteY31" fmla="*/ 877078 h 2548200"/>
              <a:gd name="connsiteX32" fmla="*/ 7312 w 1015549"/>
              <a:gd name="connsiteY32" fmla="*/ 811764 h 2548200"/>
              <a:gd name="connsiteX33" fmla="*/ 35304 w 1015549"/>
              <a:gd name="connsiteY33" fmla="*/ 634482 h 2548200"/>
              <a:gd name="connsiteX34" fmla="*/ 63296 w 1015549"/>
              <a:gd name="connsiteY34" fmla="*/ 597159 h 2548200"/>
              <a:gd name="connsiteX35" fmla="*/ 100618 w 1015549"/>
              <a:gd name="connsiteY35" fmla="*/ 559837 h 2548200"/>
              <a:gd name="connsiteX36" fmla="*/ 165932 w 1015549"/>
              <a:gd name="connsiteY36" fmla="*/ 494523 h 2548200"/>
              <a:gd name="connsiteX37" fmla="*/ 184594 w 1015549"/>
              <a:gd name="connsiteY37" fmla="*/ 475861 h 2548200"/>
              <a:gd name="connsiteX38" fmla="*/ 361875 w 1015549"/>
              <a:gd name="connsiteY38" fmla="*/ 447870 h 2548200"/>
              <a:gd name="connsiteX39" fmla="*/ 399198 w 1015549"/>
              <a:gd name="connsiteY39" fmla="*/ 438539 h 2548200"/>
              <a:gd name="connsiteX40" fmla="*/ 473843 w 1015549"/>
              <a:gd name="connsiteY40" fmla="*/ 410547 h 2548200"/>
              <a:gd name="connsiteX41" fmla="*/ 520496 w 1015549"/>
              <a:gd name="connsiteY41" fmla="*/ 363894 h 2548200"/>
              <a:gd name="connsiteX42" fmla="*/ 585810 w 1015549"/>
              <a:gd name="connsiteY42" fmla="*/ 289249 h 2548200"/>
              <a:gd name="connsiteX43" fmla="*/ 651124 w 1015549"/>
              <a:gd name="connsiteY43" fmla="*/ 214604 h 2548200"/>
              <a:gd name="connsiteX44" fmla="*/ 688447 w 1015549"/>
              <a:gd name="connsiteY44" fmla="*/ 167951 h 2548200"/>
              <a:gd name="connsiteX45" fmla="*/ 716438 w 1015549"/>
              <a:gd name="connsiteY45" fmla="*/ 158621 h 2548200"/>
              <a:gd name="connsiteX46" fmla="*/ 791083 w 1015549"/>
              <a:gd name="connsiteY46" fmla="*/ 121298 h 2548200"/>
              <a:gd name="connsiteX47" fmla="*/ 819075 w 1015549"/>
              <a:gd name="connsiteY47" fmla="*/ 111968 h 2548200"/>
              <a:gd name="connsiteX48" fmla="*/ 837736 w 1015549"/>
              <a:gd name="connsiteY48" fmla="*/ 93306 h 2548200"/>
              <a:gd name="connsiteX49" fmla="*/ 875059 w 1015549"/>
              <a:gd name="connsiteY49" fmla="*/ 27992 h 2548200"/>
              <a:gd name="connsiteX50" fmla="*/ 884390 w 1015549"/>
              <a:gd name="connsiteY50" fmla="*/ 0 h 2548200"/>
              <a:gd name="connsiteX51" fmla="*/ 940373 w 1015549"/>
              <a:gd name="connsiteY51" fmla="*/ 9331 h 2548200"/>
              <a:gd name="connsiteX52" fmla="*/ 968365 w 1015549"/>
              <a:gd name="connsiteY52" fmla="*/ 18661 h 2548200"/>
              <a:gd name="connsiteX53" fmla="*/ 977696 w 1015549"/>
              <a:gd name="connsiteY53" fmla="*/ 46653 h 2548200"/>
              <a:gd name="connsiteX54" fmla="*/ 996357 w 1015549"/>
              <a:gd name="connsiteY54" fmla="*/ 65315 h 2548200"/>
              <a:gd name="connsiteX55" fmla="*/ 1015018 w 1015549"/>
              <a:gd name="connsiteY55" fmla="*/ 121298 h 2548200"/>
              <a:gd name="connsiteX56" fmla="*/ 1005687 w 1015549"/>
              <a:gd name="connsiteY56" fmla="*/ 466531 h 2548200"/>
              <a:gd name="connsiteX57" fmla="*/ 977696 w 1015549"/>
              <a:gd name="connsiteY57" fmla="*/ 597159 h 2548200"/>
              <a:gd name="connsiteX58" fmla="*/ 987026 w 1015549"/>
              <a:gd name="connsiteY58" fmla="*/ 970384 h 2548200"/>
              <a:gd name="connsiteX59" fmla="*/ 996357 w 1015549"/>
              <a:gd name="connsiteY59" fmla="*/ 998376 h 2548200"/>
              <a:gd name="connsiteX60" fmla="*/ 987026 w 1015549"/>
              <a:gd name="connsiteY60" fmla="*/ 2071396 h 2548200"/>
              <a:gd name="connsiteX61" fmla="*/ 977696 w 1015549"/>
              <a:gd name="connsiteY61" fmla="*/ 2099388 h 2548200"/>
              <a:gd name="connsiteX62" fmla="*/ 959034 w 1015549"/>
              <a:gd name="connsiteY62" fmla="*/ 2174033 h 2548200"/>
              <a:gd name="connsiteX63" fmla="*/ 949704 w 1015549"/>
              <a:gd name="connsiteY63" fmla="*/ 2202025 h 2548200"/>
              <a:gd name="connsiteX64" fmla="*/ 931043 w 1015549"/>
              <a:gd name="connsiteY64" fmla="*/ 2267339 h 2548200"/>
              <a:gd name="connsiteX65" fmla="*/ 921712 w 1015549"/>
              <a:gd name="connsiteY65" fmla="*/ 2407298 h 2548200"/>
              <a:gd name="connsiteX66" fmla="*/ 903051 w 1015549"/>
              <a:gd name="connsiteY66" fmla="*/ 2435290 h 2548200"/>
              <a:gd name="connsiteX67" fmla="*/ 893720 w 1015549"/>
              <a:gd name="connsiteY67" fmla="*/ 2453951 h 254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40" name="Полилиния 39"/>
          <p:cNvSpPr/>
          <p:nvPr/>
        </p:nvSpPr>
        <p:spPr>
          <a:xfrm>
            <a:off x="4662488" y="7512050"/>
            <a:ext cx="4271962" cy="1801813"/>
          </a:xfrm>
          <a:custGeom>
            <a:avLst/>
            <a:gdLst>
              <a:gd name="connsiteX0" fmla="*/ 2360644 w 3051110"/>
              <a:gd name="connsiteY0" fmla="*/ 1202428 h 1286404"/>
              <a:gd name="connsiteX1" fmla="*/ 2388636 w 3051110"/>
              <a:gd name="connsiteY1" fmla="*/ 1183767 h 1286404"/>
              <a:gd name="connsiteX2" fmla="*/ 2491273 w 3051110"/>
              <a:gd name="connsiteY2" fmla="*/ 1165106 h 1286404"/>
              <a:gd name="connsiteX3" fmla="*/ 2603240 w 3051110"/>
              <a:gd name="connsiteY3" fmla="*/ 1137114 h 1286404"/>
              <a:gd name="connsiteX4" fmla="*/ 2659224 w 3051110"/>
              <a:gd name="connsiteY4" fmla="*/ 1109122 h 1286404"/>
              <a:gd name="connsiteX5" fmla="*/ 2752530 w 3051110"/>
              <a:gd name="connsiteY5" fmla="*/ 1090461 h 1286404"/>
              <a:gd name="connsiteX6" fmla="*/ 2799183 w 3051110"/>
              <a:gd name="connsiteY6" fmla="*/ 1071799 h 1286404"/>
              <a:gd name="connsiteX7" fmla="*/ 2836506 w 3051110"/>
              <a:gd name="connsiteY7" fmla="*/ 1062469 h 1286404"/>
              <a:gd name="connsiteX8" fmla="*/ 2892489 w 3051110"/>
              <a:gd name="connsiteY8" fmla="*/ 1015816 h 1286404"/>
              <a:gd name="connsiteX9" fmla="*/ 2911151 w 3051110"/>
              <a:gd name="connsiteY9" fmla="*/ 997155 h 1286404"/>
              <a:gd name="connsiteX10" fmla="*/ 2939142 w 3051110"/>
              <a:gd name="connsiteY10" fmla="*/ 978493 h 1286404"/>
              <a:gd name="connsiteX11" fmla="*/ 2976465 w 3051110"/>
              <a:gd name="connsiteY11" fmla="*/ 922510 h 1286404"/>
              <a:gd name="connsiteX12" fmla="*/ 2995126 w 3051110"/>
              <a:gd name="connsiteY12" fmla="*/ 847865 h 1286404"/>
              <a:gd name="connsiteX13" fmla="*/ 3023118 w 3051110"/>
              <a:gd name="connsiteY13" fmla="*/ 782550 h 1286404"/>
              <a:gd name="connsiteX14" fmla="*/ 3051110 w 3051110"/>
              <a:gd name="connsiteY14" fmla="*/ 717236 h 1286404"/>
              <a:gd name="connsiteX15" fmla="*/ 3041779 w 3051110"/>
              <a:gd name="connsiteY15" fmla="*/ 642591 h 1286404"/>
              <a:gd name="connsiteX16" fmla="*/ 3013787 w 3051110"/>
              <a:gd name="connsiteY16" fmla="*/ 614599 h 1286404"/>
              <a:gd name="connsiteX17" fmla="*/ 2967134 w 3051110"/>
              <a:gd name="connsiteY17" fmla="*/ 558616 h 1286404"/>
              <a:gd name="connsiteX18" fmla="*/ 2957804 w 3051110"/>
              <a:gd name="connsiteY18" fmla="*/ 530624 h 1286404"/>
              <a:gd name="connsiteX19" fmla="*/ 2920481 w 3051110"/>
              <a:gd name="connsiteY19" fmla="*/ 493301 h 1286404"/>
              <a:gd name="connsiteX20" fmla="*/ 2939142 w 3051110"/>
              <a:gd name="connsiteY20" fmla="*/ 399995 h 1286404"/>
              <a:gd name="connsiteX21" fmla="*/ 2948473 w 3051110"/>
              <a:gd name="connsiteY21" fmla="*/ 362673 h 1286404"/>
              <a:gd name="connsiteX22" fmla="*/ 2939142 w 3051110"/>
              <a:gd name="connsiteY22" fmla="*/ 288028 h 1286404"/>
              <a:gd name="connsiteX23" fmla="*/ 2864498 w 3051110"/>
              <a:gd name="connsiteY23" fmla="*/ 204053 h 1286404"/>
              <a:gd name="connsiteX24" fmla="*/ 2808514 w 3051110"/>
              <a:gd name="connsiteY24" fmla="*/ 166730 h 1286404"/>
              <a:gd name="connsiteX25" fmla="*/ 2780522 w 3051110"/>
              <a:gd name="connsiteY25" fmla="*/ 148069 h 1286404"/>
              <a:gd name="connsiteX26" fmla="*/ 2743200 w 3051110"/>
              <a:gd name="connsiteY26" fmla="*/ 129408 h 1286404"/>
              <a:gd name="connsiteX27" fmla="*/ 2715208 w 3051110"/>
              <a:gd name="connsiteY27" fmla="*/ 110746 h 1286404"/>
              <a:gd name="connsiteX28" fmla="*/ 2687216 w 3051110"/>
              <a:gd name="connsiteY28" fmla="*/ 101416 h 1286404"/>
              <a:gd name="connsiteX29" fmla="*/ 2612571 w 3051110"/>
              <a:gd name="connsiteY29" fmla="*/ 73424 h 1286404"/>
              <a:gd name="connsiteX30" fmla="*/ 2584579 w 3051110"/>
              <a:gd name="connsiteY30" fmla="*/ 54763 h 1286404"/>
              <a:gd name="connsiteX31" fmla="*/ 2491273 w 3051110"/>
              <a:gd name="connsiteY31" fmla="*/ 26771 h 1286404"/>
              <a:gd name="connsiteX32" fmla="*/ 2425959 w 3051110"/>
              <a:gd name="connsiteY32" fmla="*/ 8110 h 1286404"/>
              <a:gd name="connsiteX33" fmla="*/ 2108718 w 3051110"/>
              <a:gd name="connsiteY33" fmla="*/ 17440 h 1286404"/>
              <a:gd name="connsiteX34" fmla="*/ 2006081 w 3051110"/>
              <a:gd name="connsiteY34" fmla="*/ 45432 h 1286404"/>
              <a:gd name="connsiteX35" fmla="*/ 1950098 w 3051110"/>
              <a:gd name="connsiteY35" fmla="*/ 92085 h 1286404"/>
              <a:gd name="connsiteX36" fmla="*/ 1912775 w 3051110"/>
              <a:gd name="connsiteY36" fmla="*/ 138738 h 1286404"/>
              <a:gd name="connsiteX37" fmla="*/ 1866122 w 3051110"/>
              <a:gd name="connsiteY37" fmla="*/ 204053 h 1286404"/>
              <a:gd name="connsiteX38" fmla="*/ 1847461 w 3051110"/>
              <a:gd name="connsiteY38" fmla="*/ 241375 h 1286404"/>
              <a:gd name="connsiteX39" fmla="*/ 1828800 w 3051110"/>
              <a:gd name="connsiteY39" fmla="*/ 269367 h 1286404"/>
              <a:gd name="connsiteX40" fmla="*/ 1791477 w 3051110"/>
              <a:gd name="connsiteY40" fmla="*/ 344012 h 1286404"/>
              <a:gd name="connsiteX41" fmla="*/ 1744824 w 3051110"/>
              <a:gd name="connsiteY41" fmla="*/ 409326 h 1286404"/>
              <a:gd name="connsiteX42" fmla="*/ 1726163 w 3051110"/>
              <a:gd name="connsiteY42" fmla="*/ 437318 h 1286404"/>
              <a:gd name="connsiteX43" fmla="*/ 1698171 w 3051110"/>
              <a:gd name="connsiteY43" fmla="*/ 465310 h 1286404"/>
              <a:gd name="connsiteX44" fmla="*/ 1660849 w 3051110"/>
              <a:gd name="connsiteY44" fmla="*/ 511963 h 1286404"/>
              <a:gd name="connsiteX45" fmla="*/ 1623526 w 3051110"/>
              <a:gd name="connsiteY45" fmla="*/ 530624 h 1286404"/>
              <a:gd name="connsiteX46" fmla="*/ 1595534 w 3051110"/>
              <a:gd name="connsiteY46" fmla="*/ 558616 h 1286404"/>
              <a:gd name="connsiteX47" fmla="*/ 1558212 w 3051110"/>
              <a:gd name="connsiteY47" fmla="*/ 567946 h 1286404"/>
              <a:gd name="connsiteX48" fmla="*/ 1520889 w 3051110"/>
              <a:gd name="connsiteY48" fmla="*/ 586608 h 1286404"/>
              <a:gd name="connsiteX49" fmla="*/ 1455575 w 3051110"/>
              <a:gd name="connsiteY49" fmla="*/ 605269 h 1286404"/>
              <a:gd name="connsiteX50" fmla="*/ 1418253 w 3051110"/>
              <a:gd name="connsiteY50" fmla="*/ 623930 h 1286404"/>
              <a:gd name="connsiteX51" fmla="*/ 1390261 w 3051110"/>
              <a:gd name="connsiteY51" fmla="*/ 633261 h 1286404"/>
              <a:gd name="connsiteX52" fmla="*/ 1362269 w 3051110"/>
              <a:gd name="connsiteY52" fmla="*/ 651922 h 1286404"/>
              <a:gd name="connsiteX53" fmla="*/ 1315616 w 3051110"/>
              <a:gd name="connsiteY53" fmla="*/ 661253 h 1286404"/>
              <a:gd name="connsiteX54" fmla="*/ 1287624 w 3051110"/>
              <a:gd name="connsiteY54" fmla="*/ 679914 h 1286404"/>
              <a:gd name="connsiteX55" fmla="*/ 1212979 w 3051110"/>
              <a:gd name="connsiteY55" fmla="*/ 698575 h 1286404"/>
              <a:gd name="connsiteX56" fmla="*/ 1175657 w 3051110"/>
              <a:gd name="connsiteY56" fmla="*/ 707906 h 1286404"/>
              <a:gd name="connsiteX57" fmla="*/ 1110342 w 3051110"/>
              <a:gd name="connsiteY57" fmla="*/ 745228 h 1286404"/>
              <a:gd name="connsiteX58" fmla="*/ 1054359 w 3051110"/>
              <a:gd name="connsiteY58" fmla="*/ 782550 h 1286404"/>
              <a:gd name="connsiteX59" fmla="*/ 1026367 w 3051110"/>
              <a:gd name="connsiteY59" fmla="*/ 801212 h 1286404"/>
              <a:gd name="connsiteX60" fmla="*/ 998375 w 3051110"/>
              <a:gd name="connsiteY60" fmla="*/ 819873 h 1286404"/>
              <a:gd name="connsiteX61" fmla="*/ 970383 w 3051110"/>
              <a:gd name="connsiteY61" fmla="*/ 847865 h 1286404"/>
              <a:gd name="connsiteX62" fmla="*/ 942391 w 3051110"/>
              <a:gd name="connsiteY62" fmla="*/ 866526 h 1286404"/>
              <a:gd name="connsiteX63" fmla="*/ 914400 w 3051110"/>
              <a:gd name="connsiteY63" fmla="*/ 894518 h 1286404"/>
              <a:gd name="connsiteX64" fmla="*/ 849085 w 3051110"/>
              <a:gd name="connsiteY64" fmla="*/ 931840 h 1286404"/>
              <a:gd name="connsiteX65" fmla="*/ 821093 w 3051110"/>
              <a:gd name="connsiteY65" fmla="*/ 950501 h 1286404"/>
              <a:gd name="connsiteX66" fmla="*/ 802432 w 3051110"/>
              <a:gd name="connsiteY66" fmla="*/ 969163 h 1286404"/>
              <a:gd name="connsiteX67" fmla="*/ 737118 w 3051110"/>
              <a:gd name="connsiteY67" fmla="*/ 987824 h 1286404"/>
              <a:gd name="connsiteX68" fmla="*/ 279918 w 3051110"/>
              <a:gd name="connsiteY68" fmla="*/ 997155 h 1286404"/>
              <a:gd name="connsiteX69" fmla="*/ 251926 w 3051110"/>
              <a:gd name="connsiteY69" fmla="*/ 1006485 h 1286404"/>
              <a:gd name="connsiteX70" fmla="*/ 195942 w 3051110"/>
              <a:gd name="connsiteY70" fmla="*/ 1053138 h 1286404"/>
              <a:gd name="connsiteX71" fmla="*/ 158620 w 3051110"/>
              <a:gd name="connsiteY71" fmla="*/ 1062469 h 1286404"/>
              <a:gd name="connsiteX72" fmla="*/ 93306 w 3051110"/>
              <a:gd name="connsiteY72" fmla="*/ 1081130 h 1286404"/>
              <a:gd name="connsiteX73" fmla="*/ 74644 w 3051110"/>
              <a:gd name="connsiteY73" fmla="*/ 1099791 h 1286404"/>
              <a:gd name="connsiteX74" fmla="*/ 46653 w 3051110"/>
              <a:gd name="connsiteY74" fmla="*/ 1109122 h 1286404"/>
              <a:gd name="connsiteX75" fmla="*/ 27991 w 3051110"/>
              <a:gd name="connsiteY75" fmla="*/ 1137114 h 1286404"/>
              <a:gd name="connsiteX76" fmla="*/ 9330 w 3051110"/>
              <a:gd name="connsiteY76" fmla="*/ 1193097 h 1286404"/>
              <a:gd name="connsiteX77" fmla="*/ 0 w 3051110"/>
              <a:gd name="connsiteY77" fmla="*/ 1221089 h 1286404"/>
              <a:gd name="connsiteX78" fmla="*/ 9330 w 3051110"/>
              <a:gd name="connsiteY78" fmla="*/ 1249081 h 1286404"/>
              <a:gd name="connsiteX79" fmla="*/ 65314 w 3051110"/>
              <a:gd name="connsiteY79" fmla="*/ 1286404 h 1286404"/>
              <a:gd name="connsiteX80" fmla="*/ 597159 w 3051110"/>
              <a:gd name="connsiteY80" fmla="*/ 1277073 h 1286404"/>
              <a:gd name="connsiteX81" fmla="*/ 653142 w 3051110"/>
              <a:gd name="connsiteY81" fmla="*/ 1267742 h 1286404"/>
              <a:gd name="connsiteX82" fmla="*/ 802432 w 3051110"/>
              <a:gd name="connsiteY82" fmla="*/ 1258412 h 1286404"/>
              <a:gd name="connsiteX83" fmla="*/ 867747 w 3051110"/>
              <a:gd name="connsiteY83" fmla="*/ 1239750 h 1286404"/>
              <a:gd name="connsiteX84" fmla="*/ 923730 w 3051110"/>
              <a:gd name="connsiteY84" fmla="*/ 1230420 h 1286404"/>
              <a:gd name="connsiteX85" fmla="*/ 961053 w 3051110"/>
              <a:gd name="connsiteY85" fmla="*/ 1221089 h 1286404"/>
              <a:gd name="connsiteX86" fmla="*/ 989044 w 3051110"/>
              <a:gd name="connsiteY86" fmla="*/ 1211759 h 1286404"/>
              <a:gd name="connsiteX87" fmla="*/ 1082351 w 3051110"/>
              <a:gd name="connsiteY87" fmla="*/ 1193097 h 1286404"/>
              <a:gd name="connsiteX88" fmla="*/ 1110342 w 3051110"/>
              <a:gd name="connsiteY88" fmla="*/ 1183767 h 1286404"/>
              <a:gd name="connsiteX89" fmla="*/ 1175657 w 3051110"/>
              <a:gd name="connsiteY89" fmla="*/ 1165106 h 1286404"/>
              <a:gd name="connsiteX90" fmla="*/ 1278293 w 3051110"/>
              <a:gd name="connsiteY90" fmla="*/ 1109122 h 1286404"/>
              <a:gd name="connsiteX91" fmla="*/ 1306285 w 3051110"/>
              <a:gd name="connsiteY91" fmla="*/ 1099791 h 1286404"/>
              <a:gd name="connsiteX92" fmla="*/ 1614195 w 3051110"/>
              <a:gd name="connsiteY92" fmla="*/ 1109122 h 1286404"/>
              <a:gd name="connsiteX93" fmla="*/ 1651518 w 3051110"/>
              <a:gd name="connsiteY93" fmla="*/ 1127783 h 1286404"/>
              <a:gd name="connsiteX94" fmla="*/ 1698171 w 3051110"/>
              <a:gd name="connsiteY94" fmla="*/ 1137114 h 1286404"/>
              <a:gd name="connsiteX95" fmla="*/ 1754155 w 3051110"/>
              <a:gd name="connsiteY95" fmla="*/ 1155775 h 1286404"/>
              <a:gd name="connsiteX96" fmla="*/ 1810138 w 3051110"/>
              <a:gd name="connsiteY96" fmla="*/ 1174436 h 1286404"/>
              <a:gd name="connsiteX97" fmla="*/ 1866122 w 3051110"/>
              <a:gd name="connsiteY97" fmla="*/ 1202428 h 1286404"/>
              <a:gd name="connsiteX98" fmla="*/ 1903444 w 3051110"/>
              <a:gd name="connsiteY98" fmla="*/ 1211759 h 1286404"/>
              <a:gd name="connsiteX99" fmla="*/ 2360644 w 3051110"/>
              <a:gd name="connsiteY99" fmla="*/ 1202428 h 128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45" name="Прямоугольник 44"/>
          <p:cNvSpPr/>
          <p:nvPr/>
        </p:nvSpPr>
        <p:spPr>
          <a:xfrm rot="21380923">
            <a:off x="5403850" y="8026400"/>
            <a:ext cx="300038" cy="182563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46" name="Прямоугольник 45"/>
          <p:cNvSpPr/>
          <p:nvPr/>
        </p:nvSpPr>
        <p:spPr>
          <a:xfrm rot="21380923">
            <a:off x="5848350" y="8018463"/>
            <a:ext cx="300038" cy="227012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cxnSp>
        <p:nvCxnSpPr>
          <p:cNvPr id="170" name="Прямая соединительная линия 169"/>
          <p:cNvCxnSpPr/>
          <p:nvPr/>
        </p:nvCxnSpPr>
        <p:spPr>
          <a:xfrm flipV="1">
            <a:off x="8899525" y="5661025"/>
            <a:ext cx="835025" cy="7048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Прямая соединительная линия 174"/>
          <p:cNvCxnSpPr/>
          <p:nvPr/>
        </p:nvCxnSpPr>
        <p:spPr>
          <a:xfrm flipV="1">
            <a:off x="9156700" y="6154738"/>
            <a:ext cx="131763" cy="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Прямая соединительная линия 178"/>
          <p:cNvCxnSpPr/>
          <p:nvPr/>
        </p:nvCxnSpPr>
        <p:spPr>
          <a:xfrm rot="16200000" flipH="1">
            <a:off x="8951119" y="6157119"/>
            <a:ext cx="127000" cy="3968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Прямоугольник 42"/>
          <p:cNvSpPr/>
          <p:nvPr/>
        </p:nvSpPr>
        <p:spPr>
          <a:xfrm rot="21380923">
            <a:off x="8823325" y="6035675"/>
            <a:ext cx="300038" cy="125413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cxnSp>
        <p:nvCxnSpPr>
          <p:cNvPr id="186" name="Прямая соединительная линия 185"/>
          <p:cNvCxnSpPr/>
          <p:nvPr/>
        </p:nvCxnSpPr>
        <p:spPr>
          <a:xfrm flipV="1">
            <a:off x="9723438" y="5532438"/>
            <a:ext cx="595312" cy="1333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Прямая соединительная линия 192"/>
          <p:cNvCxnSpPr/>
          <p:nvPr/>
        </p:nvCxnSpPr>
        <p:spPr>
          <a:xfrm rot="16200000" flipH="1">
            <a:off x="9985375" y="5527676"/>
            <a:ext cx="92075" cy="190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Прямая соединительная линия 195"/>
          <p:cNvCxnSpPr/>
          <p:nvPr/>
        </p:nvCxnSpPr>
        <p:spPr>
          <a:xfrm rot="16200000" flipH="1">
            <a:off x="10083007" y="5615781"/>
            <a:ext cx="88900" cy="1111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Прямая соединительная линия 196"/>
          <p:cNvCxnSpPr/>
          <p:nvPr/>
        </p:nvCxnSpPr>
        <p:spPr>
          <a:xfrm rot="16200000" flipH="1">
            <a:off x="10221119" y="5591969"/>
            <a:ext cx="103188" cy="1270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Прямая соединительная линия 200"/>
          <p:cNvCxnSpPr/>
          <p:nvPr/>
        </p:nvCxnSpPr>
        <p:spPr>
          <a:xfrm rot="16200000" flipH="1">
            <a:off x="9715501" y="5634037"/>
            <a:ext cx="30162" cy="1746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Прямая соединительная линия 204"/>
          <p:cNvCxnSpPr/>
          <p:nvPr/>
        </p:nvCxnSpPr>
        <p:spPr>
          <a:xfrm rot="16200000" flipH="1">
            <a:off x="9769475" y="5697538"/>
            <a:ext cx="328613" cy="242887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Прямая соединительная линия 206"/>
          <p:cNvCxnSpPr/>
          <p:nvPr/>
        </p:nvCxnSpPr>
        <p:spPr>
          <a:xfrm>
            <a:off x="8462963" y="6124575"/>
            <a:ext cx="938212" cy="72231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Прямая соединительная линия 208"/>
          <p:cNvCxnSpPr/>
          <p:nvPr/>
        </p:nvCxnSpPr>
        <p:spPr>
          <a:xfrm>
            <a:off x="9390063" y="6846888"/>
            <a:ext cx="1116012" cy="38100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Прямая соединительная линия 210"/>
          <p:cNvCxnSpPr/>
          <p:nvPr/>
        </p:nvCxnSpPr>
        <p:spPr>
          <a:xfrm rot="5400000">
            <a:off x="9501982" y="6919118"/>
            <a:ext cx="50800" cy="476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Прямая соединительная линия 213"/>
          <p:cNvCxnSpPr/>
          <p:nvPr/>
        </p:nvCxnSpPr>
        <p:spPr>
          <a:xfrm rot="5400000">
            <a:off x="9659144" y="6915944"/>
            <a:ext cx="50800" cy="793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Прямая соединительная линия 214"/>
          <p:cNvCxnSpPr/>
          <p:nvPr/>
        </p:nvCxnSpPr>
        <p:spPr>
          <a:xfrm rot="5400000">
            <a:off x="9782175" y="7021513"/>
            <a:ext cx="49213" cy="7937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Прямая соединительная линия 215"/>
          <p:cNvCxnSpPr/>
          <p:nvPr/>
        </p:nvCxnSpPr>
        <p:spPr>
          <a:xfrm rot="5400000">
            <a:off x="9968706" y="7022307"/>
            <a:ext cx="49213" cy="63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Прямая соединительная линия 217"/>
          <p:cNvCxnSpPr/>
          <p:nvPr/>
        </p:nvCxnSpPr>
        <p:spPr>
          <a:xfrm rot="5400000">
            <a:off x="9862344" y="7125494"/>
            <a:ext cx="160337" cy="31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Прямая соединительная линия 219"/>
          <p:cNvCxnSpPr/>
          <p:nvPr/>
        </p:nvCxnSpPr>
        <p:spPr>
          <a:xfrm rot="5400000">
            <a:off x="10387807" y="7309644"/>
            <a:ext cx="176212" cy="63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Прямая соединительная линия 221"/>
          <p:cNvCxnSpPr/>
          <p:nvPr/>
        </p:nvCxnSpPr>
        <p:spPr>
          <a:xfrm rot="5400000">
            <a:off x="10432257" y="7158831"/>
            <a:ext cx="114300" cy="2381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Прямая соединительная линия 223"/>
          <p:cNvCxnSpPr/>
          <p:nvPr/>
        </p:nvCxnSpPr>
        <p:spPr>
          <a:xfrm>
            <a:off x="3354388" y="6799263"/>
            <a:ext cx="1203325" cy="31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Прямая соединительная линия 225"/>
          <p:cNvCxnSpPr/>
          <p:nvPr/>
        </p:nvCxnSpPr>
        <p:spPr>
          <a:xfrm>
            <a:off x="9185275" y="7577138"/>
            <a:ext cx="1203325" cy="322262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Прямая соединительная линия 234"/>
          <p:cNvCxnSpPr/>
          <p:nvPr/>
        </p:nvCxnSpPr>
        <p:spPr>
          <a:xfrm rot="5400000">
            <a:off x="9477376" y="7691437"/>
            <a:ext cx="61912" cy="476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Прямая соединительная линия 236"/>
          <p:cNvCxnSpPr/>
          <p:nvPr/>
        </p:nvCxnSpPr>
        <p:spPr>
          <a:xfrm rot="5400000">
            <a:off x="9788525" y="7769225"/>
            <a:ext cx="58738" cy="793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Прямая соединительная линия 237"/>
          <p:cNvCxnSpPr/>
          <p:nvPr/>
        </p:nvCxnSpPr>
        <p:spPr>
          <a:xfrm rot="5400000">
            <a:off x="10356850" y="7916863"/>
            <a:ext cx="60325" cy="63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Прямая соединительная линия 238"/>
          <p:cNvCxnSpPr/>
          <p:nvPr/>
        </p:nvCxnSpPr>
        <p:spPr>
          <a:xfrm flipV="1">
            <a:off x="9994900" y="5387975"/>
            <a:ext cx="1866900" cy="50800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Прямая соединительная линия 241"/>
          <p:cNvCxnSpPr/>
          <p:nvPr/>
        </p:nvCxnSpPr>
        <p:spPr>
          <a:xfrm rot="16200000" flipH="1">
            <a:off x="11689556" y="5418932"/>
            <a:ext cx="103187" cy="1270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Прямая соединительная линия 242"/>
          <p:cNvCxnSpPr/>
          <p:nvPr/>
        </p:nvCxnSpPr>
        <p:spPr>
          <a:xfrm>
            <a:off x="11855450" y="5389563"/>
            <a:ext cx="103188" cy="11112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Прямая соединительная линия 254"/>
          <p:cNvCxnSpPr/>
          <p:nvPr/>
        </p:nvCxnSpPr>
        <p:spPr>
          <a:xfrm rot="16200000" flipH="1">
            <a:off x="4424363" y="6732588"/>
            <a:ext cx="136525" cy="31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Прямая соединительная линия 261"/>
          <p:cNvCxnSpPr/>
          <p:nvPr/>
        </p:nvCxnSpPr>
        <p:spPr>
          <a:xfrm rot="16200000" flipH="1">
            <a:off x="4522788" y="6829425"/>
            <a:ext cx="60325" cy="31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Прямая соединительная линия 263"/>
          <p:cNvCxnSpPr/>
          <p:nvPr/>
        </p:nvCxnSpPr>
        <p:spPr>
          <a:xfrm rot="16200000" flipH="1">
            <a:off x="4199732" y="6763543"/>
            <a:ext cx="82550" cy="476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Прямая соединительная линия 265"/>
          <p:cNvCxnSpPr/>
          <p:nvPr/>
        </p:nvCxnSpPr>
        <p:spPr>
          <a:xfrm rot="16200000" flipH="1">
            <a:off x="4241800" y="6838950"/>
            <a:ext cx="84138" cy="793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единительная линия 266"/>
          <p:cNvCxnSpPr/>
          <p:nvPr/>
        </p:nvCxnSpPr>
        <p:spPr>
          <a:xfrm rot="16200000" flipH="1">
            <a:off x="3955256" y="6839744"/>
            <a:ext cx="84138" cy="63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Прямая соединительная линия 267"/>
          <p:cNvCxnSpPr/>
          <p:nvPr/>
        </p:nvCxnSpPr>
        <p:spPr>
          <a:xfrm rot="16200000" flipH="1">
            <a:off x="4239419" y="6973094"/>
            <a:ext cx="427038" cy="952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Прямая соединительная линия 269"/>
          <p:cNvCxnSpPr/>
          <p:nvPr/>
        </p:nvCxnSpPr>
        <p:spPr>
          <a:xfrm rot="5400000">
            <a:off x="2959101" y="6832600"/>
            <a:ext cx="455612" cy="369887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Прямая соединительная линия 273"/>
          <p:cNvCxnSpPr/>
          <p:nvPr/>
        </p:nvCxnSpPr>
        <p:spPr>
          <a:xfrm rot="10800000">
            <a:off x="2287588" y="7232650"/>
            <a:ext cx="723900" cy="63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Прямая соединительная линия 276"/>
          <p:cNvCxnSpPr/>
          <p:nvPr/>
        </p:nvCxnSpPr>
        <p:spPr>
          <a:xfrm rot="16200000" flipH="1">
            <a:off x="2278856" y="7246145"/>
            <a:ext cx="47625" cy="4762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Прямая соединительная линия 280"/>
          <p:cNvCxnSpPr/>
          <p:nvPr/>
        </p:nvCxnSpPr>
        <p:spPr>
          <a:xfrm rot="16200000" flipH="1">
            <a:off x="2646363" y="7243762"/>
            <a:ext cx="46038" cy="476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Прямая соединительная линия 281"/>
          <p:cNvCxnSpPr/>
          <p:nvPr/>
        </p:nvCxnSpPr>
        <p:spPr>
          <a:xfrm rot="16200000" flipH="1">
            <a:off x="2885281" y="7257257"/>
            <a:ext cx="47625" cy="4762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Прямая соединительная линия 282"/>
          <p:cNvCxnSpPr/>
          <p:nvPr/>
        </p:nvCxnSpPr>
        <p:spPr>
          <a:xfrm rot="16200000" flipH="1">
            <a:off x="8130381" y="6503195"/>
            <a:ext cx="1400175" cy="715962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6" name="Прямая соединительная линия 285"/>
          <p:cNvCxnSpPr/>
          <p:nvPr/>
        </p:nvCxnSpPr>
        <p:spPr>
          <a:xfrm>
            <a:off x="7388225" y="5467350"/>
            <a:ext cx="1003300" cy="5873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8" name="Прямая соединительная линия 287"/>
          <p:cNvCxnSpPr/>
          <p:nvPr/>
        </p:nvCxnSpPr>
        <p:spPr>
          <a:xfrm flipV="1">
            <a:off x="6734175" y="4916488"/>
            <a:ext cx="1446213" cy="9842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3" name="Прямая соединительная линия 292"/>
          <p:cNvCxnSpPr/>
          <p:nvPr/>
        </p:nvCxnSpPr>
        <p:spPr>
          <a:xfrm rot="16200000" flipH="1">
            <a:off x="6644482" y="5798344"/>
            <a:ext cx="139700" cy="52387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Прямая соединительная линия 294"/>
          <p:cNvCxnSpPr/>
          <p:nvPr/>
        </p:nvCxnSpPr>
        <p:spPr>
          <a:xfrm rot="16200000" flipH="1">
            <a:off x="6860382" y="5647531"/>
            <a:ext cx="147638" cy="666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Прямая соединительная линия 296"/>
          <p:cNvCxnSpPr/>
          <p:nvPr/>
        </p:nvCxnSpPr>
        <p:spPr>
          <a:xfrm rot="16200000" flipH="1">
            <a:off x="7031038" y="5483225"/>
            <a:ext cx="166687" cy="9366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Прямая соединительная линия 298"/>
          <p:cNvCxnSpPr/>
          <p:nvPr/>
        </p:nvCxnSpPr>
        <p:spPr>
          <a:xfrm rot="16200000" flipH="1">
            <a:off x="7247732" y="5372893"/>
            <a:ext cx="139700" cy="7461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Прямая соединительная линия 300"/>
          <p:cNvCxnSpPr/>
          <p:nvPr/>
        </p:nvCxnSpPr>
        <p:spPr>
          <a:xfrm rot="16200000" flipH="1">
            <a:off x="7414419" y="5253832"/>
            <a:ext cx="139700" cy="74612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Прямая соединительная линия 301"/>
          <p:cNvCxnSpPr/>
          <p:nvPr/>
        </p:nvCxnSpPr>
        <p:spPr>
          <a:xfrm rot="16200000" flipH="1">
            <a:off x="7714457" y="5060156"/>
            <a:ext cx="139700" cy="7461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Прямая соединительная линия 302"/>
          <p:cNvCxnSpPr/>
          <p:nvPr/>
        </p:nvCxnSpPr>
        <p:spPr>
          <a:xfrm rot="16200000" flipH="1">
            <a:off x="8063707" y="4804568"/>
            <a:ext cx="127000" cy="10636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Прямая соединительная линия 304"/>
          <p:cNvCxnSpPr/>
          <p:nvPr/>
        </p:nvCxnSpPr>
        <p:spPr>
          <a:xfrm>
            <a:off x="5160963" y="3994150"/>
            <a:ext cx="785812" cy="54610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Прямая соединительная линия 307"/>
          <p:cNvCxnSpPr/>
          <p:nvPr/>
        </p:nvCxnSpPr>
        <p:spPr>
          <a:xfrm>
            <a:off x="5940425" y="4527550"/>
            <a:ext cx="714375" cy="666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Прямая соединительная линия 313"/>
          <p:cNvCxnSpPr/>
          <p:nvPr/>
        </p:nvCxnSpPr>
        <p:spPr>
          <a:xfrm rot="16200000" flipH="1">
            <a:off x="6607175" y="4621213"/>
            <a:ext cx="327025" cy="2730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Прямая соединительная линия 316"/>
          <p:cNvCxnSpPr/>
          <p:nvPr/>
        </p:nvCxnSpPr>
        <p:spPr>
          <a:xfrm flipV="1">
            <a:off x="6040438" y="4413250"/>
            <a:ext cx="1581150" cy="115411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Прямая соединительная линия 321"/>
          <p:cNvCxnSpPr/>
          <p:nvPr/>
        </p:nvCxnSpPr>
        <p:spPr>
          <a:xfrm rot="16200000" flipH="1">
            <a:off x="6040438" y="5546725"/>
            <a:ext cx="53975" cy="539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Прямая соединительная линия 323"/>
          <p:cNvCxnSpPr/>
          <p:nvPr/>
        </p:nvCxnSpPr>
        <p:spPr>
          <a:xfrm rot="16200000" flipH="1">
            <a:off x="6377781" y="5323682"/>
            <a:ext cx="60325" cy="3968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Прямая соединительная линия 325"/>
          <p:cNvCxnSpPr/>
          <p:nvPr/>
        </p:nvCxnSpPr>
        <p:spPr>
          <a:xfrm rot="16200000" flipH="1">
            <a:off x="6637338" y="5133975"/>
            <a:ext cx="60325" cy="412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Прямая соединительная линия 326"/>
          <p:cNvCxnSpPr/>
          <p:nvPr/>
        </p:nvCxnSpPr>
        <p:spPr>
          <a:xfrm rot="16200000" flipH="1">
            <a:off x="6874669" y="4950619"/>
            <a:ext cx="60325" cy="39687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Прямая соединительная линия 327"/>
          <p:cNvCxnSpPr/>
          <p:nvPr/>
        </p:nvCxnSpPr>
        <p:spPr>
          <a:xfrm rot="16200000" flipH="1">
            <a:off x="7191375" y="4730750"/>
            <a:ext cx="58738" cy="3968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Прямая соединительная линия 328"/>
          <p:cNvCxnSpPr/>
          <p:nvPr/>
        </p:nvCxnSpPr>
        <p:spPr>
          <a:xfrm rot="16200000" flipH="1">
            <a:off x="7369175" y="4597400"/>
            <a:ext cx="58738" cy="3968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Прямая соединительная линия 329"/>
          <p:cNvCxnSpPr/>
          <p:nvPr/>
        </p:nvCxnSpPr>
        <p:spPr>
          <a:xfrm rot="16200000" flipH="1">
            <a:off x="7604125" y="4432300"/>
            <a:ext cx="60325" cy="412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Прямая соединительная линия 330"/>
          <p:cNvCxnSpPr/>
          <p:nvPr/>
        </p:nvCxnSpPr>
        <p:spPr>
          <a:xfrm rot="10800000" flipV="1">
            <a:off x="5065713" y="4389438"/>
            <a:ext cx="652462" cy="27622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Прямая соединительная линия 334"/>
          <p:cNvCxnSpPr/>
          <p:nvPr/>
        </p:nvCxnSpPr>
        <p:spPr>
          <a:xfrm rot="16200000" flipH="1">
            <a:off x="5636419" y="4415631"/>
            <a:ext cx="71438" cy="539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Прямая соединительная линия 336"/>
          <p:cNvCxnSpPr/>
          <p:nvPr/>
        </p:nvCxnSpPr>
        <p:spPr>
          <a:xfrm>
            <a:off x="5461000" y="4445000"/>
            <a:ext cx="34925" cy="285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Прямая соединительная линия 338"/>
          <p:cNvCxnSpPr/>
          <p:nvPr/>
        </p:nvCxnSpPr>
        <p:spPr>
          <a:xfrm rot="16200000" flipH="1">
            <a:off x="5259387" y="4508501"/>
            <a:ext cx="53975" cy="3810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Прямая соединительная линия 340"/>
          <p:cNvCxnSpPr/>
          <p:nvPr/>
        </p:nvCxnSpPr>
        <p:spPr>
          <a:xfrm rot="16200000" flipH="1">
            <a:off x="5024438" y="4600575"/>
            <a:ext cx="76200" cy="317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3" name="Прямая соединительная линия 342"/>
          <p:cNvCxnSpPr/>
          <p:nvPr/>
        </p:nvCxnSpPr>
        <p:spPr>
          <a:xfrm flipV="1">
            <a:off x="5049838" y="4594225"/>
            <a:ext cx="1597025" cy="96202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9" name="Прямая соединительная линия 348"/>
          <p:cNvCxnSpPr/>
          <p:nvPr/>
        </p:nvCxnSpPr>
        <p:spPr>
          <a:xfrm rot="16200000" flipH="1">
            <a:off x="5268119" y="5341144"/>
            <a:ext cx="76200" cy="30162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0" name="Прямая соединительная линия 349"/>
          <p:cNvCxnSpPr/>
          <p:nvPr/>
        </p:nvCxnSpPr>
        <p:spPr>
          <a:xfrm rot="16200000" flipH="1">
            <a:off x="5321301" y="5414962"/>
            <a:ext cx="76200" cy="285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1" name="Прямая соединительная линия 350"/>
          <p:cNvCxnSpPr/>
          <p:nvPr/>
        </p:nvCxnSpPr>
        <p:spPr>
          <a:xfrm rot="16200000" flipH="1">
            <a:off x="5470526" y="5230812"/>
            <a:ext cx="76200" cy="285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2" name="Прямая соединительная линия 351"/>
          <p:cNvCxnSpPr/>
          <p:nvPr/>
        </p:nvCxnSpPr>
        <p:spPr>
          <a:xfrm rot="16200000" flipH="1">
            <a:off x="5591176" y="5243512"/>
            <a:ext cx="74612" cy="3016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3" name="Прямая соединительная линия 352"/>
          <p:cNvCxnSpPr/>
          <p:nvPr/>
        </p:nvCxnSpPr>
        <p:spPr>
          <a:xfrm rot="16200000" flipH="1">
            <a:off x="5741987" y="5087938"/>
            <a:ext cx="61913" cy="2063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Прямая соединительная линия 354"/>
          <p:cNvCxnSpPr/>
          <p:nvPr/>
        </p:nvCxnSpPr>
        <p:spPr>
          <a:xfrm rot="16200000" flipH="1">
            <a:off x="6042025" y="4887913"/>
            <a:ext cx="61913" cy="20637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Прямая соединительная линия 355"/>
          <p:cNvCxnSpPr/>
          <p:nvPr/>
        </p:nvCxnSpPr>
        <p:spPr>
          <a:xfrm rot="16200000" flipH="1">
            <a:off x="6204744" y="4785519"/>
            <a:ext cx="65088" cy="190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8" name="Прямая соединительная линия 357"/>
          <p:cNvCxnSpPr/>
          <p:nvPr/>
        </p:nvCxnSpPr>
        <p:spPr>
          <a:xfrm rot="5400000">
            <a:off x="4934744" y="5599906"/>
            <a:ext cx="173038" cy="6032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0" name="Прямая соединительная линия 359"/>
          <p:cNvCxnSpPr/>
          <p:nvPr/>
        </p:nvCxnSpPr>
        <p:spPr>
          <a:xfrm rot="10800000" flipV="1">
            <a:off x="3200400" y="5711825"/>
            <a:ext cx="1795463" cy="3968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6" name="Прямая соединительная линия 365"/>
          <p:cNvCxnSpPr/>
          <p:nvPr/>
        </p:nvCxnSpPr>
        <p:spPr>
          <a:xfrm rot="5400000">
            <a:off x="3136106" y="5796757"/>
            <a:ext cx="117475" cy="1428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8" name="Прямая соединительная линия 367"/>
          <p:cNvCxnSpPr/>
          <p:nvPr/>
        </p:nvCxnSpPr>
        <p:spPr>
          <a:xfrm rot="5400000">
            <a:off x="3728244" y="5739606"/>
            <a:ext cx="115888" cy="158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9" name="Прямая соединительная линия 368"/>
          <p:cNvCxnSpPr/>
          <p:nvPr/>
        </p:nvCxnSpPr>
        <p:spPr>
          <a:xfrm rot="5400000">
            <a:off x="3995738" y="5748337"/>
            <a:ext cx="114300" cy="158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0" name="Прямая соединительная линия 369"/>
          <p:cNvCxnSpPr/>
          <p:nvPr/>
        </p:nvCxnSpPr>
        <p:spPr>
          <a:xfrm rot="16200000" flipH="1">
            <a:off x="4263232" y="5734844"/>
            <a:ext cx="125412" cy="2540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" name="Прямая соединительная линия 371"/>
          <p:cNvCxnSpPr/>
          <p:nvPr/>
        </p:nvCxnSpPr>
        <p:spPr>
          <a:xfrm rot="16200000" flipH="1">
            <a:off x="4556125" y="5715000"/>
            <a:ext cx="92075" cy="158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Прямая соединительная линия 373"/>
          <p:cNvCxnSpPr/>
          <p:nvPr/>
        </p:nvCxnSpPr>
        <p:spPr>
          <a:xfrm rot="16200000" flipH="1">
            <a:off x="4864101" y="5681662"/>
            <a:ext cx="49212" cy="1111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Прямая соединительная линия 375"/>
          <p:cNvCxnSpPr/>
          <p:nvPr/>
        </p:nvCxnSpPr>
        <p:spPr>
          <a:xfrm flipV="1">
            <a:off x="5360988" y="4057650"/>
            <a:ext cx="71437" cy="6032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Прямая соединительная линия 377"/>
          <p:cNvCxnSpPr/>
          <p:nvPr/>
        </p:nvCxnSpPr>
        <p:spPr>
          <a:xfrm rot="5400000" flipH="1" flipV="1">
            <a:off x="4738687" y="4032251"/>
            <a:ext cx="123825" cy="11430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Прямая соединительная линия 379"/>
          <p:cNvCxnSpPr/>
          <p:nvPr/>
        </p:nvCxnSpPr>
        <p:spPr>
          <a:xfrm>
            <a:off x="4684713" y="4146550"/>
            <a:ext cx="120650" cy="2222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Прямая соединительная линия 382"/>
          <p:cNvCxnSpPr/>
          <p:nvPr/>
        </p:nvCxnSpPr>
        <p:spPr>
          <a:xfrm flipV="1">
            <a:off x="5605463" y="4211638"/>
            <a:ext cx="122237" cy="7620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Прямая соединительная линия 385"/>
          <p:cNvCxnSpPr/>
          <p:nvPr/>
        </p:nvCxnSpPr>
        <p:spPr>
          <a:xfrm rot="10800000" flipV="1">
            <a:off x="2601913" y="5746750"/>
            <a:ext cx="614362" cy="1428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Прямая соединительная линия 389"/>
          <p:cNvCxnSpPr/>
          <p:nvPr/>
        </p:nvCxnSpPr>
        <p:spPr>
          <a:xfrm rot="16200000" flipH="1">
            <a:off x="2550319" y="5744369"/>
            <a:ext cx="128588" cy="190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2" name="Прямая соединительная линия 391"/>
          <p:cNvCxnSpPr/>
          <p:nvPr/>
        </p:nvCxnSpPr>
        <p:spPr>
          <a:xfrm rot="5400000">
            <a:off x="2810669" y="5723732"/>
            <a:ext cx="38100" cy="4762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4" name="Прямая соединительная линия 393"/>
          <p:cNvCxnSpPr/>
          <p:nvPr/>
        </p:nvCxnSpPr>
        <p:spPr>
          <a:xfrm rot="5400000">
            <a:off x="2793206" y="5895182"/>
            <a:ext cx="346075" cy="7778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Прямая соединительная линия 395"/>
          <p:cNvCxnSpPr/>
          <p:nvPr/>
        </p:nvCxnSpPr>
        <p:spPr>
          <a:xfrm>
            <a:off x="2611438" y="6091238"/>
            <a:ext cx="322262" cy="952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0" name="Прямая соединительная линия 399"/>
          <p:cNvCxnSpPr/>
          <p:nvPr/>
        </p:nvCxnSpPr>
        <p:spPr>
          <a:xfrm rot="5400000">
            <a:off x="2600325" y="6116638"/>
            <a:ext cx="38100" cy="63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1" name="Прямая соединительная линия 400"/>
          <p:cNvCxnSpPr/>
          <p:nvPr/>
        </p:nvCxnSpPr>
        <p:spPr>
          <a:xfrm rot="5400000">
            <a:off x="2858294" y="6134894"/>
            <a:ext cx="47625" cy="476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640" name="AutoShape 252"/>
          <p:cNvSpPr>
            <a:spLocks noChangeArrowheads="1"/>
          </p:cNvSpPr>
          <p:nvPr/>
        </p:nvSpPr>
        <p:spPr bwMode="auto">
          <a:xfrm>
            <a:off x="6000750" y="6200775"/>
            <a:ext cx="1855788" cy="406400"/>
          </a:xfrm>
          <a:prstGeom prst="wedgeRectCallout">
            <a:avLst>
              <a:gd name="adj1" fmla="val -35245"/>
              <a:gd name="adj2" fmla="val -93079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Очистное сооружение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% износа оборудования – 20 %</a:t>
            </a:r>
            <a:endParaRPr lang="ru-RU" sz="800">
              <a:cs typeface="Times New Roman" pitchFamily="18" charset="0"/>
            </a:endParaRPr>
          </a:p>
        </p:txBody>
      </p:sp>
      <p:sp>
        <p:nvSpPr>
          <p:cNvPr id="65641" name="AutoShape 252"/>
          <p:cNvSpPr>
            <a:spLocks noChangeArrowheads="1"/>
          </p:cNvSpPr>
          <p:nvPr/>
        </p:nvSpPr>
        <p:spPr bwMode="auto">
          <a:xfrm>
            <a:off x="5780088" y="2973388"/>
            <a:ext cx="2400300" cy="1390650"/>
          </a:xfrm>
          <a:prstGeom prst="wedgeRectCallout">
            <a:avLst>
              <a:gd name="adj1" fmla="val -71824"/>
              <a:gd name="adj2" fmla="val 20551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Котельная №4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Тип котла – КТ 300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Количество котлов – 2 шт.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Тип топлива – уголь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% износа оборудования – 15 %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Количество отапливаемых зданий: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Жилых домов – 50.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Соц/важные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Пром/важные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Население – 250 чел.</a:t>
            </a:r>
          </a:p>
        </p:txBody>
      </p:sp>
      <p:cxnSp>
        <p:nvCxnSpPr>
          <p:cNvPr id="408" name="Прямая соединительная линия 407"/>
          <p:cNvCxnSpPr/>
          <p:nvPr/>
        </p:nvCxnSpPr>
        <p:spPr>
          <a:xfrm>
            <a:off x="4689475" y="3817938"/>
            <a:ext cx="160338" cy="444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Прямая соединительная линия 416"/>
          <p:cNvCxnSpPr/>
          <p:nvPr/>
        </p:nvCxnSpPr>
        <p:spPr>
          <a:xfrm flipV="1">
            <a:off x="4257675" y="4067175"/>
            <a:ext cx="547688" cy="1270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Прямая соединительная линия 420"/>
          <p:cNvCxnSpPr/>
          <p:nvPr/>
        </p:nvCxnSpPr>
        <p:spPr>
          <a:xfrm rot="5400000" flipH="1" flipV="1">
            <a:off x="4160044" y="4099719"/>
            <a:ext cx="131763" cy="920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Прямая соединительная линия 422"/>
          <p:cNvCxnSpPr/>
          <p:nvPr/>
        </p:nvCxnSpPr>
        <p:spPr>
          <a:xfrm>
            <a:off x="4449763" y="3551238"/>
            <a:ext cx="457200" cy="277812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Прямая соединительная линия 443"/>
          <p:cNvCxnSpPr/>
          <p:nvPr/>
        </p:nvCxnSpPr>
        <p:spPr>
          <a:xfrm rot="10800000" flipV="1">
            <a:off x="2300288" y="6567488"/>
            <a:ext cx="746125" cy="6540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Прямая соединительная линия 445"/>
          <p:cNvCxnSpPr/>
          <p:nvPr/>
        </p:nvCxnSpPr>
        <p:spPr>
          <a:xfrm rot="16200000" flipV="1">
            <a:off x="2794000" y="6194426"/>
            <a:ext cx="466725" cy="14605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648" name="Group 253"/>
          <p:cNvGrpSpPr>
            <a:grpSpLocks/>
          </p:cNvGrpSpPr>
          <p:nvPr/>
        </p:nvGrpSpPr>
        <p:grpSpPr bwMode="auto">
          <a:xfrm>
            <a:off x="4800600" y="3500438"/>
            <a:ext cx="420688" cy="566737"/>
            <a:chOff x="476" y="3248"/>
            <a:chExt cx="408" cy="409"/>
          </a:xfrm>
        </p:grpSpPr>
        <p:sp>
          <p:nvSpPr>
            <p:cNvPr id="166" name="Rectangle 254"/>
            <p:cNvSpPr>
              <a:spLocks noChangeArrowheads="1"/>
            </p:cNvSpPr>
            <p:nvPr/>
          </p:nvSpPr>
          <p:spPr bwMode="auto">
            <a:xfrm>
              <a:off x="476" y="3476"/>
              <a:ext cx="363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67" name="AutoShape 255"/>
            <p:cNvSpPr>
              <a:spLocks noChangeArrowheads="1"/>
            </p:cNvSpPr>
            <p:nvPr/>
          </p:nvSpPr>
          <p:spPr bwMode="auto">
            <a:xfrm rot="-10800000">
              <a:off x="702" y="3248"/>
              <a:ext cx="182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76" name="Овал 175"/>
          <p:cNvSpPr/>
          <p:nvPr/>
        </p:nvSpPr>
        <p:spPr>
          <a:xfrm>
            <a:off x="2254250" y="6254750"/>
            <a:ext cx="352425" cy="35242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65650" name="AutoShape 252"/>
          <p:cNvSpPr>
            <a:spLocks noChangeArrowheads="1"/>
          </p:cNvSpPr>
          <p:nvPr/>
        </p:nvSpPr>
        <p:spPr bwMode="auto">
          <a:xfrm>
            <a:off x="142875" y="4872038"/>
            <a:ext cx="2197100" cy="1390650"/>
          </a:xfrm>
          <a:prstGeom prst="wedgeRectCallout">
            <a:avLst>
              <a:gd name="adj1" fmla="val 48417"/>
              <a:gd name="adj2" fmla="val 6085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Тепловой пункт №8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Сист. снабжения – горячее в/сн. 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                                    </a:t>
            </a:r>
            <a:r>
              <a:rPr lang="ru-RU" sz="800" i="1">
                <a:cs typeface="Times New Roman" pitchFamily="18" charset="0"/>
              </a:rPr>
              <a:t>– холодное в/сн.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% износа оборудования – 20 %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Тип здания – 1-этажное кирпичное</a:t>
            </a:r>
            <a:endParaRPr lang="ru-RU" sz="800">
              <a:cs typeface="Times New Roman" pitchFamily="18" charset="0"/>
            </a:endParaRPr>
          </a:p>
          <a:p>
            <a:pPr defTabSz="1790700"/>
            <a:r>
              <a:rPr lang="ru-RU" sz="800">
                <a:cs typeface="Times New Roman" pitchFamily="18" charset="0"/>
              </a:rPr>
              <a:t>Количество отапливаемых зданий: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Жилых домов – 50.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Соц/важные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Пром/важные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Население - 200 чел.</a:t>
            </a:r>
          </a:p>
        </p:txBody>
      </p:sp>
      <p:grpSp>
        <p:nvGrpSpPr>
          <p:cNvPr id="65651" name="Группа 188"/>
          <p:cNvGrpSpPr>
            <a:grpSpLocks/>
          </p:cNvGrpSpPr>
          <p:nvPr/>
        </p:nvGrpSpPr>
        <p:grpSpPr bwMode="auto">
          <a:xfrm>
            <a:off x="5629275" y="5834063"/>
            <a:ext cx="303213" cy="301625"/>
            <a:chOff x="346075" y="6327775"/>
            <a:chExt cx="215900" cy="215900"/>
          </a:xfrm>
        </p:grpSpPr>
        <p:sp>
          <p:nvSpPr>
            <p:cNvPr id="190" name="Овал 189"/>
            <p:cNvSpPr/>
            <p:nvPr/>
          </p:nvSpPr>
          <p:spPr>
            <a:xfrm>
              <a:off x="346075" y="6327775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91" name="Овал 190"/>
            <p:cNvSpPr/>
            <p:nvPr/>
          </p:nvSpPr>
          <p:spPr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65652" name="Группа 191"/>
          <p:cNvGrpSpPr>
            <a:grpSpLocks/>
          </p:cNvGrpSpPr>
          <p:nvPr/>
        </p:nvGrpSpPr>
        <p:grpSpPr bwMode="auto">
          <a:xfrm>
            <a:off x="5962650" y="5724525"/>
            <a:ext cx="303213" cy="303213"/>
            <a:chOff x="785786" y="6215082"/>
            <a:chExt cx="215900" cy="215900"/>
          </a:xfrm>
        </p:grpSpPr>
        <p:sp>
          <p:nvSpPr>
            <p:cNvPr id="194" name="Овал 193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cxnSp>
          <p:nvCxnSpPr>
            <p:cNvPr id="195" name="Прямая соединительная линия 194"/>
            <p:cNvCxnSpPr/>
            <p:nvPr/>
          </p:nvCxnSpPr>
          <p:spPr>
            <a:xfrm rot="16200000" flipH="1">
              <a:off x="819132" y="6257471"/>
              <a:ext cx="152600" cy="140165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98" name="Прямая соединительная линия 197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199" name="Прямая соединительная линия 198"/>
          <p:cNvCxnSpPr/>
          <p:nvPr/>
        </p:nvCxnSpPr>
        <p:spPr>
          <a:xfrm flipV="1">
            <a:off x="5913438" y="5910263"/>
            <a:ext cx="60325" cy="2222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Прямая соединительная линия 203"/>
          <p:cNvCxnSpPr>
            <a:endCxn id="167" idx="3"/>
          </p:cNvCxnSpPr>
          <p:nvPr/>
        </p:nvCxnSpPr>
        <p:spPr>
          <a:xfrm rot="16200000" flipV="1">
            <a:off x="4748213" y="4446587"/>
            <a:ext cx="820738" cy="61913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Прямая соединительная линия 212"/>
          <p:cNvCxnSpPr/>
          <p:nvPr/>
        </p:nvCxnSpPr>
        <p:spPr>
          <a:xfrm rot="16200000" flipH="1">
            <a:off x="5060156" y="5004594"/>
            <a:ext cx="531813" cy="269875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656" name="Text Box 1184"/>
          <p:cNvSpPr txBox="1">
            <a:spLocks noChangeArrowheads="1"/>
          </p:cNvSpPr>
          <p:nvPr/>
        </p:nvSpPr>
        <p:spPr bwMode="auto">
          <a:xfrm rot="-1615988">
            <a:off x="5140325" y="4575175"/>
            <a:ext cx="1352550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cxnSp>
        <p:nvCxnSpPr>
          <p:cNvPr id="219" name="Прямая соединительная линия 218"/>
          <p:cNvCxnSpPr/>
          <p:nvPr/>
        </p:nvCxnSpPr>
        <p:spPr>
          <a:xfrm>
            <a:off x="5456238" y="5394325"/>
            <a:ext cx="550862" cy="36353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Прямая соединительная линия 233"/>
          <p:cNvCxnSpPr/>
          <p:nvPr/>
        </p:nvCxnSpPr>
        <p:spPr>
          <a:xfrm>
            <a:off x="6269038" y="5900738"/>
            <a:ext cx="2049462" cy="827087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Прямая соединительная линия 262"/>
          <p:cNvCxnSpPr/>
          <p:nvPr/>
        </p:nvCxnSpPr>
        <p:spPr>
          <a:xfrm rot="10800000">
            <a:off x="8524875" y="6072188"/>
            <a:ext cx="382588" cy="284162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Группа 274"/>
          <p:cNvGrpSpPr/>
          <p:nvPr/>
        </p:nvGrpSpPr>
        <p:grpSpPr>
          <a:xfrm>
            <a:off x="2944835" y="6309670"/>
            <a:ext cx="300040" cy="39839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8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285" name="Прямая соединительная линия 284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Прямая соединительная линия 286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Прямая соединительная линия 288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Прямая соединительная линия 289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Прямая соединительная линия 290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" name="Прямая соединительная линия 291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Прямая соединительная линия 293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Прямая соединительная линия 295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8" name="Прямоугольник 277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80" name="Прямоугольник 279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84" name="Прямоугольник 283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cxnSp>
        <p:nvCxnSpPr>
          <p:cNvPr id="298" name="Прямая соединительная линия 297"/>
          <p:cNvCxnSpPr/>
          <p:nvPr/>
        </p:nvCxnSpPr>
        <p:spPr>
          <a:xfrm rot="16200000" flipH="1">
            <a:off x="8189119" y="6393657"/>
            <a:ext cx="473075" cy="39687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Овал 167"/>
          <p:cNvSpPr/>
          <p:nvPr/>
        </p:nvSpPr>
        <p:spPr>
          <a:xfrm>
            <a:off x="8310563" y="6610350"/>
            <a:ext cx="352425" cy="35242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/>
          </a:p>
        </p:txBody>
      </p:sp>
      <p:grpSp>
        <p:nvGrpSpPr>
          <p:cNvPr id="9" name="Группа 240"/>
          <p:cNvGrpSpPr/>
          <p:nvPr/>
        </p:nvGrpSpPr>
        <p:grpSpPr>
          <a:xfrm>
            <a:off x="8301051" y="5800732"/>
            <a:ext cx="300040" cy="39839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0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249" name="Прямая соединительная линия 248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Прямая соединительная линия 249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Прямая соединительная линия 250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Прямая соединительная линия 251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Прямая соединительная линия 253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6" name="Прямая соединительная линия 2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Прямая соединительная линия 2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Прямая соединительная линия 2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5" name="Прямоугольник 244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46" name="Прямоугольник 245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47" name="Прямоугольник 24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48" name="Прямоугольник 247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cxnSp>
        <p:nvCxnSpPr>
          <p:cNvPr id="312" name="Прямая соединительная линия 311"/>
          <p:cNvCxnSpPr/>
          <p:nvPr/>
        </p:nvCxnSpPr>
        <p:spPr>
          <a:xfrm>
            <a:off x="2606675" y="6499225"/>
            <a:ext cx="400050" cy="7938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Прямоугольник 314"/>
          <p:cNvSpPr/>
          <p:nvPr/>
        </p:nvSpPr>
        <p:spPr>
          <a:xfrm>
            <a:off x="6800850" y="4500563"/>
            <a:ext cx="201613" cy="201612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316" name="Прямоугольник 315"/>
          <p:cNvSpPr/>
          <p:nvPr/>
        </p:nvSpPr>
        <p:spPr>
          <a:xfrm>
            <a:off x="3590925" y="5967413"/>
            <a:ext cx="203200" cy="201612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318" name="Прямоугольник 317"/>
          <p:cNvSpPr/>
          <p:nvPr/>
        </p:nvSpPr>
        <p:spPr>
          <a:xfrm>
            <a:off x="9725025" y="6491288"/>
            <a:ext cx="203200" cy="2032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65668" name="AutoShape 252"/>
          <p:cNvSpPr>
            <a:spLocks noChangeArrowheads="1"/>
          </p:cNvSpPr>
          <p:nvPr/>
        </p:nvSpPr>
        <p:spPr bwMode="auto">
          <a:xfrm>
            <a:off x="3827463" y="6213475"/>
            <a:ext cx="2085975" cy="530225"/>
          </a:xfrm>
          <a:prstGeom prst="wedgeRectCallout">
            <a:avLst>
              <a:gd name="adj1" fmla="val 34421"/>
              <a:gd name="adj2" fmla="val -77565"/>
            </a:avLst>
          </a:prstGeom>
          <a:solidFill>
            <a:schemeClr val="accent1">
              <a:alpha val="83136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Водозабор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Объем перекачиваемой воды - 350.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% износа оборудования – 20 %</a:t>
            </a:r>
            <a:endParaRPr lang="ru-RU" sz="800">
              <a:cs typeface="Times New Roman" pitchFamily="18" charset="0"/>
            </a:endParaRPr>
          </a:p>
        </p:txBody>
      </p:sp>
      <p:sp>
        <p:nvSpPr>
          <p:cNvPr id="65669" name="AutoShape 252"/>
          <p:cNvSpPr>
            <a:spLocks noChangeArrowheads="1"/>
          </p:cNvSpPr>
          <p:nvPr/>
        </p:nvSpPr>
        <p:spPr bwMode="auto">
          <a:xfrm>
            <a:off x="6640513" y="7443788"/>
            <a:ext cx="2406650" cy="1390650"/>
          </a:xfrm>
          <a:prstGeom prst="wedgeRectCallout">
            <a:avLst>
              <a:gd name="adj1" fmla="val 32125"/>
              <a:gd name="adj2" fmla="val -92458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Тепловой пункт №7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Сист. снабжения – горячее в/сн. 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                                    </a:t>
            </a:r>
            <a:r>
              <a:rPr lang="ru-RU" sz="800" i="1">
                <a:cs typeface="Times New Roman" pitchFamily="18" charset="0"/>
              </a:rPr>
              <a:t>– холодное в/сн.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% износа оборудования – 20 %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Тип здания – 1-этажное кирпичное</a:t>
            </a:r>
            <a:endParaRPr lang="ru-RU" sz="800">
              <a:cs typeface="Times New Roman" pitchFamily="18" charset="0"/>
            </a:endParaRPr>
          </a:p>
          <a:p>
            <a:pPr defTabSz="1790700"/>
            <a:r>
              <a:rPr lang="ru-RU" sz="800">
                <a:cs typeface="Times New Roman" pitchFamily="18" charset="0"/>
              </a:rPr>
              <a:t>Количество отапливаемых зданий: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Жилых домов – 50.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Соц/важные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Пром/важные объекты – 2 шт.</a:t>
            </a:r>
          </a:p>
          <a:p>
            <a:pPr defTabSz="1790700"/>
            <a:r>
              <a:rPr lang="ru-RU" sz="800">
                <a:cs typeface="Times New Roman" pitchFamily="18" charset="0"/>
              </a:rPr>
              <a:t>Население 200 чел.</a:t>
            </a:r>
          </a:p>
        </p:txBody>
      </p:sp>
      <p:sp>
        <p:nvSpPr>
          <p:cNvPr id="65670" name="AutoShape 252"/>
          <p:cNvSpPr>
            <a:spLocks noChangeArrowheads="1"/>
          </p:cNvSpPr>
          <p:nvPr/>
        </p:nvSpPr>
        <p:spPr bwMode="auto">
          <a:xfrm>
            <a:off x="10472738" y="5586413"/>
            <a:ext cx="1887537" cy="898525"/>
          </a:xfrm>
          <a:prstGeom prst="wedgeRectCallout">
            <a:avLst>
              <a:gd name="adj1" fmla="val -153972"/>
              <a:gd name="adj2" fmla="val -18921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1000" i="1">
                <a:cs typeface="Times New Roman" pitchFamily="18" charset="0"/>
              </a:rPr>
              <a:t>% износа оборудования – 20 %</a:t>
            </a:r>
          </a:p>
          <a:p>
            <a:pPr algn="ctr" defTabSz="1790700"/>
            <a:r>
              <a:rPr lang="ru-RU" sz="1000" i="1">
                <a:cs typeface="Times New Roman" pitchFamily="18" charset="0"/>
              </a:rPr>
              <a:t>Порядок подачи  воды  - насосом.</a:t>
            </a:r>
            <a:endParaRPr lang="ru-RU" sz="800">
              <a:cs typeface="Times New Roman" pitchFamily="18" charset="0"/>
            </a:endParaRPr>
          </a:p>
        </p:txBody>
      </p:sp>
      <p:sp>
        <p:nvSpPr>
          <p:cNvPr id="65671" name="AutoShape 252"/>
          <p:cNvSpPr>
            <a:spLocks noChangeArrowheads="1"/>
          </p:cNvSpPr>
          <p:nvPr/>
        </p:nvSpPr>
        <p:spPr bwMode="auto">
          <a:xfrm>
            <a:off x="10066338" y="6642100"/>
            <a:ext cx="1231900" cy="406400"/>
          </a:xfrm>
          <a:prstGeom prst="wedgeRectCallout">
            <a:avLst>
              <a:gd name="adj1" fmla="val -63176"/>
              <a:gd name="adj2" fmla="val -50606"/>
            </a:avLst>
          </a:prstGeom>
          <a:solidFill>
            <a:schemeClr val="accent1">
              <a:alpha val="83136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Колодец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Дебит  – 10 м.куб..</a:t>
            </a:r>
          </a:p>
        </p:txBody>
      </p:sp>
      <p:sp>
        <p:nvSpPr>
          <p:cNvPr id="65672" name="AutoShape 252"/>
          <p:cNvSpPr>
            <a:spLocks noChangeArrowheads="1"/>
          </p:cNvSpPr>
          <p:nvPr/>
        </p:nvSpPr>
        <p:spPr bwMode="auto">
          <a:xfrm>
            <a:off x="9615488" y="7086600"/>
            <a:ext cx="2211387" cy="528638"/>
          </a:xfrm>
          <a:prstGeom prst="wedgeRectCallout">
            <a:avLst>
              <a:gd name="adj1" fmla="val -69366"/>
              <a:gd name="adj2" fmla="val 24449"/>
            </a:avLst>
          </a:prstGeom>
          <a:solidFill>
            <a:schemeClr val="accent1">
              <a:alpha val="83136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Характеристика трубопровода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Диаметр – 400 мм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Давление – 8 МПа</a:t>
            </a:r>
          </a:p>
        </p:txBody>
      </p:sp>
      <p:sp>
        <p:nvSpPr>
          <p:cNvPr id="65673" name="AutoShape 820"/>
          <p:cNvSpPr>
            <a:spLocks noChangeArrowheads="1"/>
          </p:cNvSpPr>
          <p:nvPr/>
        </p:nvSpPr>
        <p:spPr bwMode="auto">
          <a:xfrm flipH="1">
            <a:off x="9329738" y="8515350"/>
            <a:ext cx="2401887" cy="693738"/>
          </a:xfrm>
          <a:prstGeom prst="wedgeRectCallout">
            <a:avLst>
              <a:gd name="adj1" fmla="val -50065"/>
              <a:gd name="adj2" fmla="val 33287"/>
            </a:avLst>
          </a:prstGeom>
          <a:solidFill>
            <a:srgbClr val="FF0000">
              <a:alpha val="45882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83847" tIns="91924" rIns="183847" bIns="91924">
            <a:spAutoFit/>
          </a:bodyPr>
          <a:lstStyle/>
          <a:p>
            <a:pPr algn="ctr" defTabSz="2092325"/>
            <a:r>
              <a:rPr lang="ru-RU" sz="1100" u="sng">
                <a:latin typeface="Calibri" pitchFamily="34" charset="0"/>
              </a:rPr>
              <a:t>СЭС Ровеньковского района</a:t>
            </a:r>
          </a:p>
          <a:p>
            <a:pPr algn="ctr" defTabSz="2092325"/>
            <a:r>
              <a:rPr lang="ru-RU" sz="1100" b="0" i="1">
                <a:latin typeface="Calibri" pitchFamily="34" charset="0"/>
              </a:rPr>
              <a:t>Савельев Дмитрий Вячеславович</a:t>
            </a:r>
          </a:p>
          <a:p>
            <a:pPr algn="ctr" defTabSz="2092325"/>
            <a:r>
              <a:rPr lang="ru-RU" sz="1100" b="0" i="1">
                <a:latin typeface="Calibri" pitchFamily="34" charset="0"/>
              </a:rPr>
              <a:t>тел. 755-55-55 </a:t>
            </a:r>
          </a:p>
        </p:txBody>
      </p:sp>
      <p:sp>
        <p:nvSpPr>
          <p:cNvPr id="65674" name="AutoShape 252"/>
          <p:cNvSpPr>
            <a:spLocks noChangeArrowheads="1"/>
          </p:cNvSpPr>
          <p:nvPr/>
        </p:nvSpPr>
        <p:spPr bwMode="auto">
          <a:xfrm>
            <a:off x="7170738" y="4584700"/>
            <a:ext cx="1231900" cy="406400"/>
          </a:xfrm>
          <a:prstGeom prst="wedgeRectCallout">
            <a:avLst>
              <a:gd name="adj1" fmla="val -63176"/>
              <a:gd name="adj2" fmla="val -50606"/>
            </a:avLst>
          </a:prstGeom>
          <a:solidFill>
            <a:schemeClr val="accent1">
              <a:alpha val="83136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Колодец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Дебит  – 10 м.куб..</a:t>
            </a:r>
          </a:p>
        </p:txBody>
      </p:sp>
      <p:sp>
        <p:nvSpPr>
          <p:cNvPr id="65675" name="AutoShape 252"/>
          <p:cNvSpPr>
            <a:spLocks noChangeArrowheads="1"/>
          </p:cNvSpPr>
          <p:nvPr/>
        </p:nvSpPr>
        <p:spPr bwMode="auto">
          <a:xfrm>
            <a:off x="3932238" y="5689600"/>
            <a:ext cx="1231900" cy="406400"/>
          </a:xfrm>
          <a:prstGeom prst="wedgeRectCallout">
            <a:avLst>
              <a:gd name="adj1" fmla="val -68333"/>
              <a:gd name="adj2" fmla="val 18194"/>
            </a:avLst>
          </a:prstGeom>
          <a:solidFill>
            <a:schemeClr val="accent1">
              <a:alpha val="83136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Колодец</a:t>
            </a:r>
          </a:p>
          <a:p>
            <a:pPr algn="ctr" defTabSz="1790700"/>
            <a:r>
              <a:rPr lang="ru-RU" sz="800" i="1">
                <a:cs typeface="Times New Roman" pitchFamily="18" charset="0"/>
              </a:rPr>
              <a:t>Дебит  – 10 м.куб..</a:t>
            </a:r>
          </a:p>
        </p:txBody>
      </p:sp>
      <p:sp>
        <p:nvSpPr>
          <p:cNvPr id="65676" name="AutoShape 252"/>
          <p:cNvSpPr>
            <a:spLocks noChangeArrowheads="1"/>
          </p:cNvSpPr>
          <p:nvPr/>
        </p:nvSpPr>
        <p:spPr bwMode="auto">
          <a:xfrm>
            <a:off x="4329113" y="7015163"/>
            <a:ext cx="1887537" cy="898525"/>
          </a:xfrm>
          <a:prstGeom prst="wedgeRectCallout">
            <a:avLst>
              <a:gd name="adj1" fmla="val -106199"/>
              <a:gd name="adj2" fmla="val -81111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1000" i="1">
                <a:cs typeface="Times New Roman" pitchFamily="18" charset="0"/>
              </a:rPr>
              <a:t>% износа оборудования – 20 %</a:t>
            </a:r>
          </a:p>
          <a:p>
            <a:pPr algn="ctr" defTabSz="1790700"/>
            <a:r>
              <a:rPr lang="ru-RU" sz="1000" i="1">
                <a:cs typeface="Times New Roman" pitchFamily="18" charset="0"/>
              </a:rPr>
              <a:t>Порядок подачи  воды  - насосом.</a:t>
            </a:r>
            <a:endParaRPr lang="ru-RU" sz="800">
              <a:cs typeface="Times New Roman" pitchFamily="18" charset="0"/>
            </a:endParaRPr>
          </a:p>
        </p:txBody>
      </p:sp>
      <p:sp>
        <p:nvSpPr>
          <p:cNvPr id="65677" name="TextBox 59"/>
          <p:cNvSpPr txBox="1">
            <a:spLocks noChangeArrowheads="1"/>
          </p:cNvSpPr>
          <p:nvPr/>
        </p:nvSpPr>
        <p:spPr bwMode="auto">
          <a:xfrm rot="4494814">
            <a:off x="-47625" y="6832601"/>
            <a:ext cx="15001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ЧС на системах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водоснабжения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65679" name="Text Box 27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(Сведения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по объектам водоснабжения) </a:t>
            </a:r>
          </a:p>
        </p:txBody>
      </p:sp>
      <p:graphicFrame>
        <p:nvGraphicFramePr>
          <p:cNvPr id="269340" name="Group 28"/>
          <p:cNvGraphicFramePr>
            <a:graphicFrameLocks noGrp="1"/>
          </p:cNvGraphicFramePr>
          <p:nvPr/>
        </p:nvGraphicFramePr>
        <p:xfrm>
          <a:off x="207963" y="1300163"/>
          <a:ext cx="12385675" cy="5000625"/>
        </p:xfrm>
        <a:graphic>
          <a:graphicData uri="http://schemas.openxmlformats.org/drawingml/2006/table">
            <a:tbl>
              <a:tblPr/>
              <a:tblGrid>
                <a:gridCol w="6711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369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69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143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  <a:defRPr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43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Котельные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43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Тепловые пункты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43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Водозаборы (шт.)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43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Очистные сооружения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143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Водонапорные башни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143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Колодец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6597" name="Text Box 88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4.2.4.1.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вызовов при возникновении ЧС на объектах водоснабжения) </a:t>
            </a:r>
          </a:p>
        </p:txBody>
      </p:sp>
      <p:graphicFrame>
        <p:nvGraphicFramePr>
          <p:cNvPr id="250216" name="Group 360"/>
          <p:cNvGraphicFramePr>
            <a:graphicFrameLocks noGrp="1"/>
          </p:cNvGraphicFramePr>
          <p:nvPr/>
        </p:nvGraphicFramePr>
        <p:xfrm>
          <a:off x="207963" y="1443038"/>
          <a:ext cx="12457112" cy="6357937"/>
        </p:xfrm>
        <a:graphic>
          <a:graphicData uri="http://schemas.openxmlformats.org/drawingml/2006/table">
            <a:tbl>
              <a:tblPr/>
              <a:tblGrid>
                <a:gridCol w="5302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4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131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51926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2264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 89 1 ОПС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Малышево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Шатарный Д.А.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2264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ОАО «Хабаровские тепловые сети»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Шматко Р,Л.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112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Котельная №4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Гладков С.С.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8-926-583-43-08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112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Тепловой пункт №7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Рыхлин А.А,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8-311-777-77-01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112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Тепловой пункт №8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Козликов Р.Ф.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8-411-411-41-41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617" name="Text Box 357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4.2.4.2.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410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410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0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2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410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410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103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№2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УСЛОВНЫЕ ОБОЗНАЧЕНИЯ</a:t>
            </a:r>
          </a:p>
        </p:txBody>
      </p: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2.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89443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69014" name="Text Box 40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4.2.4.3.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0466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69967" name="Text Box 335"/>
          <p:cNvSpPr txBox="1">
            <a:spLocks noChangeArrowheads="1"/>
          </p:cNvSpPr>
          <p:nvPr/>
        </p:nvSpPr>
        <p:spPr bwMode="auto">
          <a:xfrm>
            <a:off x="11657013" y="0"/>
            <a:ext cx="11445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4.2.4.3.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922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2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4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922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74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75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223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138113" y="3576638"/>
            <a:ext cx="12663488" cy="2308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АВАРИЙ </a:t>
            </a:r>
          </a:p>
          <a:p>
            <a:pPr algn="ctr" defTabSz="1277938"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НА МАГИСТРАЛЬНЫХ ТРУБОПРОВОДАХ ГОРЮЧИХ ГАЗОВ И ЖИДКОСТЕЙ.</a:t>
            </a:r>
            <a:endParaRPr lang="ru-RU" sz="480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4.3.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8" name="Группа 129"/>
          <p:cNvGrpSpPr>
            <a:grpSpLocks/>
          </p:cNvGrpSpPr>
          <p:nvPr/>
        </p:nvGrpSpPr>
        <p:grpSpPr bwMode="auto">
          <a:xfrm>
            <a:off x="0" y="654050"/>
            <a:ext cx="12801600" cy="8947150"/>
            <a:chOff x="-11112" y="654052"/>
            <a:chExt cx="12801601" cy="8947149"/>
          </a:xfrm>
        </p:grpSpPr>
        <p:pic>
          <p:nvPicPr>
            <p:cNvPr id="70756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70757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70758" name="Прямая соединительная линия 132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759" name="Прямая соединительная линия 133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760" name="Прямая соединительная линия 134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761" name="Прямая соединительная линия 135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762" name="Прямая соединительная линия 136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763" name="Прямая соединительная линия 137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70659" name="Овал 127"/>
          <p:cNvSpPr>
            <a:spLocks noChangeArrowheads="1"/>
          </p:cNvSpPr>
          <p:nvPr/>
        </p:nvSpPr>
        <p:spPr bwMode="auto">
          <a:xfrm>
            <a:off x="9347200" y="2813050"/>
            <a:ext cx="2036763" cy="708025"/>
          </a:xfrm>
          <a:prstGeom prst="ellipse">
            <a:avLst/>
          </a:prstGeom>
          <a:solidFill>
            <a:srgbClr val="C3D69B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79179" tIns="89589" rIns="179179" bIns="89589" anchor="ctr"/>
          <a:lstStyle/>
          <a:p>
            <a:pPr algn="ctr" defTabSz="1781175"/>
            <a:endParaRPr lang="ru-RU" sz="1400" b="0">
              <a:solidFill>
                <a:srgbClr val="FFFFFF"/>
              </a:solidFill>
            </a:endParaRPr>
          </a:p>
        </p:txBody>
      </p:sp>
      <p:sp>
        <p:nvSpPr>
          <p:cNvPr id="70660" name="Text Box 1181"/>
          <p:cNvSpPr txBox="1">
            <a:spLocks noChangeArrowheads="1"/>
          </p:cNvSpPr>
          <p:nvPr/>
        </p:nvSpPr>
        <p:spPr bwMode="auto">
          <a:xfrm rot="856414">
            <a:off x="2665413" y="3944938"/>
            <a:ext cx="1338262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70661" name="Text Box 1182"/>
          <p:cNvSpPr txBox="1">
            <a:spLocks noChangeArrowheads="1"/>
          </p:cNvSpPr>
          <p:nvPr/>
        </p:nvSpPr>
        <p:spPr bwMode="auto">
          <a:xfrm rot="-1377291">
            <a:off x="3990975" y="2606675"/>
            <a:ext cx="1023938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70662" name="Text Box 1184"/>
          <p:cNvSpPr txBox="1">
            <a:spLocks noChangeArrowheads="1"/>
          </p:cNvSpPr>
          <p:nvPr/>
        </p:nvSpPr>
        <p:spPr bwMode="auto">
          <a:xfrm rot="-1615988">
            <a:off x="5000625" y="4587875"/>
            <a:ext cx="1370013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sp>
        <p:nvSpPr>
          <p:cNvPr id="70663" name="Text Box 1185"/>
          <p:cNvSpPr txBox="1">
            <a:spLocks noChangeArrowheads="1"/>
          </p:cNvSpPr>
          <p:nvPr/>
        </p:nvSpPr>
        <p:spPr bwMode="auto">
          <a:xfrm rot="-2040690">
            <a:off x="6516688" y="4827588"/>
            <a:ext cx="184150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70664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89063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70665" name="Text Box 1191"/>
          <p:cNvSpPr txBox="1">
            <a:spLocks noChangeArrowheads="1"/>
          </p:cNvSpPr>
          <p:nvPr/>
        </p:nvSpPr>
        <p:spPr bwMode="auto">
          <a:xfrm rot="3513373">
            <a:off x="7614444" y="3280569"/>
            <a:ext cx="11826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70666" name="Полилиния 34"/>
          <p:cNvSpPr>
            <a:spLocks noChangeArrowheads="1"/>
          </p:cNvSpPr>
          <p:nvPr/>
        </p:nvSpPr>
        <p:spPr bwMode="auto">
          <a:xfrm>
            <a:off x="10001250" y="1600200"/>
            <a:ext cx="2455863" cy="993775"/>
          </a:xfrm>
          <a:custGeom>
            <a:avLst/>
            <a:gdLst>
              <a:gd name="T0" fmla="*/ 2147483647 w 1753534"/>
              <a:gd name="T1" fmla="*/ 2147483647 h 709127"/>
              <a:gd name="T2" fmla="*/ 2147483647 w 1753534"/>
              <a:gd name="T3" fmla="*/ 2147483647 h 709127"/>
              <a:gd name="T4" fmla="*/ 2147483647 w 1753534"/>
              <a:gd name="T5" fmla="*/ 0 h 709127"/>
              <a:gd name="T6" fmla="*/ 2147483647 w 1753534"/>
              <a:gd name="T7" fmla="*/ 2147483647 h 709127"/>
              <a:gd name="T8" fmla="*/ 2147483647 w 1753534"/>
              <a:gd name="T9" fmla="*/ 2147483647 h 709127"/>
              <a:gd name="T10" fmla="*/ 2147483647 w 1753534"/>
              <a:gd name="T11" fmla="*/ 2147483647 h 709127"/>
              <a:gd name="T12" fmla="*/ 2147483647 w 1753534"/>
              <a:gd name="T13" fmla="*/ 2147483647 h 709127"/>
              <a:gd name="T14" fmla="*/ 2147483647 w 1753534"/>
              <a:gd name="T15" fmla="*/ 2147483647 h 709127"/>
              <a:gd name="T16" fmla="*/ 2147483647 w 1753534"/>
              <a:gd name="T17" fmla="*/ 2147483647 h 709127"/>
              <a:gd name="T18" fmla="*/ 2147483647 w 1753534"/>
              <a:gd name="T19" fmla="*/ 2147483647 h 709127"/>
              <a:gd name="T20" fmla="*/ 2147483647 w 1753534"/>
              <a:gd name="T21" fmla="*/ 2147483647 h 709127"/>
              <a:gd name="T22" fmla="*/ 2147483647 w 1753534"/>
              <a:gd name="T23" fmla="*/ 2147483647 h 709127"/>
              <a:gd name="T24" fmla="*/ 2147483647 w 1753534"/>
              <a:gd name="T25" fmla="*/ 2147483647 h 709127"/>
              <a:gd name="T26" fmla="*/ 2147483647 w 1753534"/>
              <a:gd name="T27" fmla="*/ 2147483647 h 709127"/>
              <a:gd name="T28" fmla="*/ 2147483647 w 1753534"/>
              <a:gd name="T29" fmla="*/ 2147483647 h 709127"/>
              <a:gd name="T30" fmla="*/ 2147483647 w 1753534"/>
              <a:gd name="T31" fmla="*/ 2147483647 h 709127"/>
              <a:gd name="T32" fmla="*/ 2147483647 w 1753534"/>
              <a:gd name="T33" fmla="*/ 2147483647 h 709127"/>
              <a:gd name="T34" fmla="*/ 2147483647 w 1753534"/>
              <a:gd name="T35" fmla="*/ 2147483647 h 709127"/>
              <a:gd name="T36" fmla="*/ 2147483647 w 1753534"/>
              <a:gd name="T37" fmla="*/ 2147483647 h 709127"/>
              <a:gd name="T38" fmla="*/ 2147483647 w 1753534"/>
              <a:gd name="T39" fmla="*/ 2147483647 h 709127"/>
              <a:gd name="T40" fmla="*/ 2147483647 w 1753534"/>
              <a:gd name="T41" fmla="*/ 2147483647 h 709127"/>
              <a:gd name="T42" fmla="*/ 2147483647 w 1753534"/>
              <a:gd name="T43" fmla="*/ 2147483647 h 709127"/>
              <a:gd name="T44" fmla="*/ 2147483647 w 1753534"/>
              <a:gd name="T45" fmla="*/ 2147483647 h 709127"/>
              <a:gd name="T46" fmla="*/ 2147483647 w 1753534"/>
              <a:gd name="T47" fmla="*/ 2147483647 h 709127"/>
              <a:gd name="T48" fmla="*/ 2147483647 w 1753534"/>
              <a:gd name="T49" fmla="*/ 2147483647 h 709127"/>
              <a:gd name="T50" fmla="*/ 2147483647 w 1753534"/>
              <a:gd name="T51" fmla="*/ 2147483647 h 709127"/>
              <a:gd name="T52" fmla="*/ 2147483647 w 1753534"/>
              <a:gd name="T53" fmla="*/ 2147483647 h 709127"/>
              <a:gd name="T54" fmla="*/ 2147483647 w 1753534"/>
              <a:gd name="T55" fmla="*/ 2147483647 h 709127"/>
              <a:gd name="T56" fmla="*/ 2147483647 w 1753534"/>
              <a:gd name="T57" fmla="*/ 2147483647 h 709127"/>
              <a:gd name="T58" fmla="*/ 2147483647 w 1753534"/>
              <a:gd name="T59" fmla="*/ 2147483647 h 709127"/>
              <a:gd name="T60" fmla="*/ 2147483647 w 1753534"/>
              <a:gd name="T61" fmla="*/ 2147483647 h 709127"/>
              <a:gd name="T62" fmla="*/ 2147483647 w 1753534"/>
              <a:gd name="T63" fmla="*/ 2147483647 h 709127"/>
              <a:gd name="T64" fmla="*/ 2147483647 w 1753534"/>
              <a:gd name="T65" fmla="*/ 2147483647 h 709127"/>
              <a:gd name="T66" fmla="*/ 2147483647 w 1753534"/>
              <a:gd name="T67" fmla="*/ 2147483647 h 709127"/>
              <a:gd name="T68" fmla="*/ 2147483647 w 1753534"/>
              <a:gd name="T69" fmla="*/ 2147483647 h 709127"/>
              <a:gd name="T70" fmla="*/ 2147483647 w 1753534"/>
              <a:gd name="T71" fmla="*/ 2147483647 h 709127"/>
              <a:gd name="T72" fmla="*/ 2147483647 w 1753534"/>
              <a:gd name="T73" fmla="*/ 2147483647 h 709127"/>
              <a:gd name="T74" fmla="*/ 2147483647 w 1753534"/>
              <a:gd name="T75" fmla="*/ 2147483647 h 709127"/>
              <a:gd name="T76" fmla="*/ 2147483647 w 1753534"/>
              <a:gd name="T77" fmla="*/ 2147483647 h 709127"/>
              <a:gd name="T78" fmla="*/ 2147483647 w 1753534"/>
              <a:gd name="T79" fmla="*/ 2147483647 h 709127"/>
              <a:gd name="T80" fmla="*/ 2147483647 w 1753534"/>
              <a:gd name="T81" fmla="*/ 2147483647 h 709127"/>
              <a:gd name="T82" fmla="*/ 2147483647 w 1753534"/>
              <a:gd name="T83" fmla="*/ 2147483647 h 709127"/>
              <a:gd name="T84" fmla="*/ 2147483647 w 1753534"/>
              <a:gd name="T85" fmla="*/ 2147483647 h 709127"/>
              <a:gd name="T86" fmla="*/ 2147483647 w 1753534"/>
              <a:gd name="T87" fmla="*/ 2147483647 h 709127"/>
              <a:gd name="T88" fmla="*/ 2147483647 w 1753534"/>
              <a:gd name="T89" fmla="*/ 2147483647 h 709127"/>
              <a:gd name="T90" fmla="*/ 2147483647 w 1753534"/>
              <a:gd name="T91" fmla="*/ 2147483647 h 709127"/>
              <a:gd name="T92" fmla="*/ 2147483647 w 1753534"/>
              <a:gd name="T93" fmla="*/ 2147483647 h 709127"/>
              <a:gd name="T94" fmla="*/ 2147483647 w 1753534"/>
              <a:gd name="T95" fmla="*/ 2147483647 h 709127"/>
              <a:gd name="T96" fmla="*/ 2147483647 w 1753534"/>
              <a:gd name="T97" fmla="*/ 2147483647 h 709127"/>
              <a:gd name="T98" fmla="*/ 2147483647 w 1753534"/>
              <a:gd name="T99" fmla="*/ 2147483647 h 709127"/>
              <a:gd name="T100" fmla="*/ 2147483647 w 1753534"/>
              <a:gd name="T101" fmla="*/ 2147483647 h 709127"/>
              <a:gd name="T102" fmla="*/ 2147483647 w 1753534"/>
              <a:gd name="T103" fmla="*/ 2147483647 h 709127"/>
              <a:gd name="T104" fmla="*/ 2147483647 w 1753534"/>
              <a:gd name="T105" fmla="*/ 2147483647 h 709127"/>
              <a:gd name="T106" fmla="*/ 2147483647 w 1753534"/>
              <a:gd name="T107" fmla="*/ 2147483647 h 709127"/>
              <a:gd name="T108" fmla="*/ 2147483647 w 1753534"/>
              <a:gd name="T109" fmla="*/ 2147483647 h 70912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53534"/>
              <a:gd name="T166" fmla="*/ 0 h 709127"/>
              <a:gd name="T167" fmla="*/ 1753534 w 1753534"/>
              <a:gd name="T168" fmla="*/ 709127 h 70912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70667" name="Полилиния 37"/>
          <p:cNvSpPr>
            <a:spLocks noChangeArrowheads="1"/>
          </p:cNvSpPr>
          <p:nvPr/>
        </p:nvSpPr>
        <p:spPr bwMode="auto">
          <a:xfrm>
            <a:off x="10601325" y="6400800"/>
            <a:ext cx="1000125" cy="3068638"/>
          </a:xfrm>
          <a:custGeom>
            <a:avLst/>
            <a:gdLst>
              <a:gd name="T0" fmla="*/ 765964 w 1015549"/>
              <a:gd name="T1" fmla="*/ 10894583 h 2548200"/>
              <a:gd name="T2" fmla="*/ 691668 w 1015549"/>
              <a:gd name="T3" fmla="*/ 10977107 h 2548200"/>
              <a:gd name="T4" fmla="*/ 468771 w 1015549"/>
              <a:gd name="T5" fmla="*/ 11265979 h 2548200"/>
              <a:gd name="T6" fmla="*/ 344940 w 1015549"/>
              <a:gd name="T7" fmla="*/ 11142184 h 2548200"/>
              <a:gd name="T8" fmla="*/ 245876 w 1015549"/>
              <a:gd name="T9" fmla="*/ 10605701 h 2548200"/>
              <a:gd name="T10" fmla="*/ 196344 w 1015549"/>
              <a:gd name="T11" fmla="*/ 10151762 h 2548200"/>
              <a:gd name="T12" fmla="*/ 155067 w 1015549"/>
              <a:gd name="T13" fmla="*/ 9780358 h 2548200"/>
              <a:gd name="T14" fmla="*/ 179833 w 1015549"/>
              <a:gd name="T15" fmla="*/ 9202608 h 2548200"/>
              <a:gd name="T16" fmla="*/ 188087 w 1015549"/>
              <a:gd name="T17" fmla="*/ 6809120 h 2548200"/>
              <a:gd name="T18" fmla="*/ 163321 w 1015549"/>
              <a:gd name="T19" fmla="*/ 6355180 h 2548200"/>
              <a:gd name="T20" fmla="*/ 146812 w 1015549"/>
              <a:gd name="T21" fmla="*/ 6066303 h 2548200"/>
              <a:gd name="T22" fmla="*/ 113790 w 1015549"/>
              <a:gd name="T23" fmla="*/ 5777436 h 2548200"/>
              <a:gd name="T24" fmla="*/ 138556 w 1015549"/>
              <a:gd name="T25" fmla="*/ 5075890 h 2548200"/>
              <a:gd name="T26" fmla="*/ 113790 w 1015549"/>
              <a:gd name="T27" fmla="*/ 4456875 h 2548200"/>
              <a:gd name="T28" fmla="*/ 89023 w 1015549"/>
              <a:gd name="T29" fmla="*/ 4209277 h 2548200"/>
              <a:gd name="T30" fmla="*/ 39491 w 1015549"/>
              <a:gd name="T31" fmla="*/ 3879135 h 2548200"/>
              <a:gd name="T32" fmla="*/ 31236 w 1015549"/>
              <a:gd name="T33" fmla="*/ 2806182 h 2548200"/>
              <a:gd name="T34" fmla="*/ 89023 w 1015549"/>
              <a:gd name="T35" fmla="*/ 2476046 h 2548200"/>
              <a:gd name="T36" fmla="*/ 163321 w 1015549"/>
              <a:gd name="T37" fmla="*/ 2104637 h 2548200"/>
              <a:gd name="T38" fmla="*/ 353196 w 1015549"/>
              <a:gd name="T39" fmla="*/ 1939571 h 2548200"/>
              <a:gd name="T40" fmla="*/ 460516 w 1015549"/>
              <a:gd name="T41" fmla="*/ 1609430 h 2548200"/>
              <a:gd name="T42" fmla="*/ 576092 w 1015549"/>
              <a:gd name="T43" fmla="*/ 949151 h 2548200"/>
              <a:gd name="T44" fmla="*/ 633879 w 1015549"/>
              <a:gd name="T45" fmla="*/ 701549 h 2548200"/>
              <a:gd name="T46" fmla="*/ 724688 w 1015549"/>
              <a:gd name="T47" fmla="*/ 495213 h 2548200"/>
              <a:gd name="T48" fmla="*/ 774221 w 1015549"/>
              <a:gd name="T49" fmla="*/ 123804 h 2548200"/>
              <a:gd name="T50" fmla="*/ 832009 w 1015549"/>
              <a:gd name="T51" fmla="*/ 41270 h 2548200"/>
              <a:gd name="T52" fmla="*/ 865030 w 1015549"/>
              <a:gd name="T53" fmla="*/ 206335 h 2548200"/>
              <a:gd name="T54" fmla="*/ 898051 w 1015549"/>
              <a:gd name="T55" fmla="*/ 536477 h 2548200"/>
              <a:gd name="T56" fmla="*/ 865030 w 1015549"/>
              <a:gd name="T57" fmla="*/ 2641110 h 2548200"/>
              <a:gd name="T58" fmla="*/ 881540 w 1015549"/>
              <a:gd name="T59" fmla="*/ 4415613 h 2548200"/>
              <a:gd name="T60" fmla="*/ 865030 w 1015549"/>
              <a:gd name="T61" fmla="*/ 9285156 h 2548200"/>
              <a:gd name="T62" fmla="*/ 840264 w 1015549"/>
              <a:gd name="T63" fmla="*/ 9739091 h 2548200"/>
              <a:gd name="T64" fmla="*/ 815495 w 1015549"/>
              <a:gd name="T65" fmla="*/ 10646973 h 2548200"/>
              <a:gd name="T66" fmla="*/ 790730 w 1015549"/>
              <a:gd name="T67" fmla="*/ 10853302 h 254820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15549"/>
              <a:gd name="T103" fmla="*/ 0 h 2548200"/>
              <a:gd name="T104" fmla="*/ 1015549 w 1015549"/>
              <a:gd name="T105" fmla="*/ 2548200 h 254820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70668" name="Полилиния 39"/>
          <p:cNvSpPr>
            <a:spLocks noChangeArrowheads="1"/>
          </p:cNvSpPr>
          <p:nvPr/>
        </p:nvSpPr>
        <p:spPr bwMode="auto">
          <a:xfrm>
            <a:off x="4662488" y="7512050"/>
            <a:ext cx="4271962" cy="1801813"/>
          </a:xfrm>
          <a:custGeom>
            <a:avLst/>
            <a:gdLst>
              <a:gd name="T0" fmla="*/ 35278105 w 3051110"/>
              <a:gd name="T1" fmla="*/ 17535753 h 1286404"/>
              <a:gd name="T2" fmla="*/ 38447648 w 3051110"/>
              <a:gd name="T3" fmla="*/ 16844657 h 1286404"/>
              <a:gd name="T4" fmla="*/ 40652511 w 3051110"/>
              <a:gd name="T5" fmla="*/ 16153561 h 1286404"/>
              <a:gd name="T6" fmla="*/ 41892783 w 3051110"/>
              <a:gd name="T7" fmla="*/ 15738910 h 1286404"/>
              <a:gd name="T8" fmla="*/ 42995169 w 3051110"/>
              <a:gd name="T9" fmla="*/ 14771381 h 1286404"/>
              <a:gd name="T10" fmla="*/ 43959827 w 3051110"/>
              <a:gd name="T11" fmla="*/ 13665622 h 1286404"/>
              <a:gd name="T12" fmla="*/ 44648872 w 3051110"/>
              <a:gd name="T13" fmla="*/ 11592309 h 1286404"/>
              <a:gd name="T14" fmla="*/ 44924485 w 3051110"/>
              <a:gd name="T15" fmla="*/ 9519033 h 1286404"/>
              <a:gd name="T16" fmla="*/ 43822032 w 3051110"/>
              <a:gd name="T17" fmla="*/ 8275058 h 1286404"/>
              <a:gd name="T18" fmla="*/ 43132987 w 3051110"/>
              <a:gd name="T19" fmla="*/ 7307522 h 1286404"/>
              <a:gd name="T20" fmla="*/ 43546373 w 3051110"/>
              <a:gd name="T21" fmla="*/ 5372464 h 1286404"/>
              <a:gd name="T22" fmla="*/ 42306191 w 3051110"/>
              <a:gd name="T23" fmla="*/ 3022751 h 1286404"/>
              <a:gd name="T24" fmla="*/ 41065920 w 3051110"/>
              <a:gd name="T25" fmla="*/ 2193424 h 1286404"/>
              <a:gd name="T26" fmla="*/ 40101306 w 3051110"/>
              <a:gd name="T27" fmla="*/ 1640531 h 1286404"/>
              <a:gd name="T28" fmla="*/ 38585466 w 3051110"/>
              <a:gd name="T29" fmla="*/ 1087672 h 1286404"/>
              <a:gd name="T30" fmla="*/ 36793968 w 3051110"/>
              <a:gd name="T31" fmla="*/ 396576 h 1286404"/>
              <a:gd name="T32" fmla="*/ 31143971 w 3051110"/>
              <a:gd name="T33" fmla="*/ 258342 h 1286404"/>
              <a:gd name="T34" fmla="*/ 28801290 w 3051110"/>
              <a:gd name="T35" fmla="*/ 1364108 h 1286404"/>
              <a:gd name="T36" fmla="*/ 27561018 w 3051110"/>
              <a:gd name="T37" fmla="*/ 3022751 h 1286404"/>
              <a:gd name="T38" fmla="*/ 27009836 w 3051110"/>
              <a:gd name="T39" fmla="*/ 3990272 h 1286404"/>
              <a:gd name="T40" fmla="*/ 25769542 w 3051110"/>
              <a:gd name="T41" fmla="*/ 6063564 h 1286404"/>
              <a:gd name="T42" fmla="*/ 25080520 w 3051110"/>
              <a:gd name="T43" fmla="*/ 6892871 h 1286404"/>
              <a:gd name="T44" fmla="*/ 23978089 w 3051110"/>
              <a:gd name="T45" fmla="*/ 7860407 h 1286404"/>
              <a:gd name="T46" fmla="*/ 23013458 w 3051110"/>
              <a:gd name="T47" fmla="*/ 8413286 h 1286404"/>
              <a:gd name="T48" fmla="*/ 21497618 w 3051110"/>
              <a:gd name="T49" fmla="*/ 8966154 h 1286404"/>
              <a:gd name="T50" fmla="*/ 20532971 w 3051110"/>
              <a:gd name="T51" fmla="*/ 9380827 h 1286404"/>
              <a:gd name="T52" fmla="*/ 19430517 w 3051110"/>
              <a:gd name="T53" fmla="*/ 9795489 h 1286404"/>
              <a:gd name="T54" fmla="*/ 17914666 w 3051110"/>
              <a:gd name="T55" fmla="*/ 10348346 h 1286404"/>
              <a:gd name="T56" fmla="*/ 16398814 w 3051110"/>
              <a:gd name="T57" fmla="*/ 11039436 h 1286404"/>
              <a:gd name="T58" fmla="*/ 15158588 w 3051110"/>
              <a:gd name="T59" fmla="*/ 11868769 h 1286404"/>
              <a:gd name="T60" fmla="*/ 14331747 w 3051110"/>
              <a:gd name="T61" fmla="*/ 12559853 h 1286404"/>
              <a:gd name="T62" fmla="*/ 13504918 w 3051110"/>
              <a:gd name="T63" fmla="*/ 13250949 h 1286404"/>
              <a:gd name="T64" fmla="*/ 12126851 w 3051110"/>
              <a:gd name="T65" fmla="*/ 14080251 h 1286404"/>
              <a:gd name="T66" fmla="*/ 10886616 w 3051110"/>
              <a:gd name="T67" fmla="*/ 14633141 h 1286404"/>
              <a:gd name="T68" fmla="*/ 3720738 w 3051110"/>
              <a:gd name="T69" fmla="*/ 14909575 h 1286404"/>
              <a:gd name="T70" fmla="*/ 2342681 w 3051110"/>
              <a:gd name="T71" fmla="*/ 15738910 h 1286404"/>
              <a:gd name="T72" fmla="*/ 1102439 w 3051110"/>
              <a:gd name="T73" fmla="*/ 16291756 h 1286404"/>
              <a:gd name="T74" fmla="*/ 413406 w 3051110"/>
              <a:gd name="T75" fmla="*/ 16844657 h 1286404"/>
              <a:gd name="T76" fmla="*/ 0 w 3051110"/>
              <a:gd name="T77" fmla="*/ 18088599 h 1286404"/>
              <a:gd name="T78" fmla="*/ 964629 w 3051110"/>
              <a:gd name="T79" fmla="*/ 19056151 h 1286404"/>
              <a:gd name="T80" fmla="*/ 9646367 w 3051110"/>
              <a:gd name="T81" fmla="*/ 18779694 h 1286404"/>
              <a:gd name="T82" fmla="*/ 12815896 w 3051110"/>
              <a:gd name="T83" fmla="*/ 18365032 h 1286404"/>
              <a:gd name="T84" fmla="*/ 14193941 w 3051110"/>
              <a:gd name="T85" fmla="*/ 18088599 h 1286404"/>
              <a:gd name="T86" fmla="*/ 15985394 w 3051110"/>
              <a:gd name="T87" fmla="*/ 17673936 h 1286404"/>
              <a:gd name="T88" fmla="*/ 17363461 w 3051110"/>
              <a:gd name="T89" fmla="*/ 17259297 h 1286404"/>
              <a:gd name="T90" fmla="*/ 19292733 w 3051110"/>
              <a:gd name="T91" fmla="*/ 16291756 h 1286404"/>
              <a:gd name="T92" fmla="*/ 24391520 w 3051110"/>
              <a:gd name="T93" fmla="*/ 16706407 h 1286404"/>
              <a:gd name="T94" fmla="*/ 25907360 w 3051110"/>
              <a:gd name="T95" fmla="*/ 17121080 h 1286404"/>
              <a:gd name="T96" fmla="*/ 27561018 w 3051110"/>
              <a:gd name="T97" fmla="*/ 17812176 h 1286404"/>
              <a:gd name="T98" fmla="*/ 34864696 w 3051110"/>
              <a:gd name="T99" fmla="*/ 17812176 h 12864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051110"/>
              <a:gd name="T151" fmla="*/ 0 h 1286404"/>
              <a:gd name="T152" fmla="*/ 3051110 w 3051110"/>
              <a:gd name="T153" fmla="*/ 1286404 h 128640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70669" name="Прямоугольник 41"/>
          <p:cNvSpPr>
            <a:spLocks noChangeArrowheads="1"/>
          </p:cNvSpPr>
          <p:nvPr/>
        </p:nvSpPr>
        <p:spPr bwMode="auto">
          <a:xfrm rot="-219077">
            <a:off x="6613525" y="7242175"/>
            <a:ext cx="300038" cy="155575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0670" name="Прямоугольник 42"/>
          <p:cNvSpPr>
            <a:spLocks noChangeArrowheads="1"/>
          </p:cNvSpPr>
          <p:nvPr/>
        </p:nvSpPr>
        <p:spPr bwMode="auto">
          <a:xfrm rot="-219077">
            <a:off x="8869363" y="6035675"/>
            <a:ext cx="300037" cy="195263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0671" name="Прямоугольник 44"/>
          <p:cNvSpPr>
            <a:spLocks noChangeArrowheads="1"/>
          </p:cNvSpPr>
          <p:nvPr/>
        </p:nvSpPr>
        <p:spPr bwMode="auto">
          <a:xfrm rot="-219077">
            <a:off x="5403850" y="8026400"/>
            <a:ext cx="300038" cy="182563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0672" name="Прямоугольник 45"/>
          <p:cNvSpPr>
            <a:spLocks noChangeArrowheads="1"/>
          </p:cNvSpPr>
          <p:nvPr/>
        </p:nvSpPr>
        <p:spPr bwMode="auto">
          <a:xfrm rot="-219077">
            <a:off x="5838825" y="8026400"/>
            <a:ext cx="300038" cy="158750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0673" name="Прямоугольник 46"/>
          <p:cNvSpPr>
            <a:spLocks noChangeArrowheads="1"/>
          </p:cNvSpPr>
          <p:nvPr/>
        </p:nvSpPr>
        <p:spPr bwMode="auto">
          <a:xfrm rot="-1035574">
            <a:off x="11606213" y="5461000"/>
            <a:ext cx="300037" cy="127000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0674" name="Прямоугольник 47"/>
          <p:cNvSpPr>
            <a:spLocks noChangeArrowheads="1"/>
          </p:cNvSpPr>
          <p:nvPr/>
        </p:nvSpPr>
        <p:spPr bwMode="auto">
          <a:xfrm rot="5118626">
            <a:off x="11897519" y="5245894"/>
            <a:ext cx="300037" cy="2000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0675" name="Прямоугольник 48"/>
          <p:cNvSpPr>
            <a:spLocks noChangeArrowheads="1"/>
          </p:cNvSpPr>
          <p:nvPr/>
        </p:nvSpPr>
        <p:spPr bwMode="auto">
          <a:xfrm rot="4561998">
            <a:off x="11567319" y="5206206"/>
            <a:ext cx="300038" cy="1238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70676" name="Group 253"/>
          <p:cNvGrpSpPr>
            <a:grpSpLocks/>
          </p:cNvGrpSpPr>
          <p:nvPr/>
        </p:nvGrpSpPr>
        <p:grpSpPr bwMode="auto">
          <a:xfrm>
            <a:off x="6732588" y="5984875"/>
            <a:ext cx="1616075" cy="595313"/>
            <a:chOff x="3061" y="2766"/>
            <a:chExt cx="727" cy="268"/>
          </a:xfrm>
        </p:grpSpPr>
        <p:grpSp>
          <p:nvGrpSpPr>
            <p:cNvPr id="70752" name="Group 40"/>
            <p:cNvGrpSpPr>
              <a:grpSpLocks/>
            </p:cNvGrpSpPr>
            <p:nvPr/>
          </p:nvGrpSpPr>
          <p:grpSpPr bwMode="auto">
            <a:xfrm>
              <a:off x="3198" y="2766"/>
              <a:ext cx="122" cy="120"/>
              <a:chOff x="3949" y="2759"/>
              <a:chExt cx="116" cy="85"/>
            </a:xfrm>
          </p:grpSpPr>
          <p:sp>
            <p:nvSpPr>
              <p:cNvPr id="70754" name="Oval 41"/>
              <p:cNvSpPr>
                <a:spLocks noChangeArrowheads="1"/>
              </p:cNvSpPr>
              <p:nvPr/>
            </p:nvSpPr>
            <p:spPr bwMode="auto">
              <a:xfrm>
                <a:off x="3949" y="2759"/>
                <a:ext cx="116" cy="85"/>
              </a:xfrm>
              <a:prstGeom prst="ellipse">
                <a:avLst/>
              </a:prstGeom>
              <a:solidFill>
                <a:srgbClr val="FF3300"/>
              </a:solidFill>
              <a:ln w="2540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lIns="127761" tIns="63881" rIns="127761" bIns="63881" anchor="ctr"/>
              <a:lstStyle/>
              <a:p>
                <a:pPr algn="ctr" defTabSz="1274763"/>
                <a:endParaRPr lang="ru-RU" sz="2900" b="0"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70755" name="Rectangle 42"/>
              <p:cNvSpPr>
                <a:spLocks noChangeArrowheads="1"/>
              </p:cNvSpPr>
              <p:nvPr/>
            </p:nvSpPr>
            <p:spPr bwMode="auto">
              <a:xfrm>
                <a:off x="3993" y="2759"/>
                <a:ext cx="30" cy="85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 wrap="none" lIns="127761" tIns="63881" rIns="127761" bIns="63881" anchor="ctr"/>
              <a:lstStyle/>
              <a:p>
                <a:pPr algn="ctr" defTabSz="1274763"/>
                <a:endParaRPr lang="ru-RU" sz="2900" b="0">
                  <a:latin typeface="Calibri" pitchFamily="34" charset="0"/>
                  <a:cs typeface="Times New Roman" pitchFamily="18" charset="0"/>
                </a:endParaRPr>
              </a:p>
            </p:txBody>
          </p:sp>
        </p:grpSp>
        <p:sp>
          <p:nvSpPr>
            <p:cNvPr id="70753" name="Rectangle 257"/>
            <p:cNvSpPr>
              <a:spLocks noChangeArrowheads="1"/>
            </p:cNvSpPr>
            <p:nvPr/>
          </p:nvSpPr>
          <p:spPr bwMode="auto">
            <a:xfrm>
              <a:off x="3061" y="2879"/>
              <a:ext cx="727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8016" tIns="64008" rIns="128016" bIns="64008">
              <a:spAutoFit/>
            </a:bodyPr>
            <a:lstStyle/>
            <a:p>
              <a:pPr defTabSz="1276350"/>
              <a:r>
                <a:rPr lang="ru-RU" sz="1400" dirty="0">
                  <a:latin typeface="Calibri" pitchFamily="34" charset="0"/>
                </a:rPr>
                <a:t>39</a:t>
              </a:r>
              <a:r>
                <a:rPr lang="en-US" sz="1400" dirty="0">
                  <a:latin typeface="Calibri" pitchFamily="34" charset="0"/>
                </a:rPr>
                <a:t>’11”;54’12”</a:t>
              </a:r>
              <a:endParaRPr lang="ru-RU" sz="1400" dirty="0">
                <a:latin typeface="Calibri" pitchFamily="34" charset="0"/>
              </a:endParaRPr>
            </a:p>
          </p:txBody>
        </p:sp>
      </p:grpSp>
      <p:grpSp>
        <p:nvGrpSpPr>
          <p:cNvPr id="70677" name="Group 314"/>
          <p:cNvGrpSpPr>
            <a:grpSpLocks/>
          </p:cNvGrpSpPr>
          <p:nvPr/>
        </p:nvGrpSpPr>
        <p:grpSpPr bwMode="auto">
          <a:xfrm rot="3249741">
            <a:off x="9123363" y="3187700"/>
            <a:ext cx="600075" cy="200025"/>
            <a:chOff x="225" y="3023"/>
            <a:chExt cx="270" cy="90"/>
          </a:xfrm>
        </p:grpSpPr>
        <p:sp>
          <p:nvSpPr>
            <p:cNvPr id="70750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70751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0678" name="Group 317"/>
          <p:cNvGrpSpPr>
            <a:grpSpLocks/>
          </p:cNvGrpSpPr>
          <p:nvPr/>
        </p:nvGrpSpPr>
        <p:grpSpPr bwMode="auto">
          <a:xfrm rot="3249741">
            <a:off x="9428163" y="3589338"/>
            <a:ext cx="600075" cy="200025"/>
            <a:chOff x="225" y="3023"/>
            <a:chExt cx="270" cy="90"/>
          </a:xfrm>
        </p:grpSpPr>
        <p:sp>
          <p:nvSpPr>
            <p:cNvPr id="70748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70749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0679" name="Group 320"/>
          <p:cNvGrpSpPr>
            <a:grpSpLocks/>
          </p:cNvGrpSpPr>
          <p:nvPr/>
        </p:nvGrpSpPr>
        <p:grpSpPr bwMode="auto">
          <a:xfrm rot="3249741">
            <a:off x="9729788" y="3990975"/>
            <a:ext cx="600075" cy="200025"/>
            <a:chOff x="225" y="3023"/>
            <a:chExt cx="270" cy="90"/>
          </a:xfrm>
        </p:grpSpPr>
        <p:sp>
          <p:nvSpPr>
            <p:cNvPr id="70746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70747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0680" name="Group 323"/>
          <p:cNvGrpSpPr>
            <a:grpSpLocks/>
          </p:cNvGrpSpPr>
          <p:nvPr/>
        </p:nvGrpSpPr>
        <p:grpSpPr bwMode="auto">
          <a:xfrm rot="3249741">
            <a:off x="10033000" y="4395788"/>
            <a:ext cx="600075" cy="200025"/>
            <a:chOff x="225" y="3023"/>
            <a:chExt cx="270" cy="90"/>
          </a:xfrm>
        </p:grpSpPr>
        <p:sp>
          <p:nvSpPr>
            <p:cNvPr id="70744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70745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0681" name="Group 326"/>
          <p:cNvGrpSpPr>
            <a:grpSpLocks/>
          </p:cNvGrpSpPr>
          <p:nvPr/>
        </p:nvGrpSpPr>
        <p:grpSpPr bwMode="auto">
          <a:xfrm rot="3249741">
            <a:off x="10334625" y="4799013"/>
            <a:ext cx="600075" cy="200025"/>
            <a:chOff x="225" y="3023"/>
            <a:chExt cx="270" cy="90"/>
          </a:xfrm>
        </p:grpSpPr>
        <p:sp>
          <p:nvSpPr>
            <p:cNvPr id="70742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70743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0682" name="Group 329"/>
          <p:cNvGrpSpPr>
            <a:grpSpLocks/>
          </p:cNvGrpSpPr>
          <p:nvPr/>
        </p:nvGrpSpPr>
        <p:grpSpPr bwMode="auto">
          <a:xfrm rot="3249741">
            <a:off x="10636250" y="5202238"/>
            <a:ext cx="600075" cy="200025"/>
            <a:chOff x="225" y="3023"/>
            <a:chExt cx="270" cy="90"/>
          </a:xfrm>
        </p:grpSpPr>
        <p:sp>
          <p:nvSpPr>
            <p:cNvPr id="70740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70741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0683" name="Group 332"/>
          <p:cNvGrpSpPr>
            <a:grpSpLocks/>
          </p:cNvGrpSpPr>
          <p:nvPr/>
        </p:nvGrpSpPr>
        <p:grpSpPr bwMode="auto">
          <a:xfrm rot="3249741">
            <a:off x="10939463" y="5605463"/>
            <a:ext cx="600075" cy="200025"/>
            <a:chOff x="225" y="3023"/>
            <a:chExt cx="270" cy="90"/>
          </a:xfrm>
        </p:grpSpPr>
        <p:sp>
          <p:nvSpPr>
            <p:cNvPr id="70738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70739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0684" name="Group 335"/>
          <p:cNvGrpSpPr>
            <a:grpSpLocks/>
          </p:cNvGrpSpPr>
          <p:nvPr/>
        </p:nvGrpSpPr>
        <p:grpSpPr bwMode="auto">
          <a:xfrm rot="3249741">
            <a:off x="11241088" y="6013450"/>
            <a:ext cx="600075" cy="200025"/>
            <a:chOff x="225" y="3023"/>
            <a:chExt cx="270" cy="90"/>
          </a:xfrm>
        </p:grpSpPr>
        <p:sp>
          <p:nvSpPr>
            <p:cNvPr id="70736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70737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0685" name="Group 338"/>
          <p:cNvGrpSpPr>
            <a:grpSpLocks/>
          </p:cNvGrpSpPr>
          <p:nvPr/>
        </p:nvGrpSpPr>
        <p:grpSpPr bwMode="auto">
          <a:xfrm rot="3249741">
            <a:off x="11544300" y="6416675"/>
            <a:ext cx="600075" cy="200025"/>
            <a:chOff x="225" y="3023"/>
            <a:chExt cx="270" cy="90"/>
          </a:xfrm>
        </p:grpSpPr>
        <p:sp>
          <p:nvSpPr>
            <p:cNvPr id="70734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70735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0686" name="Group 105"/>
          <p:cNvGrpSpPr>
            <a:grpSpLocks/>
          </p:cNvGrpSpPr>
          <p:nvPr/>
        </p:nvGrpSpPr>
        <p:grpSpPr bwMode="auto">
          <a:xfrm>
            <a:off x="10029825" y="4094163"/>
            <a:ext cx="280988" cy="284162"/>
            <a:chOff x="3061" y="3475"/>
            <a:chExt cx="182" cy="182"/>
          </a:xfrm>
        </p:grpSpPr>
        <p:grpSp>
          <p:nvGrpSpPr>
            <p:cNvPr id="70723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70725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70728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70732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70733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70729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70730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70731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70726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727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70724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890" tIns="63945" rIns="127890" bIns="63945" anchor="ctr"/>
            <a:lstStyle/>
            <a:p>
              <a:pPr defTabSz="1274763"/>
              <a:endParaRPr lang="ru-RU" sz="3500" b="0">
                <a:latin typeface="Calibri" pitchFamily="34" charset="0"/>
              </a:endParaRPr>
            </a:p>
          </p:txBody>
        </p:sp>
      </p:grpSp>
      <p:sp>
        <p:nvSpPr>
          <p:cNvPr id="70687" name="Овал 241"/>
          <p:cNvSpPr>
            <a:spLocks noChangeArrowheads="1"/>
          </p:cNvSpPr>
          <p:nvPr/>
        </p:nvSpPr>
        <p:spPr bwMode="auto">
          <a:xfrm>
            <a:off x="10433050" y="4800600"/>
            <a:ext cx="1000125" cy="1000125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cxnSp>
        <p:nvCxnSpPr>
          <p:cNvPr id="70688" name="Прямая соединительная линия 170"/>
          <p:cNvCxnSpPr>
            <a:cxnSpLocks noChangeShapeType="1"/>
          </p:cNvCxnSpPr>
          <p:nvPr/>
        </p:nvCxnSpPr>
        <p:spPr bwMode="auto">
          <a:xfrm flipV="1">
            <a:off x="8758238" y="6124575"/>
            <a:ext cx="2720975" cy="676275"/>
          </a:xfrm>
          <a:prstGeom prst="line">
            <a:avLst/>
          </a:prstGeom>
          <a:noFill/>
          <a:ln w="34925" algn="ctr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0689" name="Овал 241"/>
          <p:cNvSpPr>
            <a:spLocks noChangeArrowheads="1"/>
          </p:cNvSpPr>
          <p:nvPr/>
        </p:nvSpPr>
        <p:spPr bwMode="auto">
          <a:xfrm>
            <a:off x="9728200" y="5810250"/>
            <a:ext cx="1000125" cy="1000125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70690" name="Group 117"/>
          <p:cNvGrpSpPr>
            <a:grpSpLocks/>
          </p:cNvGrpSpPr>
          <p:nvPr/>
        </p:nvGrpSpPr>
        <p:grpSpPr bwMode="auto">
          <a:xfrm>
            <a:off x="7812088" y="6472238"/>
            <a:ext cx="1195387" cy="622300"/>
            <a:chOff x="2971" y="3857"/>
            <a:chExt cx="386" cy="199"/>
          </a:xfrm>
        </p:grpSpPr>
        <p:grpSp>
          <p:nvGrpSpPr>
            <p:cNvPr id="70714" name="Group 118"/>
            <p:cNvGrpSpPr>
              <a:grpSpLocks/>
            </p:cNvGrpSpPr>
            <p:nvPr/>
          </p:nvGrpSpPr>
          <p:grpSpPr bwMode="auto">
            <a:xfrm>
              <a:off x="2971" y="3884"/>
              <a:ext cx="119" cy="120"/>
              <a:chOff x="315" y="951"/>
              <a:chExt cx="144" cy="147"/>
            </a:xfrm>
          </p:grpSpPr>
          <p:grpSp>
            <p:nvGrpSpPr>
              <p:cNvPr id="70718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70721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  <p:sp>
              <p:nvSpPr>
                <p:cNvPr id="70722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</p:grpSp>
          <p:sp>
            <p:nvSpPr>
              <p:cNvPr id="70719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890" tIns="63945" rIns="127890" bIns="63945"/>
              <a:lstStyle/>
              <a:p>
                <a:pPr defTabSz="1274763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70720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70715" name="Line 124"/>
            <p:cNvSpPr>
              <a:spLocks noChangeShapeType="1"/>
            </p:cNvSpPr>
            <p:nvPr/>
          </p:nvSpPr>
          <p:spPr bwMode="auto">
            <a:xfrm>
              <a:off x="3113" y="3953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716" name="Text Box 125"/>
            <p:cNvSpPr txBox="1">
              <a:spLocks noChangeArrowheads="1"/>
            </p:cNvSpPr>
            <p:nvPr/>
          </p:nvSpPr>
          <p:spPr bwMode="auto">
            <a:xfrm>
              <a:off x="3085" y="3857"/>
              <a:ext cx="272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400" b="0">
                  <a:latin typeface="Calibri" pitchFamily="34" charset="0"/>
                  <a:cs typeface="Times New Roman" pitchFamily="18" charset="0"/>
                </a:rPr>
                <a:t>ГАЗ</a:t>
              </a:r>
            </a:p>
          </p:txBody>
        </p:sp>
        <p:sp>
          <p:nvSpPr>
            <p:cNvPr id="70717" name="Text Box 126"/>
            <p:cNvSpPr txBox="1">
              <a:spLocks noChangeArrowheads="1"/>
            </p:cNvSpPr>
            <p:nvPr/>
          </p:nvSpPr>
          <p:spPr bwMode="auto">
            <a:xfrm>
              <a:off x="3107" y="3929"/>
              <a:ext cx="136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400" b="0">
                  <a:latin typeface="Calibri" pitchFamily="34" charset="0"/>
                  <a:cs typeface="Times New Roman" pitchFamily="18" charset="0"/>
                </a:rPr>
                <a:t>2</a:t>
              </a:r>
            </a:p>
          </p:txBody>
        </p:sp>
      </p:grpSp>
      <p:grpSp>
        <p:nvGrpSpPr>
          <p:cNvPr id="70691" name="Group 338"/>
          <p:cNvGrpSpPr>
            <a:grpSpLocks/>
          </p:cNvGrpSpPr>
          <p:nvPr/>
        </p:nvGrpSpPr>
        <p:grpSpPr bwMode="auto">
          <a:xfrm rot="3249741">
            <a:off x="11899900" y="6877050"/>
            <a:ext cx="600075" cy="200025"/>
            <a:chOff x="225" y="3023"/>
            <a:chExt cx="270" cy="90"/>
          </a:xfrm>
        </p:grpSpPr>
        <p:sp>
          <p:nvSpPr>
            <p:cNvPr id="70712" name="Овал 169"/>
            <p:cNvSpPr>
              <a:spLocks noChangeArrowheads="1"/>
            </p:cNvSpPr>
            <p:nvPr/>
          </p:nvSpPr>
          <p:spPr bwMode="auto">
            <a:xfrm rot="-4345915">
              <a:off x="315" y="3023"/>
              <a:ext cx="90" cy="90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70713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225" y="3023"/>
              <a:ext cx="270" cy="90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0692" name="AutoShape 33"/>
          <p:cNvSpPr>
            <a:spLocks noChangeArrowheads="1"/>
          </p:cNvSpPr>
          <p:nvPr/>
        </p:nvSpPr>
        <p:spPr bwMode="auto">
          <a:xfrm>
            <a:off x="4757738" y="3086100"/>
            <a:ext cx="3792537" cy="1052513"/>
          </a:xfrm>
          <a:prstGeom prst="wedgeRectCallout">
            <a:avLst>
              <a:gd name="adj1" fmla="val 59787"/>
              <a:gd name="adj2" fmla="val 40060"/>
            </a:avLst>
          </a:prstGeom>
          <a:solidFill>
            <a:srgbClr val="FFFF00">
              <a:alpha val="5411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89" tIns="63997" rIns="127989" bIns="63997">
            <a:spAutoFit/>
          </a:bodyPr>
          <a:lstStyle/>
          <a:p>
            <a:pPr defTabSz="1789113"/>
            <a:r>
              <a:rPr lang="ru-RU" sz="1200">
                <a:cs typeface="Times New Roman" pitchFamily="18" charset="0"/>
              </a:rPr>
              <a:t>Зона возможного риска при аварии на газопроводе</a:t>
            </a:r>
          </a:p>
          <a:p>
            <a:pPr defTabSz="1789113"/>
            <a:r>
              <a:rPr lang="ru-RU" sz="1200" u="sng">
                <a:cs typeface="Times New Roman" pitchFamily="18" charset="0"/>
              </a:rPr>
              <a:t>В зоне риска находятся:</a:t>
            </a:r>
          </a:p>
          <a:p>
            <a:pPr defTabSz="1789113"/>
            <a:r>
              <a:rPr lang="ru-RU" sz="1200">
                <a:cs typeface="Times New Roman" pitchFamily="18" charset="0"/>
              </a:rPr>
              <a:t>- домов 120;</a:t>
            </a:r>
          </a:p>
          <a:p>
            <a:pPr defTabSz="1789113"/>
            <a:r>
              <a:rPr lang="ru-RU" sz="1200">
                <a:cs typeface="Times New Roman" pitchFamily="18" charset="0"/>
              </a:rPr>
              <a:t>- населения – 340 чел.</a:t>
            </a:r>
          </a:p>
          <a:p>
            <a:pPr defTabSz="1789113"/>
            <a:r>
              <a:rPr lang="ru-RU" sz="1200">
                <a:cs typeface="Times New Roman" pitchFamily="18" charset="0"/>
              </a:rPr>
              <a:t>- соц. значимых объектов – 1.</a:t>
            </a:r>
          </a:p>
        </p:txBody>
      </p:sp>
      <p:sp>
        <p:nvSpPr>
          <p:cNvPr id="70693" name="Oval 63"/>
          <p:cNvSpPr>
            <a:spLocks noChangeArrowheads="1"/>
          </p:cNvSpPr>
          <p:nvPr/>
        </p:nvSpPr>
        <p:spPr bwMode="auto">
          <a:xfrm rot="-2078855">
            <a:off x="9648825" y="2486025"/>
            <a:ext cx="2184400" cy="5710238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70694" name="TextBox 130"/>
          <p:cNvSpPr txBox="1">
            <a:spLocks noChangeArrowheads="1"/>
          </p:cNvSpPr>
          <p:nvPr/>
        </p:nvSpPr>
        <p:spPr bwMode="auto">
          <a:xfrm rot="-485531">
            <a:off x="10206038" y="5641975"/>
            <a:ext cx="809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200"/>
              <a:t>R </a:t>
            </a:r>
            <a:r>
              <a:rPr lang="ru-RU" sz="1200"/>
              <a:t>= 60 м</a:t>
            </a:r>
            <a:r>
              <a:rPr lang="en-US" sz="1600"/>
              <a:t> </a:t>
            </a:r>
            <a:endParaRPr lang="ru-RU" sz="1600"/>
          </a:p>
        </p:txBody>
      </p:sp>
      <p:sp>
        <p:nvSpPr>
          <p:cNvPr id="70695" name="Line 491"/>
          <p:cNvSpPr>
            <a:spLocks noChangeShapeType="1"/>
          </p:cNvSpPr>
          <p:nvPr/>
        </p:nvSpPr>
        <p:spPr bwMode="auto">
          <a:xfrm rot="5402275" flipH="1" flipV="1">
            <a:off x="10660063" y="5324475"/>
            <a:ext cx="142875" cy="7207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88" name="Text Box 2072"/>
          <p:cNvSpPr txBox="1">
            <a:spLocks noChangeArrowheads="1"/>
          </p:cNvSpPr>
          <p:nvPr/>
        </p:nvSpPr>
        <p:spPr bwMode="auto">
          <a:xfrm>
            <a:off x="10534650" y="3590925"/>
            <a:ext cx="2066925" cy="787400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985" tIns="63994" rIns="127985" bIns="63994">
            <a:spAutoFit/>
          </a:bodyPr>
          <a:lstStyle/>
          <a:p>
            <a:pPr algn="ctr" defTabSz="1279218">
              <a:spcBef>
                <a:spcPts val="0"/>
              </a:spcBef>
              <a:defRPr/>
            </a:pPr>
            <a:r>
              <a:rPr lang="ru-RU" sz="1200" u="sng" dirty="0">
                <a:latin typeface="Calibri" pitchFamily="34" charset="0"/>
              </a:rPr>
              <a:t>НПС №5 </a:t>
            </a:r>
          </a:p>
          <a:p>
            <a:pPr algn="ctr" defTabSz="1279218">
              <a:spcBef>
                <a:spcPts val="0"/>
              </a:spcBef>
              <a:defRPr/>
            </a:pPr>
            <a:r>
              <a:rPr lang="ru-RU" sz="1100" b="0" i="1" dirty="0">
                <a:latin typeface="Calibri" pitchFamily="34" charset="0"/>
              </a:rPr>
              <a:t>Протяженность - 1263 км</a:t>
            </a:r>
          </a:p>
          <a:p>
            <a:pPr algn="ctr" defTabSz="1279218">
              <a:lnSpc>
                <a:spcPct val="90000"/>
              </a:lnSpc>
              <a:spcBef>
                <a:spcPts val="0"/>
              </a:spcBef>
              <a:defRPr/>
            </a:pPr>
            <a:r>
              <a:rPr lang="ru-RU" sz="1100" b="0" i="1" dirty="0">
                <a:latin typeface="Calibri" pitchFamily="34" charset="0"/>
              </a:rPr>
              <a:t>Подача насоса - 500 м.куб.час</a:t>
            </a:r>
          </a:p>
          <a:p>
            <a:pPr algn="ctr" defTabSz="1279218">
              <a:lnSpc>
                <a:spcPct val="90000"/>
              </a:lnSpc>
              <a:spcBef>
                <a:spcPts val="0"/>
              </a:spcBef>
              <a:defRPr/>
            </a:pPr>
            <a:r>
              <a:rPr lang="ru-RU" sz="1100" b="0" i="1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Глубина залегания -1,5 м</a:t>
            </a:r>
            <a:endParaRPr lang="ru-RU" sz="1100" b="0" i="1" dirty="0">
              <a:latin typeface="Calibri" pitchFamily="34" charset="0"/>
            </a:endParaRPr>
          </a:p>
        </p:txBody>
      </p:sp>
      <p:grpSp>
        <p:nvGrpSpPr>
          <p:cNvPr id="70697" name="Group 53"/>
          <p:cNvGrpSpPr>
            <a:grpSpLocks/>
          </p:cNvGrpSpPr>
          <p:nvPr/>
        </p:nvGrpSpPr>
        <p:grpSpPr bwMode="auto">
          <a:xfrm>
            <a:off x="7758113" y="5586413"/>
            <a:ext cx="815975" cy="393700"/>
            <a:chOff x="2290" y="4020"/>
            <a:chExt cx="768" cy="218"/>
          </a:xfrm>
        </p:grpSpPr>
        <p:sp>
          <p:nvSpPr>
            <p:cNvPr id="70704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70705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70706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70707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708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70709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70710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0711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70698" name="TextBox 59"/>
          <p:cNvSpPr txBox="1">
            <a:spLocks noChangeArrowheads="1"/>
          </p:cNvSpPr>
          <p:nvPr/>
        </p:nvSpPr>
        <p:spPr bwMode="auto">
          <a:xfrm rot="4494814">
            <a:off x="23813" y="6118225"/>
            <a:ext cx="15001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grpSp>
        <p:nvGrpSpPr>
          <p:cNvPr id="70699" name="Группа 108"/>
          <p:cNvGrpSpPr>
            <a:grpSpLocks/>
          </p:cNvGrpSpPr>
          <p:nvPr/>
        </p:nvGrpSpPr>
        <p:grpSpPr bwMode="auto">
          <a:xfrm>
            <a:off x="6929438" y="5713413"/>
            <a:ext cx="547687" cy="576262"/>
            <a:chOff x="-1106004" y="5086352"/>
            <a:chExt cx="293814" cy="301197"/>
          </a:xfrm>
        </p:grpSpPr>
        <p:sp>
          <p:nvSpPr>
            <p:cNvPr id="70702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70703" name="Oval 41"/>
            <p:cNvSpPr>
              <a:spLocks noChangeArrowheads="1"/>
            </p:cNvSpPr>
            <p:nvPr/>
          </p:nvSpPr>
          <p:spPr bwMode="auto">
            <a:xfrm>
              <a:off x="-1106004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44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44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газопроводах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70701" name="Text Box 18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4.3.1.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(Характеристика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газопровода) </a:t>
            </a:r>
          </a:p>
        </p:txBody>
      </p:sp>
      <p:graphicFrame>
        <p:nvGraphicFramePr>
          <p:cNvPr id="270364" name="Group 28"/>
          <p:cNvGraphicFramePr>
            <a:graphicFrameLocks noGrp="1"/>
          </p:cNvGraphicFramePr>
          <p:nvPr/>
        </p:nvGraphicFramePr>
        <p:xfrm>
          <a:off x="207963" y="1560513"/>
          <a:ext cx="12385675" cy="2133600"/>
        </p:xfrm>
        <a:graphic>
          <a:graphicData uri="http://schemas.openxmlformats.org/drawingml/2006/table">
            <a:tbl>
              <a:tblPr/>
              <a:tblGrid>
                <a:gridCol w="41290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565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5425">
                <a:tc gridSpan="2"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газопровода «Таймыр - Красноярск» ОАО «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Газмиг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Протяженность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1000 км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383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Диаметр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350 мм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Давление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1.2 МПа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Скорость перекачки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м/с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ниток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383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Год ввода в эксплуотацию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1975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1708" name="Text Box 73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4.3.2.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вызовов при возникновении ЧС на объектах газопровода) </a:t>
            </a:r>
          </a:p>
        </p:txBody>
      </p:sp>
      <p:graphicFrame>
        <p:nvGraphicFramePr>
          <p:cNvPr id="249086" name="Group 254"/>
          <p:cNvGraphicFramePr>
            <a:graphicFrameLocks noGrp="1"/>
          </p:cNvGraphicFramePr>
          <p:nvPr/>
        </p:nvGraphicFramePr>
        <p:xfrm>
          <a:off x="328613" y="1514475"/>
          <a:ext cx="12242800" cy="3900488"/>
        </p:xfrm>
        <a:graphic>
          <a:graphicData uri="http://schemas.openxmlformats.org/drawingml/2006/table">
            <a:tbl>
              <a:tblPr/>
              <a:tblGrid>
                <a:gridCol w="37893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5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80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28588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339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 89 1 ОПС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Малышево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Шатарный Д.А.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5121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АСФ Управления магистральных  газопроводов ООО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«Хабаровскнефтегаз»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(п.Де-Кастри, с.Богородское)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Гончар И.П.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234-678-456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2725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4.3.3.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91491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74134" name="Text Box 40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4.3.4.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2514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75087" name="Text Box 33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4.3.4.</a:t>
            </a:r>
            <a:endParaRPr lang="ru-RU" sz="1400" dirty="0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78" name="Группа 143"/>
          <p:cNvGrpSpPr>
            <a:grpSpLocks/>
          </p:cNvGrpSpPr>
          <p:nvPr/>
        </p:nvGrpSpPr>
        <p:grpSpPr bwMode="auto">
          <a:xfrm>
            <a:off x="-11113" y="654050"/>
            <a:ext cx="12801601" cy="8947150"/>
            <a:chOff x="-11112" y="654052"/>
            <a:chExt cx="12801601" cy="8947149"/>
          </a:xfrm>
        </p:grpSpPr>
        <p:pic>
          <p:nvPicPr>
            <p:cNvPr id="75872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75873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75874" name="Прямая соединительная линия 148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875" name="Прямая соединительная линия 149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876" name="Прямая соединительная линия 150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877" name="Прямая соединительная линия 151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878" name="Прямая соединительная линия 152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879" name="Прямая соединительная линия 153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75779" name="Text Box 1181"/>
          <p:cNvSpPr txBox="1">
            <a:spLocks noChangeArrowheads="1"/>
          </p:cNvSpPr>
          <p:nvPr/>
        </p:nvSpPr>
        <p:spPr bwMode="auto">
          <a:xfrm rot="856414">
            <a:off x="2665413" y="3944938"/>
            <a:ext cx="1338262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75780" name="Text Box 1182"/>
          <p:cNvSpPr txBox="1">
            <a:spLocks noChangeArrowheads="1"/>
          </p:cNvSpPr>
          <p:nvPr/>
        </p:nvSpPr>
        <p:spPr bwMode="auto">
          <a:xfrm rot="-1377291">
            <a:off x="3990975" y="2606675"/>
            <a:ext cx="1023938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75781" name="Text Box 1184"/>
          <p:cNvSpPr txBox="1">
            <a:spLocks noChangeArrowheads="1"/>
          </p:cNvSpPr>
          <p:nvPr/>
        </p:nvSpPr>
        <p:spPr bwMode="auto">
          <a:xfrm rot="-1615988">
            <a:off x="5000625" y="4587875"/>
            <a:ext cx="1370013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sp>
        <p:nvSpPr>
          <p:cNvPr id="75782" name="Text Box 1185"/>
          <p:cNvSpPr txBox="1">
            <a:spLocks noChangeArrowheads="1"/>
          </p:cNvSpPr>
          <p:nvPr/>
        </p:nvSpPr>
        <p:spPr bwMode="auto">
          <a:xfrm rot="-2040690">
            <a:off x="6516688" y="4827588"/>
            <a:ext cx="184150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75783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89063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75784" name="Text Box 1191"/>
          <p:cNvSpPr txBox="1">
            <a:spLocks noChangeArrowheads="1"/>
          </p:cNvSpPr>
          <p:nvPr/>
        </p:nvSpPr>
        <p:spPr bwMode="auto">
          <a:xfrm rot="3513373">
            <a:off x="7614444" y="3280569"/>
            <a:ext cx="11826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75785" name="Полилиния 34"/>
          <p:cNvSpPr>
            <a:spLocks noChangeArrowheads="1"/>
          </p:cNvSpPr>
          <p:nvPr/>
        </p:nvSpPr>
        <p:spPr bwMode="auto">
          <a:xfrm>
            <a:off x="10001250" y="1600200"/>
            <a:ext cx="2455863" cy="993775"/>
          </a:xfrm>
          <a:custGeom>
            <a:avLst/>
            <a:gdLst>
              <a:gd name="T0" fmla="*/ 2147483647 w 1753534"/>
              <a:gd name="T1" fmla="*/ 2147483647 h 709127"/>
              <a:gd name="T2" fmla="*/ 2147483647 w 1753534"/>
              <a:gd name="T3" fmla="*/ 2147483647 h 709127"/>
              <a:gd name="T4" fmla="*/ 2147483647 w 1753534"/>
              <a:gd name="T5" fmla="*/ 0 h 709127"/>
              <a:gd name="T6" fmla="*/ 2147483647 w 1753534"/>
              <a:gd name="T7" fmla="*/ 2147483647 h 709127"/>
              <a:gd name="T8" fmla="*/ 2147483647 w 1753534"/>
              <a:gd name="T9" fmla="*/ 2147483647 h 709127"/>
              <a:gd name="T10" fmla="*/ 2147483647 w 1753534"/>
              <a:gd name="T11" fmla="*/ 2147483647 h 709127"/>
              <a:gd name="T12" fmla="*/ 2147483647 w 1753534"/>
              <a:gd name="T13" fmla="*/ 2147483647 h 709127"/>
              <a:gd name="T14" fmla="*/ 2147483647 w 1753534"/>
              <a:gd name="T15" fmla="*/ 2147483647 h 709127"/>
              <a:gd name="T16" fmla="*/ 2147483647 w 1753534"/>
              <a:gd name="T17" fmla="*/ 2147483647 h 709127"/>
              <a:gd name="T18" fmla="*/ 2147483647 w 1753534"/>
              <a:gd name="T19" fmla="*/ 2147483647 h 709127"/>
              <a:gd name="T20" fmla="*/ 2147483647 w 1753534"/>
              <a:gd name="T21" fmla="*/ 2147483647 h 709127"/>
              <a:gd name="T22" fmla="*/ 2147483647 w 1753534"/>
              <a:gd name="T23" fmla="*/ 2147483647 h 709127"/>
              <a:gd name="T24" fmla="*/ 2147483647 w 1753534"/>
              <a:gd name="T25" fmla="*/ 2147483647 h 709127"/>
              <a:gd name="T26" fmla="*/ 2147483647 w 1753534"/>
              <a:gd name="T27" fmla="*/ 2147483647 h 709127"/>
              <a:gd name="T28" fmla="*/ 2147483647 w 1753534"/>
              <a:gd name="T29" fmla="*/ 2147483647 h 709127"/>
              <a:gd name="T30" fmla="*/ 2147483647 w 1753534"/>
              <a:gd name="T31" fmla="*/ 2147483647 h 709127"/>
              <a:gd name="T32" fmla="*/ 2147483647 w 1753534"/>
              <a:gd name="T33" fmla="*/ 2147483647 h 709127"/>
              <a:gd name="T34" fmla="*/ 2147483647 w 1753534"/>
              <a:gd name="T35" fmla="*/ 2147483647 h 709127"/>
              <a:gd name="T36" fmla="*/ 2147483647 w 1753534"/>
              <a:gd name="T37" fmla="*/ 2147483647 h 709127"/>
              <a:gd name="T38" fmla="*/ 2147483647 w 1753534"/>
              <a:gd name="T39" fmla="*/ 2147483647 h 709127"/>
              <a:gd name="T40" fmla="*/ 2147483647 w 1753534"/>
              <a:gd name="T41" fmla="*/ 2147483647 h 709127"/>
              <a:gd name="T42" fmla="*/ 2147483647 w 1753534"/>
              <a:gd name="T43" fmla="*/ 2147483647 h 709127"/>
              <a:gd name="T44" fmla="*/ 2147483647 w 1753534"/>
              <a:gd name="T45" fmla="*/ 2147483647 h 709127"/>
              <a:gd name="T46" fmla="*/ 2147483647 w 1753534"/>
              <a:gd name="T47" fmla="*/ 2147483647 h 709127"/>
              <a:gd name="T48" fmla="*/ 2147483647 w 1753534"/>
              <a:gd name="T49" fmla="*/ 2147483647 h 709127"/>
              <a:gd name="T50" fmla="*/ 2147483647 w 1753534"/>
              <a:gd name="T51" fmla="*/ 2147483647 h 709127"/>
              <a:gd name="T52" fmla="*/ 2147483647 w 1753534"/>
              <a:gd name="T53" fmla="*/ 2147483647 h 709127"/>
              <a:gd name="T54" fmla="*/ 2147483647 w 1753534"/>
              <a:gd name="T55" fmla="*/ 2147483647 h 709127"/>
              <a:gd name="T56" fmla="*/ 2147483647 w 1753534"/>
              <a:gd name="T57" fmla="*/ 2147483647 h 709127"/>
              <a:gd name="T58" fmla="*/ 2147483647 w 1753534"/>
              <a:gd name="T59" fmla="*/ 2147483647 h 709127"/>
              <a:gd name="T60" fmla="*/ 2147483647 w 1753534"/>
              <a:gd name="T61" fmla="*/ 2147483647 h 709127"/>
              <a:gd name="T62" fmla="*/ 2147483647 w 1753534"/>
              <a:gd name="T63" fmla="*/ 2147483647 h 709127"/>
              <a:gd name="T64" fmla="*/ 2147483647 w 1753534"/>
              <a:gd name="T65" fmla="*/ 2147483647 h 709127"/>
              <a:gd name="T66" fmla="*/ 2147483647 w 1753534"/>
              <a:gd name="T67" fmla="*/ 2147483647 h 709127"/>
              <a:gd name="T68" fmla="*/ 2147483647 w 1753534"/>
              <a:gd name="T69" fmla="*/ 2147483647 h 709127"/>
              <a:gd name="T70" fmla="*/ 2147483647 w 1753534"/>
              <a:gd name="T71" fmla="*/ 2147483647 h 709127"/>
              <a:gd name="T72" fmla="*/ 2147483647 w 1753534"/>
              <a:gd name="T73" fmla="*/ 2147483647 h 709127"/>
              <a:gd name="T74" fmla="*/ 2147483647 w 1753534"/>
              <a:gd name="T75" fmla="*/ 2147483647 h 709127"/>
              <a:gd name="T76" fmla="*/ 2147483647 w 1753534"/>
              <a:gd name="T77" fmla="*/ 2147483647 h 709127"/>
              <a:gd name="T78" fmla="*/ 2147483647 w 1753534"/>
              <a:gd name="T79" fmla="*/ 2147483647 h 709127"/>
              <a:gd name="T80" fmla="*/ 2147483647 w 1753534"/>
              <a:gd name="T81" fmla="*/ 2147483647 h 709127"/>
              <a:gd name="T82" fmla="*/ 2147483647 w 1753534"/>
              <a:gd name="T83" fmla="*/ 2147483647 h 709127"/>
              <a:gd name="T84" fmla="*/ 2147483647 w 1753534"/>
              <a:gd name="T85" fmla="*/ 2147483647 h 709127"/>
              <a:gd name="T86" fmla="*/ 2147483647 w 1753534"/>
              <a:gd name="T87" fmla="*/ 2147483647 h 709127"/>
              <a:gd name="T88" fmla="*/ 2147483647 w 1753534"/>
              <a:gd name="T89" fmla="*/ 2147483647 h 709127"/>
              <a:gd name="T90" fmla="*/ 2147483647 w 1753534"/>
              <a:gd name="T91" fmla="*/ 2147483647 h 709127"/>
              <a:gd name="T92" fmla="*/ 2147483647 w 1753534"/>
              <a:gd name="T93" fmla="*/ 2147483647 h 709127"/>
              <a:gd name="T94" fmla="*/ 2147483647 w 1753534"/>
              <a:gd name="T95" fmla="*/ 2147483647 h 709127"/>
              <a:gd name="T96" fmla="*/ 2147483647 w 1753534"/>
              <a:gd name="T97" fmla="*/ 2147483647 h 709127"/>
              <a:gd name="T98" fmla="*/ 2147483647 w 1753534"/>
              <a:gd name="T99" fmla="*/ 2147483647 h 709127"/>
              <a:gd name="T100" fmla="*/ 2147483647 w 1753534"/>
              <a:gd name="T101" fmla="*/ 2147483647 h 709127"/>
              <a:gd name="T102" fmla="*/ 2147483647 w 1753534"/>
              <a:gd name="T103" fmla="*/ 2147483647 h 709127"/>
              <a:gd name="T104" fmla="*/ 2147483647 w 1753534"/>
              <a:gd name="T105" fmla="*/ 2147483647 h 709127"/>
              <a:gd name="T106" fmla="*/ 2147483647 w 1753534"/>
              <a:gd name="T107" fmla="*/ 2147483647 h 709127"/>
              <a:gd name="T108" fmla="*/ 2147483647 w 1753534"/>
              <a:gd name="T109" fmla="*/ 2147483647 h 70912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53534"/>
              <a:gd name="T166" fmla="*/ 0 h 709127"/>
              <a:gd name="T167" fmla="*/ 1753534 w 1753534"/>
              <a:gd name="T168" fmla="*/ 709127 h 70912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75786" name="Полилиния 39"/>
          <p:cNvSpPr>
            <a:spLocks noChangeArrowheads="1"/>
          </p:cNvSpPr>
          <p:nvPr/>
        </p:nvSpPr>
        <p:spPr bwMode="auto">
          <a:xfrm>
            <a:off x="4662488" y="7512050"/>
            <a:ext cx="4271962" cy="1801813"/>
          </a:xfrm>
          <a:custGeom>
            <a:avLst/>
            <a:gdLst>
              <a:gd name="T0" fmla="*/ 35278105 w 3051110"/>
              <a:gd name="T1" fmla="*/ 17535753 h 1286404"/>
              <a:gd name="T2" fmla="*/ 38447648 w 3051110"/>
              <a:gd name="T3" fmla="*/ 16844657 h 1286404"/>
              <a:gd name="T4" fmla="*/ 40652511 w 3051110"/>
              <a:gd name="T5" fmla="*/ 16153561 h 1286404"/>
              <a:gd name="T6" fmla="*/ 41892783 w 3051110"/>
              <a:gd name="T7" fmla="*/ 15738910 h 1286404"/>
              <a:gd name="T8" fmla="*/ 42995169 w 3051110"/>
              <a:gd name="T9" fmla="*/ 14771381 h 1286404"/>
              <a:gd name="T10" fmla="*/ 43959827 w 3051110"/>
              <a:gd name="T11" fmla="*/ 13665622 h 1286404"/>
              <a:gd name="T12" fmla="*/ 44648872 w 3051110"/>
              <a:gd name="T13" fmla="*/ 11592309 h 1286404"/>
              <a:gd name="T14" fmla="*/ 44924485 w 3051110"/>
              <a:gd name="T15" fmla="*/ 9519033 h 1286404"/>
              <a:gd name="T16" fmla="*/ 43822032 w 3051110"/>
              <a:gd name="T17" fmla="*/ 8275058 h 1286404"/>
              <a:gd name="T18" fmla="*/ 43132987 w 3051110"/>
              <a:gd name="T19" fmla="*/ 7307522 h 1286404"/>
              <a:gd name="T20" fmla="*/ 43546373 w 3051110"/>
              <a:gd name="T21" fmla="*/ 5372464 h 1286404"/>
              <a:gd name="T22" fmla="*/ 42306191 w 3051110"/>
              <a:gd name="T23" fmla="*/ 3022751 h 1286404"/>
              <a:gd name="T24" fmla="*/ 41065920 w 3051110"/>
              <a:gd name="T25" fmla="*/ 2193424 h 1286404"/>
              <a:gd name="T26" fmla="*/ 40101306 w 3051110"/>
              <a:gd name="T27" fmla="*/ 1640531 h 1286404"/>
              <a:gd name="T28" fmla="*/ 38585466 w 3051110"/>
              <a:gd name="T29" fmla="*/ 1087672 h 1286404"/>
              <a:gd name="T30" fmla="*/ 36793968 w 3051110"/>
              <a:gd name="T31" fmla="*/ 396576 h 1286404"/>
              <a:gd name="T32" fmla="*/ 31143971 w 3051110"/>
              <a:gd name="T33" fmla="*/ 258342 h 1286404"/>
              <a:gd name="T34" fmla="*/ 28801290 w 3051110"/>
              <a:gd name="T35" fmla="*/ 1364108 h 1286404"/>
              <a:gd name="T36" fmla="*/ 27561018 w 3051110"/>
              <a:gd name="T37" fmla="*/ 3022751 h 1286404"/>
              <a:gd name="T38" fmla="*/ 27009836 w 3051110"/>
              <a:gd name="T39" fmla="*/ 3990272 h 1286404"/>
              <a:gd name="T40" fmla="*/ 25769542 w 3051110"/>
              <a:gd name="T41" fmla="*/ 6063564 h 1286404"/>
              <a:gd name="T42" fmla="*/ 25080520 w 3051110"/>
              <a:gd name="T43" fmla="*/ 6892871 h 1286404"/>
              <a:gd name="T44" fmla="*/ 23978089 w 3051110"/>
              <a:gd name="T45" fmla="*/ 7860407 h 1286404"/>
              <a:gd name="T46" fmla="*/ 23013458 w 3051110"/>
              <a:gd name="T47" fmla="*/ 8413286 h 1286404"/>
              <a:gd name="T48" fmla="*/ 21497618 w 3051110"/>
              <a:gd name="T49" fmla="*/ 8966154 h 1286404"/>
              <a:gd name="T50" fmla="*/ 20532971 w 3051110"/>
              <a:gd name="T51" fmla="*/ 9380827 h 1286404"/>
              <a:gd name="T52" fmla="*/ 19430517 w 3051110"/>
              <a:gd name="T53" fmla="*/ 9795489 h 1286404"/>
              <a:gd name="T54" fmla="*/ 17914666 w 3051110"/>
              <a:gd name="T55" fmla="*/ 10348346 h 1286404"/>
              <a:gd name="T56" fmla="*/ 16398814 w 3051110"/>
              <a:gd name="T57" fmla="*/ 11039436 h 1286404"/>
              <a:gd name="T58" fmla="*/ 15158588 w 3051110"/>
              <a:gd name="T59" fmla="*/ 11868769 h 1286404"/>
              <a:gd name="T60" fmla="*/ 14331747 w 3051110"/>
              <a:gd name="T61" fmla="*/ 12559853 h 1286404"/>
              <a:gd name="T62" fmla="*/ 13504918 w 3051110"/>
              <a:gd name="T63" fmla="*/ 13250949 h 1286404"/>
              <a:gd name="T64" fmla="*/ 12126851 w 3051110"/>
              <a:gd name="T65" fmla="*/ 14080251 h 1286404"/>
              <a:gd name="T66" fmla="*/ 10886616 w 3051110"/>
              <a:gd name="T67" fmla="*/ 14633141 h 1286404"/>
              <a:gd name="T68" fmla="*/ 3720738 w 3051110"/>
              <a:gd name="T69" fmla="*/ 14909575 h 1286404"/>
              <a:gd name="T70" fmla="*/ 2342681 w 3051110"/>
              <a:gd name="T71" fmla="*/ 15738910 h 1286404"/>
              <a:gd name="T72" fmla="*/ 1102439 w 3051110"/>
              <a:gd name="T73" fmla="*/ 16291756 h 1286404"/>
              <a:gd name="T74" fmla="*/ 413406 w 3051110"/>
              <a:gd name="T75" fmla="*/ 16844657 h 1286404"/>
              <a:gd name="T76" fmla="*/ 0 w 3051110"/>
              <a:gd name="T77" fmla="*/ 18088599 h 1286404"/>
              <a:gd name="T78" fmla="*/ 964629 w 3051110"/>
              <a:gd name="T79" fmla="*/ 19056151 h 1286404"/>
              <a:gd name="T80" fmla="*/ 9646367 w 3051110"/>
              <a:gd name="T81" fmla="*/ 18779694 h 1286404"/>
              <a:gd name="T82" fmla="*/ 12815896 w 3051110"/>
              <a:gd name="T83" fmla="*/ 18365032 h 1286404"/>
              <a:gd name="T84" fmla="*/ 14193941 w 3051110"/>
              <a:gd name="T85" fmla="*/ 18088599 h 1286404"/>
              <a:gd name="T86" fmla="*/ 15985394 w 3051110"/>
              <a:gd name="T87" fmla="*/ 17673936 h 1286404"/>
              <a:gd name="T88" fmla="*/ 17363461 w 3051110"/>
              <a:gd name="T89" fmla="*/ 17259297 h 1286404"/>
              <a:gd name="T90" fmla="*/ 19292733 w 3051110"/>
              <a:gd name="T91" fmla="*/ 16291756 h 1286404"/>
              <a:gd name="T92" fmla="*/ 24391520 w 3051110"/>
              <a:gd name="T93" fmla="*/ 16706407 h 1286404"/>
              <a:gd name="T94" fmla="*/ 25907360 w 3051110"/>
              <a:gd name="T95" fmla="*/ 17121080 h 1286404"/>
              <a:gd name="T96" fmla="*/ 27561018 w 3051110"/>
              <a:gd name="T97" fmla="*/ 17812176 h 1286404"/>
              <a:gd name="T98" fmla="*/ 34864696 w 3051110"/>
              <a:gd name="T99" fmla="*/ 17812176 h 12864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051110"/>
              <a:gd name="T151" fmla="*/ 0 h 1286404"/>
              <a:gd name="T152" fmla="*/ 3051110 w 3051110"/>
              <a:gd name="T153" fmla="*/ 1286404 h 128640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75787" name="Прямоугольник 41"/>
          <p:cNvSpPr>
            <a:spLocks noChangeArrowheads="1"/>
          </p:cNvSpPr>
          <p:nvPr/>
        </p:nvSpPr>
        <p:spPr bwMode="auto">
          <a:xfrm rot="-219077">
            <a:off x="6602413" y="7261225"/>
            <a:ext cx="300037" cy="123825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5788" name="Прямоугольник 42"/>
          <p:cNvSpPr>
            <a:spLocks noChangeArrowheads="1"/>
          </p:cNvSpPr>
          <p:nvPr/>
        </p:nvSpPr>
        <p:spPr bwMode="auto">
          <a:xfrm rot="-219077">
            <a:off x="8867775" y="6035675"/>
            <a:ext cx="300038" cy="125413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5789" name="Прямоугольник 44"/>
          <p:cNvSpPr>
            <a:spLocks noChangeArrowheads="1"/>
          </p:cNvSpPr>
          <p:nvPr/>
        </p:nvSpPr>
        <p:spPr bwMode="auto">
          <a:xfrm rot="-219077">
            <a:off x="5405438" y="8072438"/>
            <a:ext cx="300037" cy="1238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5790" name="Прямоугольник 45"/>
          <p:cNvSpPr>
            <a:spLocks noChangeArrowheads="1"/>
          </p:cNvSpPr>
          <p:nvPr/>
        </p:nvSpPr>
        <p:spPr bwMode="auto">
          <a:xfrm rot="-219077">
            <a:off x="5851525" y="8045450"/>
            <a:ext cx="300038" cy="127000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5791" name="Прямоугольник 46"/>
          <p:cNvSpPr>
            <a:spLocks noChangeArrowheads="1"/>
          </p:cNvSpPr>
          <p:nvPr/>
        </p:nvSpPr>
        <p:spPr bwMode="auto">
          <a:xfrm rot="-1035574">
            <a:off x="11606213" y="5461000"/>
            <a:ext cx="300037" cy="127000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5792" name="Прямоугольник 47"/>
          <p:cNvSpPr>
            <a:spLocks noChangeArrowheads="1"/>
          </p:cNvSpPr>
          <p:nvPr/>
        </p:nvSpPr>
        <p:spPr bwMode="auto">
          <a:xfrm rot="5118626">
            <a:off x="11897519" y="5245894"/>
            <a:ext cx="300037" cy="2000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5793" name="Прямоугольник 48"/>
          <p:cNvSpPr>
            <a:spLocks noChangeArrowheads="1"/>
          </p:cNvSpPr>
          <p:nvPr/>
        </p:nvSpPr>
        <p:spPr bwMode="auto">
          <a:xfrm rot="4561998">
            <a:off x="11567319" y="5206206"/>
            <a:ext cx="300038" cy="1238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5794" name="TextBox 59"/>
          <p:cNvSpPr txBox="1">
            <a:spLocks noChangeArrowheads="1"/>
          </p:cNvSpPr>
          <p:nvPr/>
        </p:nvSpPr>
        <p:spPr bwMode="auto">
          <a:xfrm rot="4494814">
            <a:off x="300038" y="3900487"/>
            <a:ext cx="15001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grpSp>
        <p:nvGrpSpPr>
          <p:cNvPr id="75795" name="Группа 135"/>
          <p:cNvGrpSpPr>
            <a:grpSpLocks/>
          </p:cNvGrpSpPr>
          <p:nvPr/>
        </p:nvGrpSpPr>
        <p:grpSpPr bwMode="auto">
          <a:xfrm>
            <a:off x="11601450" y="7000875"/>
            <a:ext cx="200025" cy="600075"/>
            <a:chOff x="5857884" y="3714752"/>
            <a:chExt cx="142876" cy="428628"/>
          </a:xfrm>
        </p:grpSpPr>
        <p:sp>
          <p:nvSpPr>
            <p:cNvPr id="75870" name="Овал 132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2" name="Прямая соединительная линия 134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96" name="Группа 136"/>
          <p:cNvGrpSpPr>
            <a:grpSpLocks/>
          </p:cNvGrpSpPr>
          <p:nvPr/>
        </p:nvGrpSpPr>
        <p:grpSpPr bwMode="auto">
          <a:xfrm>
            <a:off x="11401425" y="6400800"/>
            <a:ext cx="200025" cy="600075"/>
            <a:chOff x="5857884" y="3714752"/>
            <a:chExt cx="142876" cy="428628"/>
          </a:xfrm>
        </p:grpSpPr>
        <p:sp>
          <p:nvSpPr>
            <p:cNvPr id="75868" name="Овал 137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139" name="Прямая соединительная линия 138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97" name="Группа 139"/>
          <p:cNvGrpSpPr>
            <a:grpSpLocks/>
          </p:cNvGrpSpPr>
          <p:nvPr/>
        </p:nvGrpSpPr>
        <p:grpSpPr bwMode="auto">
          <a:xfrm>
            <a:off x="11201400" y="5800725"/>
            <a:ext cx="200025" cy="600075"/>
            <a:chOff x="5857884" y="3714752"/>
            <a:chExt cx="142876" cy="428628"/>
          </a:xfrm>
        </p:grpSpPr>
        <p:sp>
          <p:nvSpPr>
            <p:cNvPr id="75866" name="Овал 140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142" name="Прямая соединительная линия 141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98" name="Группа 142"/>
          <p:cNvGrpSpPr>
            <a:grpSpLocks/>
          </p:cNvGrpSpPr>
          <p:nvPr/>
        </p:nvGrpSpPr>
        <p:grpSpPr bwMode="auto">
          <a:xfrm>
            <a:off x="11001375" y="5200650"/>
            <a:ext cx="200025" cy="600075"/>
            <a:chOff x="5857884" y="3714752"/>
            <a:chExt cx="142876" cy="428628"/>
          </a:xfrm>
        </p:grpSpPr>
        <p:sp>
          <p:nvSpPr>
            <p:cNvPr id="75864" name="Овал 143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145" name="Прямая соединительная линия 144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99" name="Группа 145"/>
          <p:cNvGrpSpPr>
            <a:grpSpLocks/>
          </p:cNvGrpSpPr>
          <p:nvPr/>
        </p:nvGrpSpPr>
        <p:grpSpPr bwMode="auto">
          <a:xfrm>
            <a:off x="10818813" y="4700588"/>
            <a:ext cx="200025" cy="600075"/>
            <a:chOff x="5857884" y="3714752"/>
            <a:chExt cx="142876" cy="428628"/>
          </a:xfrm>
        </p:grpSpPr>
        <p:sp>
          <p:nvSpPr>
            <p:cNvPr id="75862" name="Овал 146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148" name="Прямая соединительная линия 14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00" name="Группа 152"/>
          <p:cNvGrpSpPr>
            <a:grpSpLocks/>
          </p:cNvGrpSpPr>
          <p:nvPr/>
        </p:nvGrpSpPr>
        <p:grpSpPr bwMode="auto">
          <a:xfrm>
            <a:off x="10455275" y="3600450"/>
            <a:ext cx="200025" cy="600075"/>
            <a:chOff x="5857884" y="3714752"/>
            <a:chExt cx="142876" cy="428628"/>
          </a:xfrm>
        </p:grpSpPr>
        <p:sp>
          <p:nvSpPr>
            <p:cNvPr id="75860" name="Овал 153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155" name="Прямая соединительная линия 154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01" name="Группа 155"/>
          <p:cNvGrpSpPr>
            <a:grpSpLocks/>
          </p:cNvGrpSpPr>
          <p:nvPr/>
        </p:nvGrpSpPr>
        <p:grpSpPr bwMode="auto">
          <a:xfrm>
            <a:off x="10255250" y="3017838"/>
            <a:ext cx="200025" cy="600075"/>
            <a:chOff x="5857884" y="3714752"/>
            <a:chExt cx="142876" cy="428628"/>
          </a:xfrm>
        </p:grpSpPr>
        <p:sp>
          <p:nvSpPr>
            <p:cNvPr id="75858" name="Овал 156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158" name="Прямая соединительная линия 15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02" name="Группа 158"/>
          <p:cNvGrpSpPr>
            <a:grpSpLocks/>
          </p:cNvGrpSpPr>
          <p:nvPr/>
        </p:nvGrpSpPr>
        <p:grpSpPr bwMode="auto">
          <a:xfrm>
            <a:off x="11788775" y="7532688"/>
            <a:ext cx="200025" cy="600075"/>
            <a:chOff x="5857884" y="3714752"/>
            <a:chExt cx="142876" cy="428628"/>
          </a:xfrm>
        </p:grpSpPr>
        <p:sp>
          <p:nvSpPr>
            <p:cNvPr id="75856" name="Овал 159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161" name="Прямая соединительная линия 160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03" name="Группа 161"/>
          <p:cNvGrpSpPr>
            <a:grpSpLocks/>
          </p:cNvGrpSpPr>
          <p:nvPr/>
        </p:nvGrpSpPr>
        <p:grpSpPr bwMode="auto">
          <a:xfrm>
            <a:off x="11984038" y="8083550"/>
            <a:ext cx="200025" cy="600075"/>
            <a:chOff x="5857884" y="3714752"/>
            <a:chExt cx="142876" cy="428628"/>
          </a:xfrm>
        </p:grpSpPr>
        <p:sp>
          <p:nvSpPr>
            <p:cNvPr id="75854" name="Овал 162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164" name="Прямая соединительная линия 163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04" name="Группа 164"/>
          <p:cNvGrpSpPr>
            <a:grpSpLocks/>
          </p:cNvGrpSpPr>
          <p:nvPr/>
        </p:nvGrpSpPr>
        <p:grpSpPr bwMode="auto">
          <a:xfrm>
            <a:off x="12184063" y="8666163"/>
            <a:ext cx="200025" cy="600075"/>
            <a:chOff x="5857884" y="3714752"/>
            <a:chExt cx="142876" cy="428628"/>
          </a:xfrm>
        </p:grpSpPr>
        <p:sp>
          <p:nvSpPr>
            <p:cNvPr id="75852" name="Овал 165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167" name="Прямая соединительная линия 166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5805" name="Овал 167"/>
          <p:cNvSpPr>
            <a:spLocks noChangeArrowheads="1"/>
          </p:cNvSpPr>
          <p:nvPr/>
        </p:nvSpPr>
        <p:spPr bwMode="auto">
          <a:xfrm>
            <a:off x="10529888" y="4700588"/>
            <a:ext cx="1000125" cy="1000125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cxnSp>
        <p:nvCxnSpPr>
          <p:cNvPr id="177" name="Прямая со стрелкой 176"/>
          <p:cNvCxnSpPr/>
          <p:nvPr/>
        </p:nvCxnSpPr>
        <p:spPr>
          <a:xfrm flipV="1">
            <a:off x="10186988" y="6086475"/>
            <a:ext cx="1028700" cy="71438"/>
          </a:xfrm>
          <a:prstGeom prst="straightConnector1">
            <a:avLst/>
          </a:prstGeom>
          <a:ln w="254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807" name="TextBox 177"/>
          <p:cNvSpPr txBox="1">
            <a:spLocks noChangeArrowheads="1"/>
          </p:cNvSpPr>
          <p:nvPr/>
        </p:nvSpPr>
        <p:spPr bwMode="auto">
          <a:xfrm rot="-298766">
            <a:off x="10399713" y="5842000"/>
            <a:ext cx="70008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000">
                <a:latin typeface="Calibri" pitchFamily="34" charset="0"/>
              </a:rPr>
              <a:t>500 м</a:t>
            </a:r>
          </a:p>
        </p:txBody>
      </p:sp>
      <p:grpSp>
        <p:nvGrpSpPr>
          <p:cNvPr id="75808" name="Group 1873"/>
          <p:cNvGrpSpPr>
            <a:grpSpLocks/>
          </p:cNvGrpSpPr>
          <p:nvPr/>
        </p:nvGrpSpPr>
        <p:grpSpPr bwMode="auto">
          <a:xfrm rot="-1334384">
            <a:off x="10563225" y="4200525"/>
            <a:ext cx="406400" cy="406400"/>
            <a:chOff x="258" y="12222"/>
            <a:chExt cx="457" cy="457"/>
          </a:xfrm>
        </p:grpSpPr>
        <p:sp>
          <p:nvSpPr>
            <p:cNvPr id="75845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  <p:grpSp>
          <p:nvGrpSpPr>
            <p:cNvPr id="75846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75847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75850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75851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75848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49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88" name="Text Box 2072"/>
          <p:cNvSpPr txBox="1">
            <a:spLocks noChangeArrowheads="1"/>
          </p:cNvSpPr>
          <p:nvPr/>
        </p:nvSpPr>
        <p:spPr bwMode="auto">
          <a:xfrm>
            <a:off x="10944225" y="3362325"/>
            <a:ext cx="1611313" cy="773113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>
            <a:spAutoFit/>
          </a:bodyPr>
          <a:lstStyle/>
          <a:p>
            <a:pPr algn="ctr" defTabSz="1279218">
              <a:lnSpc>
                <a:spcPct val="50000"/>
              </a:lnSpc>
              <a:spcBef>
                <a:spcPct val="50000"/>
              </a:spcBef>
              <a:defRPr/>
            </a:pPr>
            <a:r>
              <a:rPr lang="ru-RU" sz="1100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НПС №5</a:t>
            </a:r>
          </a:p>
          <a:p>
            <a:pPr algn="ctr" defTabSz="1279218">
              <a:lnSpc>
                <a:spcPct val="50000"/>
              </a:lnSpc>
              <a:spcBef>
                <a:spcPct val="50000"/>
              </a:spcBef>
              <a:defRPr/>
            </a:pPr>
            <a:r>
              <a:rPr lang="ru-RU" sz="1100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1263 км</a:t>
            </a:r>
          </a:p>
          <a:p>
            <a:pPr algn="ctr" defTabSz="1279218">
              <a:lnSpc>
                <a:spcPct val="90000"/>
              </a:lnSpc>
              <a:spcBef>
                <a:spcPct val="50000"/>
              </a:spcBef>
              <a:defRPr/>
            </a:pPr>
            <a:r>
              <a:rPr lang="ru-RU" sz="1100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Подача насоса - 11 500 м.куб.час</a:t>
            </a:r>
          </a:p>
        </p:txBody>
      </p:sp>
      <p:grpSp>
        <p:nvGrpSpPr>
          <p:cNvPr id="75810" name="Group 1225"/>
          <p:cNvGrpSpPr>
            <a:grpSpLocks/>
          </p:cNvGrpSpPr>
          <p:nvPr/>
        </p:nvGrpSpPr>
        <p:grpSpPr bwMode="auto">
          <a:xfrm>
            <a:off x="7700963" y="5800725"/>
            <a:ext cx="311150" cy="401638"/>
            <a:chOff x="783" y="2063"/>
            <a:chExt cx="479" cy="307"/>
          </a:xfrm>
        </p:grpSpPr>
        <p:sp>
          <p:nvSpPr>
            <p:cNvPr id="75820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75821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75838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75843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75844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75839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40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41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42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5822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75831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75836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6 h 21600"/>
                    <a:gd name="T4" fmla="*/ 0 w 21600"/>
                    <a:gd name="T5" fmla="*/ 76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75837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59 h 21600"/>
                    <a:gd name="T4" fmla="*/ 0 w 21600"/>
                    <a:gd name="T5" fmla="*/ 759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75832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33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34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35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75823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24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75825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75826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75827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28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29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75830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cxnSp>
        <p:nvCxnSpPr>
          <p:cNvPr id="238" name="Прямая соединительная линия 237"/>
          <p:cNvCxnSpPr/>
          <p:nvPr/>
        </p:nvCxnSpPr>
        <p:spPr>
          <a:xfrm>
            <a:off x="8829675" y="6729413"/>
            <a:ext cx="2592388" cy="20637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Прямая соединительная линия 239"/>
          <p:cNvCxnSpPr>
            <a:endCxn id="75823" idx="1"/>
          </p:cNvCxnSpPr>
          <p:nvPr/>
        </p:nvCxnSpPr>
        <p:spPr>
          <a:xfrm rot="10800000">
            <a:off x="7981950" y="6202363"/>
            <a:ext cx="842963" cy="52546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Text Box 2072"/>
          <p:cNvSpPr txBox="1">
            <a:spLocks noChangeArrowheads="1"/>
          </p:cNvSpPr>
          <p:nvPr/>
        </p:nvSpPr>
        <p:spPr bwMode="auto">
          <a:xfrm>
            <a:off x="5600700" y="5600700"/>
            <a:ext cx="2000250" cy="976313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>
            <a:spAutoFit/>
          </a:bodyPr>
          <a:lstStyle/>
          <a:p>
            <a:pPr algn="ctr" defTabSz="1279218">
              <a:spcBef>
                <a:spcPts val="0"/>
              </a:spcBef>
              <a:defRPr/>
            </a:pPr>
            <a:r>
              <a:rPr lang="ru-RU" sz="1100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Нефтехранилище №5  </a:t>
            </a:r>
          </a:p>
          <a:p>
            <a:pPr algn="ctr" defTabSz="1279218">
              <a:spcBef>
                <a:spcPts val="0"/>
              </a:spcBef>
              <a:defRPr/>
            </a:pPr>
            <a:r>
              <a:rPr lang="ru-RU" sz="1100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ОАО «</a:t>
            </a:r>
            <a:r>
              <a:rPr lang="ru-RU" sz="11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Хабаровскнефтегаз</a:t>
            </a:r>
            <a:r>
              <a:rPr lang="ru-RU" sz="1100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»</a:t>
            </a:r>
          </a:p>
          <a:p>
            <a:pPr defTabSz="1279218">
              <a:spcBef>
                <a:spcPts val="0"/>
              </a:spcBef>
              <a:defRPr/>
            </a:pPr>
            <a:r>
              <a:rPr lang="ru-RU" sz="1100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Резервуаров   – 3;</a:t>
            </a:r>
          </a:p>
          <a:p>
            <a:pPr defTabSz="1279218">
              <a:spcBef>
                <a:spcPts val="0"/>
              </a:spcBef>
              <a:defRPr/>
            </a:pPr>
            <a:r>
              <a:rPr lang="ru-RU" sz="1100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Нефть – 15т;</a:t>
            </a:r>
          </a:p>
          <a:p>
            <a:pPr defTabSz="1279218">
              <a:spcBef>
                <a:spcPts val="0"/>
              </a:spcBef>
              <a:defRPr/>
            </a:pPr>
            <a:r>
              <a:rPr lang="ru-RU" sz="1100" dirty="0"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rPr>
              <a:t>Бензин – 14 т.</a:t>
            </a:r>
          </a:p>
        </p:txBody>
      </p:sp>
      <p:sp>
        <p:nvSpPr>
          <p:cNvPr id="75814" name="Овал 241"/>
          <p:cNvSpPr>
            <a:spLocks noChangeArrowheads="1"/>
          </p:cNvSpPr>
          <p:nvPr/>
        </p:nvSpPr>
        <p:spPr bwMode="auto">
          <a:xfrm>
            <a:off x="9901238" y="6372225"/>
            <a:ext cx="1000125" cy="1000125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75815" name="AutoShape 33"/>
          <p:cNvSpPr>
            <a:spLocks noChangeArrowheads="1"/>
          </p:cNvSpPr>
          <p:nvPr/>
        </p:nvSpPr>
        <p:spPr bwMode="auto">
          <a:xfrm>
            <a:off x="5543550" y="3586163"/>
            <a:ext cx="3330575" cy="1500187"/>
          </a:xfrm>
          <a:prstGeom prst="wedgeRectCallout">
            <a:avLst>
              <a:gd name="adj1" fmla="val 68921"/>
              <a:gd name="adj2" fmla="val 79000"/>
            </a:avLst>
          </a:prstGeom>
          <a:solidFill>
            <a:srgbClr val="FFFF00">
              <a:alpha val="5411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400">
                <a:cs typeface="Times New Roman" pitchFamily="18" charset="0"/>
              </a:rPr>
              <a:t>Зона возможного риска при аварии на нефтепроводе</a:t>
            </a:r>
          </a:p>
          <a:p>
            <a:pPr algn="ctr" defTabSz="1789113"/>
            <a:r>
              <a:rPr lang="ru-RU" sz="1400" u="sng">
                <a:cs typeface="Times New Roman" pitchFamily="18" charset="0"/>
              </a:rPr>
              <a:t>В зоне риска находятся:</a:t>
            </a:r>
          </a:p>
          <a:p>
            <a:pPr defTabSz="1789113"/>
            <a:r>
              <a:rPr lang="ru-RU" sz="1400">
                <a:cs typeface="Times New Roman" pitchFamily="18" charset="0"/>
              </a:rPr>
              <a:t>- домов 120;</a:t>
            </a:r>
          </a:p>
          <a:p>
            <a:pPr defTabSz="1789113"/>
            <a:r>
              <a:rPr lang="ru-RU" sz="1400">
                <a:cs typeface="Times New Roman" pitchFamily="18" charset="0"/>
              </a:rPr>
              <a:t>- населения – 340 чел.</a:t>
            </a:r>
          </a:p>
          <a:p>
            <a:pPr defTabSz="1789113"/>
            <a:r>
              <a:rPr lang="ru-RU" sz="1400">
                <a:cs typeface="Times New Roman" pitchFamily="18" charset="0"/>
              </a:rPr>
              <a:t>- соц. значимых объектов – 1.</a:t>
            </a:r>
          </a:p>
        </p:txBody>
      </p:sp>
      <p:sp>
        <p:nvSpPr>
          <p:cNvPr id="75816" name="Oval 63"/>
          <p:cNvSpPr>
            <a:spLocks noChangeArrowheads="1"/>
          </p:cNvSpPr>
          <p:nvPr/>
        </p:nvSpPr>
        <p:spPr bwMode="auto">
          <a:xfrm rot="-2078855">
            <a:off x="9648825" y="2486025"/>
            <a:ext cx="2184400" cy="5710238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75817" name="TextBox 59"/>
          <p:cNvSpPr txBox="1">
            <a:spLocks noChangeArrowheads="1"/>
          </p:cNvSpPr>
          <p:nvPr/>
        </p:nvSpPr>
        <p:spPr bwMode="auto">
          <a:xfrm rot="4494814">
            <a:off x="23813" y="6689725"/>
            <a:ext cx="15001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нефтепроводах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75819" name="Text Box 17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(Характеристика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нефтепровода) </a:t>
            </a:r>
          </a:p>
        </p:txBody>
      </p:sp>
      <p:graphicFrame>
        <p:nvGraphicFramePr>
          <p:cNvPr id="271388" name="Group 28"/>
          <p:cNvGraphicFramePr>
            <a:graphicFrameLocks noGrp="1"/>
          </p:cNvGraphicFramePr>
          <p:nvPr/>
        </p:nvGraphicFramePr>
        <p:xfrm>
          <a:off x="423863" y="1776413"/>
          <a:ext cx="12169775" cy="2133600"/>
        </p:xfrm>
        <a:graphic>
          <a:graphicData uri="http://schemas.openxmlformats.org/drawingml/2006/table">
            <a:tbl>
              <a:tblPr/>
              <a:tblGrid>
                <a:gridCol w="40560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13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5425">
                <a:tc gridSpan="2"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нефтепровода «Таймыр - Красноярск» ОАО «Сибтранснефть»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Протяженность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1000 км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383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Диаметр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350 мм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Давление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1.2 МПа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Скорость перекачки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м/с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5425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ниток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383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Год ввода в эксплуотацию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1975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6828" name="Text Box 73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4.4.1.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51"/>
          <p:cNvSpPr>
            <a:spLocks noChangeArrowheads="1"/>
          </p:cNvSpPr>
          <p:nvPr/>
        </p:nvSpPr>
        <p:spPr bwMode="auto">
          <a:xfrm>
            <a:off x="1157288" y="1150938"/>
            <a:ext cx="400050" cy="2000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3" name="TextBox 52"/>
          <p:cNvSpPr txBox="1">
            <a:spLocks noChangeArrowheads="1"/>
          </p:cNvSpPr>
          <p:nvPr/>
        </p:nvSpPr>
        <p:spPr bwMode="auto">
          <a:xfrm>
            <a:off x="1644650" y="1031875"/>
            <a:ext cx="2700338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жилые дома;</a:t>
            </a:r>
          </a:p>
        </p:txBody>
      </p:sp>
      <p:sp>
        <p:nvSpPr>
          <p:cNvPr id="30724" name="Прямоугольник 53"/>
          <p:cNvSpPr>
            <a:spLocks noChangeArrowheads="1"/>
          </p:cNvSpPr>
          <p:nvPr/>
        </p:nvSpPr>
        <p:spPr bwMode="auto">
          <a:xfrm>
            <a:off x="1157288" y="1441450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5" name="TextBox 54"/>
          <p:cNvSpPr txBox="1">
            <a:spLocks noChangeArrowheads="1"/>
          </p:cNvSpPr>
          <p:nvPr/>
        </p:nvSpPr>
        <p:spPr bwMode="auto">
          <a:xfrm>
            <a:off x="1644650" y="1354138"/>
            <a:ext cx="43164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промышленные (хозяйственные) объекты;</a:t>
            </a:r>
          </a:p>
        </p:txBody>
      </p:sp>
      <p:sp>
        <p:nvSpPr>
          <p:cNvPr id="30726" name="Прямоугольник 55"/>
          <p:cNvSpPr>
            <a:spLocks noChangeArrowheads="1"/>
          </p:cNvSpPr>
          <p:nvPr/>
        </p:nvSpPr>
        <p:spPr bwMode="auto">
          <a:xfrm>
            <a:off x="1157288" y="1739900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7" name="TextBox 56"/>
          <p:cNvSpPr txBox="1">
            <a:spLocks noChangeArrowheads="1"/>
          </p:cNvSpPr>
          <p:nvPr/>
        </p:nvSpPr>
        <p:spPr bwMode="auto">
          <a:xfrm>
            <a:off x="1644650" y="1652588"/>
            <a:ext cx="34528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социально – значимые объекты;</a:t>
            </a:r>
          </a:p>
        </p:txBody>
      </p:sp>
      <p:sp>
        <p:nvSpPr>
          <p:cNvPr id="30728" name="Прямоугольник 51"/>
          <p:cNvSpPr>
            <a:spLocks noChangeArrowheads="1"/>
          </p:cNvSpPr>
          <p:nvPr/>
        </p:nvSpPr>
        <p:spPr bwMode="auto">
          <a:xfrm>
            <a:off x="1152525" y="2027238"/>
            <a:ext cx="400050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9" name="Прямоугольник 51"/>
          <p:cNvSpPr>
            <a:spLocks noChangeArrowheads="1"/>
          </p:cNvSpPr>
          <p:nvPr/>
        </p:nvSpPr>
        <p:spPr bwMode="auto">
          <a:xfrm>
            <a:off x="1152525" y="2343150"/>
            <a:ext cx="400050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0" name="Прямоугольник 51"/>
          <p:cNvSpPr>
            <a:spLocks noChangeArrowheads="1"/>
          </p:cNvSpPr>
          <p:nvPr/>
        </p:nvSpPr>
        <p:spPr bwMode="auto">
          <a:xfrm>
            <a:off x="1152525" y="2660650"/>
            <a:ext cx="400050" cy="200025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1" name="TextBox 52"/>
          <p:cNvSpPr txBox="1">
            <a:spLocks noChangeArrowheads="1"/>
          </p:cNvSpPr>
          <p:nvPr/>
        </p:nvSpPr>
        <p:spPr bwMode="auto">
          <a:xfrm>
            <a:off x="1639888" y="1908175"/>
            <a:ext cx="39147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(кирпич, бетон);</a:t>
            </a:r>
          </a:p>
        </p:txBody>
      </p:sp>
      <p:sp>
        <p:nvSpPr>
          <p:cNvPr id="30732" name="TextBox 54"/>
          <p:cNvSpPr txBox="1">
            <a:spLocks noChangeArrowheads="1"/>
          </p:cNvSpPr>
          <p:nvPr/>
        </p:nvSpPr>
        <p:spPr bwMode="auto">
          <a:xfrm>
            <a:off x="1639888" y="22367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дома (кирпич, бетон);</a:t>
            </a:r>
          </a:p>
        </p:txBody>
      </p:sp>
      <p:sp>
        <p:nvSpPr>
          <p:cNvPr id="30733" name="TextBox 56"/>
          <p:cNvSpPr txBox="1">
            <a:spLocks noChangeArrowheads="1"/>
          </p:cNvSpPr>
          <p:nvPr/>
        </p:nvSpPr>
        <p:spPr bwMode="auto">
          <a:xfrm>
            <a:off x="1639888" y="25479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- 3-этажные и более дома (кирпич, бетон);</a:t>
            </a:r>
          </a:p>
        </p:txBody>
      </p:sp>
      <p:sp>
        <p:nvSpPr>
          <p:cNvPr id="30734" name="Прямоугольник 51"/>
          <p:cNvSpPr>
            <a:spLocks noChangeArrowheads="1"/>
          </p:cNvSpPr>
          <p:nvPr/>
        </p:nvSpPr>
        <p:spPr bwMode="auto">
          <a:xfrm>
            <a:off x="1152525" y="2965450"/>
            <a:ext cx="4000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5" name="Прямоугольник 51"/>
          <p:cNvSpPr>
            <a:spLocks noChangeArrowheads="1"/>
          </p:cNvSpPr>
          <p:nvPr/>
        </p:nvSpPr>
        <p:spPr bwMode="auto">
          <a:xfrm>
            <a:off x="1152525" y="3257550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6" name="TextBox 54"/>
          <p:cNvSpPr txBox="1">
            <a:spLocks noChangeArrowheads="1"/>
          </p:cNvSpPr>
          <p:nvPr/>
        </p:nvSpPr>
        <p:spPr bwMode="auto">
          <a:xfrm>
            <a:off x="1639888" y="28463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(деревянные);</a:t>
            </a:r>
          </a:p>
        </p:txBody>
      </p:sp>
      <p:sp>
        <p:nvSpPr>
          <p:cNvPr id="30737" name="TextBox 56"/>
          <p:cNvSpPr txBox="1">
            <a:spLocks noChangeArrowheads="1"/>
          </p:cNvSpPr>
          <p:nvPr/>
        </p:nvSpPr>
        <p:spPr bwMode="auto">
          <a:xfrm>
            <a:off x="1639888" y="31575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и более дома (деревянные);</a:t>
            </a:r>
          </a:p>
        </p:txBody>
      </p:sp>
      <p:pic>
        <p:nvPicPr>
          <p:cNvPr id="30738" name="Picture 60" descr="менты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825" y="3579813"/>
            <a:ext cx="371475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9" name="Text Box 61"/>
          <p:cNvSpPr txBox="1">
            <a:spLocks noChangeArrowheads="1"/>
          </p:cNvSpPr>
          <p:nvPr/>
        </p:nvSpPr>
        <p:spPr bwMode="auto">
          <a:xfrm>
            <a:off x="1525588" y="3443288"/>
            <a:ext cx="3097212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29" tIns="124923" rIns="249829" bIns="124923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стационарный пост ДПС;</a:t>
            </a:r>
          </a:p>
        </p:txBody>
      </p:sp>
      <p:sp>
        <p:nvSpPr>
          <p:cNvPr id="30740" name="Text Box 55"/>
          <p:cNvSpPr txBox="1">
            <a:spLocks noChangeArrowheads="1"/>
          </p:cNvSpPr>
          <p:nvPr/>
        </p:nvSpPr>
        <p:spPr bwMode="auto">
          <a:xfrm>
            <a:off x="1592263" y="3900488"/>
            <a:ext cx="33655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65" tIns="89397" rIns="178765" bIns="89397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сельская больница (мед.пункт)  с    указанием номера и кол. коек;</a:t>
            </a:r>
          </a:p>
        </p:txBody>
      </p:sp>
      <p:sp>
        <p:nvSpPr>
          <p:cNvPr id="30741" name="Oval 63"/>
          <p:cNvSpPr>
            <a:spLocks noChangeArrowheads="1"/>
          </p:cNvSpPr>
          <p:nvPr/>
        </p:nvSpPr>
        <p:spPr bwMode="auto">
          <a:xfrm>
            <a:off x="968375" y="5087938"/>
            <a:ext cx="647700" cy="179387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2" name="Line 59"/>
          <p:cNvSpPr>
            <a:spLocks noChangeShapeType="1"/>
          </p:cNvSpPr>
          <p:nvPr/>
        </p:nvSpPr>
        <p:spPr bwMode="auto">
          <a:xfrm>
            <a:off x="977900" y="4654550"/>
            <a:ext cx="590550" cy="0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43" name="Text Box 47"/>
          <p:cNvSpPr txBox="1">
            <a:spLocks noChangeArrowheads="1"/>
          </p:cNvSpPr>
          <p:nvPr/>
        </p:nvSpPr>
        <p:spPr bwMode="auto">
          <a:xfrm>
            <a:off x="1654175" y="4957763"/>
            <a:ext cx="35401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аварийно-опасные участки трассы;</a:t>
            </a:r>
          </a:p>
        </p:txBody>
      </p:sp>
      <p:grpSp>
        <p:nvGrpSpPr>
          <p:cNvPr id="30744" name="Group 99"/>
          <p:cNvGrpSpPr>
            <a:grpSpLocks/>
          </p:cNvGrpSpPr>
          <p:nvPr/>
        </p:nvGrpSpPr>
        <p:grpSpPr bwMode="auto">
          <a:xfrm>
            <a:off x="1085850" y="5641975"/>
            <a:ext cx="417513" cy="236538"/>
            <a:chOff x="0" y="0"/>
            <a:chExt cx="20000" cy="20000"/>
          </a:xfrm>
        </p:grpSpPr>
        <p:sp>
          <p:nvSpPr>
            <p:cNvPr id="30917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  <p:sp>
          <p:nvSpPr>
            <p:cNvPr id="30918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</p:grpSp>
      <p:sp>
        <p:nvSpPr>
          <p:cNvPr id="30745" name="Text Box 64"/>
          <p:cNvSpPr txBox="1">
            <a:spLocks noChangeArrowheads="1"/>
          </p:cNvSpPr>
          <p:nvPr/>
        </p:nvSpPr>
        <p:spPr bwMode="auto">
          <a:xfrm>
            <a:off x="1646238" y="5549900"/>
            <a:ext cx="16605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мост;</a:t>
            </a:r>
          </a:p>
        </p:txBody>
      </p:sp>
      <p:grpSp>
        <p:nvGrpSpPr>
          <p:cNvPr id="30746" name="Group 53"/>
          <p:cNvGrpSpPr>
            <a:grpSpLocks/>
          </p:cNvGrpSpPr>
          <p:nvPr/>
        </p:nvGrpSpPr>
        <p:grpSpPr bwMode="auto">
          <a:xfrm>
            <a:off x="814388" y="3962400"/>
            <a:ext cx="815975" cy="393700"/>
            <a:chOff x="2290" y="4020"/>
            <a:chExt cx="768" cy="218"/>
          </a:xfrm>
        </p:grpSpPr>
        <p:sp>
          <p:nvSpPr>
            <p:cNvPr id="30909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30910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3091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3091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1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91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20" cy="3408"/>
                <a:chOff x="-2659" y="0"/>
                <a:chExt cx="26710" cy="20000"/>
              </a:xfrm>
            </p:grpSpPr>
            <p:sp>
              <p:nvSpPr>
                <p:cNvPr id="3091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91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0747" name="Text Box 47"/>
          <p:cNvSpPr txBox="1">
            <a:spLocks noChangeArrowheads="1"/>
          </p:cNvSpPr>
          <p:nvPr/>
        </p:nvSpPr>
        <p:spPr bwMode="auto">
          <a:xfrm>
            <a:off x="1651000" y="5295900"/>
            <a:ext cx="276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вертолётная площадка;</a:t>
            </a:r>
          </a:p>
        </p:txBody>
      </p:sp>
      <p:sp>
        <p:nvSpPr>
          <p:cNvPr id="30748" name="Oval 63"/>
          <p:cNvSpPr>
            <a:spLocks noChangeArrowheads="1"/>
          </p:cNvSpPr>
          <p:nvPr/>
        </p:nvSpPr>
        <p:spPr bwMode="auto">
          <a:xfrm>
            <a:off x="968375" y="4802188"/>
            <a:ext cx="647700" cy="179387"/>
          </a:xfrm>
          <a:prstGeom prst="ellipse">
            <a:avLst/>
          </a:prstGeom>
          <a:solidFill>
            <a:srgbClr val="0070C0">
              <a:alpha val="50195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9" name="Text Box 47"/>
          <p:cNvSpPr txBox="1">
            <a:spLocks noChangeArrowheads="1"/>
          </p:cNvSpPr>
          <p:nvPr/>
        </p:nvSpPr>
        <p:spPr bwMode="auto">
          <a:xfrm>
            <a:off x="1649413" y="4679950"/>
            <a:ext cx="32702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 dirty="0">
                <a:cs typeface="Times New Roman" pitchFamily="18" charset="0"/>
              </a:rPr>
              <a:t> зона ответственности </a:t>
            </a:r>
            <a:r>
              <a:rPr lang="ru-RU" sz="1600" b="0" dirty="0" smtClean="0">
                <a:cs typeface="Times New Roman" pitchFamily="18" charset="0"/>
              </a:rPr>
              <a:t> ГИБДД</a:t>
            </a:r>
            <a:r>
              <a:rPr lang="ru-RU" sz="1600" b="0" dirty="0">
                <a:cs typeface="Times New Roman" pitchFamily="18" charset="0"/>
              </a:rPr>
              <a:t>;</a:t>
            </a:r>
          </a:p>
        </p:txBody>
      </p:sp>
      <p:sp>
        <p:nvSpPr>
          <p:cNvPr id="30750" name="Text Box 64"/>
          <p:cNvSpPr txBox="1">
            <a:spLocks noChangeArrowheads="1"/>
          </p:cNvSpPr>
          <p:nvPr/>
        </p:nvSpPr>
        <p:spPr bwMode="auto">
          <a:xfrm>
            <a:off x="1647825" y="4433888"/>
            <a:ext cx="34925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автотрассы федерального значения</a:t>
            </a:r>
          </a:p>
        </p:txBody>
      </p:sp>
      <p:sp>
        <p:nvSpPr>
          <p:cNvPr id="30751" name="Line 499"/>
          <p:cNvSpPr>
            <a:spLocks noChangeShapeType="1"/>
          </p:cNvSpPr>
          <p:nvPr/>
        </p:nvSpPr>
        <p:spPr bwMode="auto">
          <a:xfrm>
            <a:off x="7770813" y="768826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752" name="Line 159"/>
          <p:cNvSpPr>
            <a:spLocks noChangeShapeType="1"/>
          </p:cNvSpPr>
          <p:nvPr/>
        </p:nvSpPr>
        <p:spPr bwMode="auto">
          <a:xfrm>
            <a:off x="938213" y="6445250"/>
            <a:ext cx="611187" cy="0"/>
          </a:xfrm>
          <a:prstGeom prst="line">
            <a:avLst/>
          </a:prstGeom>
          <a:noFill/>
          <a:ln w="38100">
            <a:pattFill prst="dkVert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53" name="Text Box 160"/>
          <p:cNvSpPr txBox="1">
            <a:spLocks noChangeArrowheads="1"/>
          </p:cNvSpPr>
          <p:nvPr/>
        </p:nvSpPr>
        <p:spPr bwMode="auto">
          <a:xfrm>
            <a:off x="1585913" y="5891213"/>
            <a:ext cx="17399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ж\д станция;</a:t>
            </a:r>
          </a:p>
        </p:txBody>
      </p:sp>
      <p:sp>
        <p:nvSpPr>
          <p:cNvPr id="30754" name="Text Box 161"/>
          <p:cNvSpPr txBox="1">
            <a:spLocks noChangeArrowheads="1"/>
          </p:cNvSpPr>
          <p:nvPr/>
        </p:nvSpPr>
        <p:spPr bwMode="auto">
          <a:xfrm>
            <a:off x="1577975" y="6211888"/>
            <a:ext cx="196532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железная дорога;</a:t>
            </a:r>
          </a:p>
        </p:txBody>
      </p:sp>
      <p:grpSp>
        <p:nvGrpSpPr>
          <p:cNvPr id="30755" name="Group 162"/>
          <p:cNvGrpSpPr>
            <a:grpSpLocks/>
          </p:cNvGrpSpPr>
          <p:nvPr/>
        </p:nvGrpSpPr>
        <p:grpSpPr bwMode="auto">
          <a:xfrm>
            <a:off x="992188" y="5973763"/>
            <a:ext cx="561975" cy="279400"/>
            <a:chOff x="4150" y="3838"/>
            <a:chExt cx="272" cy="91"/>
          </a:xfrm>
        </p:grpSpPr>
        <p:sp>
          <p:nvSpPr>
            <p:cNvPr id="30907" name="Rectangle 163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  <p:sp>
          <p:nvSpPr>
            <p:cNvPr id="30908" name="Rectangle 164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</p:grpSp>
      <p:sp>
        <p:nvSpPr>
          <p:cNvPr id="30756" name="Text Box 457"/>
          <p:cNvSpPr txBox="1">
            <a:spLocks noChangeArrowheads="1"/>
          </p:cNvSpPr>
          <p:nvPr/>
        </p:nvSpPr>
        <p:spPr bwMode="auto">
          <a:xfrm>
            <a:off x="7594600" y="3448050"/>
            <a:ext cx="24225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метеорологический пост;</a:t>
            </a:r>
          </a:p>
        </p:txBody>
      </p:sp>
      <p:grpSp>
        <p:nvGrpSpPr>
          <p:cNvPr id="30757" name="Group 120"/>
          <p:cNvGrpSpPr>
            <a:grpSpLocks/>
          </p:cNvGrpSpPr>
          <p:nvPr/>
        </p:nvGrpSpPr>
        <p:grpSpPr bwMode="auto">
          <a:xfrm>
            <a:off x="6918325" y="3479800"/>
            <a:ext cx="287338" cy="225425"/>
            <a:chOff x="-50" y="4479"/>
            <a:chExt cx="136" cy="101"/>
          </a:xfrm>
        </p:grpSpPr>
        <p:sp>
          <p:nvSpPr>
            <p:cNvPr id="30904" name="AutoShape 445"/>
            <p:cNvSpPr>
              <a:spLocks noChangeArrowheads="1"/>
            </p:cNvSpPr>
            <p:nvPr/>
          </p:nvSpPr>
          <p:spPr bwMode="auto">
            <a:xfrm>
              <a:off x="-29" y="4488"/>
              <a:ext cx="99" cy="69"/>
            </a:xfrm>
            <a:prstGeom prst="triangle">
              <a:avLst>
                <a:gd name="adj" fmla="val 50000"/>
              </a:avLst>
            </a:prstGeom>
            <a:solidFill>
              <a:srgbClr val="3399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01921" tIns="50954" rIns="101921" bIns="50954" anchor="ctr"/>
            <a:lstStyle/>
            <a:p>
              <a:pPr defTabSz="1428750"/>
              <a:endParaRPr lang="ru-RU" sz="2900">
                <a:cs typeface="Times New Roman" pitchFamily="18" charset="0"/>
              </a:endParaRPr>
            </a:p>
          </p:txBody>
        </p:sp>
        <p:sp>
          <p:nvSpPr>
            <p:cNvPr id="30905" name="Text Box 446"/>
            <p:cNvSpPr txBox="1">
              <a:spLocks noChangeArrowheads="1"/>
            </p:cNvSpPr>
            <p:nvPr/>
          </p:nvSpPr>
          <p:spPr bwMode="auto">
            <a:xfrm>
              <a:off x="-50" y="4479"/>
              <a:ext cx="136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76200" cmpd="tri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56" tIns="50922" rIns="101856" bIns="50922">
              <a:spAutoFit/>
            </a:bodyPr>
            <a:lstStyle>
              <a:lvl1pPr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sz="800">
                <a:solidFill>
                  <a:srgbClr val="FF3300"/>
                </a:solidFill>
                <a:cs typeface="Times New Roman" pitchFamily="18" charset="0"/>
              </a:endParaRPr>
            </a:p>
          </p:txBody>
        </p:sp>
        <p:sp>
          <p:nvSpPr>
            <p:cNvPr id="30906" name="Line 447"/>
            <p:cNvSpPr>
              <a:spLocks noChangeShapeType="1"/>
            </p:cNvSpPr>
            <p:nvPr/>
          </p:nvSpPr>
          <p:spPr bwMode="auto">
            <a:xfrm flipH="1">
              <a:off x="-32" y="4480"/>
              <a:ext cx="87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58" name="Rectangle 54"/>
          <p:cNvSpPr>
            <a:spLocks noChangeArrowheads="1"/>
          </p:cNvSpPr>
          <p:nvPr/>
        </p:nvSpPr>
        <p:spPr bwMode="auto">
          <a:xfrm>
            <a:off x="6838950" y="3795713"/>
            <a:ext cx="427038" cy="214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8001" tIns="64001" rIns="128001" bIns="64001" anchor="ctr"/>
          <a:lstStyle/>
          <a:p>
            <a:pPr algn="ctr"/>
            <a:r>
              <a:rPr lang="ru-RU" sz="1100"/>
              <a:t>ПВР</a:t>
            </a:r>
          </a:p>
        </p:txBody>
      </p:sp>
      <p:sp>
        <p:nvSpPr>
          <p:cNvPr id="30759" name="Text Box 457"/>
          <p:cNvSpPr txBox="1">
            <a:spLocks noChangeArrowheads="1"/>
          </p:cNvSpPr>
          <p:nvPr/>
        </p:nvSpPr>
        <p:spPr bwMode="auto">
          <a:xfrm>
            <a:off x="7604125" y="3756025"/>
            <a:ext cx="40671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пункты временного размещения населения;</a:t>
            </a:r>
          </a:p>
        </p:txBody>
      </p:sp>
      <p:sp>
        <p:nvSpPr>
          <p:cNvPr id="30760" name="Полилиния 115"/>
          <p:cNvSpPr>
            <a:spLocks noChangeArrowheads="1"/>
          </p:cNvSpPr>
          <p:nvPr/>
        </p:nvSpPr>
        <p:spPr bwMode="auto">
          <a:xfrm>
            <a:off x="6127750" y="3041650"/>
            <a:ext cx="279400" cy="201613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0761" name="Text Box 965"/>
          <p:cNvSpPr txBox="1">
            <a:spLocks noChangeArrowheads="1"/>
          </p:cNvSpPr>
          <p:nvPr/>
        </p:nvSpPr>
        <p:spPr bwMode="auto">
          <a:xfrm>
            <a:off x="7527925" y="2889250"/>
            <a:ext cx="435610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маршруты эвакуации населения (1- номер маршрута, 13 – количество эвакуируемых домов, 1- колонн, 750 -)чел. А - автомобильный</a:t>
            </a:r>
          </a:p>
        </p:txBody>
      </p:sp>
      <p:grpSp>
        <p:nvGrpSpPr>
          <p:cNvPr id="30762" name="Группа 114"/>
          <p:cNvGrpSpPr>
            <a:grpSpLocks/>
          </p:cNvGrpSpPr>
          <p:nvPr/>
        </p:nvGrpSpPr>
        <p:grpSpPr bwMode="auto">
          <a:xfrm>
            <a:off x="6516688" y="2460625"/>
            <a:ext cx="923925" cy="369888"/>
            <a:chOff x="7847002" y="5565780"/>
            <a:chExt cx="923281" cy="369520"/>
          </a:xfrm>
        </p:grpSpPr>
        <p:grpSp>
          <p:nvGrpSpPr>
            <p:cNvPr id="30900" name="Группа 110"/>
            <p:cNvGrpSpPr>
              <a:grpSpLocks/>
            </p:cNvGrpSpPr>
            <p:nvPr/>
          </p:nvGrpSpPr>
          <p:grpSpPr bwMode="auto">
            <a:xfrm>
              <a:off x="7847002" y="5575300"/>
              <a:ext cx="360000" cy="360000"/>
              <a:chOff x="6757990" y="3514716"/>
              <a:chExt cx="540000" cy="540000"/>
            </a:xfrm>
          </p:grpSpPr>
          <p:sp>
            <p:nvSpPr>
              <p:cNvPr id="30902" name="Овал 111"/>
              <p:cNvSpPr>
                <a:spLocks noChangeArrowheads="1"/>
              </p:cNvSpPr>
              <p:nvPr/>
            </p:nvSpPr>
            <p:spPr bwMode="auto">
              <a:xfrm>
                <a:off x="6757990" y="3514716"/>
                <a:ext cx="540000" cy="540000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 sz="1600"/>
              </a:p>
            </p:txBody>
          </p:sp>
          <p:sp>
            <p:nvSpPr>
              <p:cNvPr id="30903" name="TextBox 112"/>
              <p:cNvSpPr txBox="1">
                <a:spLocks noChangeArrowheads="1"/>
              </p:cNvSpPr>
              <p:nvPr/>
            </p:nvSpPr>
            <p:spPr bwMode="auto">
              <a:xfrm>
                <a:off x="6784157" y="3536126"/>
                <a:ext cx="285463" cy="504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ru-RU" sz="1600"/>
                  <a:t>1</a:t>
                </a:r>
                <a:endParaRPr lang="ru-RU" sz="4400"/>
              </a:p>
            </p:txBody>
          </p:sp>
        </p:grpSp>
        <p:sp>
          <p:nvSpPr>
            <p:cNvPr id="30901" name="Rectangle 9"/>
            <p:cNvSpPr>
              <a:spLocks noChangeArrowheads="1"/>
            </p:cNvSpPr>
            <p:nvPr/>
          </p:nvSpPr>
          <p:spPr bwMode="auto">
            <a:xfrm>
              <a:off x="8234082" y="5565780"/>
              <a:ext cx="536201" cy="355247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1000" u="sng">
                  <a:cs typeface="Times New Roman" pitchFamily="18" charset="0"/>
                </a:rPr>
                <a:t>№7,9,13</a:t>
              </a:r>
            </a:p>
            <a:p>
              <a:pPr algn="ctr" defTabSz="1789113"/>
              <a:r>
                <a:rPr lang="ru-RU" sz="1000">
                  <a:cs typeface="Times New Roman" pitchFamily="18" charset="0"/>
                </a:rPr>
                <a:t> 750 чел.</a:t>
              </a:r>
            </a:p>
          </p:txBody>
        </p:sp>
      </p:grpSp>
      <p:sp>
        <p:nvSpPr>
          <p:cNvPr id="30763" name="Text Box 965"/>
          <p:cNvSpPr txBox="1">
            <a:spLocks noChangeArrowheads="1"/>
          </p:cNvSpPr>
          <p:nvPr/>
        </p:nvSpPr>
        <p:spPr bwMode="auto">
          <a:xfrm>
            <a:off x="7515225" y="2465388"/>
            <a:ext cx="3713163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сборный эвакуационный пункт (в числ.  номера припис. домов, человек)</a:t>
            </a:r>
          </a:p>
        </p:txBody>
      </p:sp>
      <p:grpSp>
        <p:nvGrpSpPr>
          <p:cNvPr id="30764" name="Группа 118"/>
          <p:cNvGrpSpPr>
            <a:grpSpLocks/>
          </p:cNvGrpSpPr>
          <p:nvPr/>
        </p:nvGrpSpPr>
        <p:grpSpPr bwMode="auto">
          <a:xfrm>
            <a:off x="6426200" y="2951163"/>
            <a:ext cx="982663" cy="366712"/>
            <a:chOff x="3186092" y="7871693"/>
            <a:chExt cx="721494" cy="367354"/>
          </a:xfrm>
        </p:grpSpPr>
        <p:sp>
          <p:nvSpPr>
            <p:cNvPr id="30897" name="Rectangle 9"/>
            <p:cNvSpPr>
              <a:spLocks noChangeArrowheads="1"/>
            </p:cNvSpPr>
            <p:nvPr/>
          </p:nvSpPr>
          <p:spPr bwMode="auto">
            <a:xfrm>
              <a:off x="3186092" y="7871693"/>
              <a:ext cx="721494" cy="35855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9113"/>
              <a:r>
                <a:rPr lang="ru-RU" sz="1000">
                  <a:cs typeface="Times New Roman" pitchFamily="18" charset="0"/>
                </a:rPr>
                <a:t>       </a:t>
              </a:r>
              <a:r>
                <a:rPr lang="ru-RU" sz="1000" u="sng">
                  <a:cs typeface="Times New Roman" pitchFamily="18" charset="0"/>
                </a:rPr>
                <a:t>__13__</a:t>
              </a:r>
            </a:p>
            <a:p>
              <a:pPr defTabSz="1789113"/>
              <a:r>
                <a:rPr lang="ru-RU" sz="1000">
                  <a:cs typeface="Times New Roman" pitchFamily="18" charset="0"/>
                </a:rPr>
                <a:t>         </a:t>
              </a:r>
              <a:r>
                <a:rPr lang="en-US" sz="1000">
                  <a:cs typeface="Times New Roman" pitchFamily="18" charset="0"/>
                </a:rPr>
                <a:t>1</a:t>
              </a:r>
              <a:r>
                <a:rPr lang="ru-RU" sz="1000">
                  <a:cs typeface="Times New Roman" pitchFamily="18" charset="0"/>
                </a:rPr>
                <a:t>/750</a:t>
              </a:r>
            </a:p>
          </p:txBody>
        </p:sp>
        <p:sp>
          <p:nvSpPr>
            <p:cNvPr id="30898" name="Rectangle 9"/>
            <p:cNvSpPr>
              <a:spLocks noChangeArrowheads="1"/>
            </p:cNvSpPr>
            <p:nvPr/>
          </p:nvSpPr>
          <p:spPr bwMode="auto">
            <a:xfrm>
              <a:off x="3218728" y="7871693"/>
              <a:ext cx="130545" cy="35622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1</a:t>
              </a:r>
            </a:p>
          </p:txBody>
        </p:sp>
        <p:sp>
          <p:nvSpPr>
            <p:cNvPr id="30899" name="Rectangle 9"/>
            <p:cNvSpPr>
              <a:spLocks noChangeArrowheads="1"/>
            </p:cNvSpPr>
            <p:nvPr/>
          </p:nvSpPr>
          <p:spPr bwMode="auto">
            <a:xfrm>
              <a:off x="3688450" y="7881234"/>
              <a:ext cx="173354" cy="357813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30765" name="Line 499"/>
          <p:cNvSpPr>
            <a:spLocks noChangeShapeType="1"/>
          </p:cNvSpPr>
          <p:nvPr/>
        </p:nvSpPr>
        <p:spPr bwMode="auto">
          <a:xfrm>
            <a:off x="9267825" y="86471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30766" name="Text Box 47"/>
          <p:cNvSpPr txBox="1">
            <a:spLocks noChangeArrowheads="1"/>
          </p:cNvSpPr>
          <p:nvPr/>
        </p:nvSpPr>
        <p:spPr bwMode="auto">
          <a:xfrm>
            <a:off x="1628775" y="7916863"/>
            <a:ext cx="11239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колодец;</a:t>
            </a:r>
          </a:p>
        </p:txBody>
      </p:sp>
      <p:cxnSp>
        <p:nvCxnSpPr>
          <p:cNvPr id="135" name="Прямая соединительная линия 134"/>
          <p:cNvCxnSpPr/>
          <p:nvPr/>
        </p:nvCxnSpPr>
        <p:spPr bwMode="auto">
          <a:xfrm>
            <a:off x="1076325" y="9040813"/>
            <a:ext cx="401638" cy="0"/>
          </a:xfrm>
          <a:prstGeom prst="line">
            <a:avLst/>
          </a:prstGeom>
          <a:ln w="3492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68" name="Text Box 47"/>
          <p:cNvSpPr txBox="1">
            <a:spLocks noChangeArrowheads="1"/>
          </p:cNvSpPr>
          <p:nvPr/>
        </p:nvSpPr>
        <p:spPr bwMode="auto">
          <a:xfrm>
            <a:off x="1612900" y="8836025"/>
            <a:ext cx="23463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водоснабжения;</a:t>
            </a:r>
          </a:p>
        </p:txBody>
      </p:sp>
      <p:sp>
        <p:nvSpPr>
          <p:cNvPr id="30769" name="Text Box 47"/>
          <p:cNvSpPr txBox="1">
            <a:spLocks noChangeArrowheads="1"/>
          </p:cNvSpPr>
          <p:nvPr/>
        </p:nvSpPr>
        <p:spPr bwMode="auto">
          <a:xfrm>
            <a:off x="1628775" y="8596313"/>
            <a:ext cx="23336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водозаборная станция;</a:t>
            </a:r>
          </a:p>
        </p:txBody>
      </p:sp>
      <p:grpSp>
        <p:nvGrpSpPr>
          <p:cNvPr id="30770" name="Группа 144"/>
          <p:cNvGrpSpPr>
            <a:grpSpLocks/>
          </p:cNvGrpSpPr>
          <p:nvPr/>
        </p:nvGrpSpPr>
        <p:grpSpPr bwMode="auto">
          <a:xfrm>
            <a:off x="1125538" y="8667750"/>
            <a:ext cx="303212" cy="301625"/>
            <a:chOff x="346075" y="6327775"/>
            <a:chExt cx="215900" cy="215900"/>
          </a:xfrm>
        </p:grpSpPr>
        <p:sp>
          <p:nvSpPr>
            <p:cNvPr id="139" name="Овал 138"/>
            <p:cNvSpPr/>
            <p:nvPr/>
          </p:nvSpPr>
          <p:spPr>
            <a:xfrm>
              <a:off x="346075" y="6327775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40" name="Овал 139"/>
            <p:cNvSpPr/>
            <p:nvPr/>
          </p:nvSpPr>
          <p:spPr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0771" name="Группа 143"/>
          <p:cNvGrpSpPr>
            <a:grpSpLocks/>
          </p:cNvGrpSpPr>
          <p:nvPr/>
        </p:nvGrpSpPr>
        <p:grpSpPr bwMode="auto">
          <a:xfrm>
            <a:off x="1125538" y="8340725"/>
            <a:ext cx="301625" cy="303213"/>
            <a:chOff x="785786" y="6215082"/>
            <a:chExt cx="215900" cy="215900"/>
          </a:xfrm>
        </p:grpSpPr>
        <p:sp>
          <p:nvSpPr>
            <p:cNvPr id="142" name="Овал 141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143" name="Прямая соединительная линия 142"/>
            <p:cNvCxnSpPr/>
            <p:nvPr/>
          </p:nvCxnSpPr>
          <p:spPr>
            <a:xfrm rot="16200000" flipH="1">
              <a:off x="819141" y="6257670"/>
              <a:ext cx="152600" cy="139767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4" name="Прямая соединительная линия 143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0772" name="Text Box 47"/>
          <p:cNvSpPr txBox="1">
            <a:spLocks noChangeArrowheads="1"/>
          </p:cNvSpPr>
          <p:nvPr/>
        </p:nvSpPr>
        <p:spPr bwMode="auto">
          <a:xfrm>
            <a:off x="1630363" y="8274050"/>
            <a:ext cx="22987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очистное сооружение;</a:t>
            </a:r>
          </a:p>
        </p:txBody>
      </p:sp>
      <p:sp>
        <p:nvSpPr>
          <p:cNvPr id="146" name="Прямоугольник 145"/>
          <p:cNvSpPr/>
          <p:nvPr/>
        </p:nvSpPr>
        <p:spPr bwMode="auto">
          <a:xfrm>
            <a:off x="1125538" y="7981950"/>
            <a:ext cx="301625" cy="301625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14" name="Группа 186"/>
          <p:cNvGrpSpPr/>
          <p:nvPr/>
        </p:nvGrpSpPr>
        <p:grpSpPr bwMode="auto">
          <a:xfrm>
            <a:off x="1127054" y="750742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5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3" name="Прямая соединительная линия 15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Прямая соединительная линия 15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Прямая соединительная линия 15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Прямоугольник 14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2" name="Прямоугольник 15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30775" name="Text Box 47"/>
          <p:cNvSpPr txBox="1">
            <a:spLocks noChangeArrowheads="1"/>
          </p:cNvSpPr>
          <p:nvPr/>
        </p:nvSpPr>
        <p:spPr bwMode="auto">
          <a:xfrm>
            <a:off x="1628775" y="7485063"/>
            <a:ext cx="22304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водонапорная башня;</a:t>
            </a:r>
          </a:p>
        </p:txBody>
      </p:sp>
      <p:sp>
        <p:nvSpPr>
          <p:cNvPr id="30776" name="Text Box 47"/>
          <p:cNvSpPr txBox="1">
            <a:spLocks noChangeArrowheads="1"/>
          </p:cNvSpPr>
          <p:nvPr/>
        </p:nvSpPr>
        <p:spPr bwMode="auto">
          <a:xfrm>
            <a:off x="1639888" y="7013575"/>
            <a:ext cx="13271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30777" name="Group 253"/>
          <p:cNvGrpSpPr>
            <a:grpSpLocks/>
          </p:cNvGrpSpPr>
          <p:nvPr/>
        </p:nvGrpSpPr>
        <p:grpSpPr bwMode="auto">
          <a:xfrm>
            <a:off x="1027113" y="6962775"/>
            <a:ext cx="500062" cy="466725"/>
            <a:chOff x="476" y="3248"/>
            <a:chExt cx="408" cy="409"/>
          </a:xfrm>
        </p:grpSpPr>
        <p:sp>
          <p:nvSpPr>
            <p:cNvPr id="164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5" name="AutoShape 255"/>
            <p:cNvSpPr>
              <a:spLocks noChangeArrowheads="1"/>
            </p:cNvSpPr>
            <p:nvPr/>
          </p:nvSpPr>
          <p:spPr bwMode="auto">
            <a:xfrm rot="-10800000">
              <a:off x="703" y="3248"/>
              <a:ext cx="181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30778" name="Text Box 47"/>
          <p:cNvSpPr txBox="1">
            <a:spLocks noChangeArrowheads="1"/>
          </p:cNvSpPr>
          <p:nvPr/>
        </p:nvSpPr>
        <p:spPr bwMode="auto">
          <a:xfrm>
            <a:off x="1624013" y="6534150"/>
            <a:ext cx="17748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тепловой пункт;</a:t>
            </a:r>
          </a:p>
        </p:txBody>
      </p:sp>
      <p:sp>
        <p:nvSpPr>
          <p:cNvPr id="167" name="Овал 166"/>
          <p:cNvSpPr/>
          <p:nvPr/>
        </p:nvSpPr>
        <p:spPr bwMode="auto">
          <a:xfrm>
            <a:off x="1125538" y="6592888"/>
            <a:ext cx="301625" cy="30321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80" name="Line 499"/>
          <p:cNvSpPr>
            <a:spLocks noChangeShapeType="1"/>
          </p:cNvSpPr>
          <p:nvPr/>
        </p:nvSpPr>
        <p:spPr bwMode="auto">
          <a:xfrm>
            <a:off x="8472488" y="19780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7970" tIns="63987" rIns="127970" bIns="63987" anchor="ctr"/>
          <a:lstStyle/>
          <a:p>
            <a:endParaRPr lang="ru-RU"/>
          </a:p>
        </p:txBody>
      </p:sp>
      <p:grpSp>
        <p:nvGrpSpPr>
          <p:cNvPr id="30781" name="Group 265"/>
          <p:cNvGrpSpPr>
            <a:grpSpLocks/>
          </p:cNvGrpSpPr>
          <p:nvPr/>
        </p:nvGrpSpPr>
        <p:grpSpPr bwMode="auto">
          <a:xfrm>
            <a:off x="6683375" y="1566863"/>
            <a:ext cx="704850" cy="279400"/>
            <a:chOff x="249" y="2931"/>
            <a:chExt cx="907" cy="363"/>
          </a:xfrm>
        </p:grpSpPr>
        <p:sp>
          <p:nvSpPr>
            <p:cNvPr id="3088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3088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82" name="Text Box 47"/>
          <p:cNvSpPr txBox="1">
            <a:spLocks noChangeArrowheads="1"/>
          </p:cNvSpPr>
          <p:nvPr/>
        </p:nvSpPr>
        <p:spPr bwMode="auto">
          <a:xfrm>
            <a:off x="7464425" y="1522413"/>
            <a:ext cx="3243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трансформаторные подстанции;</a:t>
            </a:r>
          </a:p>
        </p:txBody>
      </p:sp>
      <p:cxnSp>
        <p:nvCxnSpPr>
          <p:cNvPr id="183" name="Прямая соединительная линия 182"/>
          <p:cNvCxnSpPr/>
          <p:nvPr/>
        </p:nvCxnSpPr>
        <p:spPr bwMode="auto">
          <a:xfrm>
            <a:off x="6686550" y="1984375"/>
            <a:ext cx="703263" cy="0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Прямая соединительная линия 183"/>
          <p:cNvCxnSpPr/>
          <p:nvPr/>
        </p:nvCxnSpPr>
        <p:spPr bwMode="auto">
          <a:xfrm>
            <a:off x="6686550" y="2300288"/>
            <a:ext cx="698500" cy="15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85" name="Text Box 47"/>
          <p:cNvSpPr txBox="1">
            <a:spLocks noChangeArrowheads="1"/>
          </p:cNvSpPr>
          <p:nvPr/>
        </p:nvSpPr>
        <p:spPr bwMode="auto">
          <a:xfrm>
            <a:off x="7464425" y="1828800"/>
            <a:ext cx="29543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35 кВ;</a:t>
            </a:r>
          </a:p>
        </p:txBody>
      </p:sp>
      <p:sp>
        <p:nvSpPr>
          <p:cNvPr id="30786" name="Text Box 47"/>
          <p:cNvSpPr txBox="1">
            <a:spLocks noChangeArrowheads="1"/>
          </p:cNvSpPr>
          <p:nvPr/>
        </p:nvSpPr>
        <p:spPr bwMode="auto">
          <a:xfrm>
            <a:off x="7464425" y="2141538"/>
            <a:ext cx="29559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0,4 кВ;</a:t>
            </a:r>
          </a:p>
        </p:txBody>
      </p:sp>
      <p:grpSp>
        <p:nvGrpSpPr>
          <p:cNvPr id="18" name="Group 265"/>
          <p:cNvGrpSpPr>
            <a:grpSpLocks/>
          </p:cNvGrpSpPr>
          <p:nvPr/>
        </p:nvGrpSpPr>
        <p:grpSpPr bwMode="auto">
          <a:xfrm>
            <a:off x="6684271" y="1174999"/>
            <a:ext cx="704598" cy="280085"/>
            <a:chOff x="249" y="2931"/>
            <a:chExt cx="907" cy="363"/>
          </a:xfrm>
          <a:solidFill>
            <a:schemeClr val="tx1"/>
          </a:solidFill>
        </p:grpSpPr>
        <p:sp>
          <p:nvSpPr>
            <p:cNvPr id="203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4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5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6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7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30788" name="Text Box 47"/>
          <p:cNvSpPr txBox="1">
            <a:spLocks noChangeArrowheads="1"/>
          </p:cNvSpPr>
          <p:nvPr/>
        </p:nvSpPr>
        <p:spPr bwMode="auto">
          <a:xfrm>
            <a:off x="7464425" y="1147763"/>
            <a:ext cx="9191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ДЭС;</a:t>
            </a:r>
          </a:p>
        </p:txBody>
      </p:sp>
      <p:sp>
        <p:nvSpPr>
          <p:cNvPr id="30789" name="Line 499"/>
          <p:cNvSpPr>
            <a:spLocks noChangeShapeType="1"/>
          </p:cNvSpPr>
          <p:nvPr/>
        </p:nvSpPr>
        <p:spPr bwMode="auto">
          <a:xfrm>
            <a:off x="8693150" y="418465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01" tIns="64001" rIns="128001" bIns="64001" anchor="ctr"/>
          <a:lstStyle/>
          <a:p>
            <a:endParaRPr lang="ru-RU"/>
          </a:p>
        </p:txBody>
      </p:sp>
      <p:sp>
        <p:nvSpPr>
          <p:cNvPr id="30790" name="Text Box 47"/>
          <p:cNvSpPr txBox="1">
            <a:spLocks noChangeArrowheads="1"/>
          </p:cNvSpPr>
          <p:nvPr/>
        </p:nvSpPr>
        <p:spPr bwMode="auto">
          <a:xfrm>
            <a:off x="7475538" y="4071938"/>
            <a:ext cx="31019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газораспределительный пункт;</a:t>
            </a:r>
          </a:p>
        </p:txBody>
      </p:sp>
      <p:cxnSp>
        <p:nvCxnSpPr>
          <p:cNvPr id="215" name="Прямая соединительная линия 214"/>
          <p:cNvCxnSpPr/>
          <p:nvPr/>
        </p:nvCxnSpPr>
        <p:spPr bwMode="auto">
          <a:xfrm>
            <a:off x="6672263" y="4583113"/>
            <a:ext cx="704850" cy="0"/>
          </a:xfrm>
          <a:prstGeom prst="line">
            <a:avLst/>
          </a:prstGeom>
          <a:ln w="349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2" name="Text Box 47"/>
          <p:cNvSpPr txBox="1">
            <a:spLocks noChangeArrowheads="1"/>
          </p:cNvSpPr>
          <p:nvPr/>
        </p:nvSpPr>
        <p:spPr bwMode="auto">
          <a:xfrm>
            <a:off x="7488238" y="4375150"/>
            <a:ext cx="28257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газоснабжения;</a:t>
            </a:r>
          </a:p>
        </p:txBody>
      </p:sp>
      <p:sp>
        <p:nvSpPr>
          <p:cNvPr id="217" name="Прямоугольник 216"/>
          <p:cNvSpPr/>
          <p:nvPr/>
        </p:nvSpPr>
        <p:spPr bwMode="auto">
          <a:xfrm>
            <a:off x="6911975" y="4122738"/>
            <a:ext cx="300038" cy="3000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cxnSp>
        <p:nvCxnSpPr>
          <p:cNvPr id="218" name="Прямая соединительная линия 217"/>
          <p:cNvCxnSpPr/>
          <p:nvPr/>
        </p:nvCxnSpPr>
        <p:spPr bwMode="auto">
          <a:xfrm>
            <a:off x="6661150" y="4840288"/>
            <a:ext cx="704850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5" name="Text Box 47"/>
          <p:cNvSpPr txBox="1">
            <a:spLocks noChangeArrowheads="1"/>
          </p:cNvSpPr>
          <p:nvPr/>
        </p:nvSpPr>
        <p:spPr bwMode="auto">
          <a:xfrm>
            <a:off x="7488238" y="4645025"/>
            <a:ext cx="2641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теплоснабжения;</a:t>
            </a:r>
          </a:p>
        </p:txBody>
      </p:sp>
      <p:sp>
        <p:nvSpPr>
          <p:cNvPr id="220" name="Прямоугольник 219"/>
          <p:cNvSpPr/>
          <p:nvPr/>
        </p:nvSpPr>
        <p:spPr bwMode="auto">
          <a:xfrm>
            <a:off x="6996113" y="5040313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221" name="Прямоугольник 220"/>
          <p:cNvSpPr/>
          <p:nvPr/>
        </p:nvSpPr>
        <p:spPr bwMode="auto">
          <a:xfrm>
            <a:off x="6996113" y="5308600"/>
            <a:ext cx="214312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98" name="Text Box 47"/>
          <p:cNvSpPr txBox="1">
            <a:spLocks noChangeArrowheads="1"/>
          </p:cNvSpPr>
          <p:nvPr/>
        </p:nvSpPr>
        <p:spPr bwMode="auto">
          <a:xfrm>
            <a:off x="7481888" y="4902200"/>
            <a:ext cx="38052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центрального отопления;</a:t>
            </a:r>
          </a:p>
        </p:txBody>
      </p:sp>
      <p:sp>
        <p:nvSpPr>
          <p:cNvPr id="30799" name="Text Box 47"/>
          <p:cNvSpPr txBox="1">
            <a:spLocks noChangeArrowheads="1"/>
          </p:cNvSpPr>
          <p:nvPr/>
        </p:nvSpPr>
        <p:spPr bwMode="auto">
          <a:xfrm>
            <a:off x="7481888" y="5207000"/>
            <a:ext cx="337661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печного отопления; </a:t>
            </a:r>
          </a:p>
        </p:txBody>
      </p:sp>
      <p:sp>
        <p:nvSpPr>
          <p:cNvPr id="30800" name="Line 499"/>
          <p:cNvSpPr>
            <a:spLocks noChangeShapeType="1"/>
          </p:cNvSpPr>
          <p:nvPr/>
        </p:nvSpPr>
        <p:spPr bwMode="auto">
          <a:xfrm>
            <a:off x="8572500" y="75533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grpSp>
        <p:nvGrpSpPr>
          <p:cNvPr id="30801" name="Group 105"/>
          <p:cNvGrpSpPr>
            <a:grpSpLocks/>
          </p:cNvGrpSpPr>
          <p:nvPr/>
        </p:nvGrpSpPr>
        <p:grpSpPr bwMode="auto">
          <a:xfrm>
            <a:off x="6919913" y="5924550"/>
            <a:ext cx="396875" cy="396875"/>
            <a:chOff x="3061" y="3475"/>
            <a:chExt cx="182" cy="182"/>
          </a:xfrm>
        </p:grpSpPr>
        <p:grpSp>
          <p:nvGrpSpPr>
            <p:cNvPr id="30874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3087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30879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30883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4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0880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30881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2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0877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8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75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890" tIns="63945" rIns="127890" bIns="63945" anchor="ctr"/>
            <a:lstStyle/>
            <a:p>
              <a:pPr defTabSz="1274763"/>
              <a:endParaRPr lang="ru-RU" sz="3500" b="0">
                <a:latin typeface="Calibri" pitchFamily="34" charset="0"/>
              </a:endParaRPr>
            </a:p>
          </p:txBody>
        </p:sp>
      </p:grpSp>
      <p:grpSp>
        <p:nvGrpSpPr>
          <p:cNvPr id="30802" name="Group 117"/>
          <p:cNvGrpSpPr>
            <a:grpSpLocks/>
          </p:cNvGrpSpPr>
          <p:nvPr/>
        </p:nvGrpSpPr>
        <p:grpSpPr bwMode="auto">
          <a:xfrm>
            <a:off x="6469063" y="6257925"/>
            <a:ext cx="1230312" cy="684213"/>
            <a:chOff x="2971" y="3847"/>
            <a:chExt cx="347" cy="220"/>
          </a:xfrm>
        </p:grpSpPr>
        <p:grpSp>
          <p:nvGrpSpPr>
            <p:cNvPr id="30865" name="Group 118"/>
            <p:cNvGrpSpPr>
              <a:grpSpLocks/>
            </p:cNvGrpSpPr>
            <p:nvPr/>
          </p:nvGrpSpPr>
          <p:grpSpPr bwMode="auto">
            <a:xfrm>
              <a:off x="2971" y="3884"/>
              <a:ext cx="119" cy="120"/>
              <a:chOff x="315" y="951"/>
              <a:chExt cx="144" cy="147"/>
            </a:xfrm>
          </p:grpSpPr>
          <p:grpSp>
            <p:nvGrpSpPr>
              <p:cNvPr id="30869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30872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  <p:sp>
              <p:nvSpPr>
                <p:cNvPr id="30873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</p:grpSp>
          <p:sp>
            <p:nvSpPr>
              <p:cNvPr id="30870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890" tIns="63945" rIns="127890" bIns="63945"/>
              <a:lstStyle/>
              <a:p>
                <a:pPr defTabSz="1274763"/>
                <a:endParaRPr lang="ru-RU" sz="4000">
                  <a:latin typeface="Calibri" pitchFamily="34" charset="0"/>
                </a:endParaRPr>
              </a:p>
            </p:txBody>
          </p:sp>
          <p:sp>
            <p:nvSpPr>
              <p:cNvPr id="30871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66" name="Line 124"/>
            <p:cNvSpPr>
              <a:spLocks noChangeShapeType="1"/>
            </p:cNvSpPr>
            <p:nvPr/>
          </p:nvSpPr>
          <p:spPr bwMode="auto">
            <a:xfrm>
              <a:off x="3113" y="3953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67" name="Text Box 125"/>
            <p:cNvSpPr txBox="1">
              <a:spLocks noChangeArrowheads="1"/>
            </p:cNvSpPr>
            <p:nvPr/>
          </p:nvSpPr>
          <p:spPr bwMode="auto">
            <a:xfrm>
              <a:off x="3085" y="3847"/>
              <a:ext cx="233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ГАЗ</a:t>
              </a:r>
            </a:p>
          </p:txBody>
        </p:sp>
        <p:sp>
          <p:nvSpPr>
            <p:cNvPr id="30868" name="Text Box 126"/>
            <p:cNvSpPr txBox="1">
              <a:spLocks noChangeArrowheads="1"/>
            </p:cNvSpPr>
            <p:nvPr/>
          </p:nvSpPr>
          <p:spPr bwMode="auto">
            <a:xfrm>
              <a:off x="3115" y="3920"/>
              <a:ext cx="136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2</a:t>
              </a:r>
            </a:p>
          </p:txBody>
        </p:sp>
      </p:grpSp>
      <p:sp>
        <p:nvSpPr>
          <p:cNvPr id="30803" name="Text Box 95"/>
          <p:cNvSpPr txBox="1">
            <a:spLocks noChangeArrowheads="1"/>
          </p:cNvSpPr>
          <p:nvPr/>
        </p:nvSpPr>
        <p:spPr bwMode="auto">
          <a:xfrm>
            <a:off x="7443788" y="9164638"/>
            <a:ext cx="3103562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газопровод;</a:t>
            </a:r>
          </a:p>
        </p:txBody>
      </p:sp>
      <p:sp>
        <p:nvSpPr>
          <p:cNvPr id="30804" name="Text Box 101"/>
          <p:cNvSpPr txBox="1">
            <a:spLocks noChangeArrowheads="1"/>
          </p:cNvSpPr>
          <p:nvPr/>
        </p:nvSpPr>
        <p:spPr bwMode="auto">
          <a:xfrm>
            <a:off x="7435850" y="5943600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компрессорная станция;</a:t>
            </a:r>
          </a:p>
        </p:txBody>
      </p:sp>
      <p:sp>
        <p:nvSpPr>
          <p:cNvPr id="30805" name="Text Box 102"/>
          <p:cNvSpPr txBox="1">
            <a:spLocks noChangeArrowheads="1"/>
          </p:cNvSpPr>
          <p:nvPr/>
        </p:nvSpPr>
        <p:spPr bwMode="auto">
          <a:xfrm>
            <a:off x="7413625" y="6359525"/>
            <a:ext cx="36703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-хранилища газа, 2- млн.куб.м;</a:t>
            </a:r>
          </a:p>
        </p:txBody>
      </p:sp>
      <p:sp>
        <p:nvSpPr>
          <p:cNvPr id="30806" name="Овал 171"/>
          <p:cNvSpPr>
            <a:spLocks noChangeArrowheads="1"/>
          </p:cNvSpPr>
          <p:nvPr/>
        </p:nvSpPr>
        <p:spPr bwMode="auto">
          <a:xfrm>
            <a:off x="6934200" y="6919913"/>
            <a:ext cx="400050" cy="400050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807" name="Text Box 67"/>
          <p:cNvSpPr txBox="1">
            <a:spLocks noChangeArrowheads="1"/>
          </p:cNvSpPr>
          <p:nvPr/>
        </p:nvSpPr>
        <p:spPr bwMode="auto">
          <a:xfrm>
            <a:off x="7608888" y="6965950"/>
            <a:ext cx="43783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места пересечений с преградами (мосты, автодороги, ж/д, водные объекты, овраги и т.д); </a:t>
            </a:r>
          </a:p>
          <a:p>
            <a:pPr eaLnBrk="1" hangingPunct="1">
              <a:lnSpc>
                <a:spcPct val="70000"/>
              </a:lnSpc>
            </a:pPr>
            <a:endParaRPr lang="ru-RU" sz="1600" b="0">
              <a:cs typeface="Times New Roman" pitchFamily="18" charset="0"/>
            </a:endParaRPr>
          </a:p>
        </p:txBody>
      </p:sp>
      <p:sp>
        <p:nvSpPr>
          <p:cNvPr id="30808" name="Oval 63"/>
          <p:cNvSpPr>
            <a:spLocks noChangeArrowheads="1"/>
          </p:cNvSpPr>
          <p:nvPr/>
        </p:nvSpPr>
        <p:spPr bwMode="auto">
          <a:xfrm rot="-5400000">
            <a:off x="6931819" y="5391944"/>
            <a:ext cx="296862" cy="685800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809" name="Text Box 95"/>
          <p:cNvSpPr txBox="1">
            <a:spLocks noChangeArrowheads="1"/>
          </p:cNvSpPr>
          <p:nvPr/>
        </p:nvSpPr>
        <p:spPr bwMode="auto">
          <a:xfrm>
            <a:off x="7427913" y="5548313"/>
            <a:ext cx="4429125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- зона возможного риска при аварии на газо-, нефтепроводе;</a:t>
            </a:r>
          </a:p>
        </p:txBody>
      </p:sp>
      <p:sp>
        <p:nvSpPr>
          <p:cNvPr id="30810" name="Полилиния 254"/>
          <p:cNvSpPr>
            <a:spLocks noChangeArrowheads="1"/>
          </p:cNvSpPr>
          <p:nvPr/>
        </p:nvSpPr>
        <p:spPr bwMode="auto">
          <a:xfrm>
            <a:off x="7010400" y="7456488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1" name="Полилиния 255"/>
          <p:cNvSpPr>
            <a:spLocks noChangeArrowheads="1"/>
          </p:cNvSpPr>
          <p:nvPr/>
        </p:nvSpPr>
        <p:spPr bwMode="auto">
          <a:xfrm>
            <a:off x="7010400" y="7775575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2" name="Полилиния 256"/>
          <p:cNvSpPr>
            <a:spLocks noChangeArrowheads="1"/>
          </p:cNvSpPr>
          <p:nvPr/>
        </p:nvSpPr>
        <p:spPr bwMode="auto">
          <a:xfrm>
            <a:off x="7010400" y="8077200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3" name="Text Box 101"/>
          <p:cNvSpPr txBox="1">
            <a:spLocks noChangeArrowheads="1"/>
          </p:cNvSpPr>
          <p:nvPr/>
        </p:nvSpPr>
        <p:spPr bwMode="auto">
          <a:xfrm>
            <a:off x="7419975" y="7361238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критический уровень подтопления;</a:t>
            </a:r>
          </a:p>
        </p:txBody>
      </p:sp>
      <p:sp>
        <p:nvSpPr>
          <p:cNvPr id="30814" name="Text Box 101"/>
          <p:cNvSpPr txBox="1">
            <a:spLocks noChangeArrowheads="1"/>
          </p:cNvSpPr>
          <p:nvPr/>
        </p:nvSpPr>
        <p:spPr bwMode="auto">
          <a:xfrm>
            <a:off x="7419975" y="7642225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средний уровень подтопления;</a:t>
            </a:r>
          </a:p>
        </p:txBody>
      </p:sp>
      <p:sp>
        <p:nvSpPr>
          <p:cNvPr id="30815" name="Text Box 101"/>
          <p:cNvSpPr txBox="1">
            <a:spLocks noChangeArrowheads="1"/>
          </p:cNvSpPr>
          <p:nvPr/>
        </p:nvSpPr>
        <p:spPr bwMode="auto">
          <a:xfrm>
            <a:off x="7431088" y="7947025"/>
            <a:ext cx="3851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максимальный уровень подтопления;</a:t>
            </a:r>
          </a:p>
        </p:txBody>
      </p:sp>
      <p:sp>
        <p:nvSpPr>
          <p:cNvPr id="30816" name="Line 499"/>
          <p:cNvSpPr>
            <a:spLocks noChangeShapeType="1"/>
          </p:cNvSpPr>
          <p:nvPr/>
        </p:nvSpPr>
        <p:spPr bwMode="auto">
          <a:xfrm>
            <a:off x="6076950" y="8567738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817" name="Text Box 89"/>
          <p:cNvSpPr txBox="1">
            <a:spLocks noChangeArrowheads="1"/>
          </p:cNvSpPr>
          <p:nvPr/>
        </p:nvSpPr>
        <p:spPr bwMode="auto">
          <a:xfrm>
            <a:off x="7305675" y="8202613"/>
            <a:ext cx="4206875" cy="76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 -  нефтебазы и другие объекты нефтяного комплекса. (нефтеналивные сатнции, мазутохранилища и др.);</a:t>
            </a:r>
          </a:p>
        </p:txBody>
      </p:sp>
      <p:grpSp>
        <p:nvGrpSpPr>
          <p:cNvPr id="30818" name="Группа 168"/>
          <p:cNvGrpSpPr>
            <a:grpSpLocks/>
          </p:cNvGrpSpPr>
          <p:nvPr/>
        </p:nvGrpSpPr>
        <p:grpSpPr bwMode="auto">
          <a:xfrm rot="-4345915">
            <a:off x="1082675" y="8997950"/>
            <a:ext cx="200025" cy="600075"/>
            <a:chOff x="5857884" y="3714752"/>
            <a:chExt cx="142876" cy="428628"/>
          </a:xfrm>
        </p:grpSpPr>
        <p:sp>
          <p:nvSpPr>
            <p:cNvPr id="30863" name="Овал 169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1600" b="0">
                <a:solidFill>
                  <a:srgbClr val="FFFFFF"/>
                </a:solidFill>
                <a:cs typeface="Times New Roman" pitchFamily="18" charset="0"/>
              </a:endParaRPr>
            </a:p>
          </p:txBody>
        </p:sp>
        <p:cxnSp>
          <p:nvCxnSpPr>
            <p:cNvPr id="178" name="Прямая соединительная линия 17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819" name="Group 1225"/>
          <p:cNvGrpSpPr>
            <a:grpSpLocks/>
          </p:cNvGrpSpPr>
          <p:nvPr/>
        </p:nvGrpSpPr>
        <p:grpSpPr bwMode="auto">
          <a:xfrm>
            <a:off x="7018338" y="8370888"/>
            <a:ext cx="311150" cy="403225"/>
            <a:chOff x="783" y="2063"/>
            <a:chExt cx="479" cy="307"/>
          </a:xfrm>
        </p:grpSpPr>
        <p:sp>
          <p:nvSpPr>
            <p:cNvPr id="30838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0839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30856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30861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62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7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8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9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0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840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30849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30854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6 h 21600"/>
                    <a:gd name="T4" fmla="*/ 0 w 21600"/>
                    <a:gd name="T5" fmla="*/ 76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55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59 h 21600"/>
                    <a:gd name="T4" fmla="*/ 0 w 21600"/>
                    <a:gd name="T5" fmla="*/ 759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0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1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2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3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41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2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3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4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5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6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7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8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0820" name="Group 1873"/>
          <p:cNvGrpSpPr>
            <a:grpSpLocks/>
          </p:cNvGrpSpPr>
          <p:nvPr/>
        </p:nvGrpSpPr>
        <p:grpSpPr bwMode="auto">
          <a:xfrm rot="-1334384">
            <a:off x="6991350" y="8864600"/>
            <a:ext cx="406400" cy="406400"/>
            <a:chOff x="258" y="12222"/>
            <a:chExt cx="457" cy="457"/>
          </a:xfrm>
        </p:grpSpPr>
        <p:sp>
          <p:nvSpPr>
            <p:cNvPr id="30831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pPr defTabSz="1276350"/>
              <a:endParaRPr lang="ru-RU" sz="1600" b="0">
                <a:cs typeface="Times New Roman" pitchFamily="18" charset="0"/>
              </a:endParaRPr>
            </a:p>
          </p:txBody>
        </p:sp>
        <p:grpSp>
          <p:nvGrpSpPr>
            <p:cNvPr id="30832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30833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30836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37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34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5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0821" name="Text Box 89"/>
          <p:cNvSpPr txBox="1">
            <a:spLocks noChangeArrowheads="1"/>
          </p:cNvSpPr>
          <p:nvPr/>
        </p:nvSpPr>
        <p:spPr bwMode="auto">
          <a:xfrm>
            <a:off x="1447800" y="9080500"/>
            <a:ext cx="1849438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нефтепровод;</a:t>
            </a:r>
          </a:p>
        </p:txBody>
      </p:sp>
      <p:sp>
        <p:nvSpPr>
          <p:cNvPr id="30822" name="Text Box 89"/>
          <p:cNvSpPr txBox="1">
            <a:spLocks noChangeArrowheads="1"/>
          </p:cNvSpPr>
          <p:nvPr/>
        </p:nvSpPr>
        <p:spPr bwMode="auto">
          <a:xfrm>
            <a:off x="7329488" y="8870950"/>
            <a:ext cx="2638425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 насосные станции; </a:t>
            </a:r>
          </a:p>
        </p:txBody>
      </p:sp>
      <p:grpSp>
        <p:nvGrpSpPr>
          <p:cNvPr id="30823" name="Группа 231"/>
          <p:cNvGrpSpPr>
            <a:grpSpLocks/>
          </p:cNvGrpSpPr>
          <p:nvPr/>
        </p:nvGrpSpPr>
        <p:grpSpPr bwMode="auto">
          <a:xfrm>
            <a:off x="6780213" y="9317038"/>
            <a:ext cx="504825" cy="200025"/>
            <a:chOff x="6827094" y="5825222"/>
            <a:chExt cx="504000" cy="200060"/>
          </a:xfrm>
        </p:grpSpPr>
        <p:sp>
          <p:nvSpPr>
            <p:cNvPr id="30829" name="Овал 169"/>
            <p:cNvSpPr>
              <a:spLocks noChangeArrowheads="1"/>
            </p:cNvSpPr>
            <p:nvPr/>
          </p:nvSpPr>
          <p:spPr bwMode="auto">
            <a:xfrm rot="-4345915">
              <a:off x="7007458" y="5825250"/>
              <a:ext cx="200060" cy="200004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vert="eaVert" lIns="127985" tIns="63994" rIns="127985" bIns="63994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0830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6827094" y="5838990"/>
              <a:ext cx="504000" cy="142875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24" name="Группа 218"/>
          <p:cNvGrpSpPr>
            <a:grpSpLocks/>
          </p:cNvGrpSpPr>
          <p:nvPr/>
        </p:nvGrpSpPr>
        <p:grpSpPr bwMode="auto">
          <a:xfrm>
            <a:off x="1155700" y="5337175"/>
            <a:ext cx="309563" cy="301625"/>
            <a:chOff x="-1121598" y="5086352"/>
            <a:chExt cx="309408" cy="301197"/>
          </a:xfrm>
        </p:grpSpPr>
        <p:sp>
          <p:nvSpPr>
            <p:cNvPr id="30827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0828" name="Oval 41"/>
            <p:cNvSpPr>
              <a:spLocks noChangeArrowheads="1"/>
            </p:cNvSpPr>
            <p:nvPr/>
          </p:nvSpPr>
          <p:spPr bwMode="auto">
            <a:xfrm>
              <a:off x="-1121598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28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(Условные обозначения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) </a:t>
            </a:r>
          </a:p>
        </p:txBody>
      </p:sp>
      <p:sp>
        <p:nvSpPr>
          <p:cNvPr id="30826" name="Text Box 20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вызовов при возникновении ЧС на объектах нефтепровода) </a:t>
            </a:r>
          </a:p>
        </p:txBody>
      </p:sp>
      <p:graphicFrame>
        <p:nvGraphicFramePr>
          <p:cNvPr id="248095" name="Group 287"/>
          <p:cNvGraphicFramePr>
            <a:graphicFrameLocks noGrp="1"/>
          </p:cNvGraphicFramePr>
          <p:nvPr/>
        </p:nvGraphicFramePr>
        <p:xfrm>
          <a:off x="423863" y="1514475"/>
          <a:ext cx="12169775" cy="4500563"/>
        </p:xfrm>
        <a:graphic>
          <a:graphicData uri="http://schemas.openxmlformats.org/drawingml/2006/table">
            <a:tbl>
              <a:tblPr/>
              <a:tblGrid>
                <a:gridCol w="37671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258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2218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8177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ПЧ  89 1 ОПС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с.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Малышево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Шатарный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 Д.А.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ЕДДС- 112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9660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АСФ Управления магистральных нефте- и газопроводов ООО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«Хабаровскнефтегаз»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(п.Де-Кастри, с.Богородское)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Гончар И.П.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234-678-456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7845" name="Text Box 28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4.4.2.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93539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79254" name="Text Box 40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4.4.3.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456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80207" name="Text Box 33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4.4.3.</a:t>
            </a:r>
            <a:endParaRPr lang="ru-RU" sz="1400" dirty="0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8" name="Группа 74"/>
          <p:cNvGrpSpPr>
            <a:grpSpLocks/>
          </p:cNvGrpSpPr>
          <p:nvPr/>
        </p:nvGrpSpPr>
        <p:grpSpPr bwMode="auto">
          <a:xfrm>
            <a:off x="-11113" y="654050"/>
            <a:ext cx="12801601" cy="8947150"/>
            <a:chOff x="-11112" y="654052"/>
            <a:chExt cx="12801601" cy="8947149"/>
          </a:xfrm>
        </p:grpSpPr>
        <p:pic>
          <p:nvPicPr>
            <p:cNvPr id="81133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81134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81135" name="Прямая соединительная линия 55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136" name="Прямая соединительная линия 58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137" name="Прямая соединительная линия 60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138" name="Прямая соединительная линия 64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139" name="Прямая соединительная линия 67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140" name="Прямая соединительная линия 70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80899" name="Text Box 157"/>
          <p:cNvSpPr txBox="1">
            <a:spLocks noChangeArrowheads="1"/>
          </p:cNvSpPr>
          <p:nvPr/>
        </p:nvSpPr>
        <p:spPr bwMode="auto">
          <a:xfrm>
            <a:off x="9455150" y="3005138"/>
            <a:ext cx="19478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400"/>
              <a:t>Пастбище</a:t>
            </a:r>
          </a:p>
        </p:txBody>
      </p:sp>
      <p:sp>
        <p:nvSpPr>
          <p:cNvPr id="12296" name="AutoShape 820"/>
          <p:cNvSpPr>
            <a:spLocks noChangeArrowheads="1"/>
          </p:cNvSpPr>
          <p:nvPr/>
        </p:nvSpPr>
        <p:spPr bwMode="auto">
          <a:xfrm>
            <a:off x="1114388" y="4157658"/>
            <a:ext cx="2030457" cy="739641"/>
          </a:xfrm>
          <a:prstGeom prst="wedgeRectCallout">
            <a:avLst>
              <a:gd name="adj1" fmla="val 96935"/>
              <a:gd name="adj2" fmla="val -53103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Почта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1-о этажное, кирпичное</a:t>
            </a:r>
          </a:p>
        </p:txBody>
      </p:sp>
      <p:sp>
        <p:nvSpPr>
          <p:cNvPr id="12300" name="AutoShape 820"/>
          <p:cNvSpPr>
            <a:spLocks noChangeArrowheads="1"/>
          </p:cNvSpPr>
          <p:nvPr/>
        </p:nvSpPr>
        <p:spPr bwMode="auto">
          <a:xfrm>
            <a:off x="3686156" y="8086748"/>
            <a:ext cx="1422470" cy="739641"/>
          </a:xfrm>
          <a:prstGeom prst="wedgeRectCallout">
            <a:avLst>
              <a:gd name="adj1" fmla="val 78606"/>
              <a:gd name="adj2" fmla="val -46481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Коровник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350 голов КРС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50 голов  свиней</a:t>
            </a:r>
          </a:p>
        </p:txBody>
      </p:sp>
      <p:sp>
        <p:nvSpPr>
          <p:cNvPr id="80906" name="Text Box 1181"/>
          <p:cNvSpPr txBox="1">
            <a:spLocks noChangeArrowheads="1"/>
          </p:cNvSpPr>
          <p:nvPr/>
        </p:nvSpPr>
        <p:spPr bwMode="auto">
          <a:xfrm rot="856414">
            <a:off x="2538413" y="4194175"/>
            <a:ext cx="130492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80907" name="Text Box 1182"/>
          <p:cNvSpPr txBox="1">
            <a:spLocks noChangeArrowheads="1"/>
          </p:cNvSpPr>
          <p:nvPr/>
        </p:nvSpPr>
        <p:spPr bwMode="auto">
          <a:xfrm rot="-1377291">
            <a:off x="2746375" y="3136900"/>
            <a:ext cx="10017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80908" name="Text Box 1184"/>
          <p:cNvSpPr txBox="1">
            <a:spLocks noChangeArrowheads="1"/>
          </p:cNvSpPr>
          <p:nvPr/>
        </p:nvSpPr>
        <p:spPr bwMode="auto">
          <a:xfrm rot="-1260567">
            <a:off x="4905375" y="4689475"/>
            <a:ext cx="13414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sp>
        <p:nvSpPr>
          <p:cNvPr id="80909" name="Text Box 1185"/>
          <p:cNvSpPr txBox="1">
            <a:spLocks noChangeArrowheads="1"/>
          </p:cNvSpPr>
          <p:nvPr/>
        </p:nvSpPr>
        <p:spPr bwMode="auto">
          <a:xfrm rot="-2040690">
            <a:off x="6518275" y="4838700"/>
            <a:ext cx="179705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80910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63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80911" name="Text Box 1191"/>
          <p:cNvSpPr txBox="1">
            <a:spLocks noChangeArrowheads="1"/>
          </p:cNvSpPr>
          <p:nvPr/>
        </p:nvSpPr>
        <p:spPr bwMode="auto">
          <a:xfrm rot="3513373">
            <a:off x="7624763" y="3270250"/>
            <a:ext cx="115570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80912" name="Полилиния 34"/>
          <p:cNvSpPr>
            <a:spLocks noChangeArrowheads="1"/>
          </p:cNvSpPr>
          <p:nvPr/>
        </p:nvSpPr>
        <p:spPr bwMode="auto">
          <a:xfrm>
            <a:off x="10001250" y="1600200"/>
            <a:ext cx="2455863" cy="993775"/>
          </a:xfrm>
          <a:custGeom>
            <a:avLst/>
            <a:gdLst>
              <a:gd name="T0" fmla="*/ 2147483647 w 1753534"/>
              <a:gd name="T1" fmla="*/ 2147483647 h 709127"/>
              <a:gd name="T2" fmla="*/ 2147483647 w 1753534"/>
              <a:gd name="T3" fmla="*/ 2147483647 h 709127"/>
              <a:gd name="T4" fmla="*/ 2147483647 w 1753534"/>
              <a:gd name="T5" fmla="*/ 0 h 709127"/>
              <a:gd name="T6" fmla="*/ 2147483647 w 1753534"/>
              <a:gd name="T7" fmla="*/ 2147483647 h 709127"/>
              <a:gd name="T8" fmla="*/ 2147483647 w 1753534"/>
              <a:gd name="T9" fmla="*/ 2147483647 h 709127"/>
              <a:gd name="T10" fmla="*/ 2147483647 w 1753534"/>
              <a:gd name="T11" fmla="*/ 2147483647 h 709127"/>
              <a:gd name="T12" fmla="*/ 2147483647 w 1753534"/>
              <a:gd name="T13" fmla="*/ 2147483647 h 709127"/>
              <a:gd name="T14" fmla="*/ 2147483647 w 1753534"/>
              <a:gd name="T15" fmla="*/ 2147483647 h 709127"/>
              <a:gd name="T16" fmla="*/ 2147483647 w 1753534"/>
              <a:gd name="T17" fmla="*/ 2147483647 h 709127"/>
              <a:gd name="T18" fmla="*/ 2147483647 w 1753534"/>
              <a:gd name="T19" fmla="*/ 2147483647 h 709127"/>
              <a:gd name="T20" fmla="*/ 2147483647 w 1753534"/>
              <a:gd name="T21" fmla="*/ 2147483647 h 709127"/>
              <a:gd name="T22" fmla="*/ 2147483647 w 1753534"/>
              <a:gd name="T23" fmla="*/ 2147483647 h 709127"/>
              <a:gd name="T24" fmla="*/ 2147483647 w 1753534"/>
              <a:gd name="T25" fmla="*/ 2147483647 h 709127"/>
              <a:gd name="T26" fmla="*/ 2147483647 w 1753534"/>
              <a:gd name="T27" fmla="*/ 2147483647 h 709127"/>
              <a:gd name="T28" fmla="*/ 2147483647 w 1753534"/>
              <a:gd name="T29" fmla="*/ 2147483647 h 709127"/>
              <a:gd name="T30" fmla="*/ 2147483647 w 1753534"/>
              <a:gd name="T31" fmla="*/ 2147483647 h 709127"/>
              <a:gd name="T32" fmla="*/ 2147483647 w 1753534"/>
              <a:gd name="T33" fmla="*/ 2147483647 h 709127"/>
              <a:gd name="T34" fmla="*/ 2147483647 w 1753534"/>
              <a:gd name="T35" fmla="*/ 2147483647 h 709127"/>
              <a:gd name="T36" fmla="*/ 2147483647 w 1753534"/>
              <a:gd name="T37" fmla="*/ 2147483647 h 709127"/>
              <a:gd name="T38" fmla="*/ 2147483647 w 1753534"/>
              <a:gd name="T39" fmla="*/ 2147483647 h 709127"/>
              <a:gd name="T40" fmla="*/ 2147483647 w 1753534"/>
              <a:gd name="T41" fmla="*/ 2147483647 h 709127"/>
              <a:gd name="T42" fmla="*/ 2147483647 w 1753534"/>
              <a:gd name="T43" fmla="*/ 2147483647 h 709127"/>
              <a:gd name="T44" fmla="*/ 2147483647 w 1753534"/>
              <a:gd name="T45" fmla="*/ 2147483647 h 709127"/>
              <a:gd name="T46" fmla="*/ 2147483647 w 1753534"/>
              <a:gd name="T47" fmla="*/ 2147483647 h 709127"/>
              <a:gd name="T48" fmla="*/ 2147483647 w 1753534"/>
              <a:gd name="T49" fmla="*/ 2147483647 h 709127"/>
              <a:gd name="T50" fmla="*/ 2147483647 w 1753534"/>
              <a:gd name="T51" fmla="*/ 2147483647 h 709127"/>
              <a:gd name="T52" fmla="*/ 2147483647 w 1753534"/>
              <a:gd name="T53" fmla="*/ 2147483647 h 709127"/>
              <a:gd name="T54" fmla="*/ 2147483647 w 1753534"/>
              <a:gd name="T55" fmla="*/ 2147483647 h 709127"/>
              <a:gd name="T56" fmla="*/ 2147483647 w 1753534"/>
              <a:gd name="T57" fmla="*/ 2147483647 h 709127"/>
              <a:gd name="T58" fmla="*/ 2147483647 w 1753534"/>
              <a:gd name="T59" fmla="*/ 2147483647 h 709127"/>
              <a:gd name="T60" fmla="*/ 2147483647 w 1753534"/>
              <a:gd name="T61" fmla="*/ 2147483647 h 709127"/>
              <a:gd name="T62" fmla="*/ 2147483647 w 1753534"/>
              <a:gd name="T63" fmla="*/ 2147483647 h 709127"/>
              <a:gd name="T64" fmla="*/ 2147483647 w 1753534"/>
              <a:gd name="T65" fmla="*/ 2147483647 h 709127"/>
              <a:gd name="T66" fmla="*/ 2147483647 w 1753534"/>
              <a:gd name="T67" fmla="*/ 2147483647 h 709127"/>
              <a:gd name="T68" fmla="*/ 2147483647 w 1753534"/>
              <a:gd name="T69" fmla="*/ 2147483647 h 709127"/>
              <a:gd name="T70" fmla="*/ 2147483647 w 1753534"/>
              <a:gd name="T71" fmla="*/ 2147483647 h 709127"/>
              <a:gd name="T72" fmla="*/ 2147483647 w 1753534"/>
              <a:gd name="T73" fmla="*/ 2147483647 h 709127"/>
              <a:gd name="T74" fmla="*/ 2147483647 w 1753534"/>
              <a:gd name="T75" fmla="*/ 2147483647 h 709127"/>
              <a:gd name="T76" fmla="*/ 2147483647 w 1753534"/>
              <a:gd name="T77" fmla="*/ 2147483647 h 709127"/>
              <a:gd name="T78" fmla="*/ 2147483647 w 1753534"/>
              <a:gd name="T79" fmla="*/ 2147483647 h 709127"/>
              <a:gd name="T80" fmla="*/ 2147483647 w 1753534"/>
              <a:gd name="T81" fmla="*/ 2147483647 h 709127"/>
              <a:gd name="T82" fmla="*/ 2147483647 w 1753534"/>
              <a:gd name="T83" fmla="*/ 2147483647 h 709127"/>
              <a:gd name="T84" fmla="*/ 2147483647 w 1753534"/>
              <a:gd name="T85" fmla="*/ 2147483647 h 709127"/>
              <a:gd name="T86" fmla="*/ 2147483647 w 1753534"/>
              <a:gd name="T87" fmla="*/ 2147483647 h 709127"/>
              <a:gd name="T88" fmla="*/ 2147483647 w 1753534"/>
              <a:gd name="T89" fmla="*/ 2147483647 h 709127"/>
              <a:gd name="T90" fmla="*/ 2147483647 w 1753534"/>
              <a:gd name="T91" fmla="*/ 2147483647 h 709127"/>
              <a:gd name="T92" fmla="*/ 2147483647 w 1753534"/>
              <a:gd name="T93" fmla="*/ 2147483647 h 709127"/>
              <a:gd name="T94" fmla="*/ 2147483647 w 1753534"/>
              <a:gd name="T95" fmla="*/ 2147483647 h 709127"/>
              <a:gd name="T96" fmla="*/ 2147483647 w 1753534"/>
              <a:gd name="T97" fmla="*/ 2147483647 h 709127"/>
              <a:gd name="T98" fmla="*/ 2147483647 w 1753534"/>
              <a:gd name="T99" fmla="*/ 2147483647 h 709127"/>
              <a:gd name="T100" fmla="*/ 2147483647 w 1753534"/>
              <a:gd name="T101" fmla="*/ 2147483647 h 709127"/>
              <a:gd name="T102" fmla="*/ 2147483647 w 1753534"/>
              <a:gd name="T103" fmla="*/ 2147483647 h 709127"/>
              <a:gd name="T104" fmla="*/ 2147483647 w 1753534"/>
              <a:gd name="T105" fmla="*/ 2147483647 h 709127"/>
              <a:gd name="T106" fmla="*/ 2147483647 w 1753534"/>
              <a:gd name="T107" fmla="*/ 2147483647 h 709127"/>
              <a:gd name="T108" fmla="*/ 2147483647 w 1753534"/>
              <a:gd name="T109" fmla="*/ 2147483647 h 70912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53534"/>
              <a:gd name="T166" fmla="*/ 0 h 709127"/>
              <a:gd name="T167" fmla="*/ 1753534 w 1753534"/>
              <a:gd name="T168" fmla="*/ 709127 h 70912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80913" name="Полилиния 37"/>
          <p:cNvSpPr>
            <a:spLocks noChangeArrowheads="1"/>
          </p:cNvSpPr>
          <p:nvPr/>
        </p:nvSpPr>
        <p:spPr bwMode="auto">
          <a:xfrm>
            <a:off x="11041063" y="5616575"/>
            <a:ext cx="1422400" cy="3568700"/>
          </a:xfrm>
          <a:custGeom>
            <a:avLst/>
            <a:gdLst>
              <a:gd name="T0" fmla="*/ 12821776 w 1015549"/>
              <a:gd name="T1" fmla="*/ 36452331 h 2548200"/>
              <a:gd name="T2" fmla="*/ 11578071 w 1015549"/>
              <a:gd name="T3" fmla="*/ 36728505 h 2548200"/>
              <a:gd name="T4" fmla="*/ 7846939 w 1015549"/>
              <a:gd name="T5" fmla="*/ 37695014 h 2548200"/>
              <a:gd name="T6" fmla="*/ 5774088 w 1015549"/>
              <a:gd name="T7" fmla="*/ 37280809 h 2548200"/>
              <a:gd name="T8" fmla="*/ 4115809 w 1015549"/>
              <a:gd name="T9" fmla="*/ 35485799 h 2548200"/>
              <a:gd name="T10" fmla="*/ 3286658 w 1015549"/>
              <a:gd name="T11" fmla="*/ 33966963 h 2548200"/>
              <a:gd name="T12" fmla="*/ 2595712 w 1015549"/>
              <a:gd name="T13" fmla="*/ 32724213 h 2548200"/>
              <a:gd name="T14" fmla="*/ 3010284 w 1015549"/>
              <a:gd name="T15" fmla="*/ 30791194 h 2548200"/>
              <a:gd name="T16" fmla="*/ 3148472 w 1015549"/>
              <a:gd name="T17" fmla="*/ 22782705 h 2548200"/>
              <a:gd name="T18" fmla="*/ 2733906 w 1015549"/>
              <a:gd name="T19" fmla="*/ 21263892 h 2548200"/>
              <a:gd name="T20" fmla="*/ 2457523 w 1015549"/>
              <a:gd name="T21" fmla="*/ 20297327 h 2548200"/>
              <a:gd name="T22" fmla="*/ 1904773 w 1015549"/>
              <a:gd name="T23" fmla="*/ 19330795 h 2548200"/>
              <a:gd name="T24" fmla="*/ 2319336 w 1015549"/>
              <a:gd name="T25" fmla="*/ 16983493 h 2548200"/>
              <a:gd name="T26" fmla="*/ 1904773 w 1015549"/>
              <a:gd name="T27" fmla="*/ 14912331 h 2548200"/>
              <a:gd name="T28" fmla="*/ 1490202 w 1015549"/>
              <a:gd name="T29" fmla="*/ 14083876 h 2548200"/>
              <a:gd name="T30" fmla="*/ 661040 w 1015549"/>
              <a:gd name="T31" fmla="*/ 12979257 h 2548200"/>
              <a:gd name="T32" fmla="*/ 522870 w 1015549"/>
              <a:gd name="T33" fmla="*/ 9389257 h 2548200"/>
              <a:gd name="T34" fmla="*/ 1490202 w 1015549"/>
              <a:gd name="T35" fmla="*/ 8284633 h 2548200"/>
              <a:gd name="T36" fmla="*/ 2733906 w 1015549"/>
              <a:gd name="T37" fmla="*/ 7041932 h 2548200"/>
              <a:gd name="T38" fmla="*/ 5912283 w 1015549"/>
              <a:gd name="T39" fmla="*/ 6489628 h 2548200"/>
              <a:gd name="T40" fmla="*/ 7708754 w 1015549"/>
              <a:gd name="T41" fmla="*/ 5385014 h 2548200"/>
              <a:gd name="T42" fmla="*/ 9643427 w 1015549"/>
              <a:gd name="T43" fmla="*/ 3175773 h 2548200"/>
              <a:gd name="T44" fmla="*/ 10610729 w 1015549"/>
              <a:gd name="T45" fmla="*/ 2347318 h 2548200"/>
              <a:gd name="T46" fmla="*/ 12130821 w 1015549"/>
              <a:gd name="T47" fmla="*/ 1656943 h 2548200"/>
              <a:gd name="T48" fmla="*/ 12959978 w 1015549"/>
              <a:gd name="T49" fmla="*/ 414234 h 2548200"/>
              <a:gd name="T50" fmla="*/ 13927303 w 1015549"/>
              <a:gd name="T51" fmla="*/ 138080 h 2548200"/>
              <a:gd name="T52" fmla="*/ 14480044 w 1015549"/>
              <a:gd name="T53" fmla="*/ 690393 h 2548200"/>
              <a:gd name="T54" fmla="*/ 15032808 w 1015549"/>
              <a:gd name="T55" fmla="*/ 1794998 h 2548200"/>
              <a:gd name="T56" fmla="*/ 14480044 w 1015549"/>
              <a:gd name="T57" fmla="*/ 8836942 h 2548200"/>
              <a:gd name="T58" fmla="*/ 14756437 w 1015549"/>
              <a:gd name="T59" fmla="*/ 14774255 h 2548200"/>
              <a:gd name="T60" fmla="*/ 14480044 w 1015549"/>
              <a:gd name="T61" fmla="*/ 31067346 h 2548200"/>
              <a:gd name="T62" fmla="*/ 14065494 w 1015549"/>
              <a:gd name="T63" fmla="*/ 32586137 h 2548200"/>
              <a:gd name="T64" fmla="*/ 13650921 w 1015549"/>
              <a:gd name="T65" fmla="*/ 35623897 h 2548200"/>
              <a:gd name="T66" fmla="*/ 13236348 w 1015549"/>
              <a:gd name="T67" fmla="*/ 36314232 h 254820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15549"/>
              <a:gd name="T103" fmla="*/ 0 h 2548200"/>
              <a:gd name="T104" fmla="*/ 1015549 w 1015549"/>
              <a:gd name="T105" fmla="*/ 2548200 h 254820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80914" name="Полилиния 39"/>
          <p:cNvSpPr>
            <a:spLocks noChangeArrowheads="1"/>
          </p:cNvSpPr>
          <p:nvPr/>
        </p:nvSpPr>
        <p:spPr bwMode="auto">
          <a:xfrm>
            <a:off x="4662488" y="7512050"/>
            <a:ext cx="4271962" cy="1801813"/>
          </a:xfrm>
          <a:custGeom>
            <a:avLst/>
            <a:gdLst>
              <a:gd name="T0" fmla="*/ 35278105 w 3051110"/>
              <a:gd name="T1" fmla="*/ 17535753 h 1286404"/>
              <a:gd name="T2" fmla="*/ 38447648 w 3051110"/>
              <a:gd name="T3" fmla="*/ 16844657 h 1286404"/>
              <a:gd name="T4" fmla="*/ 40652511 w 3051110"/>
              <a:gd name="T5" fmla="*/ 16153561 h 1286404"/>
              <a:gd name="T6" fmla="*/ 41892783 w 3051110"/>
              <a:gd name="T7" fmla="*/ 15738910 h 1286404"/>
              <a:gd name="T8" fmla="*/ 42995169 w 3051110"/>
              <a:gd name="T9" fmla="*/ 14771381 h 1286404"/>
              <a:gd name="T10" fmla="*/ 43959827 w 3051110"/>
              <a:gd name="T11" fmla="*/ 13665622 h 1286404"/>
              <a:gd name="T12" fmla="*/ 44648872 w 3051110"/>
              <a:gd name="T13" fmla="*/ 11592309 h 1286404"/>
              <a:gd name="T14" fmla="*/ 44924485 w 3051110"/>
              <a:gd name="T15" fmla="*/ 9519033 h 1286404"/>
              <a:gd name="T16" fmla="*/ 43822032 w 3051110"/>
              <a:gd name="T17" fmla="*/ 8275058 h 1286404"/>
              <a:gd name="T18" fmla="*/ 43132987 w 3051110"/>
              <a:gd name="T19" fmla="*/ 7307522 h 1286404"/>
              <a:gd name="T20" fmla="*/ 43546373 w 3051110"/>
              <a:gd name="T21" fmla="*/ 5372464 h 1286404"/>
              <a:gd name="T22" fmla="*/ 42306191 w 3051110"/>
              <a:gd name="T23" fmla="*/ 3022751 h 1286404"/>
              <a:gd name="T24" fmla="*/ 41065920 w 3051110"/>
              <a:gd name="T25" fmla="*/ 2193424 h 1286404"/>
              <a:gd name="T26" fmla="*/ 40101306 w 3051110"/>
              <a:gd name="T27" fmla="*/ 1640531 h 1286404"/>
              <a:gd name="T28" fmla="*/ 38585466 w 3051110"/>
              <a:gd name="T29" fmla="*/ 1087672 h 1286404"/>
              <a:gd name="T30" fmla="*/ 36793968 w 3051110"/>
              <a:gd name="T31" fmla="*/ 396576 h 1286404"/>
              <a:gd name="T32" fmla="*/ 31143971 w 3051110"/>
              <a:gd name="T33" fmla="*/ 258342 h 1286404"/>
              <a:gd name="T34" fmla="*/ 28801290 w 3051110"/>
              <a:gd name="T35" fmla="*/ 1364108 h 1286404"/>
              <a:gd name="T36" fmla="*/ 27561018 w 3051110"/>
              <a:gd name="T37" fmla="*/ 3022751 h 1286404"/>
              <a:gd name="T38" fmla="*/ 27009836 w 3051110"/>
              <a:gd name="T39" fmla="*/ 3990272 h 1286404"/>
              <a:gd name="T40" fmla="*/ 25769542 w 3051110"/>
              <a:gd name="T41" fmla="*/ 6063564 h 1286404"/>
              <a:gd name="T42" fmla="*/ 25080520 w 3051110"/>
              <a:gd name="T43" fmla="*/ 6892871 h 1286404"/>
              <a:gd name="T44" fmla="*/ 23978089 w 3051110"/>
              <a:gd name="T45" fmla="*/ 7860407 h 1286404"/>
              <a:gd name="T46" fmla="*/ 23013458 w 3051110"/>
              <a:gd name="T47" fmla="*/ 8413286 h 1286404"/>
              <a:gd name="T48" fmla="*/ 21497618 w 3051110"/>
              <a:gd name="T49" fmla="*/ 8966154 h 1286404"/>
              <a:gd name="T50" fmla="*/ 20532971 w 3051110"/>
              <a:gd name="T51" fmla="*/ 9380827 h 1286404"/>
              <a:gd name="T52" fmla="*/ 19430517 w 3051110"/>
              <a:gd name="T53" fmla="*/ 9795489 h 1286404"/>
              <a:gd name="T54" fmla="*/ 17914666 w 3051110"/>
              <a:gd name="T55" fmla="*/ 10348346 h 1286404"/>
              <a:gd name="T56" fmla="*/ 16398814 w 3051110"/>
              <a:gd name="T57" fmla="*/ 11039436 h 1286404"/>
              <a:gd name="T58" fmla="*/ 15158588 w 3051110"/>
              <a:gd name="T59" fmla="*/ 11868769 h 1286404"/>
              <a:gd name="T60" fmla="*/ 14331747 w 3051110"/>
              <a:gd name="T61" fmla="*/ 12559853 h 1286404"/>
              <a:gd name="T62" fmla="*/ 13504918 w 3051110"/>
              <a:gd name="T63" fmla="*/ 13250949 h 1286404"/>
              <a:gd name="T64" fmla="*/ 12126851 w 3051110"/>
              <a:gd name="T65" fmla="*/ 14080251 h 1286404"/>
              <a:gd name="T66" fmla="*/ 10886616 w 3051110"/>
              <a:gd name="T67" fmla="*/ 14633141 h 1286404"/>
              <a:gd name="T68" fmla="*/ 3720738 w 3051110"/>
              <a:gd name="T69" fmla="*/ 14909575 h 1286404"/>
              <a:gd name="T70" fmla="*/ 2342681 w 3051110"/>
              <a:gd name="T71" fmla="*/ 15738910 h 1286404"/>
              <a:gd name="T72" fmla="*/ 1102439 w 3051110"/>
              <a:gd name="T73" fmla="*/ 16291756 h 1286404"/>
              <a:gd name="T74" fmla="*/ 413406 w 3051110"/>
              <a:gd name="T75" fmla="*/ 16844657 h 1286404"/>
              <a:gd name="T76" fmla="*/ 0 w 3051110"/>
              <a:gd name="T77" fmla="*/ 18088599 h 1286404"/>
              <a:gd name="T78" fmla="*/ 964629 w 3051110"/>
              <a:gd name="T79" fmla="*/ 19056151 h 1286404"/>
              <a:gd name="T80" fmla="*/ 9646367 w 3051110"/>
              <a:gd name="T81" fmla="*/ 18779694 h 1286404"/>
              <a:gd name="T82" fmla="*/ 12815896 w 3051110"/>
              <a:gd name="T83" fmla="*/ 18365032 h 1286404"/>
              <a:gd name="T84" fmla="*/ 14193941 w 3051110"/>
              <a:gd name="T85" fmla="*/ 18088599 h 1286404"/>
              <a:gd name="T86" fmla="*/ 15985394 w 3051110"/>
              <a:gd name="T87" fmla="*/ 17673936 h 1286404"/>
              <a:gd name="T88" fmla="*/ 17363461 w 3051110"/>
              <a:gd name="T89" fmla="*/ 17259297 h 1286404"/>
              <a:gd name="T90" fmla="*/ 19292733 w 3051110"/>
              <a:gd name="T91" fmla="*/ 16291756 h 1286404"/>
              <a:gd name="T92" fmla="*/ 24391520 w 3051110"/>
              <a:gd name="T93" fmla="*/ 16706407 h 1286404"/>
              <a:gd name="T94" fmla="*/ 25907360 w 3051110"/>
              <a:gd name="T95" fmla="*/ 17121080 h 1286404"/>
              <a:gd name="T96" fmla="*/ 27561018 w 3051110"/>
              <a:gd name="T97" fmla="*/ 17812176 h 1286404"/>
              <a:gd name="T98" fmla="*/ 34864696 w 3051110"/>
              <a:gd name="T99" fmla="*/ 17812176 h 12864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051110"/>
              <a:gd name="T151" fmla="*/ 0 h 1286404"/>
              <a:gd name="T152" fmla="*/ 3051110 w 3051110"/>
              <a:gd name="T153" fmla="*/ 1286404 h 128640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80915" name="Прямоугольник 41"/>
          <p:cNvSpPr>
            <a:spLocks noChangeArrowheads="1"/>
          </p:cNvSpPr>
          <p:nvPr/>
        </p:nvSpPr>
        <p:spPr bwMode="auto">
          <a:xfrm rot="-219077">
            <a:off x="6597650" y="7235825"/>
            <a:ext cx="300038" cy="161925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16" name="Прямоугольник 42"/>
          <p:cNvSpPr>
            <a:spLocks noChangeArrowheads="1"/>
          </p:cNvSpPr>
          <p:nvPr/>
        </p:nvSpPr>
        <p:spPr bwMode="auto">
          <a:xfrm rot="-219077">
            <a:off x="8867775" y="6035675"/>
            <a:ext cx="300038" cy="125413"/>
          </a:xfrm>
          <a:prstGeom prst="rect">
            <a:avLst/>
          </a:prstGeom>
          <a:solidFill>
            <a:srgbClr val="1AF253"/>
          </a:solidFill>
          <a:ln w="127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17" name="Прямоугольник 44"/>
          <p:cNvSpPr>
            <a:spLocks noChangeArrowheads="1"/>
          </p:cNvSpPr>
          <p:nvPr/>
        </p:nvSpPr>
        <p:spPr bwMode="auto">
          <a:xfrm rot="-219077">
            <a:off x="5391150" y="8037513"/>
            <a:ext cx="300038" cy="182562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18" name="Прямоугольник 45"/>
          <p:cNvSpPr>
            <a:spLocks noChangeArrowheads="1"/>
          </p:cNvSpPr>
          <p:nvPr/>
        </p:nvSpPr>
        <p:spPr bwMode="auto">
          <a:xfrm rot="-219077">
            <a:off x="5849938" y="8029575"/>
            <a:ext cx="300037" cy="153988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19" name="Прямоугольник 46"/>
          <p:cNvSpPr>
            <a:spLocks noChangeArrowheads="1"/>
          </p:cNvSpPr>
          <p:nvPr/>
        </p:nvSpPr>
        <p:spPr bwMode="auto">
          <a:xfrm rot="-655524">
            <a:off x="11614150" y="5461000"/>
            <a:ext cx="300038" cy="207963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20" name="Прямоугольник 47"/>
          <p:cNvSpPr>
            <a:spLocks noChangeArrowheads="1"/>
          </p:cNvSpPr>
          <p:nvPr/>
        </p:nvSpPr>
        <p:spPr bwMode="auto">
          <a:xfrm rot="5118626">
            <a:off x="11897519" y="5245894"/>
            <a:ext cx="300037" cy="2000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21" name="Прямоугольник 48"/>
          <p:cNvSpPr>
            <a:spLocks noChangeArrowheads="1"/>
          </p:cNvSpPr>
          <p:nvPr/>
        </p:nvSpPr>
        <p:spPr bwMode="auto">
          <a:xfrm rot="4561998">
            <a:off x="11567319" y="5206206"/>
            <a:ext cx="300038" cy="123825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22" name="TextBox 59"/>
          <p:cNvSpPr txBox="1">
            <a:spLocks noChangeArrowheads="1"/>
          </p:cNvSpPr>
          <p:nvPr/>
        </p:nvSpPr>
        <p:spPr bwMode="auto">
          <a:xfrm rot="4494814">
            <a:off x="305594" y="3904457"/>
            <a:ext cx="150018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sp>
        <p:nvSpPr>
          <p:cNvPr id="80923" name="Овал 127"/>
          <p:cNvSpPr>
            <a:spLocks noChangeArrowheads="1"/>
          </p:cNvSpPr>
          <p:nvPr/>
        </p:nvSpPr>
        <p:spPr bwMode="auto">
          <a:xfrm>
            <a:off x="9615488" y="2800350"/>
            <a:ext cx="2036762" cy="708025"/>
          </a:xfrm>
          <a:prstGeom prst="ellipse">
            <a:avLst/>
          </a:prstGeom>
          <a:solidFill>
            <a:srgbClr val="C3D69B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79179" tIns="89589" rIns="179179" bIns="89589" anchor="ctr"/>
          <a:lstStyle/>
          <a:p>
            <a:pPr algn="ctr" defTabSz="1781175"/>
            <a:endParaRPr lang="ru-RU" sz="1400" b="0">
              <a:solidFill>
                <a:srgbClr val="FFFFFF"/>
              </a:solidFill>
            </a:endParaRPr>
          </a:p>
        </p:txBody>
      </p:sp>
      <p:sp>
        <p:nvSpPr>
          <p:cNvPr id="80924" name="Text Box 157"/>
          <p:cNvSpPr txBox="1">
            <a:spLocks noChangeArrowheads="1"/>
          </p:cNvSpPr>
          <p:nvPr/>
        </p:nvSpPr>
        <p:spPr bwMode="auto">
          <a:xfrm>
            <a:off x="9659938" y="2935288"/>
            <a:ext cx="19478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476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2000"/>
              <a:t>Пастбище</a:t>
            </a:r>
          </a:p>
        </p:txBody>
      </p:sp>
      <p:sp>
        <p:nvSpPr>
          <p:cNvPr id="80925" name="Text Box 1187"/>
          <p:cNvSpPr txBox="1">
            <a:spLocks noChangeArrowheads="1"/>
          </p:cNvSpPr>
          <p:nvPr/>
        </p:nvSpPr>
        <p:spPr bwMode="auto">
          <a:xfrm>
            <a:off x="7743825" y="6196013"/>
            <a:ext cx="19764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Академика Мухоморова</a:t>
            </a:r>
          </a:p>
        </p:txBody>
      </p:sp>
      <p:sp>
        <p:nvSpPr>
          <p:cNvPr id="80926" name="Text Box 1184"/>
          <p:cNvSpPr txBox="1">
            <a:spLocks noChangeArrowheads="1"/>
          </p:cNvSpPr>
          <p:nvPr/>
        </p:nvSpPr>
        <p:spPr bwMode="auto">
          <a:xfrm rot="-4494019">
            <a:off x="9560720" y="7285831"/>
            <a:ext cx="12112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Снежинская</a:t>
            </a:r>
          </a:p>
        </p:txBody>
      </p:sp>
      <p:sp>
        <p:nvSpPr>
          <p:cNvPr id="80927" name="Text Box 1184"/>
          <p:cNvSpPr txBox="1">
            <a:spLocks noChangeArrowheads="1"/>
          </p:cNvSpPr>
          <p:nvPr/>
        </p:nvSpPr>
        <p:spPr bwMode="auto">
          <a:xfrm rot="233757">
            <a:off x="9569450" y="5081588"/>
            <a:ext cx="10239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Хмуров пр-д</a:t>
            </a:r>
          </a:p>
        </p:txBody>
      </p:sp>
      <p:sp>
        <p:nvSpPr>
          <p:cNvPr id="80928" name="Прямоугольник 51"/>
          <p:cNvSpPr>
            <a:spLocks noChangeArrowheads="1"/>
          </p:cNvSpPr>
          <p:nvPr/>
        </p:nvSpPr>
        <p:spPr bwMode="auto">
          <a:xfrm>
            <a:off x="3675063" y="5526088"/>
            <a:ext cx="760412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29" name="Прямоугольник 51"/>
          <p:cNvSpPr>
            <a:spLocks noChangeArrowheads="1"/>
          </p:cNvSpPr>
          <p:nvPr/>
        </p:nvSpPr>
        <p:spPr bwMode="auto">
          <a:xfrm>
            <a:off x="4471988" y="5514975"/>
            <a:ext cx="534987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30" name="Прямоугольник 51"/>
          <p:cNvSpPr>
            <a:spLocks noChangeArrowheads="1"/>
          </p:cNvSpPr>
          <p:nvPr/>
        </p:nvSpPr>
        <p:spPr bwMode="auto">
          <a:xfrm>
            <a:off x="4532313" y="5741988"/>
            <a:ext cx="182562" cy="1508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31" name="Прямоугольник 51"/>
          <p:cNvSpPr>
            <a:spLocks noChangeArrowheads="1"/>
          </p:cNvSpPr>
          <p:nvPr/>
        </p:nvSpPr>
        <p:spPr bwMode="auto">
          <a:xfrm rot="1173127">
            <a:off x="9348788" y="7693025"/>
            <a:ext cx="2857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32" name="Прямоугольник 51"/>
          <p:cNvSpPr>
            <a:spLocks noChangeArrowheads="1"/>
          </p:cNvSpPr>
          <p:nvPr/>
        </p:nvSpPr>
        <p:spPr bwMode="auto">
          <a:xfrm rot="-1860584">
            <a:off x="6723063" y="2462213"/>
            <a:ext cx="520700" cy="3016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33" name="Прямоугольник 51"/>
          <p:cNvSpPr>
            <a:spLocks noChangeArrowheads="1"/>
          </p:cNvSpPr>
          <p:nvPr/>
        </p:nvSpPr>
        <p:spPr bwMode="auto">
          <a:xfrm>
            <a:off x="3659188" y="5748338"/>
            <a:ext cx="779462" cy="176212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34" name="Прямоугольник 51"/>
          <p:cNvSpPr>
            <a:spLocks noChangeArrowheads="1"/>
          </p:cNvSpPr>
          <p:nvPr/>
        </p:nvSpPr>
        <p:spPr bwMode="auto">
          <a:xfrm>
            <a:off x="2419350" y="5529263"/>
            <a:ext cx="546100" cy="217487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35" name="Прямоугольник 51"/>
          <p:cNvSpPr>
            <a:spLocks noChangeArrowheads="1"/>
          </p:cNvSpPr>
          <p:nvPr/>
        </p:nvSpPr>
        <p:spPr bwMode="auto">
          <a:xfrm>
            <a:off x="2528888" y="6091238"/>
            <a:ext cx="468312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36" name="Прямоугольник 51"/>
          <p:cNvSpPr>
            <a:spLocks noChangeArrowheads="1"/>
          </p:cNvSpPr>
          <p:nvPr/>
        </p:nvSpPr>
        <p:spPr bwMode="auto">
          <a:xfrm rot="-307595">
            <a:off x="3097213" y="5799138"/>
            <a:ext cx="182562" cy="3667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37" name="Прямоугольник 51"/>
          <p:cNvSpPr>
            <a:spLocks noChangeArrowheads="1"/>
          </p:cNvSpPr>
          <p:nvPr/>
        </p:nvSpPr>
        <p:spPr bwMode="auto">
          <a:xfrm>
            <a:off x="3903663" y="6827838"/>
            <a:ext cx="760412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38" name="Прямоугольник 51"/>
          <p:cNvSpPr>
            <a:spLocks noChangeArrowheads="1"/>
          </p:cNvSpPr>
          <p:nvPr/>
        </p:nvSpPr>
        <p:spPr bwMode="auto">
          <a:xfrm>
            <a:off x="4117975" y="6604000"/>
            <a:ext cx="215900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39" name="Прямоугольник 51"/>
          <p:cNvSpPr>
            <a:spLocks noChangeArrowheads="1"/>
          </p:cNvSpPr>
          <p:nvPr/>
        </p:nvSpPr>
        <p:spPr bwMode="auto">
          <a:xfrm>
            <a:off x="4400550" y="6516688"/>
            <a:ext cx="182563" cy="1889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40" name="Прямоугольник 51"/>
          <p:cNvSpPr>
            <a:spLocks noChangeArrowheads="1"/>
          </p:cNvSpPr>
          <p:nvPr/>
        </p:nvSpPr>
        <p:spPr bwMode="auto">
          <a:xfrm rot="-277431">
            <a:off x="2157413" y="7215188"/>
            <a:ext cx="346075" cy="279400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41" name="Прямоугольник 51"/>
          <p:cNvSpPr>
            <a:spLocks noChangeArrowheads="1"/>
          </p:cNvSpPr>
          <p:nvPr/>
        </p:nvSpPr>
        <p:spPr bwMode="auto">
          <a:xfrm rot="-277431">
            <a:off x="3352800" y="4143375"/>
            <a:ext cx="298450" cy="188913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42" name="Прямоугольник 51"/>
          <p:cNvSpPr>
            <a:spLocks noChangeArrowheads="1"/>
          </p:cNvSpPr>
          <p:nvPr/>
        </p:nvSpPr>
        <p:spPr bwMode="auto">
          <a:xfrm rot="-277431">
            <a:off x="4411663" y="4106863"/>
            <a:ext cx="550862" cy="300037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43" name="Прямоугольник 51"/>
          <p:cNvSpPr>
            <a:spLocks noChangeArrowheads="1"/>
          </p:cNvSpPr>
          <p:nvPr/>
        </p:nvSpPr>
        <p:spPr bwMode="auto">
          <a:xfrm rot="-2032792">
            <a:off x="5268913" y="3683000"/>
            <a:ext cx="550862" cy="446088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44" name="Прямоугольник 51"/>
          <p:cNvSpPr>
            <a:spLocks noChangeArrowheads="1"/>
          </p:cNvSpPr>
          <p:nvPr/>
        </p:nvSpPr>
        <p:spPr bwMode="auto">
          <a:xfrm rot="-1057632">
            <a:off x="4919663" y="4359275"/>
            <a:ext cx="608012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45" name="Прямоугольник 51"/>
          <p:cNvSpPr>
            <a:spLocks noChangeArrowheads="1"/>
          </p:cNvSpPr>
          <p:nvPr/>
        </p:nvSpPr>
        <p:spPr bwMode="auto">
          <a:xfrm rot="-1780082">
            <a:off x="5638800" y="4427538"/>
            <a:ext cx="182563" cy="188912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46" name="Прямоугольник 51"/>
          <p:cNvSpPr>
            <a:spLocks noChangeArrowheads="1"/>
          </p:cNvSpPr>
          <p:nvPr/>
        </p:nvSpPr>
        <p:spPr bwMode="auto">
          <a:xfrm rot="-1156450">
            <a:off x="5191125" y="5203825"/>
            <a:ext cx="173038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47" name="Прямоугольник 51"/>
          <p:cNvSpPr>
            <a:spLocks noChangeArrowheads="1"/>
          </p:cNvSpPr>
          <p:nvPr/>
        </p:nvSpPr>
        <p:spPr bwMode="auto">
          <a:xfrm rot="-2358745">
            <a:off x="5629275" y="4968875"/>
            <a:ext cx="173038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48" name="Прямоугольник 51"/>
          <p:cNvSpPr>
            <a:spLocks noChangeArrowheads="1"/>
          </p:cNvSpPr>
          <p:nvPr/>
        </p:nvSpPr>
        <p:spPr bwMode="auto">
          <a:xfrm rot="-1156450">
            <a:off x="5386388" y="5099050"/>
            <a:ext cx="173037" cy="15875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49" name="Прямоугольник 51"/>
          <p:cNvSpPr>
            <a:spLocks noChangeArrowheads="1"/>
          </p:cNvSpPr>
          <p:nvPr/>
        </p:nvSpPr>
        <p:spPr bwMode="auto">
          <a:xfrm rot="4039955">
            <a:off x="5350669" y="5398294"/>
            <a:ext cx="130175" cy="19208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50" name="Прямоугольник 51"/>
          <p:cNvSpPr>
            <a:spLocks noChangeArrowheads="1"/>
          </p:cNvSpPr>
          <p:nvPr/>
        </p:nvSpPr>
        <p:spPr bwMode="auto">
          <a:xfrm rot="4634306">
            <a:off x="5602288" y="5257800"/>
            <a:ext cx="128588" cy="17303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51" name="Прямоугольник 51"/>
          <p:cNvSpPr>
            <a:spLocks noChangeArrowheads="1"/>
          </p:cNvSpPr>
          <p:nvPr/>
        </p:nvSpPr>
        <p:spPr bwMode="auto">
          <a:xfrm rot="3745050">
            <a:off x="5918994" y="4755357"/>
            <a:ext cx="149225" cy="18573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52" name="Прямоугольник 51"/>
          <p:cNvSpPr>
            <a:spLocks noChangeArrowheads="1"/>
          </p:cNvSpPr>
          <p:nvPr/>
        </p:nvSpPr>
        <p:spPr bwMode="auto">
          <a:xfrm rot="2806213">
            <a:off x="6149182" y="4579144"/>
            <a:ext cx="171450" cy="204787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53" name="Прямоугольник 51"/>
          <p:cNvSpPr>
            <a:spLocks noChangeArrowheads="1"/>
          </p:cNvSpPr>
          <p:nvPr/>
        </p:nvSpPr>
        <p:spPr bwMode="auto">
          <a:xfrm rot="-1444927">
            <a:off x="4583113" y="2801938"/>
            <a:ext cx="414337" cy="192087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54" name="Прямоугольник 51"/>
          <p:cNvSpPr>
            <a:spLocks noChangeArrowheads="1"/>
          </p:cNvSpPr>
          <p:nvPr/>
        </p:nvSpPr>
        <p:spPr bwMode="auto">
          <a:xfrm rot="-1983046">
            <a:off x="5815013" y="4951413"/>
            <a:ext cx="2249487" cy="21590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2330" name="AutoShape 820"/>
          <p:cNvSpPr>
            <a:spLocks noChangeArrowheads="1"/>
          </p:cNvSpPr>
          <p:nvPr/>
        </p:nvSpPr>
        <p:spPr bwMode="auto">
          <a:xfrm>
            <a:off x="5114916" y="2800336"/>
            <a:ext cx="1900613" cy="739641"/>
          </a:xfrm>
          <a:prstGeom prst="wedgeRectCallout">
            <a:avLst>
              <a:gd name="adj1" fmla="val -129894"/>
              <a:gd name="adj2" fmla="val 130961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КЛУБ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Вместимость – 35 чел.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45-81-41</a:t>
            </a:r>
          </a:p>
        </p:txBody>
      </p:sp>
      <p:sp>
        <p:nvSpPr>
          <p:cNvPr id="80958" name="Прямоугольник 51"/>
          <p:cNvSpPr>
            <a:spLocks noChangeArrowheads="1"/>
          </p:cNvSpPr>
          <p:nvPr/>
        </p:nvSpPr>
        <p:spPr bwMode="auto">
          <a:xfrm rot="-1983046">
            <a:off x="6381750" y="5162550"/>
            <a:ext cx="1898650" cy="20320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59" name="Прямоугольник 51"/>
          <p:cNvSpPr>
            <a:spLocks noChangeArrowheads="1"/>
          </p:cNvSpPr>
          <p:nvPr/>
        </p:nvSpPr>
        <p:spPr bwMode="auto">
          <a:xfrm>
            <a:off x="2600325" y="7223125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60" name="Прямоугольник 51"/>
          <p:cNvSpPr>
            <a:spLocks noChangeArrowheads="1"/>
          </p:cNvSpPr>
          <p:nvPr/>
        </p:nvSpPr>
        <p:spPr bwMode="auto">
          <a:xfrm rot="-4597635">
            <a:off x="9548812" y="7866063"/>
            <a:ext cx="454025" cy="215900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61" name="Прямоугольник 51"/>
          <p:cNvSpPr>
            <a:spLocks noChangeArrowheads="1"/>
          </p:cNvSpPr>
          <p:nvPr/>
        </p:nvSpPr>
        <p:spPr bwMode="auto">
          <a:xfrm rot="1154243">
            <a:off x="9366250" y="6735763"/>
            <a:ext cx="717550" cy="661987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62" name="Прямоугольник 51"/>
          <p:cNvSpPr>
            <a:spLocks noChangeArrowheads="1"/>
          </p:cNvSpPr>
          <p:nvPr/>
        </p:nvSpPr>
        <p:spPr bwMode="auto">
          <a:xfrm>
            <a:off x="9242425" y="6022975"/>
            <a:ext cx="244475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63" name="Прямоугольник 51"/>
          <p:cNvSpPr>
            <a:spLocks noChangeArrowheads="1"/>
          </p:cNvSpPr>
          <p:nvPr/>
        </p:nvSpPr>
        <p:spPr bwMode="auto">
          <a:xfrm>
            <a:off x="9909175" y="5362575"/>
            <a:ext cx="561975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64" name="Прямоугольник 51"/>
          <p:cNvSpPr>
            <a:spLocks noChangeArrowheads="1"/>
          </p:cNvSpPr>
          <p:nvPr/>
        </p:nvSpPr>
        <p:spPr bwMode="auto">
          <a:xfrm rot="3524620">
            <a:off x="9516269" y="5439569"/>
            <a:ext cx="306387" cy="1492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65" name="Прямоугольник 51"/>
          <p:cNvSpPr>
            <a:spLocks noChangeArrowheads="1"/>
          </p:cNvSpPr>
          <p:nvPr/>
        </p:nvSpPr>
        <p:spPr bwMode="auto">
          <a:xfrm rot="666442">
            <a:off x="10453688" y="6983413"/>
            <a:ext cx="144462" cy="17145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66" name="Прямоугольник 51"/>
          <p:cNvSpPr>
            <a:spLocks noChangeArrowheads="1"/>
          </p:cNvSpPr>
          <p:nvPr/>
        </p:nvSpPr>
        <p:spPr bwMode="auto">
          <a:xfrm rot="1103683">
            <a:off x="10402888" y="7370763"/>
            <a:ext cx="144462" cy="17145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67" name="Прямоугольник 51"/>
          <p:cNvSpPr>
            <a:spLocks noChangeArrowheads="1"/>
          </p:cNvSpPr>
          <p:nvPr/>
        </p:nvSpPr>
        <p:spPr bwMode="auto">
          <a:xfrm rot="1224566">
            <a:off x="10294938" y="7902575"/>
            <a:ext cx="147637" cy="16986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68" name="Прямоугольник 51"/>
          <p:cNvSpPr>
            <a:spLocks noChangeArrowheads="1"/>
          </p:cNvSpPr>
          <p:nvPr/>
        </p:nvSpPr>
        <p:spPr bwMode="auto">
          <a:xfrm rot="-1939072">
            <a:off x="7078663" y="2732088"/>
            <a:ext cx="268287" cy="246062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69" name="Прямоугольник 51"/>
          <p:cNvSpPr>
            <a:spLocks noChangeArrowheads="1"/>
          </p:cNvSpPr>
          <p:nvPr/>
        </p:nvSpPr>
        <p:spPr bwMode="auto">
          <a:xfrm rot="3722926">
            <a:off x="9898063" y="6113463"/>
            <a:ext cx="563562" cy="195262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2319" name="AutoShape 820"/>
          <p:cNvSpPr>
            <a:spLocks noChangeArrowheads="1"/>
          </p:cNvSpPr>
          <p:nvPr/>
        </p:nvSpPr>
        <p:spPr bwMode="auto">
          <a:xfrm>
            <a:off x="9605636" y="4603116"/>
            <a:ext cx="2512128" cy="370309"/>
          </a:xfrm>
          <a:prstGeom prst="wedgeRectCallout">
            <a:avLst>
              <a:gd name="adj1" fmla="val 32915"/>
              <a:gd name="adj2" fmla="val 97344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«ООО «БЕЛИНСКМОЛОКО»</a:t>
            </a:r>
          </a:p>
        </p:txBody>
      </p:sp>
      <p:sp>
        <p:nvSpPr>
          <p:cNvPr id="80973" name="Прямоугольник 51"/>
          <p:cNvSpPr>
            <a:spLocks noChangeArrowheads="1"/>
          </p:cNvSpPr>
          <p:nvPr/>
        </p:nvSpPr>
        <p:spPr bwMode="auto">
          <a:xfrm>
            <a:off x="4422775" y="7207250"/>
            <a:ext cx="309563" cy="192088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74" name="Прямоугольник 51"/>
          <p:cNvSpPr>
            <a:spLocks noChangeArrowheads="1"/>
          </p:cNvSpPr>
          <p:nvPr/>
        </p:nvSpPr>
        <p:spPr bwMode="auto">
          <a:xfrm>
            <a:off x="2359025" y="3379788"/>
            <a:ext cx="185738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75" name="Прямоугольник 51"/>
          <p:cNvSpPr>
            <a:spLocks noChangeArrowheads="1"/>
          </p:cNvSpPr>
          <p:nvPr/>
        </p:nvSpPr>
        <p:spPr bwMode="auto">
          <a:xfrm>
            <a:off x="2328863" y="3629025"/>
            <a:ext cx="17780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76" name="Прямоугольник 51"/>
          <p:cNvSpPr>
            <a:spLocks noChangeArrowheads="1"/>
          </p:cNvSpPr>
          <p:nvPr/>
        </p:nvSpPr>
        <p:spPr bwMode="auto">
          <a:xfrm rot="-932597">
            <a:off x="2374900" y="3929063"/>
            <a:ext cx="176213" cy="3905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77" name="Прямоугольник 51"/>
          <p:cNvSpPr>
            <a:spLocks noChangeArrowheads="1"/>
          </p:cNvSpPr>
          <p:nvPr/>
        </p:nvSpPr>
        <p:spPr bwMode="auto">
          <a:xfrm rot="-1477618">
            <a:off x="2070100" y="2479675"/>
            <a:ext cx="185738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78" name="Прямоугольник 51"/>
          <p:cNvSpPr>
            <a:spLocks noChangeArrowheads="1"/>
          </p:cNvSpPr>
          <p:nvPr/>
        </p:nvSpPr>
        <p:spPr bwMode="auto">
          <a:xfrm rot="-160431">
            <a:off x="2366963" y="2405063"/>
            <a:ext cx="165100" cy="160337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79" name="Прямоугольник 51"/>
          <p:cNvSpPr>
            <a:spLocks noChangeArrowheads="1"/>
          </p:cNvSpPr>
          <p:nvPr/>
        </p:nvSpPr>
        <p:spPr bwMode="auto">
          <a:xfrm rot="-835813">
            <a:off x="3133725" y="237013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80" name="Прямоугольник 51"/>
          <p:cNvSpPr>
            <a:spLocks noChangeArrowheads="1"/>
          </p:cNvSpPr>
          <p:nvPr/>
        </p:nvSpPr>
        <p:spPr bwMode="auto">
          <a:xfrm rot="-204976">
            <a:off x="2632075" y="2368550"/>
            <a:ext cx="231775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81" name="Прямоугольник 51"/>
          <p:cNvSpPr>
            <a:spLocks noChangeArrowheads="1"/>
          </p:cNvSpPr>
          <p:nvPr/>
        </p:nvSpPr>
        <p:spPr bwMode="auto">
          <a:xfrm rot="-1288774">
            <a:off x="3478213" y="2641600"/>
            <a:ext cx="1536700" cy="18256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82" name="Прямоугольник 51"/>
          <p:cNvSpPr>
            <a:spLocks noChangeArrowheads="1"/>
          </p:cNvSpPr>
          <p:nvPr/>
        </p:nvSpPr>
        <p:spPr bwMode="auto">
          <a:xfrm rot="-1288774">
            <a:off x="2711450" y="3067050"/>
            <a:ext cx="547688" cy="18256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83" name="Прямоугольник 51"/>
          <p:cNvSpPr>
            <a:spLocks noChangeArrowheads="1"/>
          </p:cNvSpPr>
          <p:nvPr/>
        </p:nvSpPr>
        <p:spPr bwMode="auto">
          <a:xfrm rot="-2397893">
            <a:off x="2708275" y="363378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84" name="Прямоугольник 51"/>
          <p:cNvSpPr>
            <a:spLocks noChangeArrowheads="1"/>
          </p:cNvSpPr>
          <p:nvPr/>
        </p:nvSpPr>
        <p:spPr bwMode="auto">
          <a:xfrm rot="-2008108">
            <a:off x="2892425" y="348138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85" name="Прямоугольник 51"/>
          <p:cNvSpPr>
            <a:spLocks noChangeArrowheads="1"/>
          </p:cNvSpPr>
          <p:nvPr/>
        </p:nvSpPr>
        <p:spPr bwMode="auto">
          <a:xfrm rot="275181">
            <a:off x="3395663" y="3508375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86" name="Прямоугольник 51"/>
          <p:cNvSpPr>
            <a:spLocks noChangeArrowheads="1"/>
          </p:cNvSpPr>
          <p:nvPr/>
        </p:nvSpPr>
        <p:spPr bwMode="auto">
          <a:xfrm>
            <a:off x="2178050" y="2957513"/>
            <a:ext cx="403225" cy="182562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87" name="Прямоугольник 51"/>
          <p:cNvSpPr>
            <a:spLocks noChangeArrowheads="1"/>
          </p:cNvSpPr>
          <p:nvPr/>
        </p:nvSpPr>
        <p:spPr bwMode="auto">
          <a:xfrm rot="4173559">
            <a:off x="3433763" y="3295650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88" name="Прямоугольник 51"/>
          <p:cNvSpPr>
            <a:spLocks noChangeArrowheads="1"/>
          </p:cNvSpPr>
          <p:nvPr/>
        </p:nvSpPr>
        <p:spPr bwMode="auto">
          <a:xfrm rot="-1375532">
            <a:off x="3671888" y="3248025"/>
            <a:ext cx="215900" cy="15240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89" name="Прямоугольник 51"/>
          <p:cNvSpPr>
            <a:spLocks noChangeArrowheads="1"/>
          </p:cNvSpPr>
          <p:nvPr/>
        </p:nvSpPr>
        <p:spPr bwMode="auto">
          <a:xfrm rot="-1375532">
            <a:off x="3983038" y="3089275"/>
            <a:ext cx="215900" cy="152400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90" name="Прямоугольник 51"/>
          <p:cNvSpPr>
            <a:spLocks noChangeArrowheads="1"/>
          </p:cNvSpPr>
          <p:nvPr/>
        </p:nvSpPr>
        <p:spPr bwMode="auto">
          <a:xfrm>
            <a:off x="3602038" y="3473450"/>
            <a:ext cx="188912" cy="14287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91" name="Прямоугольник 51"/>
          <p:cNvSpPr>
            <a:spLocks noChangeArrowheads="1"/>
          </p:cNvSpPr>
          <p:nvPr/>
        </p:nvSpPr>
        <p:spPr bwMode="auto">
          <a:xfrm rot="-1375532">
            <a:off x="4278313" y="2947988"/>
            <a:ext cx="215900" cy="150812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0992" name="Text Box 1187"/>
          <p:cNvSpPr txBox="1">
            <a:spLocks noChangeArrowheads="1"/>
          </p:cNvSpPr>
          <p:nvPr/>
        </p:nvSpPr>
        <p:spPr bwMode="auto">
          <a:xfrm>
            <a:off x="2238375" y="7372350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</a:t>
            </a:r>
          </a:p>
        </p:txBody>
      </p:sp>
      <p:sp>
        <p:nvSpPr>
          <p:cNvPr id="80993" name="Text Box 1187"/>
          <p:cNvSpPr txBox="1">
            <a:spLocks noChangeArrowheads="1"/>
          </p:cNvSpPr>
          <p:nvPr/>
        </p:nvSpPr>
        <p:spPr bwMode="auto">
          <a:xfrm>
            <a:off x="4357688" y="7343775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7</a:t>
            </a:r>
          </a:p>
        </p:txBody>
      </p:sp>
      <p:sp>
        <p:nvSpPr>
          <p:cNvPr id="80994" name="Text Box 1187"/>
          <p:cNvSpPr txBox="1">
            <a:spLocks noChangeArrowheads="1"/>
          </p:cNvSpPr>
          <p:nvPr/>
        </p:nvSpPr>
        <p:spPr bwMode="auto">
          <a:xfrm rot="1014882">
            <a:off x="9031288" y="7834313"/>
            <a:ext cx="757237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11,13</a:t>
            </a:r>
          </a:p>
        </p:txBody>
      </p:sp>
      <p:sp>
        <p:nvSpPr>
          <p:cNvPr id="80995" name="Text Box 1187"/>
          <p:cNvSpPr txBox="1">
            <a:spLocks noChangeArrowheads="1"/>
          </p:cNvSpPr>
          <p:nvPr/>
        </p:nvSpPr>
        <p:spPr bwMode="auto">
          <a:xfrm>
            <a:off x="3729038" y="6353175"/>
            <a:ext cx="758825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2,4,6,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8,10</a:t>
            </a:r>
          </a:p>
        </p:txBody>
      </p:sp>
      <p:sp>
        <p:nvSpPr>
          <p:cNvPr id="80996" name="Text Box 1187"/>
          <p:cNvSpPr txBox="1">
            <a:spLocks noChangeArrowheads="1"/>
          </p:cNvSpPr>
          <p:nvPr/>
        </p:nvSpPr>
        <p:spPr bwMode="auto">
          <a:xfrm>
            <a:off x="6519863" y="7343775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9</a:t>
            </a:r>
          </a:p>
        </p:txBody>
      </p:sp>
      <p:sp>
        <p:nvSpPr>
          <p:cNvPr id="80997" name="Text Box 1187"/>
          <p:cNvSpPr txBox="1">
            <a:spLocks noChangeArrowheads="1"/>
          </p:cNvSpPr>
          <p:nvPr/>
        </p:nvSpPr>
        <p:spPr bwMode="auto">
          <a:xfrm rot="-962252">
            <a:off x="2028825" y="2162175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</a:t>
            </a:r>
          </a:p>
        </p:txBody>
      </p:sp>
      <p:sp>
        <p:nvSpPr>
          <p:cNvPr id="80998" name="Text Box 1187"/>
          <p:cNvSpPr txBox="1">
            <a:spLocks noChangeArrowheads="1"/>
          </p:cNvSpPr>
          <p:nvPr/>
        </p:nvSpPr>
        <p:spPr bwMode="auto">
          <a:xfrm rot="-5400000">
            <a:off x="1758157" y="3701256"/>
            <a:ext cx="9731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13,11,9,7</a:t>
            </a:r>
          </a:p>
        </p:txBody>
      </p:sp>
      <p:sp>
        <p:nvSpPr>
          <p:cNvPr id="80999" name="Прямоугольник 51"/>
          <p:cNvSpPr>
            <a:spLocks noChangeArrowheads="1"/>
          </p:cNvSpPr>
          <p:nvPr/>
        </p:nvSpPr>
        <p:spPr bwMode="auto">
          <a:xfrm rot="-673586">
            <a:off x="3101975" y="3405188"/>
            <a:ext cx="165100" cy="1619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1000" name="Text Box 1187"/>
          <p:cNvSpPr txBox="1">
            <a:spLocks noChangeArrowheads="1"/>
          </p:cNvSpPr>
          <p:nvPr/>
        </p:nvSpPr>
        <p:spPr bwMode="auto">
          <a:xfrm rot="-962252">
            <a:off x="3063875" y="2098675"/>
            <a:ext cx="5064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</a:t>
            </a:r>
          </a:p>
        </p:txBody>
      </p:sp>
      <p:sp>
        <p:nvSpPr>
          <p:cNvPr id="81001" name="Text Box 1187"/>
          <p:cNvSpPr txBox="1">
            <a:spLocks noChangeArrowheads="1"/>
          </p:cNvSpPr>
          <p:nvPr/>
        </p:nvSpPr>
        <p:spPr bwMode="auto">
          <a:xfrm>
            <a:off x="2178050" y="2727325"/>
            <a:ext cx="6143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4,6</a:t>
            </a:r>
          </a:p>
        </p:txBody>
      </p:sp>
      <p:sp>
        <p:nvSpPr>
          <p:cNvPr id="81002" name="Text Box 1187"/>
          <p:cNvSpPr txBox="1">
            <a:spLocks noChangeArrowheads="1"/>
          </p:cNvSpPr>
          <p:nvPr/>
        </p:nvSpPr>
        <p:spPr bwMode="auto">
          <a:xfrm>
            <a:off x="3598863" y="3638550"/>
            <a:ext cx="57785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10</a:t>
            </a:r>
          </a:p>
        </p:txBody>
      </p:sp>
      <p:sp>
        <p:nvSpPr>
          <p:cNvPr id="81003" name="Text Box 1187"/>
          <p:cNvSpPr txBox="1">
            <a:spLocks noChangeArrowheads="1"/>
          </p:cNvSpPr>
          <p:nvPr/>
        </p:nvSpPr>
        <p:spPr bwMode="auto">
          <a:xfrm rot="-962252">
            <a:off x="2547938" y="2900363"/>
            <a:ext cx="6143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</a:t>
            </a:r>
          </a:p>
        </p:txBody>
      </p:sp>
      <p:sp>
        <p:nvSpPr>
          <p:cNvPr id="81004" name="Text Box 1187"/>
          <p:cNvSpPr txBox="1">
            <a:spLocks noChangeArrowheads="1"/>
          </p:cNvSpPr>
          <p:nvPr/>
        </p:nvSpPr>
        <p:spPr bwMode="auto">
          <a:xfrm rot="-1242588">
            <a:off x="3695700" y="2403475"/>
            <a:ext cx="108108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5,7,9,11,13</a:t>
            </a:r>
          </a:p>
        </p:txBody>
      </p:sp>
      <p:sp>
        <p:nvSpPr>
          <p:cNvPr id="81005" name="Text Box 1187"/>
          <p:cNvSpPr txBox="1">
            <a:spLocks noChangeArrowheads="1"/>
          </p:cNvSpPr>
          <p:nvPr/>
        </p:nvSpPr>
        <p:spPr bwMode="auto">
          <a:xfrm rot="-1451569">
            <a:off x="2714625" y="3568700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2,4,6</a:t>
            </a:r>
          </a:p>
        </p:txBody>
      </p:sp>
      <p:sp>
        <p:nvSpPr>
          <p:cNvPr id="81006" name="Text Box 1187"/>
          <p:cNvSpPr txBox="1">
            <a:spLocks noChangeArrowheads="1"/>
          </p:cNvSpPr>
          <p:nvPr/>
        </p:nvSpPr>
        <p:spPr bwMode="auto">
          <a:xfrm rot="-1451569">
            <a:off x="3732213" y="3078163"/>
            <a:ext cx="1403350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8,10,16,18,20,22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    12,14</a:t>
            </a:r>
          </a:p>
        </p:txBody>
      </p:sp>
      <p:sp>
        <p:nvSpPr>
          <p:cNvPr id="81007" name="Text Box 1187"/>
          <p:cNvSpPr txBox="1">
            <a:spLocks noChangeArrowheads="1"/>
          </p:cNvSpPr>
          <p:nvPr/>
        </p:nvSpPr>
        <p:spPr bwMode="auto">
          <a:xfrm>
            <a:off x="2938463" y="5589588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8</a:t>
            </a:r>
          </a:p>
        </p:txBody>
      </p:sp>
      <p:sp>
        <p:nvSpPr>
          <p:cNvPr id="81008" name="Text Box 1187"/>
          <p:cNvSpPr txBox="1">
            <a:spLocks noChangeArrowheads="1"/>
          </p:cNvSpPr>
          <p:nvPr/>
        </p:nvSpPr>
        <p:spPr bwMode="auto">
          <a:xfrm>
            <a:off x="3683000" y="3944938"/>
            <a:ext cx="7572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12,14</a:t>
            </a:r>
          </a:p>
        </p:txBody>
      </p:sp>
      <p:sp>
        <p:nvSpPr>
          <p:cNvPr id="81009" name="Text Box 1187"/>
          <p:cNvSpPr txBox="1">
            <a:spLocks noChangeArrowheads="1"/>
          </p:cNvSpPr>
          <p:nvPr/>
        </p:nvSpPr>
        <p:spPr bwMode="auto">
          <a:xfrm>
            <a:off x="4329113" y="3871913"/>
            <a:ext cx="6143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1,2</a:t>
            </a:r>
          </a:p>
        </p:txBody>
      </p:sp>
      <p:sp>
        <p:nvSpPr>
          <p:cNvPr id="81010" name="Text Box 1187"/>
          <p:cNvSpPr txBox="1">
            <a:spLocks noChangeArrowheads="1"/>
          </p:cNvSpPr>
          <p:nvPr/>
        </p:nvSpPr>
        <p:spPr bwMode="auto">
          <a:xfrm>
            <a:off x="4398963" y="3506788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3</a:t>
            </a:r>
          </a:p>
        </p:txBody>
      </p:sp>
      <p:sp>
        <p:nvSpPr>
          <p:cNvPr id="81011" name="Text Box 1187"/>
          <p:cNvSpPr txBox="1">
            <a:spLocks noChangeArrowheads="1"/>
          </p:cNvSpPr>
          <p:nvPr/>
        </p:nvSpPr>
        <p:spPr bwMode="auto">
          <a:xfrm rot="-1354994">
            <a:off x="4940300" y="4464050"/>
            <a:ext cx="6905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№4,6,8</a:t>
            </a:r>
          </a:p>
        </p:txBody>
      </p:sp>
      <p:sp>
        <p:nvSpPr>
          <p:cNvPr id="81012" name="Text Box 1187"/>
          <p:cNvSpPr txBox="1">
            <a:spLocks noChangeArrowheads="1"/>
          </p:cNvSpPr>
          <p:nvPr/>
        </p:nvSpPr>
        <p:spPr bwMode="auto">
          <a:xfrm rot="-1354994">
            <a:off x="5181600" y="3692525"/>
            <a:ext cx="474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№9</a:t>
            </a:r>
          </a:p>
        </p:txBody>
      </p:sp>
      <p:sp>
        <p:nvSpPr>
          <p:cNvPr id="81013" name="Text Box 1187"/>
          <p:cNvSpPr txBox="1">
            <a:spLocks noChangeArrowheads="1"/>
          </p:cNvSpPr>
          <p:nvPr/>
        </p:nvSpPr>
        <p:spPr bwMode="auto">
          <a:xfrm rot="-1354994">
            <a:off x="5568950" y="4505325"/>
            <a:ext cx="474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№5</a:t>
            </a:r>
          </a:p>
        </p:txBody>
      </p:sp>
      <p:sp>
        <p:nvSpPr>
          <p:cNvPr id="81014" name="Text Box 1187"/>
          <p:cNvSpPr txBox="1">
            <a:spLocks noChangeArrowheads="1"/>
          </p:cNvSpPr>
          <p:nvPr/>
        </p:nvSpPr>
        <p:spPr bwMode="auto">
          <a:xfrm rot="-1782717">
            <a:off x="6461125" y="2300288"/>
            <a:ext cx="7223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</a:t>
            </a:r>
          </a:p>
        </p:txBody>
      </p:sp>
      <p:sp>
        <p:nvSpPr>
          <p:cNvPr id="81015" name="Text Box 1187"/>
          <p:cNvSpPr txBox="1">
            <a:spLocks noChangeArrowheads="1"/>
          </p:cNvSpPr>
          <p:nvPr/>
        </p:nvSpPr>
        <p:spPr bwMode="auto">
          <a:xfrm rot="-1354994">
            <a:off x="7235825" y="2595563"/>
            <a:ext cx="4746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№7</a:t>
            </a:r>
          </a:p>
        </p:txBody>
      </p:sp>
      <p:sp>
        <p:nvSpPr>
          <p:cNvPr id="81016" name="Прямоугольник 51"/>
          <p:cNvSpPr>
            <a:spLocks noChangeArrowheads="1"/>
          </p:cNvSpPr>
          <p:nvPr/>
        </p:nvSpPr>
        <p:spPr bwMode="auto">
          <a:xfrm rot="200893">
            <a:off x="9967913" y="5622925"/>
            <a:ext cx="436562" cy="201613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1017" name="Text Box 1187"/>
          <p:cNvSpPr txBox="1">
            <a:spLocks noChangeArrowheads="1"/>
          </p:cNvSpPr>
          <p:nvPr/>
        </p:nvSpPr>
        <p:spPr bwMode="auto">
          <a:xfrm>
            <a:off x="3841750" y="5276850"/>
            <a:ext cx="9382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1,3,5,7,9</a:t>
            </a:r>
          </a:p>
        </p:txBody>
      </p:sp>
      <p:sp>
        <p:nvSpPr>
          <p:cNvPr id="81018" name="Text Box 1187"/>
          <p:cNvSpPr txBox="1">
            <a:spLocks noChangeArrowheads="1"/>
          </p:cNvSpPr>
          <p:nvPr/>
        </p:nvSpPr>
        <p:spPr bwMode="auto">
          <a:xfrm>
            <a:off x="3829050" y="5800725"/>
            <a:ext cx="8302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2,4,6,8</a:t>
            </a:r>
          </a:p>
        </p:txBody>
      </p:sp>
      <p:sp>
        <p:nvSpPr>
          <p:cNvPr id="81019" name="Text Box 1187"/>
          <p:cNvSpPr txBox="1">
            <a:spLocks noChangeArrowheads="1"/>
          </p:cNvSpPr>
          <p:nvPr/>
        </p:nvSpPr>
        <p:spPr bwMode="auto">
          <a:xfrm>
            <a:off x="2328863" y="5300663"/>
            <a:ext cx="757237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12,14</a:t>
            </a:r>
          </a:p>
        </p:txBody>
      </p:sp>
      <p:sp>
        <p:nvSpPr>
          <p:cNvPr id="81020" name="Text Box 1187"/>
          <p:cNvSpPr txBox="1">
            <a:spLocks noChangeArrowheads="1"/>
          </p:cNvSpPr>
          <p:nvPr/>
        </p:nvSpPr>
        <p:spPr bwMode="auto">
          <a:xfrm>
            <a:off x="2509838" y="5919788"/>
            <a:ext cx="61436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7,9</a:t>
            </a:r>
          </a:p>
        </p:txBody>
      </p:sp>
      <p:sp>
        <p:nvSpPr>
          <p:cNvPr id="12298" name="AutoShape 820"/>
          <p:cNvSpPr>
            <a:spLocks noChangeArrowheads="1"/>
          </p:cNvSpPr>
          <p:nvPr/>
        </p:nvSpPr>
        <p:spPr bwMode="auto">
          <a:xfrm>
            <a:off x="163277" y="5544456"/>
            <a:ext cx="2030457" cy="1293639"/>
          </a:xfrm>
          <a:prstGeom prst="wedgeRectCallout">
            <a:avLst>
              <a:gd name="adj1" fmla="val 71675"/>
              <a:gd name="adj2" fmla="val -20030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Районная Больница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Многопрофильная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125 </a:t>
            </a:r>
            <a:r>
              <a:rPr lang="ru-RU" sz="1200" b="0" i="1" dirty="0" err="1">
                <a:cs typeface="Times New Roman" pitchFamily="18" charset="0"/>
              </a:rPr>
              <a:t>койко</a:t>
            </a:r>
            <a:r>
              <a:rPr lang="ru-RU" sz="1200" b="0" i="1" dirty="0">
                <a:cs typeface="Times New Roman" pitchFamily="18" charset="0"/>
              </a:rPr>
              <a:t> –мест 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45-54-64</a:t>
            </a:r>
          </a:p>
        </p:txBody>
      </p:sp>
      <p:sp>
        <p:nvSpPr>
          <p:cNvPr id="81024" name="Text Box 1187"/>
          <p:cNvSpPr txBox="1">
            <a:spLocks noChangeArrowheads="1"/>
          </p:cNvSpPr>
          <p:nvPr/>
        </p:nvSpPr>
        <p:spPr bwMode="auto">
          <a:xfrm rot="-1582725">
            <a:off x="5372100" y="4967288"/>
            <a:ext cx="9382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1,3,5,7,9</a:t>
            </a:r>
          </a:p>
        </p:txBody>
      </p:sp>
      <p:sp>
        <p:nvSpPr>
          <p:cNvPr id="81025" name="Text Box 1187"/>
          <p:cNvSpPr txBox="1">
            <a:spLocks noChangeArrowheads="1"/>
          </p:cNvSpPr>
          <p:nvPr/>
        </p:nvSpPr>
        <p:spPr bwMode="auto">
          <a:xfrm rot="-1320009">
            <a:off x="5286375" y="5405438"/>
            <a:ext cx="61436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</a:t>
            </a:r>
          </a:p>
        </p:txBody>
      </p:sp>
      <p:sp>
        <p:nvSpPr>
          <p:cNvPr id="81026" name="Text Box 1187"/>
          <p:cNvSpPr txBox="1">
            <a:spLocks noChangeArrowheads="1"/>
          </p:cNvSpPr>
          <p:nvPr/>
        </p:nvSpPr>
        <p:spPr bwMode="auto">
          <a:xfrm rot="-2097899">
            <a:off x="5683250" y="4821238"/>
            <a:ext cx="2281238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      3,      5,      7,     9,    11,    13</a:t>
            </a:r>
          </a:p>
        </p:txBody>
      </p:sp>
      <p:sp>
        <p:nvSpPr>
          <p:cNvPr id="81027" name="Text Box 1187"/>
          <p:cNvSpPr txBox="1">
            <a:spLocks noChangeArrowheads="1"/>
          </p:cNvSpPr>
          <p:nvPr/>
        </p:nvSpPr>
        <p:spPr bwMode="auto">
          <a:xfrm rot="-2097899">
            <a:off x="6388100" y="5222875"/>
            <a:ext cx="2162175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   4,   6,   8,  10,      12,       14 </a:t>
            </a:r>
          </a:p>
        </p:txBody>
      </p:sp>
      <p:sp>
        <p:nvSpPr>
          <p:cNvPr id="81028" name="Text Box 1187"/>
          <p:cNvSpPr txBox="1">
            <a:spLocks noChangeArrowheads="1"/>
          </p:cNvSpPr>
          <p:nvPr/>
        </p:nvSpPr>
        <p:spPr bwMode="auto">
          <a:xfrm rot="-1354994">
            <a:off x="5832475" y="3881438"/>
            <a:ext cx="54610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№11</a:t>
            </a:r>
          </a:p>
        </p:txBody>
      </p:sp>
      <p:sp>
        <p:nvSpPr>
          <p:cNvPr id="81029" name="Text Box 1187"/>
          <p:cNvSpPr txBox="1">
            <a:spLocks noChangeArrowheads="1"/>
          </p:cNvSpPr>
          <p:nvPr/>
        </p:nvSpPr>
        <p:spPr bwMode="auto">
          <a:xfrm rot="940714">
            <a:off x="8829675" y="6657975"/>
            <a:ext cx="650875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2,4,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6,8,10</a:t>
            </a:r>
          </a:p>
        </p:txBody>
      </p:sp>
      <p:sp>
        <p:nvSpPr>
          <p:cNvPr id="81030" name="Text Box 1187"/>
          <p:cNvSpPr txBox="1">
            <a:spLocks noChangeArrowheads="1"/>
          </p:cNvSpPr>
          <p:nvPr/>
        </p:nvSpPr>
        <p:spPr bwMode="auto">
          <a:xfrm rot="940714">
            <a:off x="10287000" y="7086600"/>
            <a:ext cx="5508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       2</a:t>
            </a:r>
          </a:p>
        </p:txBody>
      </p:sp>
      <p:sp>
        <p:nvSpPr>
          <p:cNvPr id="81031" name="Text Box 1187"/>
          <p:cNvSpPr txBox="1">
            <a:spLocks noChangeArrowheads="1"/>
          </p:cNvSpPr>
          <p:nvPr/>
        </p:nvSpPr>
        <p:spPr bwMode="auto">
          <a:xfrm rot="1141171">
            <a:off x="10067925" y="7948613"/>
            <a:ext cx="506413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3</a:t>
            </a:r>
          </a:p>
        </p:txBody>
      </p:sp>
      <p:sp>
        <p:nvSpPr>
          <p:cNvPr id="81032" name="Text Box 1187"/>
          <p:cNvSpPr txBox="1">
            <a:spLocks noChangeArrowheads="1"/>
          </p:cNvSpPr>
          <p:nvPr/>
        </p:nvSpPr>
        <p:spPr bwMode="auto">
          <a:xfrm rot="940714">
            <a:off x="9991725" y="5857875"/>
            <a:ext cx="5508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1,</a:t>
            </a:r>
          </a:p>
          <a:p>
            <a:pPr eaLnBrk="1" hangingPunct="1"/>
            <a:r>
              <a:rPr lang="ru-RU" sz="1100">
                <a:latin typeface="Calibri" pitchFamily="34" charset="0"/>
              </a:rPr>
              <a:t>       2</a:t>
            </a:r>
          </a:p>
        </p:txBody>
      </p:sp>
      <p:sp>
        <p:nvSpPr>
          <p:cNvPr id="81033" name="Text Box 1187"/>
          <p:cNvSpPr txBox="1">
            <a:spLocks noChangeArrowheads="1"/>
          </p:cNvSpPr>
          <p:nvPr/>
        </p:nvSpPr>
        <p:spPr bwMode="auto">
          <a:xfrm>
            <a:off x="9453563" y="5219700"/>
            <a:ext cx="506412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3</a:t>
            </a:r>
          </a:p>
        </p:txBody>
      </p:sp>
      <p:sp>
        <p:nvSpPr>
          <p:cNvPr id="81034" name="Text Box 1187"/>
          <p:cNvSpPr txBox="1">
            <a:spLocks noChangeArrowheads="1"/>
          </p:cNvSpPr>
          <p:nvPr/>
        </p:nvSpPr>
        <p:spPr bwMode="auto">
          <a:xfrm>
            <a:off x="9791700" y="5395913"/>
            <a:ext cx="698500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4,6</a:t>
            </a:r>
          </a:p>
          <a:p>
            <a:pPr eaLnBrk="1" hangingPunct="1"/>
            <a:endParaRPr lang="ru-RU" sz="1100">
              <a:latin typeface="Calibri" pitchFamily="34" charset="0"/>
            </a:endParaRPr>
          </a:p>
          <a:p>
            <a:pPr eaLnBrk="1" hangingPunct="1"/>
            <a:r>
              <a:rPr lang="ru-RU" sz="1100">
                <a:latin typeface="Calibri" pitchFamily="34" charset="0"/>
              </a:rPr>
              <a:t>      8,10</a:t>
            </a:r>
          </a:p>
        </p:txBody>
      </p:sp>
      <p:sp>
        <p:nvSpPr>
          <p:cNvPr id="81035" name="Text Box 1187"/>
          <p:cNvSpPr txBox="1">
            <a:spLocks noChangeArrowheads="1"/>
          </p:cNvSpPr>
          <p:nvPr/>
        </p:nvSpPr>
        <p:spPr bwMode="auto">
          <a:xfrm>
            <a:off x="9082088" y="5791200"/>
            <a:ext cx="577850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13</a:t>
            </a:r>
          </a:p>
        </p:txBody>
      </p:sp>
      <p:grpSp>
        <p:nvGrpSpPr>
          <p:cNvPr id="81036" name="Group 60"/>
          <p:cNvGrpSpPr>
            <a:grpSpLocks/>
          </p:cNvGrpSpPr>
          <p:nvPr/>
        </p:nvGrpSpPr>
        <p:grpSpPr bwMode="auto">
          <a:xfrm>
            <a:off x="6707188" y="4379913"/>
            <a:ext cx="642937" cy="730250"/>
            <a:chOff x="4892" y="4219"/>
            <a:chExt cx="287" cy="217"/>
          </a:xfrm>
        </p:grpSpPr>
        <p:grpSp>
          <p:nvGrpSpPr>
            <p:cNvPr id="81125" name="Group 61"/>
            <p:cNvGrpSpPr>
              <a:grpSpLocks/>
            </p:cNvGrpSpPr>
            <p:nvPr/>
          </p:nvGrpSpPr>
          <p:grpSpPr bwMode="auto">
            <a:xfrm>
              <a:off x="4907" y="4219"/>
              <a:ext cx="246" cy="217"/>
              <a:chOff x="1765" y="5626"/>
              <a:chExt cx="419" cy="328"/>
            </a:xfrm>
          </p:grpSpPr>
          <p:grpSp>
            <p:nvGrpSpPr>
              <p:cNvPr id="81127" name="Group 62"/>
              <p:cNvGrpSpPr>
                <a:grpSpLocks/>
              </p:cNvGrpSpPr>
              <p:nvPr/>
            </p:nvGrpSpPr>
            <p:grpSpPr bwMode="auto">
              <a:xfrm>
                <a:off x="1765" y="5626"/>
                <a:ext cx="417" cy="328"/>
                <a:chOff x="3167" y="171"/>
                <a:chExt cx="417" cy="693"/>
              </a:xfrm>
            </p:grpSpPr>
            <p:sp>
              <p:nvSpPr>
                <p:cNvPr id="81129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1130" name="Line 64"/>
                <p:cNvSpPr>
                  <a:spLocks noChangeShapeType="1"/>
                </p:cNvSpPr>
                <p:nvPr/>
              </p:nvSpPr>
              <p:spPr bwMode="auto">
                <a:xfrm>
                  <a:off x="3167" y="171"/>
                  <a:ext cx="417" cy="84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1131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7" y="472"/>
                  <a:ext cx="417" cy="8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1132" name="Line 66"/>
                <p:cNvSpPr>
                  <a:spLocks noChangeShapeType="1"/>
                </p:cNvSpPr>
                <p:nvPr/>
              </p:nvSpPr>
              <p:spPr bwMode="auto">
                <a:xfrm>
                  <a:off x="3578" y="267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81128" name="Freeform 67"/>
              <p:cNvSpPr>
                <a:spLocks/>
              </p:cNvSpPr>
              <p:nvPr/>
            </p:nvSpPr>
            <p:spPr bwMode="auto">
              <a:xfrm>
                <a:off x="1773" y="5639"/>
                <a:ext cx="411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18280193 w 291"/>
                  <a:gd name="T5" fmla="*/ 114 h 159"/>
                  <a:gd name="T6" fmla="*/ 18280193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81126" name="Text Box 68"/>
            <p:cNvSpPr txBox="1">
              <a:spLocks noChangeArrowheads="1"/>
            </p:cNvSpPr>
            <p:nvPr/>
          </p:nvSpPr>
          <p:spPr bwMode="auto">
            <a:xfrm>
              <a:off x="4892" y="4234"/>
              <a:ext cx="287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85341" tIns="42675" rIns="85341" bIns="42675">
              <a:spAutoFit/>
            </a:bodyPr>
            <a:lstStyle>
              <a:lvl1pPr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1400">
                  <a:cs typeface="Times New Roman" pitchFamily="18" charset="0"/>
                </a:rPr>
                <a:t>88ПЧ</a:t>
              </a:r>
            </a:p>
          </p:txBody>
        </p:sp>
      </p:grpSp>
      <p:sp>
        <p:nvSpPr>
          <p:cNvPr id="157" name="AutoShape 820"/>
          <p:cNvSpPr>
            <a:spLocks noChangeArrowheads="1"/>
          </p:cNvSpPr>
          <p:nvPr/>
        </p:nvSpPr>
        <p:spPr bwMode="auto">
          <a:xfrm>
            <a:off x="8686816" y="3014650"/>
            <a:ext cx="2030457" cy="1108973"/>
          </a:xfrm>
          <a:prstGeom prst="wedgeRectCallout">
            <a:avLst>
              <a:gd name="adj1" fmla="val -47973"/>
              <a:gd name="adj2" fmla="val 117921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Детский дом «Радуга»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Вместимость – 150 чел.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2-х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45-54-64</a:t>
            </a:r>
          </a:p>
        </p:txBody>
      </p:sp>
      <p:sp>
        <p:nvSpPr>
          <p:cNvPr id="81040" name="Text Box 1187"/>
          <p:cNvSpPr txBox="1">
            <a:spLocks noChangeArrowheads="1"/>
          </p:cNvSpPr>
          <p:nvPr/>
        </p:nvSpPr>
        <p:spPr bwMode="auto">
          <a:xfrm>
            <a:off x="8472488" y="5157788"/>
            <a:ext cx="582612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11</a:t>
            </a:r>
          </a:p>
        </p:txBody>
      </p:sp>
      <p:sp>
        <p:nvSpPr>
          <p:cNvPr id="159" name="AutoShape 820"/>
          <p:cNvSpPr>
            <a:spLocks noChangeArrowheads="1"/>
          </p:cNvSpPr>
          <p:nvPr/>
        </p:nvSpPr>
        <p:spPr bwMode="auto">
          <a:xfrm>
            <a:off x="6384459" y="5970353"/>
            <a:ext cx="2080599" cy="1108973"/>
          </a:xfrm>
          <a:prstGeom prst="wedgeRectCallout">
            <a:avLst>
              <a:gd name="adj1" fmla="val -90307"/>
              <a:gd name="adj2" fmla="val 15720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Дом престарелых «Уют»</a:t>
            </a:r>
            <a:endParaRPr lang="en-US" sz="1200" u="sng" dirty="0">
              <a:cs typeface="Times New Roman" pitchFamily="18" charset="0"/>
            </a:endParaRP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Вместимость – 300 чел.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2-х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45-54-64</a:t>
            </a:r>
          </a:p>
        </p:txBody>
      </p:sp>
      <p:sp>
        <p:nvSpPr>
          <p:cNvPr id="81044" name="Text Box 1187"/>
          <p:cNvSpPr txBox="1">
            <a:spLocks noChangeArrowheads="1"/>
          </p:cNvSpPr>
          <p:nvPr/>
        </p:nvSpPr>
        <p:spPr bwMode="auto">
          <a:xfrm>
            <a:off x="4972050" y="6372225"/>
            <a:ext cx="582613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№ 12</a:t>
            </a:r>
          </a:p>
        </p:txBody>
      </p:sp>
      <p:sp>
        <p:nvSpPr>
          <p:cNvPr id="81045" name="Овал 160"/>
          <p:cNvSpPr>
            <a:spLocks noChangeArrowheads="1"/>
          </p:cNvSpPr>
          <p:nvPr/>
        </p:nvSpPr>
        <p:spPr bwMode="auto">
          <a:xfrm>
            <a:off x="5400675" y="6594475"/>
            <a:ext cx="323850" cy="323850"/>
          </a:xfrm>
          <a:prstGeom prst="ellipse">
            <a:avLst/>
          </a:prstGeom>
          <a:solidFill>
            <a:srgbClr val="0000FF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81046" name="Овал 161"/>
          <p:cNvSpPr>
            <a:spLocks noChangeArrowheads="1"/>
          </p:cNvSpPr>
          <p:nvPr/>
        </p:nvSpPr>
        <p:spPr bwMode="auto">
          <a:xfrm>
            <a:off x="8472488" y="4729163"/>
            <a:ext cx="323850" cy="323850"/>
          </a:xfrm>
          <a:prstGeom prst="ellipse">
            <a:avLst/>
          </a:prstGeom>
          <a:solidFill>
            <a:srgbClr val="006600"/>
          </a:solidFill>
          <a:ln w="25400" algn="ctr">
            <a:solidFill>
              <a:srgbClr val="FF99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2301" name="AutoShape 820"/>
          <p:cNvSpPr>
            <a:spLocks noChangeArrowheads="1"/>
          </p:cNvSpPr>
          <p:nvPr/>
        </p:nvSpPr>
        <p:spPr bwMode="auto">
          <a:xfrm>
            <a:off x="9686948" y="6372236"/>
            <a:ext cx="2030457" cy="1108973"/>
          </a:xfrm>
          <a:prstGeom prst="wedgeRectCallout">
            <a:avLst>
              <a:gd name="adj1" fmla="val -96394"/>
              <a:gd name="adj2" fmla="val -88274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Магазин</a:t>
            </a:r>
            <a:endParaRPr lang="en-US" sz="1200" b="0" i="1" u="sng" dirty="0">
              <a:cs typeface="Times New Roman" pitchFamily="18" charset="0"/>
            </a:endParaRP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Режим работы: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Круглосуточный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3-х этажное, кирпичное</a:t>
            </a:r>
          </a:p>
        </p:txBody>
      </p:sp>
      <p:sp>
        <p:nvSpPr>
          <p:cNvPr id="12299" name="AutoShape 820"/>
          <p:cNvSpPr>
            <a:spLocks noChangeArrowheads="1"/>
          </p:cNvSpPr>
          <p:nvPr/>
        </p:nvSpPr>
        <p:spPr bwMode="auto">
          <a:xfrm>
            <a:off x="7043742" y="7372368"/>
            <a:ext cx="2044435" cy="1108973"/>
          </a:xfrm>
          <a:prstGeom prst="wedgeRectCallout">
            <a:avLst>
              <a:gd name="adj1" fmla="val -66038"/>
              <a:gd name="adj2" fmla="val -49768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Магазин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Режим работы: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с 8.00 до 20.00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1-о этажное, деревянное</a:t>
            </a:r>
          </a:p>
        </p:txBody>
      </p:sp>
      <p:sp>
        <p:nvSpPr>
          <p:cNvPr id="12295" name="AutoShape 820"/>
          <p:cNvSpPr>
            <a:spLocks noChangeArrowheads="1"/>
          </p:cNvSpPr>
          <p:nvPr/>
        </p:nvSpPr>
        <p:spPr bwMode="auto">
          <a:xfrm>
            <a:off x="1900206" y="2657460"/>
            <a:ext cx="2030457" cy="1108973"/>
          </a:xfrm>
          <a:prstGeom prst="wedgeRectCallout">
            <a:avLst>
              <a:gd name="adj1" fmla="val 50299"/>
              <a:gd name="adj2" fmla="val 66060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Детский сад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Вместимость – 150 чел. 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46-65-76</a:t>
            </a:r>
          </a:p>
        </p:txBody>
      </p:sp>
      <p:sp>
        <p:nvSpPr>
          <p:cNvPr id="12328" name="AutoShape 820"/>
          <p:cNvSpPr>
            <a:spLocks noChangeArrowheads="1"/>
          </p:cNvSpPr>
          <p:nvPr/>
        </p:nvSpPr>
        <p:spPr bwMode="auto">
          <a:xfrm>
            <a:off x="6472238" y="3657592"/>
            <a:ext cx="2051295" cy="1108973"/>
          </a:xfrm>
          <a:prstGeom prst="wedgeRectCallout">
            <a:avLst>
              <a:gd name="adj1" fmla="val -74394"/>
              <a:gd name="adj2" fmla="val -2014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Школа № 35 (9 классов)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Вместимость – 55 чел.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46-76-58</a:t>
            </a:r>
          </a:p>
        </p:txBody>
      </p:sp>
      <p:sp>
        <p:nvSpPr>
          <p:cNvPr id="12329" name="AutoShape 820"/>
          <p:cNvSpPr>
            <a:spLocks noChangeArrowheads="1"/>
          </p:cNvSpPr>
          <p:nvPr/>
        </p:nvSpPr>
        <p:spPr bwMode="auto">
          <a:xfrm>
            <a:off x="4186222" y="2085956"/>
            <a:ext cx="2306365" cy="554975"/>
          </a:xfrm>
          <a:prstGeom prst="wedgeRectCallout">
            <a:avLst>
              <a:gd name="adj1" fmla="val -43354"/>
              <a:gd name="adj2" fmla="val 242044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Котельня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145 отапливаемых  объектов</a:t>
            </a:r>
          </a:p>
        </p:txBody>
      </p:sp>
      <p:sp>
        <p:nvSpPr>
          <p:cNvPr id="12297" name="AutoShape 820"/>
          <p:cNvSpPr>
            <a:spLocks noChangeArrowheads="1"/>
          </p:cNvSpPr>
          <p:nvPr/>
        </p:nvSpPr>
        <p:spPr bwMode="auto">
          <a:xfrm>
            <a:off x="3605193" y="4572000"/>
            <a:ext cx="2030457" cy="924307"/>
          </a:xfrm>
          <a:prstGeom prst="wedgeRectCallout">
            <a:avLst>
              <a:gd name="adj1" fmla="val -20846"/>
              <a:gd name="adj2" fmla="val -78262"/>
            </a:avLst>
          </a:prstGeom>
          <a:solidFill>
            <a:srgbClr val="FFCC99">
              <a:alpha val="72156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200" u="sng" dirty="0">
                <a:cs typeface="Times New Roman" pitchFamily="18" charset="0"/>
              </a:rPr>
              <a:t>Администрация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3-х этажное, кирпичное</a:t>
            </a:r>
          </a:p>
          <a:p>
            <a:pPr algn="ctr" defTabSz="2092325">
              <a:defRPr/>
            </a:pPr>
            <a:r>
              <a:rPr lang="ru-RU" sz="1200" b="0" i="1" dirty="0">
                <a:cs typeface="Times New Roman" pitchFamily="18" charset="0"/>
              </a:rPr>
              <a:t>тел. 46-66-66</a:t>
            </a:r>
            <a:endParaRPr lang="ru-RU" sz="1200" dirty="0">
              <a:cs typeface="Times New Roman" pitchFamily="18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обрушения зданий, сооружений,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пород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81066" name="Rectangle 280"/>
          <p:cNvSpPr>
            <a:spLocks noChangeArrowheads="1"/>
          </p:cNvSpPr>
          <p:nvPr/>
        </p:nvSpPr>
        <p:spPr bwMode="auto">
          <a:xfrm>
            <a:off x="0" y="7608888"/>
            <a:ext cx="3016250" cy="19923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81067" name="Text Box 281"/>
          <p:cNvSpPr txBox="1">
            <a:spLocks noChangeArrowheads="1"/>
          </p:cNvSpPr>
          <p:nvPr/>
        </p:nvSpPr>
        <p:spPr bwMode="auto">
          <a:xfrm>
            <a:off x="568325" y="7608888"/>
            <a:ext cx="20161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200"/>
              <a:t>Условные обозначения</a:t>
            </a:r>
          </a:p>
        </p:txBody>
      </p:sp>
      <p:grpSp>
        <p:nvGrpSpPr>
          <p:cNvPr id="81068" name="Group 139"/>
          <p:cNvGrpSpPr>
            <a:grpSpLocks/>
          </p:cNvGrpSpPr>
          <p:nvPr/>
        </p:nvGrpSpPr>
        <p:grpSpPr bwMode="auto">
          <a:xfrm>
            <a:off x="63500" y="7881938"/>
            <a:ext cx="504825" cy="352425"/>
            <a:chOff x="6481" y="4521"/>
            <a:chExt cx="349" cy="411"/>
          </a:xfrm>
        </p:grpSpPr>
        <p:sp>
          <p:nvSpPr>
            <p:cNvPr id="81119" name="Line 140"/>
            <p:cNvSpPr>
              <a:spLocks noChangeShapeType="1"/>
            </p:cNvSpPr>
            <p:nvPr/>
          </p:nvSpPr>
          <p:spPr bwMode="auto">
            <a:xfrm>
              <a:off x="6483" y="4530"/>
              <a:ext cx="0" cy="388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20" name="Line 141"/>
            <p:cNvSpPr>
              <a:spLocks noChangeShapeType="1"/>
            </p:cNvSpPr>
            <p:nvPr/>
          </p:nvSpPr>
          <p:spPr bwMode="auto">
            <a:xfrm>
              <a:off x="6483" y="4931"/>
              <a:ext cx="347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21" name="Line 142"/>
            <p:cNvSpPr>
              <a:spLocks noChangeShapeType="1"/>
            </p:cNvSpPr>
            <p:nvPr/>
          </p:nvSpPr>
          <p:spPr bwMode="auto">
            <a:xfrm>
              <a:off x="6581" y="4805"/>
              <a:ext cx="241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22" name="Line 143"/>
            <p:cNvSpPr>
              <a:spLocks noChangeShapeType="1"/>
            </p:cNvSpPr>
            <p:nvPr/>
          </p:nvSpPr>
          <p:spPr bwMode="auto">
            <a:xfrm>
              <a:off x="6807" y="4793"/>
              <a:ext cx="0" cy="13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23" name="Line 144"/>
            <p:cNvSpPr>
              <a:spLocks noChangeShapeType="1"/>
            </p:cNvSpPr>
            <p:nvPr/>
          </p:nvSpPr>
          <p:spPr bwMode="auto">
            <a:xfrm>
              <a:off x="6481" y="4521"/>
              <a:ext cx="88" cy="0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24" name="Line 145"/>
            <p:cNvSpPr>
              <a:spLocks noChangeShapeType="1"/>
            </p:cNvSpPr>
            <p:nvPr/>
          </p:nvSpPr>
          <p:spPr bwMode="auto">
            <a:xfrm>
              <a:off x="6577" y="4521"/>
              <a:ext cx="0" cy="28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1069" name="Group 146"/>
          <p:cNvGrpSpPr>
            <a:grpSpLocks/>
          </p:cNvGrpSpPr>
          <p:nvPr/>
        </p:nvGrpSpPr>
        <p:grpSpPr bwMode="auto">
          <a:xfrm>
            <a:off x="63500" y="8559800"/>
            <a:ext cx="504825" cy="350838"/>
            <a:chOff x="6481" y="4521"/>
            <a:chExt cx="349" cy="411"/>
          </a:xfrm>
        </p:grpSpPr>
        <p:sp>
          <p:nvSpPr>
            <p:cNvPr id="81113" name="Line 147"/>
            <p:cNvSpPr>
              <a:spLocks noChangeShapeType="1"/>
            </p:cNvSpPr>
            <p:nvPr/>
          </p:nvSpPr>
          <p:spPr bwMode="auto">
            <a:xfrm>
              <a:off x="6483" y="4530"/>
              <a:ext cx="0" cy="388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14" name="Line 148"/>
            <p:cNvSpPr>
              <a:spLocks noChangeShapeType="1"/>
            </p:cNvSpPr>
            <p:nvPr/>
          </p:nvSpPr>
          <p:spPr bwMode="auto">
            <a:xfrm>
              <a:off x="6483" y="4931"/>
              <a:ext cx="347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15" name="Line 149"/>
            <p:cNvSpPr>
              <a:spLocks noChangeShapeType="1"/>
            </p:cNvSpPr>
            <p:nvPr/>
          </p:nvSpPr>
          <p:spPr bwMode="auto">
            <a:xfrm>
              <a:off x="6581" y="4805"/>
              <a:ext cx="241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16" name="Line 150"/>
            <p:cNvSpPr>
              <a:spLocks noChangeShapeType="1"/>
            </p:cNvSpPr>
            <p:nvPr/>
          </p:nvSpPr>
          <p:spPr bwMode="auto">
            <a:xfrm>
              <a:off x="6807" y="4793"/>
              <a:ext cx="0" cy="13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17" name="Line 151"/>
            <p:cNvSpPr>
              <a:spLocks noChangeShapeType="1"/>
            </p:cNvSpPr>
            <p:nvPr/>
          </p:nvSpPr>
          <p:spPr bwMode="auto">
            <a:xfrm>
              <a:off x="6481" y="4521"/>
              <a:ext cx="88" cy="0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18" name="Line 152"/>
            <p:cNvSpPr>
              <a:spLocks noChangeShapeType="1"/>
            </p:cNvSpPr>
            <p:nvPr/>
          </p:nvSpPr>
          <p:spPr bwMode="auto">
            <a:xfrm>
              <a:off x="6577" y="4521"/>
              <a:ext cx="0" cy="28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1070" name="Group 153"/>
          <p:cNvGrpSpPr>
            <a:grpSpLocks/>
          </p:cNvGrpSpPr>
          <p:nvPr/>
        </p:nvGrpSpPr>
        <p:grpSpPr bwMode="auto">
          <a:xfrm>
            <a:off x="95250" y="9232900"/>
            <a:ext cx="406400" cy="309563"/>
            <a:chOff x="5573" y="4880"/>
            <a:chExt cx="276" cy="296"/>
          </a:xfrm>
        </p:grpSpPr>
        <p:sp>
          <p:nvSpPr>
            <p:cNvPr id="81111" name="Line 154"/>
            <p:cNvSpPr>
              <a:spLocks noChangeShapeType="1"/>
            </p:cNvSpPr>
            <p:nvPr/>
          </p:nvSpPr>
          <p:spPr bwMode="auto">
            <a:xfrm>
              <a:off x="5573" y="4880"/>
              <a:ext cx="276" cy="282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lg"/>
              <a:tailEnd type="none" w="sm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12" name="Line 155"/>
            <p:cNvSpPr>
              <a:spLocks noChangeShapeType="1"/>
            </p:cNvSpPr>
            <p:nvPr/>
          </p:nvSpPr>
          <p:spPr bwMode="auto">
            <a:xfrm flipV="1">
              <a:off x="5580" y="4887"/>
              <a:ext cx="243" cy="289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lg"/>
              <a:tailEnd type="none" w="sm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1071" name="Line 174"/>
          <p:cNvSpPr>
            <a:spLocks noChangeShapeType="1"/>
          </p:cNvSpPr>
          <p:nvPr/>
        </p:nvSpPr>
        <p:spPr bwMode="auto">
          <a:xfrm flipH="1">
            <a:off x="109538" y="7926388"/>
            <a:ext cx="238125" cy="546100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1072" name="Line 175"/>
          <p:cNvSpPr>
            <a:spLocks noChangeShapeType="1"/>
          </p:cNvSpPr>
          <p:nvPr/>
        </p:nvSpPr>
        <p:spPr bwMode="auto">
          <a:xfrm>
            <a:off x="293688" y="7951788"/>
            <a:ext cx="71437" cy="53975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1073" name="Line 176"/>
          <p:cNvSpPr>
            <a:spLocks noChangeShapeType="1"/>
          </p:cNvSpPr>
          <p:nvPr/>
        </p:nvSpPr>
        <p:spPr bwMode="auto">
          <a:xfrm>
            <a:off x="268288" y="8004175"/>
            <a:ext cx="69850" cy="52388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1074" name="Line 177"/>
          <p:cNvSpPr>
            <a:spLocks noChangeShapeType="1"/>
          </p:cNvSpPr>
          <p:nvPr/>
        </p:nvSpPr>
        <p:spPr bwMode="auto">
          <a:xfrm>
            <a:off x="242888" y="8062913"/>
            <a:ext cx="71437" cy="53975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1075" name="Line 178"/>
          <p:cNvSpPr>
            <a:spLocks noChangeShapeType="1"/>
          </p:cNvSpPr>
          <p:nvPr/>
        </p:nvSpPr>
        <p:spPr bwMode="auto">
          <a:xfrm>
            <a:off x="212725" y="8129588"/>
            <a:ext cx="68263" cy="55562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1076" name="Line 179"/>
          <p:cNvSpPr>
            <a:spLocks noChangeShapeType="1"/>
          </p:cNvSpPr>
          <p:nvPr/>
        </p:nvSpPr>
        <p:spPr bwMode="auto">
          <a:xfrm>
            <a:off x="187325" y="8199438"/>
            <a:ext cx="69850" cy="52387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1077" name="Line 180"/>
          <p:cNvSpPr>
            <a:spLocks noChangeShapeType="1"/>
          </p:cNvSpPr>
          <p:nvPr/>
        </p:nvSpPr>
        <p:spPr bwMode="auto">
          <a:xfrm>
            <a:off x="147638" y="8259763"/>
            <a:ext cx="71437" cy="52387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1078" name="Line 181"/>
          <p:cNvSpPr>
            <a:spLocks noChangeShapeType="1"/>
          </p:cNvSpPr>
          <p:nvPr/>
        </p:nvSpPr>
        <p:spPr bwMode="auto">
          <a:xfrm>
            <a:off x="127000" y="8318500"/>
            <a:ext cx="71438" cy="53975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1079" name="Line 182"/>
          <p:cNvSpPr>
            <a:spLocks noChangeShapeType="1"/>
          </p:cNvSpPr>
          <p:nvPr/>
        </p:nvSpPr>
        <p:spPr bwMode="auto">
          <a:xfrm>
            <a:off x="103188" y="8377238"/>
            <a:ext cx="71437" cy="52387"/>
          </a:xfrm>
          <a:prstGeom prst="line">
            <a:avLst/>
          </a:prstGeom>
          <a:noFill/>
          <a:ln w="25400">
            <a:solidFill>
              <a:srgbClr val="00008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81080" name="Group 183"/>
          <p:cNvGrpSpPr>
            <a:grpSpLocks/>
          </p:cNvGrpSpPr>
          <p:nvPr/>
        </p:nvGrpSpPr>
        <p:grpSpPr bwMode="auto">
          <a:xfrm>
            <a:off x="103188" y="8575675"/>
            <a:ext cx="303212" cy="546100"/>
            <a:chOff x="0" y="0"/>
            <a:chExt cx="20000" cy="20000"/>
          </a:xfrm>
        </p:grpSpPr>
        <p:sp>
          <p:nvSpPr>
            <p:cNvPr id="81102" name="Line 184"/>
            <p:cNvSpPr>
              <a:spLocks noChangeShapeType="1"/>
            </p:cNvSpPr>
            <p:nvPr/>
          </p:nvSpPr>
          <p:spPr bwMode="auto">
            <a:xfrm flipH="1">
              <a:off x="510" y="0"/>
              <a:ext cx="18051" cy="20000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03" name="Line 185"/>
            <p:cNvSpPr>
              <a:spLocks noChangeShapeType="1"/>
            </p:cNvSpPr>
            <p:nvPr/>
          </p:nvSpPr>
          <p:spPr bwMode="auto">
            <a:xfrm>
              <a:off x="14617" y="941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04" name="Line 186"/>
            <p:cNvSpPr>
              <a:spLocks noChangeShapeType="1"/>
            </p:cNvSpPr>
            <p:nvPr/>
          </p:nvSpPr>
          <p:spPr bwMode="auto">
            <a:xfrm>
              <a:off x="12622" y="2806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05" name="Line 187"/>
            <p:cNvSpPr>
              <a:spLocks noChangeShapeType="1"/>
            </p:cNvSpPr>
            <p:nvPr/>
          </p:nvSpPr>
          <p:spPr bwMode="auto">
            <a:xfrm>
              <a:off x="10719" y="5010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06" name="Line 188"/>
            <p:cNvSpPr>
              <a:spLocks noChangeShapeType="1"/>
            </p:cNvSpPr>
            <p:nvPr/>
          </p:nvSpPr>
          <p:spPr bwMode="auto">
            <a:xfrm>
              <a:off x="8260" y="7514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07" name="Line 189"/>
            <p:cNvSpPr>
              <a:spLocks noChangeShapeType="1"/>
            </p:cNvSpPr>
            <p:nvPr/>
          </p:nvSpPr>
          <p:spPr bwMode="auto">
            <a:xfrm>
              <a:off x="6357" y="9962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08" name="Line 190"/>
            <p:cNvSpPr>
              <a:spLocks noChangeShapeType="1"/>
            </p:cNvSpPr>
            <p:nvPr/>
          </p:nvSpPr>
          <p:spPr bwMode="auto">
            <a:xfrm>
              <a:off x="3434" y="12184"/>
              <a:ext cx="5382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09" name="Line 191"/>
            <p:cNvSpPr>
              <a:spLocks noChangeShapeType="1"/>
            </p:cNvSpPr>
            <p:nvPr/>
          </p:nvSpPr>
          <p:spPr bwMode="auto">
            <a:xfrm>
              <a:off x="1949" y="14350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10" name="Line 192"/>
            <p:cNvSpPr>
              <a:spLocks noChangeShapeType="1"/>
            </p:cNvSpPr>
            <p:nvPr/>
          </p:nvSpPr>
          <p:spPr bwMode="auto">
            <a:xfrm>
              <a:off x="0" y="16497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1081" name="Group 193"/>
          <p:cNvGrpSpPr>
            <a:grpSpLocks/>
          </p:cNvGrpSpPr>
          <p:nvPr/>
        </p:nvGrpSpPr>
        <p:grpSpPr bwMode="auto">
          <a:xfrm>
            <a:off x="306388" y="8575675"/>
            <a:ext cx="284162" cy="501650"/>
            <a:chOff x="0" y="0"/>
            <a:chExt cx="20000" cy="20000"/>
          </a:xfrm>
        </p:grpSpPr>
        <p:sp>
          <p:nvSpPr>
            <p:cNvPr id="81093" name="Line 194"/>
            <p:cNvSpPr>
              <a:spLocks noChangeShapeType="1"/>
            </p:cNvSpPr>
            <p:nvPr/>
          </p:nvSpPr>
          <p:spPr bwMode="auto">
            <a:xfrm flipH="1">
              <a:off x="510" y="0"/>
              <a:ext cx="18051" cy="20000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94" name="Line 195"/>
            <p:cNvSpPr>
              <a:spLocks noChangeShapeType="1"/>
            </p:cNvSpPr>
            <p:nvPr/>
          </p:nvSpPr>
          <p:spPr bwMode="auto">
            <a:xfrm>
              <a:off x="14617" y="941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95" name="Line 196"/>
            <p:cNvSpPr>
              <a:spLocks noChangeShapeType="1"/>
            </p:cNvSpPr>
            <p:nvPr/>
          </p:nvSpPr>
          <p:spPr bwMode="auto">
            <a:xfrm>
              <a:off x="12622" y="2806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96" name="Line 197"/>
            <p:cNvSpPr>
              <a:spLocks noChangeShapeType="1"/>
            </p:cNvSpPr>
            <p:nvPr/>
          </p:nvSpPr>
          <p:spPr bwMode="auto">
            <a:xfrm>
              <a:off x="10719" y="5010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97" name="Line 198"/>
            <p:cNvSpPr>
              <a:spLocks noChangeShapeType="1"/>
            </p:cNvSpPr>
            <p:nvPr/>
          </p:nvSpPr>
          <p:spPr bwMode="auto">
            <a:xfrm>
              <a:off x="8260" y="7514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98" name="Line 199"/>
            <p:cNvSpPr>
              <a:spLocks noChangeShapeType="1"/>
            </p:cNvSpPr>
            <p:nvPr/>
          </p:nvSpPr>
          <p:spPr bwMode="auto">
            <a:xfrm>
              <a:off x="6357" y="9962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99" name="Line 200"/>
            <p:cNvSpPr>
              <a:spLocks noChangeShapeType="1"/>
            </p:cNvSpPr>
            <p:nvPr/>
          </p:nvSpPr>
          <p:spPr bwMode="auto">
            <a:xfrm>
              <a:off x="3434" y="12184"/>
              <a:ext cx="5382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00" name="Line 201"/>
            <p:cNvSpPr>
              <a:spLocks noChangeShapeType="1"/>
            </p:cNvSpPr>
            <p:nvPr/>
          </p:nvSpPr>
          <p:spPr bwMode="auto">
            <a:xfrm>
              <a:off x="1949" y="14350"/>
              <a:ext cx="5383" cy="197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101" name="Line 202"/>
            <p:cNvSpPr>
              <a:spLocks noChangeShapeType="1"/>
            </p:cNvSpPr>
            <p:nvPr/>
          </p:nvSpPr>
          <p:spPr bwMode="auto">
            <a:xfrm>
              <a:off x="0" y="16497"/>
              <a:ext cx="5383" cy="197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1082" name="Group 203"/>
          <p:cNvGrpSpPr>
            <a:grpSpLocks/>
          </p:cNvGrpSpPr>
          <p:nvPr/>
        </p:nvGrpSpPr>
        <p:grpSpPr bwMode="auto">
          <a:xfrm>
            <a:off x="134938" y="9199563"/>
            <a:ext cx="504825" cy="354012"/>
            <a:chOff x="6481" y="4521"/>
            <a:chExt cx="349" cy="411"/>
          </a:xfrm>
        </p:grpSpPr>
        <p:sp>
          <p:nvSpPr>
            <p:cNvPr id="81087" name="Line 204"/>
            <p:cNvSpPr>
              <a:spLocks noChangeShapeType="1"/>
            </p:cNvSpPr>
            <p:nvPr/>
          </p:nvSpPr>
          <p:spPr bwMode="auto">
            <a:xfrm>
              <a:off x="6483" y="4530"/>
              <a:ext cx="0" cy="388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88" name="Line 205"/>
            <p:cNvSpPr>
              <a:spLocks noChangeShapeType="1"/>
            </p:cNvSpPr>
            <p:nvPr/>
          </p:nvSpPr>
          <p:spPr bwMode="auto">
            <a:xfrm>
              <a:off x="6483" y="4931"/>
              <a:ext cx="347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89" name="Line 206"/>
            <p:cNvSpPr>
              <a:spLocks noChangeShapeType="1"/>
            </p:cNvSpPr>
            <p:nvPr/>
          </p:nvSpPr>
          <p:spPr bwMode="auto">
            <a:xfrm>
              <a:off x="6581" y="4805"/>
              <a:ext cx="241" cy="1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90" name="Line 207"/>
            <p:cNvSpPr>
              <a:spLocks noChangeShapeType="1"/>
            </p:cNvSpPr>
            <p:nvPr/>
          </p:nvSpPr>
          <p:spPr bwMode="auto">
            <a:xfrm>
              <a:off x="6807" y="4793"/>
              <a:ext cx="0" cy="13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91" name="Line 208"/>
            <p:cNvSpPr>
              <a:spLocks noChangeShapeType="1"/>
            </p:cNvSpPr>
            <p:nvPr/>
          </p:nvSpPr>
          <p:spPr bwMode="auto">
            <a:xfrm>
              <a:off x="6481" y="4521"/>
              <a:ext cx="88" cy="0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092" name="Line 209"/>
            <p:cNvSpPr>
              <a:spLocks noChangeShapeType="1"/>
            </p:cNvSpPr>
            <p:nvPr/>
          </p:nvSpPr>
          <p:spPr bwMode="auto">
            <a:xfrm>
              <a:off x="6577" y="4521"/>
              <a:ext cx="0" cy="285"/>
            </a:xfrm>
            <a:prstGeom prst="line">
              <a:avLst/>
            </a:prstGeom>
            <a:noFill/>
            <a:ln w="25400">
              <a:solidFill>
                <a:srgbClr val="8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1083" name="Text Box 137"/>
          <p:cNvSpPr txBox="1">
            <a:spLocks noChangeArrowheads="1"/>
          </p:cNvSpPr>
          <p:nvPr/>
        </p:nvSpPr>
        <p:spPr bwMode="auto">
          <a:xfrm>
            <a:off x="784225" y="7969250"/>
            <a:ext cx="15541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 b="0">
                <a:latin typeface="Arial" pitchFamily="34" charset="0"/>
              </a:rPr>
              <a:t>Возможны слабые разрушения</a:t>
            </a:r>
          </a:p>
        </p:txBody>
      </p:sp>
      <p:sp>
        <p:nvSpPr>
          <p:cNvPr id="81084" name="Text Box 137"/>
          <p:cNvSpPr txBox="1">
            <a:spLocks noChangeArrowheads="1"/>
          </p:cNvSpPr>
          <p:nvPr/>
        </p:nvSpPr>
        <p:spPr bwMode="auto">
          <a:xfrm>
            <a:off x="712788" y="8545513"/>
            <a:ext cx="155416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 b="0">
                <a:latin typeface="Arial" pitchFamily="34" charset="0"/>
              </a:rPr>
              <a:t>Средние разрушения</a:t>
            </a:r>
          </a:p>
        </p:txBody>
      </p:sp>
      <p:sp>
        <p:nvSpPr>
          <p:cNvPr id="81085" name="Text Box 137"/>
          <p:cNvSpPr txBox="1">
            <a:spLocks noChangeArrowheads="1"/>
          </p:cNvSpPr>
          <p:nvPr/>
        </p:nvSpPr>
        <p:spPr bwMode="auto">
          <a:xfrm>
            <a:off x="784225" y="9121775"/>
            <a:ext cx="15541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 b="0">
                <a:latin typeface="Arial" pitchFamily="34" charset="0"/>
              </a:rPr>
              <a:t>Полные разрушения</a:t>
            </a:r>
          </a:p>
        </p:txBody>
      </p:sp>
      <p:sp>
        <p:nvSpPr>
          <p:cNvPr id="81086" name="Text Box 33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(Информация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об обрушениях зданий, сооружений, пород) </a:t>
            </a:r>
          </a:p>
        </p:txBody>
      </p:sp>
      <p:graphicFrame>
        <p:nvGraphicFramePr>
          <p:cNvPr id="247175" name="Group 391"/>
          <p:cNvGraphicFramePr>
            <a:graphicFrameLocks noGrp="1"/>
          </p:cNvGraphicFramePr>
          <p:nvPr/>
        </p:nvGraphicFramePr>
        <p:xfrm>
          <a:off x="207963" y="1800225"/>
          <a:ext cx="12314237" cy="3976688"/>
        </p:xfrm>
        <a:graphic>
          <a:graphicData uri="http://schemas.openxmlformats.org/drawingml/2006/table">
            <a:tbl>
              <a:tblPr/>
              <a:tblGrid>
                <a:gridCol w="2105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63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5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39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20186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7717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615680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 жителей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 жилых домов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 износа жилого сектора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негазофицированного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жилья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206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vert="eaVert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эт</a:t>
                      </a:r>
                    </a:p>
                  </a:txBody>
                  <a:tcPr marL="0" marR="0" marT="0" marB="0" vert="eaVert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3-5 эт</a:t>
                      </a:r>
                    </a:p>
                  </a:txBody>
                  <a:tcPr marL="0" marR="0" marT="0" marB="0" vert="eaVert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6-9 эт</a:t>
                      </a:r>
                    </a:p>
                  </a:txBody>
                  <a:tcPr marL="0" marR="0" marT="0" marB="0" vert="eaVert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Свыше 9 эт</a:t>
                      </a:r>
                    </a:p>
                  </a:txBody>
                  <a:tcPr marL="0" marR="0" marT="0" marB="0" vert="eaVert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195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1893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1954" name="Text Box 38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4.5.1.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95587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83350" name="Text Box 40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4.5.2.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6610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84303" name="Text Box 33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4.5.2.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024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025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5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6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024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024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53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54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247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ТЕХНОГЕННЫХ ПОЖАРОВ</a:t>
            </a:r>
          </a:p>
        </p:txBody>
      </p: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94" name="Группа 89"/>
          <p:cNvGrpSpPr>
            <a:grpSpLocks/>
          </p:cNvGrpSpPr>
          <p:nvPr/>
        </p:nvGrpSpPr>
        <p:grpSpPr bwMode="auto">
          <a:xfrm>
            <a:off x="-11113" y="654050"/>
            <a:ext cx="12801601" cy="8947150"/>
            <a:chOff x="-11112" y="654052"/>
            <a:chExt cx="12801601" cy="8947149"/>
          </a:xfrm>
        </p:grpSpPr>
        <p:pic>
          <p:nvPicPr>
            <p:cNvPr id="85047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85048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85049" name="Прямая соединительная линия 92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050" name="Прямая соединительная линия 93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051" name="Прямая соединительная линия 94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052" name="Прямая соединительная линия 95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053" name="Прямая соединительная линия 97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054" name="Прямая соединительная линия 96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84995" name="Text Box 1181"/>
          <p:cNvSpPr txBox="1">
            <a:spLocks noChangeArrowheads="1"/>
          </p:cNvSpPr>
          <p:nvPr/>
        </p:nvSpPr>
        <p:spPr bwMode="auto">
          <a:xfrm rot="856414">
            <a:off x="2665413" y="3944938"/>
            <a:ext cx="1338262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84996" name="Text Box 1182"/>
          <p:cNvSpPr txBox="1">
            <a:spLocks noChangeArrowheads="1"/>
          </p:cNvSpPr>
          <p:nvPr/>
        </p:nvSpPr>
        <p:spPr bwMode="auto">
          <a:xfrm rot="-1377291">
            <a:off x="3990975" y="2606675"/>
            <a:ext cx="1023938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84997" name="Text Box 1184"/>
          <p:cNvSpPr txBox="1">
            <a:spLocks noChangeArrowheads="1"/>
          </p:cNvSpPr>
          <p:nvPr/>
        </p:nvSpPr>
        <p:spPr bwMode="auto">
          <a:xfrm rot="-1615988">
            <a:off x="5000625" y="4586288"/>
            <a:ext cx="1368425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sp>
        <p:nvSpPr>
          <p:cNvPr id="84998" name="Text Box 1187"/>
          <p:cNvSpPr txBox="1">
            <a:spLocks noChangeArrowheads="1"/>
          </p:cNvSpPr>
          <p:nvPr/>
        </p:nvSpPr>
        <p:spPr bwMode="auto">
          <a:xfrm>
            <a:off x="6115050" y="6943725"/>
            <a:ext cx="1389063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84999" name="Text Box 1191"/>
          <p:cNvSpPr txBox="1">
            <a:spLocks noChangeArrowheads="1"/>
          </p:cNvSpPr>
          <p:nvPr/>
        </p:nvSpPr>
        <p:spPr bwMode="auto">
          <a:xfrm rot="3513373">
            <a:off x="7614444" y="3280569"/>
            <a:ext cx="11826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8001" tIns="64001" rIns="128001" bIns="64001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35" name="Полилиния 34"/>
          <p:cNvSpPr/>
          <p:nvPr/>
        </p:nvSpPr>
        <p:spPr>
          <a:xfrm>
            <a:off x="10001250" y="1600200"/>
            <a:ext cx="2455863" cy="993775"/>
          </a:xfrm>
          <a:custGeom>
            <a:avLst/>
            <a:gdLst>
              <a:gd name="connsiteX0" fmla="*/ 299896 w 1753534"/>
              <a:gd name="connsiteY0" fmla="*/ 46653 h 709127"/>
              <a:gd name="connsiteX1" fmla="*/ 271904 w 1753534"/>
              <a:gd name="connsiteY1" fmla="*/ 18662 h 709127"/>
              <a:gd name="connsiteX2" fmla="*/ 215920 w 1753534"/>
              <a:gd name="connsiteY2" fmla="*/ 0 h 709127"/>
              <a:gd name="connsiteX3" fmla="*/ 85292 w 1753534"/>
              <a:gd name="connsiteY3" fmla="*/ 9331 h 709127"/>
              <a:gd name="connsiteX4" fmla="*/ 66630 w 1753534"/>
              <a:gd name="connsiteY4" fmla="*/ 27992 h 709127"/>
              <a:gd name="connsiteX5" fmla="*/ 29308 w 1753534"/>
              <a:gd name="connsiteY5" fmla="*/ 111968 h 709127"/>
              <a:gd name="connsiteX6" fmla="*/ 57300 w 1753534"/>
              <a:gd name="connsiteY6" fmla="*/ 242596 h 709127"/>
              <a:gd name="connsiteX7" fmla="*/ 85292 w 1753534"/>
              <a:gd name="connsiteY7" fmla="*/ 251927 h 709127"/>
              <a:gd name="connsiteX8" fmla="*/ 103953 w 1753534"/>
              <a:gd name="connsiteY8" fmla="*/ 559837 h 709127"/>
              <a:gd name="connsiteX9" fmla="*/ 150606 w 1753534"/>
              <a:gd name="connsiteY9" fmla="*/ 615821 h 709127"/>
              <a:gd name="connsiteX10" fmla="*/ 234581 w 1753534"/>
              <a:gd name="connsiteY10" fmla="*/ 653143 h 709127"/>
              <a:gd name="connsiteX11" fmla="*/ 262573 w 1753534"/>
              <a:gd name="connsiteY11" fmla="*/ 662474 h 709127"/>
              <a:gd name="connsiteX12" fmla="*/ 318557 w 1753534"/>
              <a:gd name="connsiteY12" fmla="*/ 690466 h 709127"/>
              <a:gd name="connsiteX13" fmla="*/ 430524 w 1753534"/>
              <a:gd name="connsiteY13" fmla="*/ 681135 h 709127"/>
              <a:gd name="connsiteX14" fmla="*/ 486508 w 1753534"/>
              <a:gd name="connsiteY14" fmla="*/ 671804 h 709127"/>
              <a:gd name="connsiteX15" fmla="*/ 803749 w 1753534"/>
              <a:gd name="connsiteY15" fmla="*/ 681135 h 709127"/>
              <a:gd name="connsiteX16" fmla="*/ 831740 w 1753534"/>
              <a:gd name="connsiteY16" fmla="*/ 690466 h 709127"/>
              <a:gd name="connsiteX17" fmla="*/ 906385 w 1753534"/>
              <a:gd name="connsiteY17" fmla="*/ 709127 h 709127"/>
              <a:gd name="connsiteX18" fmla="*/ 1037014 w 1753534"/>
              <a:gd name="connsiteY18" fmla="*/ 699796 h 709127"/>
              <a:gd name="connsiteX19" fmla="*/ 1065006 w 1753534"/>
              <a:gd name="connsiteY19" fmla="*/ 681135 h 709127"/>
              <a:gd name="connsiteX20" fmla="*/ 1120989 w 1753534"/>
              <a:gd name="connsiteY20" fmla="*/ 662474 h 709127"/>
              <a:gd name="connsiteX21" fmla="*/ 1195634 w 1753534"/>
              <a:gd name="connsiteY21" fmla="*/ 634482 h 709127"/>
              <a:gd name="connsiteX22" fmla="*/ 1270279 w 1753534"/>
              <a:gd name="connsiteY22" fmla="*/ 578498 h 709127"/>
              <a:gd name="connsiteX23" fmla="*/ 1307602 w 1753534"/>
              <a:gd name="connsiteY23" fmla="*/ 569168 h 709127"/>
              <a:gd name="connsiteX24" fmla="*/ 1335594 w 1753534"/>
              <a:gd name="connsiteY24" fmla="*/ 550507 h 709127"/>
              <a:gd name="connsiteX25" fmla="*/ 1372916 w 1753534"/>
              <a:gd name="connsiteY25" fmla="*/ 541176 h 709127"/>
              <a:gd name="connsiteX26" fmla="*/ 1643504 w 1753534"/>
              <a:gd name="connsiteY26" fmla="*/ 522515 h 709127"/>
              <a:gd name="connsiteX27" fmla="*/ 1671496 w 1753534"/>
              <a:gd name="connsiteY27" fmla="*/ 513184 h 709127"/>
              <a:gd name="connsiteX28" fmla="*/ 1736810 w 1753534"/>
              <a:gd name="connsiteY28" fmla="*/ 494523 h 709127"/>
              <a:gd name="connsiteX29" fmla="*/ 1736810 w 1753534"/>
              <a:gd name="connsiteY29" fmla="*/ 419878 h 709127"/>
              <a:gd name="connsiteX30" fmla="*/ 1718149 w 1753534"/>
              <a:gd name="connsiteY30" fmla="*/ 363894 h 709127"/>
              <a:gd name="connsiteX31" fmla="*/ 1671496 w 1753534"/>
              <a:gd name="connsiteY31" fmla="*/ 326572 h 709127"/>
              <a:gd name="connsiteX32" fmla="*/ 1634173 w 1753534"/>
              <a:gd name="connsiteY32" fmla="*/ 317241 h 709127"/>
              <a:gd name="connsiteX33" fmla="*/ 1596851 w 1753534"/>
              <a:gd name="connsiteY33" fmla="*/ 298580 h 709127"/>
              <a:gd name="connsiteX34" fmla="*/ 1484883 w 1753534"/>
              <a:gd name="connsiteY34" fmla="*/ 289249 h 709127"/>
              <a:gd name="connsiteX35" fmla="*/ 1456892 w 1753534"/>
              <a:gd name="connsiteY35" fmla="*/ 279919 h 709127"/>
              <a:gd name="connsiteX36" fmla="*/ 1391577 w 1753534"/>
              <a:gd name="connsiteY36" fmla="*/ 261258 h 709127"/>
              <a:gd name="connsiteX37" fmla="*/ 1354255 w 1753534"/>
              <a:gd name="connsiteY37" fmla="*/ 242596 h 709127"/>
              <a:gd name="connsiteX38" fmla="*/ 1298271 w 1753534"/>
              <a:gd name="connsiteY38" fmla="*/ 205274 h 709127"/>
              <a:gd name="connsiteX39" fmla="*/ 1242287 w 1753534"/>
              <a:gd name="connsiteY39" fmla="*/ 177282 h 709127"/>
              <a:gd name="connsiteX40" fmla="*/ 1223626 w 1753534"/>
              <a:gd name="connsiteY40" fmla="*/ 149290 h 709127"/>
              <a:gd name="connsiteX41" fmla="*/ 1167643 w 1753534"/>
              <a:gd name="connsiteY41" fmla="*/ 111968 h 709127"/>
              <a:gd name="connsiteX42" fmla="*/ 1139651 w 1753534"/>
              <a:gd name="connsiteY42" fmla="*/ 93307 h 709127"/>
              <a:gd name="connsiteX43" fmla="*/ 1102328 w 1753534"/>
              <a:gd name="connsiteY43" fmla="*/ 83976 h 709127"/>
              <a:gd name="connsiteX44" fmla="*/ 869063 w 1753534"/>
              <a:gd name="connsiteY44" fmla="*/ 93307 h 709127"/>
              <a:gd name="connsiteX45" fmla="*/ 841071 w 1753534"/>
              <a:gd name="connsiteY45" fmla="*/ 102637 h 709127"/>
              <a:gd name="connsiteX46" fmla="*/ 775757 w 1753534"/>
              <a:gd name="connsiteY46" fmla="*/ 121298 h 709127"/>
              <a:gd name="connsiteX47" fmla="*/ 645128 w 1753534"/>
              <a:gd name="connsiteY47" fmla="*/ 111968 h 709127"/>
              <a:gd name="connsiteX48" fmla="*/ 617136 w 1753534"/>
              <a:gd name="connsiteY48" fmla="*/ 102637 h 709127"/>
              <a:gd name="connsiteX49" fmla="*/ 579814 w 1753534"/>
              <a:gd name="connsiteY49" fmla="*/ 93307 h 709127"/>
              <a:gd name="connsiteX50" fmla="*/ 551822 w 1753534"/>
              <a:gd name="connsiteY50" fmla="*/ 74645 h 709127"/>
              <a:gd name="connsiteX51" fmla="*/ 523830 w 1753534"/>
              <a:gd name="connsiteY51" fmla="*/ 65315 h 709127"/>
              <a:gd name="connsiteX52" fmla="*/ 449185 w 1753534"/>
              <a:gd name="connsiteY52" fmla="*/ 9331 h 709127"/>
              <a:gd name="connsiteX53" fmla="*/ 365210 w 1753534"/>
              <a:gd name="connsiteY53" fmla="*/ 18662 h 709127"/>
              <a:gd name="connsiteX54" fmla="*/ 299896 w 1753534"/>
              <a:gd name="connsiteY54" fmla="*/ 46653 h 709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 rot="21380923">
            <a:off x="5405438" y="8072438"/>
            <a:ext cx="300037" cy="123825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6" name="Прямоугольник 45"/>
          <p:cNvSpPr/>
          <p:nvPr/>
        </p:nvSpPr>
        <p:spPr>
          <a:xfrm rot="21380923">
            <a:off x="5851525" y="8045450"/>
            <a:ext cx="300038" cy="127000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8" name="Прямоугольник 47"/>
          <p:cNvSpPr/>
          <p:nvPr/>
        </p:nvSpPr>
        <p:spPr>
          <a:xfrm rot="5118626">
            <a:off x="11897519" y="5245894"/>
            <a:ext cx="300037" cy="200025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 rot="4561998">
            <a:off x="11567319" y="5206206"/>
            <a:ext cx="300038" cy="123825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85005" name="Group 60"/>
          <p:cNvGrpSpPr>
            <a:grpSpLocks/>
          </p:cNvGrpSpPr>
          <p:nvPr/>
        </p:nvGrpSpPr>
        <p:grpSpPr bwMode="auto">
          <a:xfrm>
            <a:off x="6972300" y="4308475"/>
            <a:ext cx="1206500" cy="706438"/>
            <a:chOff x="4158" y="4218"/>
            <a:chExt cx="219" cy="210"/>
          </a:xfrm>
        </p:grpSpPr>
        <p:grpSp>
          <p:nvGrpSpPr>
            <p:cNvPr id="85039" name="Group 61"/>
            <p:cNvGrpSpPr>
              <a:grpSpLocks/>
            </p:cNvGrpSpPr>
            <p:nvPr/>
          </p:nvGrpSpPr>
          <p:grpSpPr bwMode="auto">
            <a:xfrm>
              <a:off x="4163" y="4218"/>
              <a:ext cx="186" cy="210"/>
              <a:chOff x="500" y="5636"/>
              <a:chExt cx="317" cy="318"/>
            </a:xfrm>
          </p:grpSpPr>
          <p:grpSp>
            <p:nvGrpSpPr>
              <p:cNvPr id="85041" name="Group 62"/>
              <p:cNvGrpSpPr>
                <a:grpSpLocks/>
              </p:cNvGrpSpPr>
              <p:nvPr/>
            </p:nvGrpSpPr>
            <p:grpSpPr bwMode="auto">
              <a:xfrm>
                <a:off x="500" y="5636"/>
                <a:ext cx="317" cy="318"/>
                <a:chOff x="3168" y="192"/>
                <a:chExt cx="528" cy="672"/>
              </a:xfrm>
            </p:grpSpPr>
            <p:sp>
              <p:nvSpPr>
                <p:cNvPr id="85043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5044" name="Line 64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5045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5046" name="Line 66"/>
                <p:cNvSpPr>
                  <a:spLocks noChangeShapeType="1"/>
                </p:cNvSpPr>
                <p:nvPr/>
              </p:nvSpPr>
              <p:spPr bwMode="auto">
                <a:xfrm>
                  <a:off x="3696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85042" name="Freeform 67"/>
              <p:cNvSpPr>
                <a:spLocks/>
              </p:cNvSpPr>
              <p:nvPr/>
            </p:nvSpPr>
            <p:spPr bwMode="auto">
              <a:xfrm>
                <a:off x="510" y="5649"/>
                <a:ext cx="291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91 w 291"/>
                  <a:gd name="T5" fmla="*/ 114 h 159"/>
                  <a:gd name="T6" fmla="*/ 291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85040" name="Text Box 68"/>
            <p:cNvSpPr txBox="1">
              <a:spLocks noChangeArrowheads="1"/>
            </p:cNvSpPr>
            <p:nvPr/>
          </p:nvSpPr>
          <p:spPr bwMode="auto">
            <a:xfrm>
              <a:off x="4158" y="4231"/>
              <a:ext cx="219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85341" tIns="42675" rIns="85341" bIns="42675">
              <a:spAutoFit/>
            </a:bodyPr>
            <a:lstStyle>
              <a:lvl1pPr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1800"/>
                <a:t>88ПЧ</a:t>
              </a:r>
            </a:p>
          </p:txBody>
        </p:sp>
      </p:grpSp>
      <p:sp>
        <p:nvSpPr>
          <p:cNvPr id="85006" name="Freeform 116" descr="Темный диагональный 2"/>
          <p:cNvSpPr>
            <a:spLocks/>
          </p:cNvSpPr>
          <p:nvPr/>
        </p:nvSpPr>
        <p:spPr bwMode="auto">
          <a:xfrm>
            <a:off x="4787900" y="5002213"/>
            <a:ext cx="1712913" cy="1611312"/>
          </a:xfrm>
          <a:custGeom>
            <a:avLst/>
            <a:gdLst>
              <a:gd name="T0" fmla="*/ 2147483647 w 771"/>
              <a:gd name="T1" fmla="*/ 2147483647 h 725"/>
              <a:gd name="T2" fmla="*/ 2147483647 w 771"/>
              <a:gd name="T3" fmla="*/ 2147483647 h 725"/>
              <a:gd name="T4" fmla="*/ 2147483647 w 771"/>
              <a:gd name="T5" fmla="*/ 2147483647 h 725"/>
              <a:gd name="T6" fmla="*/ 2147483647 w 771"/>
              <a:gd name="T7" fmla="*/ 2147483647 h 725"/>
              <a:gd name="T8" fmla="*/ 2147483647 w 771"/>
              <a:gd name="T9" fmla="*/ 2147483647 h 725"/>
              <a:gd name="T10" fmla="*/ 2147483647 w 771"/>
              <a:gd name="T11" fmla="*/ 0 h 725"/>
              <a:gd name="T12" fmla="*/ 2147483647 w 771"/>
              <a:gd name="T13" fmla="*/ 2147483647 h 725"/>
              <a:gd name="T14" fmla="*/ 2147483647 w 771"/>
              <a:gd name="T15" fmla="*/ 2147483647 h 725"/>
              <a:gd name="T16" fmla="*/ 2147483647 w 771"/>
              <a:gd name="T17" fmla="*/ 2147483647 h 725"/>
              <a:gd name="T18" fmla="*/ 2147483647 w 771"/>
              <a:gd name="T19" fmla="*/ 2147483647 h 725"/>
              <a:gd name="T20" fmla="*/ 2147483647 w 771"/>
              <a:gd name="T21" fmla="*/ 2147483647 h 725"/>
              <a:gd name="T22" fmla="*/ 2147483647 w 771"/>
              <a:gd name="T23" fmla="*/ 2147483647 h 725"/>
              <a:gd name="T24" fmla="*/ 2147483647 w 771"/>
              <a:gd name="T25" fmla="*/ 2147483647 h 725"/>
              <a:gd name="T26" fmla="*/ 2147483647 w 771"/>
              <a:gd name="T27" fmla="*/ 2147483647 h 725"/>
              <a:gd name="T28" fmla="*/ 2147483647 w 771"/>
              <a:gd name="T29" fmla="*/ 2147483647 h 725"/>
              <a:gd name="T30" fmla="*/ 2147483647 w 771"/>
              <a:gd name="T31" fmla="*/ 2147483647 h 725"/>
              <a:gd name="T32" fmla="*/ 2147483647 w 771"/>
              <a:gd name="T33" fmla="*/ 2147483647 h 725"/>
              <a:gd name="T34" fmla="*/ 0 w 771"/>
              <a:gd name="T35" fmla="*/ 2147483647 h 725"/>
              <a:gd name="T36" fmla="*/ 2147483647 w 771"/>
              <a:gd name="T37" fmla="*/ 2147483647 h 725"/>
              <a:gd name="T38" fmla="*/ 2147483647 w 771"/>
              <a:gd name="T39" fmla="*/ 2147483647 h 725"/>
              <a:gd name="T40" fmla="*/ 2147483647 w 771"/>
              <a:gd name="T41" fmla="*/ 2147483647 h 7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71"/>
              <a:gd name="T64" fmla="*/ 0 h 725"/>
              <a:gd name="T65" fmla="*/ 771 w 771"/>
              <a:gd name="T66" fmla="*/ 725 h 72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71" h="725">
                <a:moveTo>
                  <a:pt x="227" y="227"/>
                </a:moveTo>
                <a:lnTo>
                  <a:pt x="272" y="272"/>
                </a:lnTo>
                <a:lnTo>
                  <a:pt x="408" y="272"/>
                </a:lnTo>
                <a:lnTo>
                  <a:pt x="499" y="136"/>
                </a:lnTo>
                <a:lnTo>
                  <a:pt x="590" y="45"/>
                </a:lnTo>
                <a:lnTo>
                  <a:pt x="771" y="0"/>
                </a:lnTo>
                <a:lnTo>
                  <a:pt x="681" y="136"/>
                </a:lnTo>
                <a:lnTo>
                  <a:pt x="590" y="227"/>
                </a:lnTo>
                <a:lnTo>
                  <a:pt x="499" y="272"/>
                </a:lnTo>
                <a:lnTo>
                  <a:pt x="454" y="363"/>
                </a:lnTo>
                <a:lnTo>
                  <a:pt x="454" y="453"/>
                </a:lnTo>
                <a:lnTo>
                  <a:pt x="590" y="453"/>
                </a:lnTo>
                <a:lnTo>
                  <a:pt x="726" y="499"/>
                </a:lnTo>
                <a:lnTo>
                  <a:pt x="771" y="635"/>
                </a:lnTo>
                <a:lnTo>
                  <a:pt x="499" y="680"/>
                </a:lnTo>
                <a:lnTo>
                  <a:pt x="318" y="725"/>
                </a:lnTo>
                <a:lnTo>
                  <a:pt x="91" y="635"/>
                </a:lnTo>
                <a:lnTo>
                  <a:pt x="0" y="544"/>
                </a:lnTo>
                <a:lnTo>
                  <a:pt x="136" y="408"/>
                </a:lnTo>
                <a:lnTo>
                  <a:pt x="182" y="317"/>
                </a:lnTo>
                <a:lnTo>
                  <a:pt x="227" y="227"/>
                </a:lnTo>
                <a:close/>
              </a:path>
            </a:pathLst>
          </a:cu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8001" tIns="64001" rIns="128001" bIns="64001" anchor="ctr"/>
          <a:lstStyle/>
          <a:p>
            <a:endParaRPr lang="ru-RU"/>
          </a:p>
        </p:txBody>
      </p:sp>
      <p:sp>
        <p:nvSpPr>
          <p:cNvPr id="85007" name="Text Box 207"/>
          <p:cNvSpPr txBox="1">
            <a:spLocks noChangeArrowheads="1"/>
          </p:cNvSpPr>
          <p:nvPr/>
        </p:nvSpPr>
        <p:spPr bwMode="auto">
          <a:xfrm>
            <a:off x="5972175" y="8272463"/>
            <a:ext cx="6757988" cy="1314450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890" tIns="63945" rIns="127890" bIns="63945">
            <a:spAutoFit/>
          </a:bodyPr>
          <a:lstStyle>
            <a:lvl1pPr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9113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9113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 u="sng" dirty="0"/>
              <a:t>Превентивные мероприятия проводимые ОМСУ</a:t>
            </a:r>
          </a:p>
          <a:p>
            <a:pPr eaLnBrk="1" hangingPunct="1">
              <a:spcBef>
                <a:spcPct val="50000"/>
              </a:spcBef>
            </a:pPr>
            <a:r>
              <a:rPr lang="ru-RU" sz="1100" dirty="0"/>
              <a:t>Восстанавливаются и содержатся в исправном состоянии источники противопожарного водоснабжения, в зимнее время расчищаются дороги, подъезды к источникам водоснабжения, создаются не замерзающие проруби.</a:t>
            </a:r>
          </a:p>
          <a:p>
            <a:pPr eaLnBrk="1" hangingPunct="1">
              <a:spcBef>
                <a:spcPct val="50000"/>
              </a:spcBef>
            </a:pPr>
            <a:r>
              <a:rPr lang="ru-RU" sz="1100" dirty="0"/>
              <a:t>В летний период производится выкос травы перед домами, производится разборка ветхих и заброшенных строений</a:t>
            </a:r>
          </a:p>
        </p:txBody>
      </p:sp>
      <p:sp>
        <p:nvSpPr>
          <p:cNvPr id="85008" name="Rectangle 209"/>
          <p:cNvSpPr>
            <a:spLocks noChangeArrowheads="1"/>
          </p:cNvSpPr>
          <p:nvPr/>
        </p:nvSpPr>
        <p:spPr bwMode="auto">
          <a:xfrm>
            <a:off x="5013325" y="3627438"/>
            <a:ext cx="1174750" cy="5334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01" tIns="64001" rIns="128001" bIns="64001" anchor="ctr"/>
          <a:lstStyle/>
          <a:p>
            <a:pPr algn="ctr"/>
            <a:r>
              <a:rPr lang="ru-RU" sz="1100"/>
              <a:t>Площадка </a:t>
            </a:r>
          </a:p>
          <a:p>
            <a:pPr algn="ctr"/>
            <a:r>
              <a:rPr lang="ru-RU" sz="1100"/>
              <a:t>для хранения </a:t>
            </a:r>
          </a:p>
          <a:p>
            <a:pPr algn="ctr"/>
            <a:r>
              <a:rPr lang="ru-RU" sz="1100"/>
              <a:t>нефтепродуктов</a:t>
            </a:r>
          </a:p>
        </p:txBody>
      </p:sp>
      <p:sp>
        <p:nvSpPr>
          <p:cNvPr id="85009" name="AutoShape 820"/>
          <p:cNvSpPr>
            <a:spLocks noChangeArrowheads="1"/>
          </p:cNvSpPr>
          <p:nvPr/>
        </p:nvSpPr>
        <p:spPr bwMode="auto">
          <a:xfrm>
            <a:off x="3114675" y="4229100"/>
            <a:ext cx="1419225" cy="693738"/>
          </a:xfrm>
          <a:prstGeom prst="wedgeRectCallout">
            <a:avLst>
              <a:gd name="adj1" fmla="val 73741"/>
              <a:gd name="adj2" fmla="val -404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83869" tIns="91935" rIns="183869" bIns="91935">
            <a:spAutoFit/>
          </a:bodyPr>
          <a:lstStyle/>
          <a:p>
            <a:pPr algn="ctr" defTabSz="2093913"/>
            <a:r>
              <a:rPr lang="ru-RU" sz="1100">
                <a:cs typeface="Times New Roman" pitchFamily="18" charset="0"/>
              </a:rPr>
              <a:t>2 танка</a:t>
            </a:r>
          </a:p>
          <a:p>
            <a:pPr algn="ctr" defTabSz="2093913"/>
            <a:r>
              <a:rPr lang="ru-RU" sz="1100">
                <a:cs typeface="Times New Roman" pitchFamily="18" charset="0"/>
              </a:rPr>
              <a:t>По 1000 тонн</a:t>
            </a:r>
          </a:p>
          <a:p>
            <a:pPr algn="ctr" defTabSz="2093913"/>
            <a:r>
              <a:rPr lang="ru-RU" sz="1100">
                <a:cs typeface="Times New Roman" pitchFamily="18" charset="0"/>
              </a:rPr>
              <a:t>Обваловка 0,5 м</a:t>
            </a:r>
          </a:p>
        </p:txBody>
      </p:sp>
      <p:sp>
        <p:nvSpPr>
          <p:cNvPr id="85010" name="Oval 211"/>
          <p:cNvSpPr>
            <a:spLocks noChangeArrowheads="1"/>
          </p:cNvSpPr>
          <p:nvPr/>
        </p:nvSpPr>
        <p:spPr bwMode="auto">
          <a:xfrm>
            <a:off x="4694238" y="3200400"/>
            <a:ext cx="1919287" cy="1600200"/>
          </a:xfrm>
          <a:prstGeom prst="ellipse">
            <a:avLst/>
          </a:prstGeom>
          <a:solidFill>
            <a:srgbClr val="FF0000">
              <a:alpha val="45097"/>
            </a:srgbClr>
          </a:solidFill>
          <a:ln w="2857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lIns="128001" tIns="64001" rIns="128001" bIns="64001" anchor="ctr"/>
          <a:lstStyle/>
          <a:p>
            <a:endParaRPr lang="ru-RU"/>
          </a:p>
        </p:txBody>
      </p:sp>
      <p:sp>
        <p:nvSpPr>
          <p:cNvPr id="38" name="Полилиния 37"/>
          <p:cNvSpPr/>
          <p:nvPr/>
        </p:nvSpPr>
        <p:spPr bwMode="auto">
          <a:xfrm>
            <a:off x="1641475" y="5973763"/>
            <a:ext cx="1422400" cy="3249612"/>
          </a:xfrm>
          <a:custGeom>
            <a:avLst/>
            <a:gdLst>
              <a:gd name="connsiteX0" fmla="*/ 893720 w 1015549"/>
              <a:gd name="connsiteY0" fmla="*/ 2453951 h 2548200"/>
              <a:gd name="connsiteX1" fmla="*/ 865728 w 1015549"/>
              <a:gd name="connsiteY1" fmla="*/ 2463282 h 2548200"/>
              <a:gd name="connsiteX2" fmla="*/ 819075 w 1015549"/>
              <a:gd name="connsiteY2" fmla="*/ 2472613 h 2548200"/>
              <a:gd name="connsiteX3" fmla="*/ 781753 w 1015549"/>
              <a:gd name="connsiteY3" fmla="*/ 2481943 h 2548200"/>
              <a:gd name="connsiteX4" fmla="*/ 735100 w 1015549"/>
              <a:gd name="connsiteY4" fmla="*/ 2509935 h 2548200"/>
              <a:gd name="connsiteX5" fmla="*/ 529826 w 1015549"/>
              <a:gd name="connsiteY5" fmla="*/ 2547257 h 2548200"/>
              <a:gd name="connsiteX6" fmla="*/ 417859 w 1015549"/>
              <a:gd name="connsiteY6" fmla="*/ 2537927 h 2548200"/>
              <a:gd name="connsiteX7" fmla="*/ 389867 w 1015549"/>
              <a:gd name="connsiteY7" fmla="*/ 2519266 h 2548200"/>
              <a:gd name="connsiteX8" fmla="*/ 315222 w 1015549"/>
              <a:gd name="connsiteY8" fmla="*/ 2453951 h 2548200"/>
              <a:gd name="connsiteX9" fmla="*/ 277900 w 1015549"/>
              <a:gd name="connsiteY9" fmla="*/ 2397968 h 2548200"/>
              <a:gd name="connsiteX10" fmla="*/ 240577 w 1015549"/>
              <a:gd name="connsiteY10" fmla="*/ 2351315 h 2548200"/>
              <a:gd name="connsiteX11" fmla="*/ 221916 w 1015549"/>
              <a:gd name="connsiteY11" fmla="*/ 2295331 h 2548200"/>
              <a:gd name="connsiteX12" fmla="*/ 203255 w 1015549"/>
              <a:gd name="connsiteY12" fmla="*/ 2267339 h 2548200"/>
              <a:gd name="connsiteX13" fmla="*/ 175263 w 1015549"/>
              <a:gd name="connsiteY13" fmla="*/ 2211355 h 2548200"/>
              <a:gd name="connsiteX14" fmla="*/ 184594 w 1015549"/>
              <a:gd name="connsiteY14" fmla="*/ 2118049 h 2548200"/>
              <a:gd name="connsiteX15" fmla="*/ 203255 w 1015549"/>
              <a:gd name="connsiteY15" fmla="*/ 2080727 h 2548200"/>
              <a:gd name="connsiteX16" fmla="*/ 212585 w 1015549"/>
              <a:gd name="connsiteY16" fmla="*/ 2052735 h 2548200"/>
              <a:gd name="connsiteX17" fmla="*/ 212585 w 1015549"/>
              <a:gd name="connsiteY17" fmla="*/ 1539551 h 2548200"/>
              <a:gd name="connsiteX18" fmla="*/ 203255 w 1015549"/>
              <a:gd name="connsiteY18" fmla="*/ 1492898 h 2548200"/>
              <a:gd name="connsiteX19" fmla="*/ 184594 w 1015549"/>
              <a:gd name="connsiteY19" fmla="*/ 1436915 h 2548200"/>
              <a:gd name="connsiteX20" fmla="*/ 175263 w 1015549"/>
              <a:gd name="connsiteY20" fmla="*/ 1408923 h 2548200"/>
              <a:gd name="connsiteX21" fmla="*/ 165932 w 1015549"/>
              <a:gd name="connsiteY21" fmla="*/ 1371600 h 2548200"/>
              <a:gd name="connsiteX22" fmla="*/ 147271 w 1015549"/>
              <a:gd name="connsiteY22" fmla="*/ 1343608 h 2548200"/>
              <a:gd name="connsiteX23" fmla="*/ 128610 w 1015549"/>
              <a:gd name="connsiteY23" fmla="*/ 1306286 h 2548200"/>
              <a:gd name="connsiteX24" fmla="*/ 137941 w 1015549"/>
              <a:gd name="connsiteY24" fmla="*/ 1212980 h 2548200"/>
              <a:gd name="connsiteX25" fmla="*/ 156602 w 1015549"/>
              <a:gd name="connsiteY25" fmla="*/ 1147666 h 2548200"/>
              <a:gd name="connsiteX26" fmla="*/ 147271 w 1015549"/>
              <a:gd name="connsiteY26" fmla="*/ 1026368 h 2548200"/>
              <a:gd name="connsiteX27" fmla="*/ 128610 w 1015549"/>
              <a:gd name="connsiteY27" fmla="*/ 1007706 h 2548200"/>
              <a:gd name="connsiteX28" fmla="*/ 119279 w 1015549"/>
              <a:gd name="connsiteY28" fmla="*/ 979715 h 2548200"/>
              <a:gd name="connsiteX29" fmla="*/ 100618 w 1015549"/>
              <a:gd name="connsiteY29" fmla="*/ 951723 h 2548200"/>
              <a:gd name="connsiteX30" fmla="*/ 72626 w 1015549"/>
              <a:gd name="connsiteY30" fmla="*/ 895739 h 2548200"/>
              <a:gd name="connsiteX31" fmla="*/ 44634 w 1015549"/>
              <a:gd name="connsiteY31" fmla="*/ 877078 h 2548200"/>
              <a:gd name="connsiteX32" fmla="*/ 7312 w 1015549"/>
              <a:gd name="connsiteY32" fmla="*/ 811764 h 2548200"/>
              <a:gd name="connsiteX33" fmla="*/ 35304 w 1015549"/>
              <a:gd name="connsiteY33" fmla="*/ 634482 h 2548200"/>
              <a:gd name="connsiteX34" fmla="*/ 63296 w 1015549"/>
              <a:gd name="connsiteY34" fmla="*/ 597159 h 2548200"/>
              <a:gd name="connsiteX35" fmla="*/ 100618 w 1015549"/>
              <a:gd name="connsiteY35" fmla="*/ 559837 h 2548200"/>
              <a:gd name="connsiteX36" fmla="*/ 165932 w 1015549"/>
              <a:gd name="connsiteY36" fmla="*/ 494523 h 2548200"/>
              <a:gd name="connsiteX37" fmla="*/ 184594 w 1015549"/>
              <a:gd name="connsiteY37" fmla="*/ 475861 h 2548200"/>
              <a:gd name="connsiteX38" fmla="*/ 361875 w 1015549"/>
              <a:gd name="connsiteY38" fmla="*/ 447870 h 2548200"/>
              <a:gd name="connsiteX39" fmla="*/ 399198 w 1015549"/>
              <a:gd name="connsiteY39" fmla="*/ 438539 h 2548200"/>
              <a:gd name="connsiteX40" fmla="*/ 473843 w 1015549"/>
              <a:gd name="connsiteY40" fmla="*/ 410547 h 2548200"/>
              <a:gd name="connsiteX41" fmla="*/ 520496 w 1015549"/>
              <a:gd name="connsiteY41" fmla="*/ 363894 h 2548200"/>
              <a:gd name="connsiteX42" fmla="*/ 585810 w 1015549"/>
              <a:gd name="connsiteY42" fmla="*/ 289249 h 2548200"/>
              <a:gd name="connsiteX43" fmla="*/ 651124 w 1015549"/>
              <a:gd name="connsiteY43" fmla="*/ 214604 h 2548200"/>
              <a:gd name="connsiteX44" fmla="*/ 688447 w 1015549"/>
              <a:gd name="connsiteY44" fmla="*/ 167951 h 2548200"/>
              <a:gd name="connsiteX45" fmla="*/ 716438 w 1015549"/>
              <a:gd name="connsiteY45" fmla="*/ 158621 h 2548200"/>
              <a:gd name="connsiteX46" fmla="*/ 791083 w 1015549"/>
              <a:gd name="connsiteY46" fmla="*/ 121298 h 2548200"/>
              <a:gd name="connsiteX47" fmla="*/ 819075 w 1015549"/>
              <a:gd name="connsiteY47" fmla="*/ 111968 h 2548200"/>
              <a:gd name="connsiteX48" fmla="*/ 837736 w 1015549"/>
              <a:gd name="connsiteY48" fmla="*/ 93306 h 2548200"/>
              <a:gd name="connsiteX49" fmla="*/ 875059 w 1015549"/>
              <a:gd name="connsiteY49" fmla="*/ 27992 h 2548200"/>
              <a:gd name="connsiteX50" fmla="*/ 884390 w 1015549"/>
              <a:gd name="connsiteY50" fmla="*/ 0 h 2548200"/>
              <a:gd name="connsiteX51" fmla="*/ 940373 w 1015549"/>
              <a:gd name="connsiteY51" fmla="*/ 9331 h 2548200"/>
              <a:gd name="connsiteX52" fmla="*/ 968365 w 1015549"/>
              <a:gd name="connsiteY52" fmla="*/ 18661 h 2548200"/>
              <a:gd name="connsiteX53" fmla="*/ 977696 w 1015549"/>
              <a:gd name="connsiteY53" fmla="*/ 46653 h 2548200"/>
              <a:gd name="connsiteX54" fmla="*/ 996357 w 1015549"/>
              <a:gd name="connsiteY54" fmla="*/ 65315 h 2548200"/>
              <a:gd name="connsiteX55" fmla="*/ 1015018 w 1015549"/>
              <a:gd name="connsiteY55" fmla="*/ 121298 h 2548200"/>
              <a:gd name="connsiteX56" fmla="*/ 1005687 w 1015549"/>
              <a:gd name="connsiteY56" fmla="*/ 466531 h 2548200"/>
              <a:gd name="connsiteX57" fmla="*/ 977696 w 1015549"/>
              <a:gd name="connsiteY57" fmla="*/ 597159 h 2548200"/>
              <a:gd name="connsiteX58" fmla="*/ 987026 w 1015549"/>
              <a:gd name="connsiteY58" fmla="*/ 970384 h 2548200"/>
              <a:gd name="connsiteX59" fmla="*/ 996357 w 1015549"/>
              <a:gd name="connsiteY59" fmla="*/ 998376 h 2548200"/>
              <a:gd name="connsiteX60" fmla="*/ 987026 w 1015549"/>
              <a:gd name="connsiteY60" fmla="*/ 2071396 h 2548200"/>
              <a:gd name="connsiteX61" fmla="*/ 977696 w 1015549"/>
              <a:gd name="connsiteY61" fmla="*/ 2099388 h 2548200"/>
              <a:gd name="connsiteX62" fmla="*/ 959034 w 1015549"/>
              <a:gd name="connsiteY62" fmla="*/ 2174033 h 2548200"/>
              <a:gd name="connsiteX63" fmla="*/ 949704 w 1015549"/>
              <a:gd name="connsiteY63" fmla="*/ 2202025 h 2548200"/>
              <a:gd name="connsiteX64" fmla="*/ 931043 w 1015549"/>
              <a:gd name="connsiteY64" fmla="*/ 2267339 h 2548200"/>
              <a:gd name="connsiteX65" fmla="*/ 921712 w 1015549"/>
              <a:gd name="connsiteY65" fmla="*/ 2407298 h 2548200"/>
              <a:gd name="connsiteX66" fmla="*/ 903051 w 1015549"/>
              <a:gd name="connsiteY66" fmla="*/ 2435290 h 2548200"/>
              <a:gd name="connsiteX67" fmla="*/ 893720 w 1015549"/>
              <a:gd name="connsiteY67" fmla="*/ 2453951 h 254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85012" name="AutoShape 252"/>
          <p:cNvSpPr>
            <a:spLocks noChangeArrowheads="1"/>
          </p:cNvSpPr>
          <p:nvPr/>
        </p:nvSpPr>
        <p:spPr bwMode="auto">
          <a:xfrm>
            <a:off x="3829050" y="7443788"/>
            <a:ext cx="2128838" cy="622300"/>
          </a:xfrm>
          <a:prstGeom prst="wedgeRectCallout">
            <a:avLst>
              <a:gd name="adj1" fmla="val 46648"/>
              <a:gd name="adj2" fmla="val -19954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800">
                <a:cs typeface="Times New Roman" pitchFamily="18" charset="0"/>
              </a:rPr>
              <a:t>оз. Глубокое </a:t>
            </a:r>
          </a:p>
          <a:p>
            <a:pPr algn="ctr" defTabSz="1790700"/>
            <a:r>
              <a:rPr lang="ru-RU" sz="800">
                <a:cs typeface="Times New Roman" pitchFamily="18" charset="0"/>
              </a:rPr>
              <a:t>Длинна берега пригодного для забора воды – 10 м.</a:t>
            </a:r>
          </a:p>
          <a:p>
            <a:pPr algn="ctr" defTabSz="1790700"/>
            <a:r>
              <a:rPr lang="en-US" sz="800">
                <a:cs typeface="Times New Roman" pitchFamily="18" charset="0"/>
              </a:rPr>
              <a:t>V </a:t>
            </a:r>
            <a:r>
              <a:rPr lang="ru-RU" sz="800">
                <a:cs typeface="Times New Roman" pitchFamily="18" charset="0"/>
              </a:rPr>
              <a:t>воды= 10000 куб.м</a:t>
            </a:r>
          </a:p>
        </p:txBody>
      </p:sp>
      <p:grpSp>
        <p:nvGrpSpPr>
          <p:cNvPr id="85013" name="Group 567"/>
          <p:cNvGrpSpPr>
            <a:grpSpLocks/>
          </p:cNvGrpSpPr>
          <p:nvPr/>
        </p:nvGrpSpPr>
        <p:grpSpPr bwMode="auto">
          <a:xfrm rot="1458712">
            <a:off x="4903788" y="6357938"/>
            <a:ext cx="287337" cy="144462"/>
            <a:chOff x="3079" y="3840"/>
            <a:chExt cx="181" cy="91"/>
          </a:xfrm>
        </p:grpSpPr>
        <p:sp>
          <p:nvSpPr>
            <p:cNvPr id="85036" name="Line 564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037" name="Line 565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038" name="Line 566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5014" name="Group 567"/>
          <p:cNvGrpSpPr>
            <a:grpSpLocks/>
          </p:cNvGrpSpPr>
          <p:nvPr/>
        </p:nvGrpSpPr>
        <p:grpSpPr bwMode="auto">
          <a:xfrm rot="-749454">
            <a:off x="5456238" y="6519863"/>
            <a:ext cx="287337" cy="144462"/>
            <a:chOff x="3079" y="3840"/>
            <a:chExt cx="181" cy="91"/>
          </a:xfrm>
        </p:grpSpPr>
        <p:sp>
          <p:nvSpPr>
            <p:cNvPr id="85033" name="Line 564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034" name="Line 565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035" name="Line 566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5015" name="AutoShape 33"/>
          <p:cNvSpPr>
            <a:spLocks noChangeArrowheads="1"/>
          </p:cNvSpPr>
          <p:nvPr/>
        </p:nvSpPr>
        <p:spPr bwMode="auto">
          <a:xfrm>
            <a:off x="8115300" y="2943225"/>
            <a:ext cx="3330575" cy="1117600"/>
          </a:xfrm>
          <a:prstGeom prst="wedgeRectCallout">
            <a:avLst>
              <a:gd name="adj1" fmla="val -99014"/>
              <a:gd name="adj2" fmla="val -366"/>
            </a:avLst>
          </a:prstGeom>
          <a:solidFill>
            <a:srgbClr val="FF0000">
              <a:alpha val="5411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>
                <a:cs typeface="Times New Roman" pitchFamily="18" charset="0"/>
              </a:rPr>
              <a:t>Зона возможного риска при аварии на площадке для хранения нефтепродуктов</a:t>
            </a:r>
          </a:p>
          <a:p>
            <a:pPr algn="ctr" defTabSz="1789113"/>
            <a:r>
              <a:rPr lang="ru-RU" sz="1100" u="sng">
                <a:cs typeface="Times New Roman" pitchFamily="18" charset="0"/>
              </a:rPr>
              <a:t>В зоне риска находятся:</a:t>
            </a:r>
          </a:p>
          <a:p>
            <a:pPr defTabSz="1789113"/>
            <a:r>
              <a:rPr lang="ru-RU" sz="1100">
                <a:cs typeface="Times New Roman" pitchFamily="18" charset="0"/>
              </a:rPr>
              <a:t>- домов 120;</a:t>
            </a:r>
          </a:p>
          <a:p>
            <a:pPr defTabSz="1789113"/>
            <a:r>
              <a:rPr lang="ru-RU" sz="1100">
                <a:cs typeface="Times New Roman" pitchFamily="18" charset="0"/>
              </a:rPr>
              <a:t>- населения – 340 чел.</a:t>
            </a:r>
          </a:p>
          <a:p>
            <a:pPr defTabSz="1789113"/>
            <a:r>
              <a:rPr lang="ru-RU" sz="1100">
                <a:cs typeface="Times New Roman" pitchFamily="18" charset="0"/>
              </a:rPr>
              <a:t>- соц. значимых объектов – 1.</a:t>
            </a:r>
          </a:p>
        </p:txBody>
      </p:sp>
      <p:sp>
        <p:nvSpPr>
          <p:cNvPr id="85016" name="Полилиния 114"/>
          <p:cNvSpPr>
            <a:spLocks noChangeArrowheads="1"/>
          </p:cNvSpPr>
          <p:nvPr/>
        </p:nvSpPr>
        <p:spPr bwMode="auto">
          <a:xfrm>
            <a:off x="3370263" y="4762500"/>
            <a:ext cx="2163762" cy="1822450"/>
          </a:xfrm>
          <a:custGeom>
            <a:avLst/>
            <a:gdLst>
              <a:gd name="T0" fmla="*/ 2179443 w 2163288"/>
              <a:gd name="T1" fmla="*/ 0 h 1822863"/>
              <a:gd name="T2" fmla="*/ 1928203 w 2163288"/>
              <a:gd name="T3" fmla="*/ 141416 h 1822863"/>
              <a:gd name="T4" fmla="*/ 1533393 w 2163288"/>
              <a:gd name="T5" fmla="*/ 271035 h 1822863"/>
              <a:gd name="T6" fmla="*/ 923226 w 2163288"/>
              <a:gd name="T7" fmla="*/ 471369 h 1822863"/>
              <a:gd name="T8" fmla="*/ 265208 w 2163288"/>
              <a:gd name="T9" fmla="*/ 577428 h 1822863"/>
              <a:gd name="T10" fmla="*/ 37877 w 2163288"/>
              <a:gd name="T11" fmla="*/ 824895 h 1822863"/>
              <a:gd name="T12" fmla="*/ 37877 w 2163288"/>
              <a:gd name="T13" fmla="*/ 1331617 h 1822863"/>
              <a:gd name="T14" fmla="*/ 265208 w 2163288"/>
              <a:gd name="T15" fmla="*/ 1496596 h 1822863"/>
              <a:gd name="T16" fmla="*/ 1138584 w 2163288"/>
              <a:gd name="T17" fmla="*/ 1531948 h 1822863"/>
              <a:gd name="T18" fmla="*/ 1425717 w 2163288"/>
              <a:gd name="T19" fmla="*/ 1791198 h 1822863"/>
              <a:gd name="T20" fmla="*/ 1617142 w 2163288"/>
              <a:gd name="T21" fmla="*/ 1638004 h 1822863"/>
              <a:gd name="T22" fmla="*/ 1617142 w 2163288"/>
              <a:gd name="T23" fmla="*/ 1638004 h 1822863"/>
              <a:gd name="T24" fmla="*/ 1629104 w 2163288"/>
              <a:gd name="T25" fmla="*/ 1638004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85017" name="Text Box 193"/>
          <p:cNvSpPr txBox="1">
            <a:spLocks noChangeArrowheads="1"/>
          </p:cNvSpPr>
          <p:nvPr/>
        </p:nvSpPr>
        <p:spPr bwMode="auto">
          <a:xfrm>
            <a:off x="9232900" y="4478338"/>
            <a:ext cx="2690813" cy="974725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75" tIns="63938" rIns="127875" bIns="63938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 u="sng">
                <a:latin typeface="Calibri" pitchFamily="34" charset="0"/>
              </a:rPr>
              <a:t>Подлежит эвакуации</a:t>
            </a:r>
          </a:p>
          <a:p>
            <a:pPr eaLnBrk="1" hangingPunct="1"/>
            <a:r>
              <a:rPr lang="ru-RU" sz="1100" b="0" i="1">
                <a:latin typeface="Calibri" pitchFamily="34" charset="0"/>
              </a:rPr>
              <a:t>Население – 1300 чел.</a:t>
            </a:r>
          </a:p>
          <a:p>
            <a:pPr eaLnBrk="1" hangingPunct="1"/>
            <a:r>
              <a:rPr lang="ru-RU" sz="1100" b="0" i="1">
                <a:latin typeface="Calibri" pitchFamily="34" charset="0"/>
              </a:rPr>
              <a:t>В том числе детей – 300 чел.</a:t>
            </a:r>
          </a:p>
          <a:p>
            <a:pPr eaLnBrk="1" hangingPunct="1"/>
            <a:r>
              <a:rPr lang="ru-RU" sz="1100" b="0" i="1">
                <a:latin typeface="Calibri" pitchFamily="34" charset="0"/>
              </a:rPr>
              <a:t>Голов скота – 300 </a:t>
            </a:r>
          </a:p>
          <a:p>
            <a:pPr eaLnBrk="1" hangingPunct="1"/>
            <a:r>
              <a:rPr lang="ru-RU" sz="1100" b="0" i="1">
                <a:latin typeface="Calibri" pitchFamily="34" charset="0"/>
              </a:rPr>
              <a:t>Мат. средств – на сумму 300 тыс. руб.</a:t>
            </a:r>
          </a:p>
        </p:txBody>
      </p:sp>
      <p:grpSp>
        <p:nvGrpSpPr>
          <p:cNvPr id="85018" name="Group 53"/>
          <p:cNvGrpSpPr>
            <a:grpSpLocks/>
          </p:cNvGrpSpPr>
          <p:nvPr/>
        </p:nvGrpSpPr>
        <p:grpSpPr bwMode="auto">
          <a:xfrm>
            <a:off x="6829425" y="5800725"/>
            <a:ext cx="815975" cy="393700"/>
            <a:chOff x="2290" y="4020"/>
            <a:chExt cx="768" cy="218"/>
          </a:xfrm>
        </p:grpSpPr>
        <p:sp>
          <p:nvSpPr>
            <p:cNvPr id="85025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85026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85027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85028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029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85030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85031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5032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85019" name="TextBox 59"/>
          <p:cNvSpPr txBox="1">
            <a:spLocks noChangeArrowheads="1"/>
          </p:cNvSpPr>
          <p:nvPr/>
        </p:nvSpPr>
        <p:spPr bwMode="auto">
          <a:xfrm rot="5400000">
            <a:off x="-119062" y="6761162"/>
            <a:ext cx="15001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grpSp>
        <p:nvGrpSpPr>
          <p:cNvPr id="85020" name="Группа 69"/>
          <p:cNvGrpSpPr>
            <a:grpSpLocks/>
          </p:cNvGrpSpPr>
          <p:nvPr/>
        </p:nvGrpSpPr>
        <p:grpSpPr bwMode="auto">
          <a:xfrm>
            <a:off x="8255000" y="4943475"/>
            <a:ext cx="431800" cy="417513"/>
            <a:chOff x="-1106004" y="5086352"/>
            <a:chExt cx="293814" cy="291078"/>
          </a:xfrm>
        </p:grpSpPr>
        <p:sp>
          <p:nvSpPr>
            <p:cNvPr id="85023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36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85024" name="Oval 41"/>
            <p:cNvSpPr>
              <a:spLocks noChangeArrowheads="1"/>
            </p:cNvSpPr>
            <p:nvPr/>
          </p:nvSpPr>
          <p:spPr bwMode="auto">
            <a:xfrm>
              <a:off x="-1106004" y="5089430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40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техногенных пожаров (не бытовые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пожары)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85022" name="Text Box 16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</a:t>
            </a:r>
            <a:endParaRPr lang="ru-RU" sz="1400" dirty="0"/>
          </a:p>
        </p:txBody>
      </p:sp>
      <p:grpSp>
        <p:nvGrpSpPr>
          <p:cNvPr id="63" name="Группа 62"/>
          <p:cNvGrpSpPr/>
          <p:nvPr/>
        </p:nvGrpSpPr>
        <p:grpSpPr>
          <a:xfrm>
            <a:off x="3651796" y="6754341"/>
            <a:ext cx="221215" cy="206499"/>
            <a:chOff x="8553112" y="8997864"/>
            <a:chExt cx="360000" cy="346860"/>
          </a:xfrm>
        </p:grpSpPr>
        <p:cxnSp>
          <p:nvCxnSpPr>
            <p:cNvPr id="64" name="Прямая соединительная линия 63"/>
            <p:cNvCxnSpPr/>
            <p:nvPr/>
          </p:nvCxnSpPr>
          <p:spPr bwMode="auto">
            <a:xfrm>
              <a:off x="8553112" y="9344724"/>
              <a:ext cx="3600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" name="Прямая соединительная линия 64"/>
            <p:cNvCxnSpPr/>
            <p:nvPr/>
          </p:nvCxnSpPr>
          <p:spPr bwMode="auto">
            <a:xfrm flipH="1" flipV="1">
              <a:off x="8731593" y="8997864"/>
              <a:ext cx="2373" cy="342000"/>
            </a:xfrm>
            <a:prstGeom prst="line">
              <a:avLst/>
            </a:prstGeom>
            <a:solidFill>
              <a:schemeClr val="accent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6" name="Овал 65"/>
            <p:cNvSpPr/>
            <p:nvPr/>
          </p:nvSpPr>
          <p:spPr bwMode="auto">
            <a:xfrm>
              <a:off x="8651579" y="9061821"/>
              <a:ext cx="204478" cy="203275"/>
            </a:xfrm>
            <a:prstGeom prst="ellipse">
              <a:avLst/>
            </a:prstGeom>
            <a:solidFill>
              <a:schemeClr val="bg1"/>
            </a:solidFill>
            <a:ln w="19050" cmpd="sng" algn="ctr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lIns="127985" tIns="63994" rIns="127985" bIns="63994" rtlCol="0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67" name="Прямая соединительная линия 66"/>
            <p:cNvCxnSpPr/>
            <p:nvPr/>
          </p:nvCxnSpPr>
          <p:spPr bwMode="auto">
            <a:xfrm flipV="1">
              <a:off x="8668824" y="9091541"/>
              <a:ext cx="144588" cy="143737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" name="Прямая соединительная линия 67"/>
            <p:cNvCxnSpPr/>
            <p:nvPr/>
          </p:nvCxnSpPr>
          <p:spPr bwMode="auto">
            <a:xfrm>
              <a:off x="8680598" y="8997864"/>
              <a:ext cx="108001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9" name="Группа 68"/>
          <p:cNvGrpSpPr/>
          <p:nvPr/>
        </p:nvGrpSpPr>
        <p:grpSpPr>
          <a:xfrm rot="-1320000">
            <a:off x="4951142" y="2194746"/>
            <a:ext cx="221215" cy="211257"/>
            <a:chOff x="8573780" y="8989872"/>
            <a:chExt cx="360000" cy="354852"/>
          </a:xfrm>
        </p:grpSpPr>
        <p:cxnSp>
          <p:nvCxnSpPr>
            <p:cNvPr id="70" name="Прямая соединительная линия 69"/>
            <p:cNvCxnSpPr/>
            <p:nvPr/>
          </p:nvCxnSpPr>
          <p:spPr bwMode="auto">
            <a:xfrm>
              <a:off x="8573780" y="9344724"/>
              <a:ext cx="3600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" name="Прямая соединительная линия 70"/>
            <p:cNvCxnSpPr/>
            <p:nvPr/>
          </p:nvCxnSpPr>
          <p:spPr bwMode="auto">
            <a:xfrm flipH="1" flipV="1">
              <a:off x="8731593" y="8997864"/>
              <a:ext cx="2373" cy="342000"/>
            </a:xfrm>
            <a:prstGeom prst="line">
              <a:avLst/>
            </a:prstGeom>
            <a:solidFill>
              <a:schemeClr val="accent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2" name="Овал 71"/>
            <p:cNvSpPr/>
            <p:nvPr/>
          </p:nvSpPr>
          <p:spPr bwMode="auto">
            <a:xfrm>
              <a:off x="8651579" y="9061821"/>
              <a:ext cx="204478" cy="203275"/>
            </a:xfrm>
            <a:prstGeom prst="ellipse">
              <a:avLst/>
            </a:prstGeom>
            <a:solidFill>
              <a:schemeClr val="bg1"/>
            </a:solidFill>
            <a:ln w="19050" cmpd="sng" algn="ctr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lIns="127985" tIns="63994" rIns="127985" bIns="63994" rtlCol="0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73" name="Прямая соединительная линия 72"/>
            <p:cNvCxnSpPr/>
            <p:nvPr/>
          </p:nvCxnSpPr>
          <p:spPr bwMode="auto">
            <a:xfrm flipV="1">
              <a:off x="8668824" y="9091541"/>
              <a:ext cx="144588" cy="143737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Прямая соединительная линия 73"/>
            <p:cNvCxnSpPr/>
            <p:nvPr/>
          </p:nvCxnSpPr>
          <p:spPr bwMode="auto">
            <a:xfrm>
              <a:off x="8682102" y="8989872"/>
              <a:ext cx="108001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(Характеристика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зданий и сооружений) </a:t>
            </a:r>
          </a:p>
        </p:txBody>
      </p:sp>
      <p:graphicFrame>
        <p:nvGraphicFramePr>
          <p:cNvPr id="272412" name="Group 28"/>
          <p:cNvGraphicFramePr>
            <a:graphicFrameLocks noGrp="1"/>
          </p:cNvGraphicFramePr>
          <p:nvPr/>
        </p:nvGraphicFramePr>
        <p:xfrm>
          <a:off x="279400" y="1847850"/>
          <a:ext cx="12314238" cy="3487740"/>
        </p:xfrm>
        <a:graphic>
          <a:graphicData uri="http://schemas.openxmlformats.org/drawingml/2006/table">
            <a:tbl>
              <a:tblPr/>
              <a:tblGrid>
                <a:gridCol w="8650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63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4086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43" marB="5034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8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408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408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488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прибыванием людей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408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156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01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156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408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408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408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43" marB="5034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6053" name="Text Box 78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4.6.1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5" name="Группа 277"/>
          <p:cNvGrpSpPr>
            <a:grpSpLocks/>
          </p:cNvGrpSpPr>
          <p:nvPr/>
        </p:nvGrpSpPr>
        <p:grpSpPr bwMode="auto">
          <a:xfrm>
            <a:off x="293688" y="1703388"/>
            <a:ext cx="420687" cy="306387"/>
            <a:chOff x="6544278" y="3971161"/>
            <a:chExt cx="339753" cy="261960"/>
          </a:xfrm>
        </p:grpSpPr>
        <p:grpSp>
          <p:nvGrpSpPr>
            <p:cNvPr id="5861" name="Group 73"/>
            <p:cNvGrpSpPr>
              <a:grpSpLocks/>
            </p:cNvGrpSpPr>
            <p:nvPr/>
          </p:nvGrpSpPr>
          <p:grpSpPr bwMode="auto">
            <a:xfrm>
              <a:off x="6578849" y="3971161"/>
              <a:ext cx="255339" cy="261960"/>
              <a:chOff x="3168" y="186"/>
              <a:chExt cx="528" cy="672"/>
            </a:xfrm>
          </p:grpSpPr>
          <p:sp>
            <p:nvSpPr>
              <p:cNvPr id="5864" name="Line 74"/>
              <p:cNvSpPr>
                <a:spLocks noChangeShapeType="1"/>
              </p:cNvSpPr>
              <p:nvPr/>
            </p:nvSpPr>
            <p:spPr bwMode="auto">
              <a:xfrm>
                <a:off x="3193" y="186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5" name="Line 75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6" name="Line 76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7" name="Line 77"/>
              <p:cNvSpPr>
                <a:spLocks noChangeShapeType="1"/>
              </p:cNvSpPr>
              <p:nvPr/>
            </p:nvSpPr>
            <p:spPr bwMode="auto">
              <a:xfrm>
                <a:off x="3671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5862" name="Freeform 78"/>
            <p:cNvSpPr>
              <a:spLocks/>
            </p:cNvSpPr>
            <p:nvPr/>
          </p:nvSpPr>
          <p:spPr bwMode="auto">
            <a:xfrm>
              <a:off x="6591299" y="3986212"/>
              <a:ext cx="240507" cy="130980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863" name="Text Box 79"/>
            <p:cNvSpPr txBox="1">
              <a:spLocks noChangeArrowheads="1"/>
            </p:cNvSpPr>
            <p:nvPr/>
          </p:nvSpPr>
          <p:spPr bwMode="auto">
            <a:xfrm>
              <a:off x="6544278" y="4001463"/>
              <a:ext cx="33975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ДПО</a:t>
              </a:r>
            </a:p>
          </p:txBody>
        </p:sp>
      </p:grpSp>
      <p:grpSp>
        <p:nvGrpSpPr>
          <p:cNvPr id="5126" name="Группа 276"/>
          <p:cNvGrpSpPr>
            <a:grpSpLocks/>
          </p:cNvGrpSpPr>
          <p:nvPr/>
        </p:nvGrpSpPr>
        <p:grpSpPr bwMode="auto">
          <a:xfrm>
            <a:off x="309563" y="1387475"/>
            <a:ext cx="434975" cy="306388"/>
            <a:chOff x="4856160" y="3032911"/>
            <a:chExt cx="351098" cy="261959"/>
          </a:xfrm>
        </p:grpSpPr>
        <p:grpSp>
          <p:nvGrpSpPr>
            <p:cNvPr id="5853" name="Group 127"/>
            <p:cNvGrpSpPr>
              <a:grpSpLocks/>
            </p:cNvGrpSpPr>
            <p:nvPr/>
          </p:nvGrpSpPr>
          <p:grpSpPr bwMode="auto">
            <a:xfrm>
              <a:off x="4885381" y="3032911"/>
              <a:ext cx="302569" cy="261959"/>
              <a:chOff x="3168" y="180"/>
              <a:chExt cx="528" cy="672"/>
            </a:xfrm>
          </p:grpSpPr>
          <p:sp>
            <p:nvSpPr>
              <p:cNvPr id="5857" name="Line 128"/>
              <p:cNvSpPr>
                <a:spLocks noChangeShapeType="1"/>
              </p:cNvSpPr>
              <p:nvPr/>
            </p:nvSpPr>
            <p:spPr bwMode="auto">
              <a:xfrm>
                <a:off x="3175" y="180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8" name="Line 12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9" name="Line 13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0" name="Line 13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5854" name="Группа 22"/>
            <p:cNvGrpSpPr>
              <a:grpSpLocks/>
            </p:cNvGrpSpPr>
            <p:nvPr/>
          </p:nvGrpSpPr>
          <p:grpSpPr bwMode="auto">
            <a:xfrm>
              <a:off x="4856160" y="3051101"/>
              <a:ext cx="351098" cy="130980"/>
              <a:chOff x="3309131" y="3055062"/>
              <a:chExt cx="351098" cy="130980"/>
            </a:xfrm>
          </p:grpSpPr>
          <p:sp>
            <p:nvSpPr>
              <p:cNvPr id="5855" name="Freeform 132"/>
              <p:cNvSpPr>
                <a:spLocks/>
              </p:cNvSpPr>
              <p:nvPr/>
            </p:nvSpPr>
            <p:spPr bwMode="auto">
              <a:xfrm>
                <a:off x="3361848" y="3055062"/>
                <a:ext cx="274131" cy="130980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  <p:sp>
            <p:nvSpPr>
              <p:cNvPr id="5856" name="Text Box 133"/>
              <p:cNvSpPr txBox="1">
                <a:spLocks noChangeArrowheads="1"/>
              </p:cNvSpPr>
              <p:nvPr/>
            </p:nvSpPr>
            <p:spPr bwMode="auto">
              <a:xfrm>
                <a:off x="3309131" y="3073932"/>
                <a:ext cx="351098" cy="924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r>
                  <a:rPr lang="ru-RU" sz="700">
                    <a:solidFill>
                      <a:schemeClr val="bg1"/>
                    </a:solidFill>
                    <a:cs typeface="Arial" pitchFamily="34" charset="0"/>
                  </a:rPr>
                  <a:t>ВПО</a:t>
                </a:r>
              </a:p>
            </p:txBody>
          </p:sp>
        </p:grpSp>
      </p:grpSp>
      <p:grpSp>
        <p:nvGrpSpPr>
          <p:cNvPr id="5127" name="Group 316"/>
          <p:cNvGrpSpPr>
            <a:grpSpLocks/>
          </p:cNvGrpSpPr>
          <p:nvPr/>
        </p:nvGrpSpPr>
        <p:grpSpPr bwMode="auto">
          <a:xfrm>
            <a:off x="236538" y="3668713"/>
            <a:ext cx="471487" cy="311150"/>
            <a:chOff x="4727" y="2506"/>
            <a:chExt cx="706" cy="1172"/>
          </a:xfrm>
        </p:grpSpPr>
        <p:sp>
          <p:nvSpPr>
            <p:cNvPr id="577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2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128" name="Группа 280"/>
          <p:cNvGrpSpPr>
            <a:grpSpLocks/>
          </p:cNvGrpSpPr>
          <p:nvPr/>
        </p:nvGrpSpPr>
        <p:grpSpPr bwMode="auto">
          <a:xfrm>
            <a:off x="322263" y="2578100"/>
            <a:ext cx="331787" cy="296863"/>
            <a:chOff x="1758152" y="4604547"/>
            <a:chExt cx="267498" cy="253815"/>
          </a:xfrm>
        </p:grpSpPr>
        <p:grpSp>
          <p:nvGrpSpPr>
            <p:cNvPr id="5766" name="Group 397"/>
            <p:cNvGrpSpPr>
              <a:grpSpLocks/>
            </p:cNvGrpSpPr>
            <p:nvPr/>
          </p:nvGrpSpPr>
          <p:grpSpPr bwMode="auto">
            <a:xfrm>
              <a:off x="1758152" y="4604547"/>
              <a:ext cx="267498" cy="253815"/>
              <a:chOff x="6900" y="2382"/>
              <a:chExt cx="528" cy="272"/>
            </a:xfrm>
          </p:grpSpPr>
          <p:grpSp>
            <p:nvGrpSpPr>
              <p:cNvPr id="5768" name="Group 398"/>
              <p:cNvGrpSpPr>
                <a:grpSpLocks/>
              </p:cNvGrpSpPr>
              <p:nvPr/>
            </p:nvGrpSpPr>
            <p:grpSpPr bwMode="auto">
              <a:xfrm>
                <a:off x="6900" y="2382"/>
                <a:ext cx="528" cy="272"/>
                <a:chOff x="3168" y="192"/>
                <a:chExt cx="528" cy="672"/>
              </a:xfrm>
            </p:grpSpPr>
            <p:sp>
              <p:nvSpPr>
                <p:cNvPr id="5770" name="Line 399"/>
                <p:cNvSpPr>
                  <a:spLocks noChangeShapeType="1"/>
                </p:cNvSpPr>
                <p:nvPr/>
              </p:nvSpPr>
              <p:spPr bwMode="auto">
                <a:xfrm>
                  <a:off x="3192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1" name="Line 400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2" name="Line 401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3" name="Line 402"/>
                <p:cNvSpPr>
                  <a:spLocks noChangeShapeType="1"/>
                </p:cNvSpPr>
                <p:nvPr/>
              </p:nvSpPr>
              <p:spPr bwMode="auto">
                <a:xfrm>
                  <a:off x="3668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5769" name="Freeform 403"/>
              <p:cNvSpPr>
                <a:spLocks/>
              </p:cNvSpPr>
              <p:nvPr/>
            </p:nvSpPr>
            <p:spPr bwMode="auto">
              <a:xfrm>
                <a:off x="6922" y="2388"/>
                <a:ext cx="469" cy="148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62 h 159"/>
                  <a:gd name="T4" fmla="*/ 144033 w 291"/>
                  <a:gd name="T5" fmla="*/ 45 h 159"/>
                  <a:gd name="T6" fmla="*/ 144033 w 291"/>
                  <a:gd name="T7" fmla="*/ 16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</p:grpSp>
        <p:sp>
          <p:nvSpPr>
            <p:cNvPr id="5767" name="Text Box 404">
              <a:hlinkClick r:id="rId3" action="ppaction://hlinksldjump"/>
            </p:cNvPr>
            <p:cNvSpPr txBox="1">
              <a:spLocks noChangeArrowheads="1"/>
            </p:cNvSpPr>
            <p:nvPr/>
          </p:nvSpPr>
          <p:spPr bwMode="auto">
            <a:xfrm>
              <a:off x="1780353" y="4639472"/>
              <a:ext cx="215272" cy="7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600" dirty="0">
                  <a:cs typeface="Arial" pitchFamily="34" charset="0"/>
                </a:rPr>
                <a:t>ПЧ-44</a:t>
              </a:r>
            </a:p>
          </p:txBody>
        </p:sp>
      </p:grpSp>
      <p:sp>
        <p:nvSpPr>
          <p:cNvPr id="5129" name="Rectangle 423"/>
          <p:cNvSpPr>
            <a:spLocks noChangeArrowheads="1"/>
          </p:cNvSpPr>
          <p:nvPr/>
        </p:nvSpPr>
        <p:spPr bwMode="auto">
          <a:xfrm>
            <a:off x="939800" y="2938463"/>
            <a:ext cx="60166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ПОО, ОЭ</a:t>
            </a:r>
          </a:p>
        </p:txBody>
      </p:sp>
      <p:sp>
        <p:nvSpPr>
          <p:cNvPr id="5130" name="Rectangle 425"/>
          <p:cNvSpPr>
            <a:spLocks noChangeArrowheads="1"/>
          </p:cNvSpPr>
          <p:nvPr/>
        </p:nvSpPr>
        <p:spPr bwMode="auto">
          <a:xfrm>
            <a:off x="939800" y="1660525"/>
            <a:ext cx="206375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Добровольная пожарная охрана</a:t>
            </a:r>
          </a:p>
        </p:txBody>
      </p:sp>
      <p:sp>
        <p:nvSpPr>
          <p:cNvPr id="5131" name="Rectangle 426"/>
          <p:cNvSpPr>
            <a:spLocks noChangeArrowheads="1"/>
          </p:cNvSpPr>
          <p:nvPr/>
        </p:nvSpPr>
        <p:spPr bwMode="auto">
          <a:xfrm>
            <a:off x="939800" y="1382713"/>
            <a:ext cx="212407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Ведомственная пожарная охрана</a:t>
            </a:r>
          </a:p>
        </p:txBody>
      </p:sp>
      <p:sp>
        <p:nvSpPr>
          <p:cNvPr id="5132" name="Rectangle 428"/>
          <p:cNvSpPr>
            <a:spLocks noChangeArrowheads="1"/>
          </p:cNvSpPr>
          <p:nvPr/>
        </p:nvSpPr>
        <p:spPr bwMode="auto">
          <a:xfrm>
            <a:off x="939800" y="2505075"/>
            <a:ext cx="2538413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Федеральная противопожарная служба</a:t>
            </a:r>
          </a:p>
        </p:txBody>
      </p:sp>
      <p:sp>
        <p:nvSpPr>
          <p:cNvPr id="5133" name="Rectangle 430"/>
          <p:cNvSpPr>
            <a:spLocks noChangeArrowheads="1"/>
          </p:cNvSpPr>
          <p:nvPr/>
        </p:nvSpPr>
        <p:spPr bwMode="auto">
          <a:xfrm>
            <a:off x="939800" y="3757613"/>
            <a:ext cx="19605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Социально значимый объект</a:t>
            </a:r>
          </a:p>
        </p:txBody>
      </p:sp>
      <p:grpSp>
        <p:nvGrpSpPr>
          <p:cNvPr id="5134" name="Group 431"/>
          <p:cNvGrpSpPr>
            <a:grpSpLocks noChangeAspect="1"/>
          </p:cNvGrpSpPr>
          <p:nvPr/>
        </p:nvGrpSpPr>
        <p:grpSpPr bwMode="auto">
          <a:xfrm>
            <a:off x="174625" y="2806700"/>
            <a:ext cx="565150" cy="388938"/>
            <a:chOff x="4262" y="3704"/>
            <a:chExt cx="182" cy="97"/>
          </a:xfrm>
        </p:grpSpPr>
        <p:sp>
          <p:nvSpPr>
            <p:cNvPr id="566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66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576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66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575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575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576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75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576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5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575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574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574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75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575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5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4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574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566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573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66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567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573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573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572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572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571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571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571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570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570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569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569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569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568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67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567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135" name="Группа 278"/>
          <p:cNvGrpSpPr>
            <a:grpSpLocks/>
          </p:cNvGrpSpPr>
          <p:nvPr/>
        </p:nvGrpSpPr>
        <p:grpSpPr bwMode="auto">
          <a:xfrm>
            <a:off x="344488" y="2292350"/>
            <a:ext cx="338137" cy="296863"/>
            <a:chOff x="6000750" y="5189915"/>
            <a:chExt cx="273049" cy="253188"/>
          </a:xfrm>
        </p:grpSpPr>
        <p:grpSp>
          <p:nvGrpSpPr>
            <p:cNvPr id="5657" name="Group 537"/>
            <p:cNvGrpSpPr>
              <a:grpSpLocks/>
            </p:cNvGrpSpPr>
            <p:nvPr/>
          </p:nvGrpSpPr>
          <p:grpSpPr bwMode="auto">
            <a:xfrm>
              <a:off x="6000750" y="5189915"/>
              <a:ext cx="273049" cy="253188"/>
              <a:chOff x="3168" y="192"/>
              <a:chExt cx="528" cy="672"/>
            </a:xfrm>
          </p:grpSpPr>
          <p:sp>
            <p:nvSpPr>
              <p:cNvPr id="5659" name="Line 538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0" name="Line 53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1" name="Line 54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2" name="Line 54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</p:grpSp>
        <p:sp>
          <p:nvSpPr>
            <p:cNvPr id="5658" name="Text Box 543"/>
            <p:cNvSpPr txBox="1">
              <a:spLocks noChangeArrowheads="1"/>
            </p:cNvSpPr>
            <p:nvPr/>
          </p:nvSpPr>
          <p:spPr bwMode="auto">
            <a:xfrm>
              <a:off x="6038850" y="5219261"/>
              <a:ext cx="189533" cy="91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МПО</a:t>
              </a:r>
            </a:p>
          </p:txBody>
        </p:sp>
      </p:grpSp>
      <p:sp>
        <p:nvSpPr>
          <p:cNvPr id="5136" name="Text Box 544"/>
          <p:cNvSpPr txBox="1">
            <a:spLocks noChangeArrowheads="1"/>
          </p:cNvSpPr>
          <p:nvPr/>
        </p:nvSpPr>
        <p:spPr bwMode="auto">
          <a:xfrm>
            <a:off x="844550" y="1922463"/>
            <a:ext cx="2514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Противопожарная</a:t>
            </a:r>
            <a:r>
              <a:rPr lang="ru-RU" sz="1200"/>
              <a:t> служба </a:t>
            </a:r>
            <a:r>
              <a:rPr lang="ru-RU" sz="1100"/>
              <a:t>субъекта</a:t>
            </a:r>
          </a:p>
        </p:txBody>
      </p:sp>
      <p:sp>
        <p:nvSpPr>
          <p:cNvPr id="5137" name="Rectangle 557"/>
          <p:cNvSpPr>
            <a:spLocks noChangeArrowheads="1"/>
          </p:cNvSpPr>
          <p:nvPr/>
        </p:nvSpPr>
        <p:spPr bwMode="auto">
          <a:xfrm>
            <a:off x="939800" y="3267075"/>
            <a:ext cx="18732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Лечебные учреждения</a:t>
            </a:r>
          </a:p>
          <a:p>
            <a:pPr defTabSz="911225"/>
            <a:r>
              <a:rPr lang="ru-RU" sz="1100"/>
              <a:t> (наименование, кол-во коек)</a:t>
            </a:r>
          </a:p>
        </p:txBody>
      </p:sp>
      <p:grpSp>
        <p:nvGrpSpPr>
          <p:cNvPr id="5138" name="Group 560"/>
          <p:cNvGrpSpPr>
            <a:grpSpLocks/>
          </p:cNvGrpSpPr>
          <p:nvPr/>
        </p:nvGrpSpPr>
        <p:grpSpPr bwMode="auto">
          <a:xfrm>
            <a:off x="279400" y="4094163"/>
            <a:ext cx="360363" cy="304800"/>
            <a:chOff x="4032" y="3888"/>
            <a:chExt cx="192" cy="205"/>
          </a:xfrm>
        </p:grpSpPr>
        <p:sp>
          <p:nvSpPr>
            <p:cNvPr id="5655" name="Freeform 561"/>
            <p:cNvSpPr>
              <a:spLocks/>
            </p:cNvSpPr>
            <p:nvPr/>
          </p:nvSpPr>
          <p:spPr bwMode="auto">
            <a:xfrm>
              <a:off x="4088" y="3898"/>
              <a:ext cx="85" cy="195"/>
            </a:xfrm>
            <a:custGeom>
              <a:avLst/>
              <a:gdLst>
                <a:gd name="T0" fmla="*/ 230868 w 42"/>
                <a:gd name="T1" fmla="*/ 0 h 84"/>
                <a:gd name="T2" fmla="*/ 0 w 42"/>
                <a:gd name="T3" fmla="*/ 2154142 h 84"/>
                <a:gd name="T4" fmla="*/ 401052 w 42"/>
                <a:gd name="T5" fmla="*/ 1716994 h 84"/>
                <a:gd name="T6" fmla="*/ 93441 w 42"/>
                <a:gd name="T7" fmla="*/ 4781304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4"/>
                <a:gd name="T14" fmla="*/ 42 w 4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4">
                  <a:moveTo>
                    <a:pt x="24" y="0"/>
                  </a:moveTo>
                  <a:lnTo>
                    <a:pt x="0" y="38"/>
                  </a:lnTo>
                  <a:lnTo>
                    <a:pt x="42" y="30"/>
                  </a:lnTo>
                  <a:lnTo>
                    <a:pt x="10" y="84"/>
                  </a:lnTo>
                </a:path>
              </a:pathLst>
            </a:custGeom>
            <a:noFill/>
            <a:ln w="19050">
              <a:solidFill>
                <a:srgbClr val="0066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656" name="Oval 562"/>
            <p:cNvSpPr>
              <a:spLocks noChangeArrowheads="1"/>
            </p:cNvSpPr>
            <p:nvPr/>
          </p:nvSpPr>
          <p:spPr bwMode="auto">
            <a:xfrm>
              <a:off x="4032" y="3888"/>
              <a:ext cx="192" cy="192"/>
            </a:xfrm>
            <a:prstGeom prst="ellips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39" name="Text Box 563"/>
          <p:cNvSpPr txBox="1">
            <a:spLocks noChangeArrowheads="1"/>
          </p:cNvSpPr>
          <p:nvPr/>
        </p:nvSpPr>
        <p:spPr bwMode="auto">
          <a:xfrm>
            <a:off x="820738" y="4076700"/>
            <a:ext cx="593725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000">
                <a:cs typeface="Arial" pitchFamily="34" charset="0"/>
              </a:rPr>
              <a:t>- </a:t>
            </a:r>
            <a:r>
              <a:rPr lang="ru-RU" sz="1000">
                <a:cs typeface="Arial" pitchFamily="34" charset="0"/>
              </a:rPr>
              <a:t>ГЭС</a:t>
            </a:r>
          </a:p>
        </p:txBody>
      </p:sp>
      <p:grpSp>
        <p:nvGrpSpPr>
          <p:cNvPr id="5140" name="Group 697"/>
          <p:cNvGrpSpPr>
            <a:grpSpLocks/>
          </p:cNvGrpSpPr>
          <p:nvPr/>
        </p:nvGrpSpPr>
        <p:grpSpPr bwMode="auto">
          <a:xfrm>
            <a:off x="349250" y="2008188"/>
            <a:ext cx="355600" cy="295275"/>
            <a:chOff x="131" y="5457"/>
            <a:chExt cx="224" cy="186"/>
          </a:xfrm>
        </p:grpSpPr>
        <p:sp>
          <p:nvSpPr>
            <p:cNvPr id="5652" name="Freeform 698"/>
            <p:cNvSpPr>
              <a:spLocks/>
            </p:cNvSpPr>
            <p:nvPr/>
          </p:nvSpPr>
          <p:spPr bwMode="auto">
            <a:xfrm>
              <a:off x="137" y="5457"/>
              <a:ext cx="218" cy="113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 h 159"/>
                <a:gd name="T4" fmla="*/ 7 w 291"/>
                <a:gd name="T5" fmla="*/ 1 h 159"/>
                <a:gd name="T6" fmla="*/ 7 w 291"/>
                <a:gd name="T7" fmla="*/ 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653" name="Text Box 699"/>
            <p:cNvSpPr txBox="1">
              <a:spLocks noChangeArrowheads="1"/>
            </p:cNvSpPr>
            <p:nvPr/>
          </p:nvSpPr>
          <p:spPr bwMode="auto">
            <a:xfrm>
              <a:off x="131" y="5473"/>
              <a:ext cx="181" cy="68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ПЧ-39</a:t>
              </a:r>
            </a:p>
          </p:txBody>
        </p:sp>
        <p:sp>
          <p:nvSpPr>
            <p:cNvPr id="5654" name="Line 700"/>
            <p:cNvSpPr>
              <a:spLocks noChangeShapeType="1"/>
            </p:cNvSpPr>
            <p:nvPr/>
          </p:nvSpPr>
          <p:spPr bwMode="auto">
            <a:xfrm>
              <a:off x="131" y="5461"/>
              <a:ext cx="0" cy="18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41" name="Line 701"/>
          <p:cNvSpPr>
            <a:spLocks noChangeShapeType="1"/>
          </p:cNvSpPr>
          <p:nvPr/>
        </p:nvSpPr>
        <p:spPr bwMode="auto">
          <a:xfrm>
            <a:off x="168275" y="4605338"/>
            <a:ext cx="5762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3" rIns="91427" bIns="45713"/>
          <a:lstStyle/>
          <a:p>
            <a:endParaRPr lang="ru-RU"/>
          </a:p>
        </p:txBody>
      </p:sp>
      <p:sp>
        <p:nvSpPr>
          <p:cNvPr id="5142" name="Text Box 702"/>
          <p:cNvSpPr txBox="1">
            <a:spLocks noChangeArrowheads="1"/>
          </p:cNvSpPr>
          <p:nvPr/>
        </p:nvSpPr>
        <p:spPr bwMode="auto">
          <a:xfrm>
            <a:off x="844550" y="4381500"/>
            <a:ext cx="224631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</a:t>
            </a:r>
            <a:r>
              <a:rPr lang="ru-RU" sz="1100">
                <a:cs typeface="Times New Roman" pitchFamily="18" charset="0"/>
              </a:rPr>
              <a:t>Граница муниципального </a:t>
            </a:r>
          </a:p>
          <a:p>
            <a:pPr eaLnBrk="1" hangingPunct="1"/>
            <a:r>
              <a:rPr lang="ru-RU" sz="1100">
                <a:cs typeface="Times New Roman" pitchFamily="18" charset="0"/>
              </a:rPr>
              <a:t>района и пожарного гарнизона</a:t>
            </a:r>
          </a:p>
        </p:txBody>
      </p:sp>
      <p:sp>
        <p:nvSpPr>
          <p:cNvPr id="5143" name="Rectangle 427"/>
          <p:cNvSpPr>
            <a:spLocks noChangeArrowheads="1"/>
          </p:cNvSpPr>
          <p:nvPr/>
        </p:nvSpPr>
        <p:spPr bwMode="auto">
          <a:xfrm>
            <a:off x="939800" y="2246313"/>
            <a:ext cx="22113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Муниципальная пожарная охрана</a:t>
            </a:r>
          </a:p>
        </p:txBody>
      </p:sp>
      <p:grpSp>
        <p:nvGrpSpPr>
          <p:cNvPr id="5144" name="Группа 281"/>
          <p:cNvGrpSpPr>
            <a:grpSpLocks/>
          </p:cNvGrpSpPr>
          <p:nvPr/>
        </p:nvGrpSpPr>
        <p:grpSpPr bwMode="auto">
          <a:xfrm>
            <a:off x="268288" y="3295650"/>
            <a:ext cx="539750" cy="268288"/>
            <a:chOff x="2548722" y="6171025"/>
            <a:chExt cx="435778" cy="229775"/>
          </a:xfrm>
        </p:grpSpPr>
        <p:sp>
          <p:nvSpPr>
            <p:cNvPr id="5644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492" tIns="10492" rIns="10492" bIns="10492"/>
            <a:lstStyle/>
            <a:p>
              <a:pPr algn="ctr" defTabSz="911225"/>
              <a:r>
                <a:rPr lang="ru-RU" sz="800" u="sng">
                  <a:cs typeface="Times New Roman" pitchFamily="18" charset="0"/>
                </a:rPr>
                <a:t>УБ</a:t>
              </a:r>
            </a:p>
            <a:p>
              <a:pPr algn="ctr" defTabSz="911225"/>
              <a:r>
                <a:rPr lang="ru-RU" sz="800">
                  <a:cs typeface="Times New Roman" pitchFamily="18" charset="0"/>
                </a:rPr>
                <a:t>40</a:t>
              </a:r>
            </a:p>
          </p:txBody>
        </p:sp>
        <p:grpSp>
          <p:nvGrpSpPr>
            <p:cNvPr id="5645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5646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7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8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649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650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51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5145" name="Text Box 127"/>
          <p:cNvSpPr txBox="1">
            <a:spLocks noChangeArrowheads="1"/>
          </p:cNvSpPr>
          <p:nvPr/>
        </p:nvSpPr>
        <p:spPr bwMode="auto">
          <a:xfrm>
            <a:off x="814388" y="4837113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Химически опасные объекты</a:t>
            </a:r>
          </a:p>
        </p:txBody>
      </p:sp>
      <p:pic>
        <p:nvPicPr>
          <p:cNvPr id="5146" name="Picture 288" descr="C:\Documents and Settings\99001\Рабочий стол\Символы_опасности_files\80px-WMD-chemical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513" y="4833938"/>
            <a:ext cx="395287" cy="39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7" name="Text Box 87"/>
          <p:cNvSpPr txBox="1">
            <a:spLocks noChangeArrowheads="1"/>
          </p:cNvSpPr>
          <p:nvPr/>
        </p:nvSpPr>
        <p:spPr bwMode="auto">
          <a:xfrm>
            <a:off x="830263" y="5141913"/>
            <a:ext cx="2214562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004" tIns="64002" rIns="128004" bIns="64002">
            <a:spAutoFit/>
          </a:bodyPr>
          <a:lstStyle>
            <a:lvl1pPr marL="88900" indent="-889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хранилище АХОВ (тип вещества, количество тонн)</a:t>
            </a:r>
          </a:p>
        </p:txBody>
      </p:sp>
      <p:sp>
        <p:nvSpPr>
          <p:cNvPr id="5148" name="TextBox 264"/>
          <p:cNvSpPr txBox="1">
            <a:spLocks noChangeArrowheads="1"/>
          </p:cNvSpPr>
          <p:nvPr/>
        </p:nvSpPr>
        <p:spPr bwMode="auto">
          <a:xfrm>
            <a:off x="234950" y="5246688"/>
            <a:ext cx="439738" cy="306387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700" u="sng"/>
              <a:t>ХЛОР</a:t>
            </a:r>
          </a:p>
          <a:p>
            <a:pPr algn="ctr" eaLnBrk="1" hangingPunct="1"/>
            <a:r>
              <a:rPr lang="ru-RU" sz="700"/>
              <a:t>0,4/0,4</a:t>
            </a:r>
          </a:p>
        </p:txBody>
      </p:sp>
      <p:grpSp>
        <p:nvGrpSpPr>
          <p:cNvPr id="5149" name="Группа 81"/>
          <p:cNvGrpSpPr>
            <a:grpSpLocks/>
          </p:cNvGrpSpPr>
          <p:nvPr/>
        </p:nvGrpSpPr>
        <p:grpSpPr bwMode="auto">
          <a:xfrm>
            <a:off x="196850" y="5683250"/>
            <a:ext cx="576263" cy="198438"/>
            <a:chOff x="9839134" y="6812696"/>
            <a:chExt cx="888390" cy="318049"/>
          </a:xfrm>
        </p:grpSpPr>
        <p:grpSp>
          <p:nvGrpSpPr>
            <p:cNvPr id="5633" name="Group 11351"/>
            <p:cNvGrpSpPr>
              <a:grpSpLocks/>
            </p:cNvGrpSpPr>
            <p:nvPr/>
          </p:nvGrpSpPr>
          <p:grpSpPr bwMode="auto">
            <a:xfrm>
              <a:off x="9853876" y="6812696"/>
              <a:ext cx="484978" cy="289307"/>
              <a:chOff x="3311" y="3209"/>
              <a:chExt cx="250" cy="155"/>
            </a:xfrm>
          </p:grpSpPr>
          <p:grpSp>
            <p:nvGrpSpPr>
              <p:cNvPr id="5638" name="Group 11352"/>
              <p:cNvGrpSpPr>
                <a:grpSpLocks/>
              </p:cNvGrpSpPr>
              <p:nvPr/>
            </p:nvGrpSpPr>
            <p:grpSpPr bwMode="auto">
              <a:xfrm>
                <a:off x="3311" y="3209"/>
                <a:ext cx="125" cy="155"/>
                <a:chOff x="3311" y="3209"/>
                <a:chExt cx="125" cy="155"/>
              </a:xfrm>
            </p:grpSpPr>
            <p:sp>
              <p:nvSpPr>
                <p:cNvPr id="5642" name="Freeform 11353"/>
                <p:cNvSpPr>
                  <a:spLocks/>
                </p:cNvSpPr>
                <p:nvPr/>
              </p:nvSpPr>
              <p:spPr bwMode="auto">
                <a:xfrm>
                  <a:off x="3311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1147" y="0"/>
                      </a:moveTo>
                      <a:cubicBezTo>
                        <a:pt x="514" y="0"/>
                        <a:pt x="0" y="597"/>
                        <a:pt x="0" y="1333"/>
                      </a:cubicBezTo>
                      <a:lnTo>
                        <a:pt x="1147" y="1333"/>
                      </a:lnTo>
                      <a:lnTo>
                        <a:pt x="1147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3" name="Freeform 11354"/>
                <p:cNvSpPr>
                  <a:spLocks/>
                </p:cNvSpPr>
                <p:nvPr/>
              </p:nvSpPr>
              <p:spPr bwMode="auto">
                <a:xfrm>
                  <a:off x="3311" y="3211"/>
                  <a:ext cx="125" cy="153"/>
                </a:xfrm>
                <a:custGeom>
                  <a:avLst/>
                  <a:gdLst>
                    <a:gd name="T0" fmla="*/ 125 w 125"/>
                    <a:gd name="T1" fmla="*/ 0 h 153"/>
                    <a:gd name="T2" fmla="*/ 0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125" y="0"/>
                      </a:moveTo>
                      <a:cubicBezTo>
                        <a:pt x="56" y="0"/>
                        <a:pt x="0" y="69"/>
                        <a:pt x="0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  <p:grpSp>
            <p:nvGrpSpPr>
              <p:cNvPr id="5639" name="Group 11355"/>
              <p:cNvGrpSpPr>
                <a:grpSpLocks/>
              </p:cNvGrpSpPr>
              <p:nvPr/>
            </p:nvGrpSpPr>
            <p:grpSpPr bwMode="auto">
              <a:xfrm>
                <a:off x="3436" y="3209"/>
                <a:ext cx="125" cy="155"/>
                <a:chOff x="3436" y="3209"/>
                <a:chExt cx="125" cy="155"/>
              </a:xfrm>
            </p:grpSpPr>
            <p:sp>
              <p:nvSpPr>
                <p:cNvPr id="5640" name="Freeform 11356"/>
                <p:cNvSpPr>
                  <a:spLocks/>
                </p:cNvSpPr>
                <p:nvPr/>
              </p:nvSpPr>
              <p:spPr bwMode="auto">
                <a:xfrm>
                  <a:off x="3436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0" y="0"/>
                      </a:moveTo>
                      <a:cubicBezTo>
                        <a:pt x="633" y="0"/>
                        <a:pt x="1147" y="597"/>
                        <a:pt x="1147" y="1333"/>
                      </a:cubicBezTo>
                      <a:lnTo>
                        <a:pt x="0" y="13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1" name="Freeform 11357"/>
                <p:cNvSpPr>
                  <a:spLocks/>
                </p:cNvSpPr>
                <p:nvPr/>
              </p:nvSpPr>
              <p:spPr bwMode="auto">
                <a:xfrm>
                  <a:off x="3436" y="3211"/>
                  <a:ext cx="125" cy="153"/>
                </a:xfrm>
                <a:custGeom>
                  <a:avLst/>
                  <a:gdLst>
                    <a:gd name="T0" fmla="*/ 0 w 125"/>
                    <a:gd name="T1" fmla="*/ 0 h 153"/>
                    <a:gd name="T2" fmla="*/ 125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0" y="0"/>
                      </a:moveTo>
                      <a:cubicBezTo>
                        <a:pt x="69" y="0"/>
                        <a:pt x="125" y="69"/>
                        <a:pt x="125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34" name="Group 11358"/>
            <p:cNvGrpSpPr>
              <a:grpSpLocks/>
            </p:cNvGrpSpPr>
            <p:nvPr/>
          </p:nvGrpSpPr>
          <p:grpSpPr bwMode="auto">
            <a:xfrm>
              <a:off x="9839134" y="6906213"/>
              <a:ext cx="888390" cy="224532"/>
              <a:chOff x="82" y="4408"/>
              <a:chExt cx="460" cy="154"/>
            </a:xfrm>
          </p:grpSpPr>
          <p:sp>
            <p:nvSpPr>
              <p:cNvPr id="5635" name="Line 11359"/>
              <p:cNvSpPr>
                <a:spLocks noChangeShapeType="1"/>
              </p:cNvSpPr>
              <p:nvPr/>
            </p:nvSpPr>
            <p:spPr bwMode="auto">
              <a:xfrm>
                <a:off x="82" y="4552"/>
                <a:ext cx="460" cy="1"/>
              </a:xfrm>
              <a:prstGeom prst="line">
                <a:avLst/>
              </a:prstGeom>
              <a:noFill/>
              <a:ln w="238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6" name="Rectangle 11360"/>
              <p:cNvSpPr>
                <a:spLocks noChangeArrowheads="1"/>
              </p:cNvSpPr>
              <p:nvPr/>
            </p:nvSpPr>
            <p:spPr bwMode="auto">
              <a:xfrm>
                <a:off x="353" y="4427"/>
                <a:ext cx="164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2000</a:t>
                </a:r>
                <a:endParaRPr lang="ru-RU" sz="1400">
                  <a:cs typeface="Arial" pitchFamily="34" charset="0"/>
                </a:endParaRPr>
              </a:p>
            </p:txBody>
          </p:sp>
          <p:sp>
            <p:nvSpPr>
              <p:cNvPr id="5637" name="Rectangle 11361"/>
              <p:cNvSpPr>
                <a:spLocks noChangeArrowheads="1"/>
              </p:cNvSpPr>
              <p:nvPr/>
            </p:nvSpPr>
            <p:spPr bwMode="auto">
              <a:xfrm>
                <a:off x="122" y="4408"/>
                <a:ext cx="200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ХИМ</a:t>
                </a:r>
                <a:endParaRPr lang="ru-RU" sz="800">
                  <a:cs typeface="Arial" pitchFamily="34" charset="0"/>
                </a:endParaRPr>
              </a:p>
            </p:txBody>
          </p:sp>
        </p:grpSp>
      </p:grpSp>
      <p:sp>
        <p:nvSpPr>
          <p:cNvPr id="5150" name="Rectangle 11363"/>
          <p:cNvSpPr>
            <a:spLocks noChangeArrowheads="1"/>
          </p:cNvSpPr>
          <p:nvPr/>
        </p:nvSpPr>
        <p:spPr bwMode="auto">
          <a:xfrm>
            <a:off x="950913" y="5576888"/>
            <a:ext cx="21844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marL="90488" indent="-90488" defTabSz="1477963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- склад средств РХЗ с указанием их количества в тоннах</a:t>
            </a:r>
          </a:p>
        </p:txBody>
      </p:sp>
      <p:sp>
        <p:nvSpPr>
          <p:cNvPr id="5151" name="Text Box 127"/>
          <p:cNvSpPr txBox="1">
            <a:spLocks noChangeArrowheads="1"/>
          </p:cNvSpPr>
          <p:nvPr/>
        </p:nvSpPr>
        <p:spPr bwMode="auto">
          <a:xfrm>
            <a:off x="822325" y="5938838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Биологически опасные объекты</a:t>
            </a:r>
          </a:p>
        </p:txBody>
      </p:sp>
      <p:pic>
        <p:nvPicPr>
          <p:cNvPr id="5152" name="Picture 352" descr="C:\Documents and Settings\99001\Рабочий стол\Символы_опасности_files\80px-Biohazar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5984875"/>
            <a:ext cx="376238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53" name="Group 295"/>
          <p:cNvGrpSpPr>
            <a:grpSpLocks/>
          </p:cNvGrpSpPr>
          <p:nvPr/>
        </p:nvGrpSpPr>
        <p:grpSpPr bwMode="auto">
          <a:xfrm rot="2225729">
            <a:off x="233363" y="6719888"/>
            <a:ext cx="582612" cy="130175"/>
            <a:chOff x="2555" y="4386"/>
            <a:chExt cx="451" cy="122"/>
          </a:xfrm>
        </p:grpSpPr>
        <p:sp>
          <p:nvSpPr>
            <p:cNvPr id="5629" name="Rectangle 296"/>
            <p:cNvSpPr>
              <a:spLocks noChangeArrowheads="1"/>
            </p:cNvSpPr>
            <p:nvPr/>
          </p:nvSpPr>
          <p:spPr bwMode="auto">
            <a:xfrm rot="-2184025">
              <a:off x="2572" y="4419"/>
              <a:ext cx="418" cy="56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  <p:sp>
          <p:nvSpPr>
            <p:cNvPr id="5630" name="Line 297"/>
            <p:cNvSpPr>
              <a:spLocks noChangeShapeType="1"/>
            </p:cNvSpPr>
            <p:nvPr/>
          </p:nvSpPr>
          <p:spPr bwMode="auto">
            <a:xfrm rot="-2184025">
              <a:off x="2555" y="4424"/>
              <a:ext cx="418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1" name="Line 298"/>
            <p:cNvSpPr>
              <a:spLocks noChangeShapeType="1"/>
            </p:cNvSpPr>
            <p:nvPr/>
          </p:nvSpPr>
          <p:spPr bwMode="auto">
            <a:xfrm rot="-2184025">
              <a:off x="2588" y="4467"/>
              <a:ext cx="418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2" name="Oval 299"/>
            <p:cNvSpPr>
              <a:spLocks noChangeArrowheads="1"/>
            </p:cNvSpPr>
            <p:nvPr/>
          </p:nvSpPr>
          <p:spPr bwMode="auto">
            <a:xfrm rot="-2184025">
              <a:off x="2719" y="4386"/>
              <a:ext cx="124" cy="122"/>
            </a:xfrm>
            <a:prstGeom prst="ellipse">
              <a:avLst/>
            </a:prstGeom>
            <a:solidFill>
              <a:srgbClr val="FFFF00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</p:grpSp>
      <p:grpSp>
        <p:nvGrpSpPr>
          <p:cNvPr id="5154" name="Group 68"/>
          <p:cNvGrpSpPr>
            <a:grpSpLocks/>
          </p:cNvGrpSpPr>
          <p:nvPr/>
        </p:nvGrpSpPr>
        <p:grpSpPr bwMode="auto">
          <a:xfrm>
            <a:off x="222250" y="6351588"/>
            <a:ext cx="468313" cy="287337"/>
            <a:chOff x="691" y="2698"/>
            <a:chExt cx="548" cy="304"/>
          </a:xfrm>
        </p:grpSpPr>
        <p:grpSp>
          <p:nvGrpSpPr>
            <p:cNvPr id="5603" name="Group 69"/>
            <p:cNvGrpSpPr>
              <a:grpSpLocks/>
            </p:cNvGrpSpPr>
            <p:nvPr/>
          </p:nvGrpSpPr>
          <p:grpSpPr bwMode="auto">
            <a:xfrm>
              <a:off x="691" y="2823"/>
              <a:ext cx="273" cy="179"/>
              <a:chOff x="0" y="1"/>
              <a:chExt cx="20000" cy="19999"/>
            </a:xfrm>
          </p:grpSpPr>
          <p:grpSp>
            <p:nvGrpSpPr>
              <p:cNvPr id="5619" name="Group 70"/>
              <p:cNvGrpSpPr>
                <a:grpSpLocks/>
              </p:cNvGrpSpPr>
              <p:nvPr/>
            </p:nvGrpSpPr>
            <p:grpSpPr bwMode="auto">
              <a:xfrm>
                <a:off x="3007" y="1"/>
                <a:ext cx="14014" cy="19999"/>
                <a:chOff x="0" y="1"/>
                <a:chExt cx="20000" cy="19999"/>
              </a:xfrm>
            </p:grpSpPr>
            <p:grpSp>
              <p:nvGrpSpPr>
                <p:cNvPr id="5622" name="Group 71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38"/>
                  <a:chOff x="0" y="2"/>
                  <a:chExt cx="20000" cy="19998"/>
                </a:xfrm>
              </p:grpSpPr>
              <p:sp>
                <p:nvSpPr>
                  <p:cNvPr id="5624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60"/>
                    <a:ext cx="20000" cy="1744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25" name="Freeform 73"/>
                  <p:cNvSpPr>
                    <a:spLocks/>
                  </p:cNvSpPr>
                  <p:nvPr/>
                </p:nvSpPr>
                <p:spPr bwMode="auto">
                  <a:xfrm>
                    <a:off x="7084" y="2"/>
                    <a:ext cx="5706" cy="374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747"/>
                        </a:moveTo>
                        <a:lnTo>
                          <a:pt x="0" y="0"/>
                        </a:lnTo>
                        <a:lnTo>
                          <a:pt x="19854" y="0"/>
                        </a:lnTo>
                        <a:lnTo>
                          <a:pt x="19854" y="19747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6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084" y="2"/>
                    <a:ext cx="40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7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7084" y="2"/>
                    <a:ext cx="5706" cy="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8" name="Line 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34" y="2"/>
                    <a:ext cx="42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23" name="Freeform 77"/>
                <p:cNvSpPr>
                  <a:spLocks/>
                </p:cNvSpPr>
                <p:nvPr/>
              </p:nvSpPr>
              <p:spPr bwMode="auto">
                <a:xfrm>
                  <a:off x="2833" y="17633"/>
                  <a:ext cx="14294" cy="236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23" y="0"/>
                      </a:moveTo>
                      <a:lnTo>
                        <a:pt x="0" y="19623"/>
                      </a:lnTo>
                      <a:lnTo>
                        <a:pt x="7988" y="9811"/>
                      </a:lnTo>
                      <a:lnTo>
                        <a:pt x="10029" y="19623"/>
                      </a:lnTo>
                      <a:lnTo>
                        <a:pt x="12012" y="9811"/>
                      </a:lnTo>
                      <a:lnTo>
                        <a:pt x="19942" y="19623"/>
                      </a:lnTo>
                      <a:lnTo>
                        <a:pt x="15977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20" name="Rectangle 78"/>
              <p:cNvSpPr>
                <a:spLocks noChangeArrowheads="1"/>
              </p:cNvSpPr>
              <p:nvPr/>
            </p:nvSpPr>
            <p:spPr bwMode="auto">
              <a:xfrm>
                <a:off x="0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21" name="Rectangle 79"/>
              <p:cNvSpPr>
                <a:spLocks noChangeArrowheads="1"/>
              </p:cNvSpPr>
              <p:nvPr/>
            </p:nvSpPr>
            <p:spPr bwMode="auto">
              <a:xfrm>
                <a:off x="16993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grpSp>
          <p:nvGrpSpPr>
            <p:cNvPr id="5604" name="Group 80"/>
            <p:cNvGrpSpPr>
              <a:grpSpLocks/>
            </p:cNvGrpSpPr>
            <p:nvPr/>
          </p:nvGrpSpPr>
          <p:grpSpPr bwMode="auto">
            <a:xfrm>
              <a:off x="827" y="2734"/>
              <a:ext cx="412" cy="268"/>
              <a:chOff x="0" y="1"/>
              <a:chExt cx="20000" cy="19999"/>
            </a:xfrm>
          </p:grpSpPr>
          <p:grpSp>
            <p:nvGrpSpPr>
              <p:cNvPr id="5609" name="Group 81"/>
              <p:cNvGrpSpPr>
                <a:grpSpLocks/>
              </p:cNvGrpSpPr>
              <p:nvPr/>
            </p:nvGrpSpPr>
            <p:grpSpPr bwMode="auto">
              <a:xfrm>
                <a:off x="2999" y="1"/>
                <a:ext cx="14002" cy="19999"/>
                <a:chOff x="0" y="1"/>
                <a:chExt cx="20000" cy="19999"/>
              </a:xfrm>
            </p:grpSpPr>
            <p:grpSp>
              <p:nvGrpSpPr>
                <p:cNvPr id="5612" name="Group 82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65"/>
                  <a:chOff x="0" y="1"/>
                  <a:chExt cx="20000" cy="19999"/>
                </a:xfrm>
              </p:grpSpPr>
              <p:sp>
                <p:nvSpPr>
                  <p:cNvPr id="5614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01"/>
                    <a:ext cx="20000" cy="17499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15" name="Freeform 84"/>
                  <p:cNvSpPr>
                    <a:spLocks/>
                  </p:cNvSpPr>
                  <p:nvPr/>
                </p:nvSpPr>
                <p:spPr bwMode="auto">
                  <a:xfrm>
                    <a:off x="7120" y="1"/>
                    <a:ext cx="5731" cy="376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832"/>
                        </a:moveTo>
                        <a:lnTo>
                          <a:pt x="0" y="0"/>
                        </a:lnTo>
                        <a:lnTo>
                          <a:pt x="19903" y="0"/>
                        </a:lnTo>
                        <a:lnTo>
                          <a:pt x="19903" y="19832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6" name="Line 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120" y="1"/>
                    <a:ext cx="29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7" name="Line 86"/>
                  <p:cNvSpPr>
                    <a:spLocks noChangeShapeType="1"/>
                  </p:cNvSpPr>
                  <p:nvPr/>
                </p:nvSpPr>
                <p:spPr bwMode="auto">
                  <a:xfrm>
                    <a:off x="7120" y="1"/>
                    <a:ext cx="5731" cy="3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8" name="Line 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51" y="1"/>
                    <a:ext cx="27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13" name="Freeform 88"/>
                <p:cNvSpPr>
                  <a:spLocks/>
                </p:cNvSpPr>
                <p:nvPr/>
              </p:nvSpPr>
              <p:spPr bwMode="auto">
                <a:xfrm>
                  <a:off x="2862" y="17643"/>
                  <a:ext cx="14300" cy="235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08" y="0"/>
                      </a:moveTo>
                      <a:lnTo>
                        <a:pt x="0" y="19747"/>
                      </a:lnTo>
                      <a:lnTo>
                        <a:pt x="7977" y="10127"/>
                      </a:lnTo>
                      <a:lnTo>
                        <a:pt x="10000" y="19747"/>
                      </a:lnTo>
                      <a:lnTo>
                        <a:pt x="11984" y="10127"/>
                      </a:lnTo>
                      <a:lnTo>
                        <a:pt x="19961" y="19747"/>
                      </a:lnTo>
                      <a:lnTo>
                        <a:pt x="15953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10" name="Rectangle 89"/>
              <p:cNvSpPr>
                <a:spLocks noChangeArrowheads="1"/>
              </p:cNvSpPr>
              <p:nvPr/>
            </p:nvSpPr>
            <p:spPr bwMode="auto">
              <a:xfrm>
                <a:off x="0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11" name="Rectangle 90"/>
              <p:cNvSpPr>
                <a:spLocks noChangeArrowheads="1"/>
              </p:cNvSpPr>
              <p:nvPr/>
            </p:nvSpPr>
            <p:spPr bwMode="auto">
              <a:xfrm>
                <a:off x="16982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sp>
          <p:nvSpPr>
            <p:cNvPr id="5605" name="Line 91"/>
            <p:cNvSpPr>
              <a:spLocks noChangeShapeType="1"/>
            </p:cNvSpPr>
            <p:nvPr/>
          </p:nvSpPr>
          <p:spPr bwMode="auto">
            <a:xfrm flipH="1">
              <a:off x="884" y="2698"/>
              <a:ext cx="10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6" name="Arc 92"/>
            <p:cNvSpPr>
              <a:spLocks/>
            </p:cNvSpPr>
            <p:nvPr/>
          </p:nvSpPr>
          <p:spPr bwMode="auto">
            <a:xfrm>
              <a:off x="98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7" name="Arc 93"/>
            <p:cNvSpPr>
              <a:spLocks/>
            </p:cNvSpPr>
            <p:nvPr/>
          </p:nvSpPr>
          <p:spPr bwMode="auto">
            <a:xfrm flipH="1">
              <a:off x="82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8" name="Line 94"/>
            <p:cNvSpPr>
              <a:spLocks noChangeShapeType="1"/>
            </p:cNvSpPr>
            <p:nvPr/>
          </p:nvSpPr>
          <p:spPr bwMode="auto">
            <a:xfrm>
              <a:off x="827" y="2734"/>
              <a:ext cx="1" cy="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5" name="TextBox 517"/>
          <p:cNvSpPr txBox="1">
            <a:spLocks noChangeArrowheads="1"/>
          </p:cNvSpPr>
          <p:nvPr/>
        </p:nvSpPr>
        <p:spPr bwMode="auto">
          <a:xfrm>
            <a:off x="898525" y="6627813"/>
            <a:ext cx="10033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Газопровод</a:t>
            </a:r>
          </a:p>
        </p:txBody>
      </p:sp>
      <p:sp>
        <p:nvSpPr>
          <p:cNvPr id="5156" name="TextBox 518"/>
          <p:cNvSpPr txBox="1">
            <a:spLocks noChangeArrowheads="1"/>
          </p:cNvSpPr>
          <p:nvPr/>
        </p:nvSpPr>
        <p:spPr bwMode="auto">
          <a:xfrm>
            <a:off x="846138" y="6364288"/>
            <a:ext cx="2227262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Газоперерабатывающий завод</a:t>
            </a:r>
          </a:p>
        </p:txBody>
      </p:sp>
      <p:grpSp>
        <p:nvGrpSpPr>
          <p:cNvPr id="5157" name="Группа 36"/>
          <p:cNvGrpSpPr>
            <a:grpSpLocks/>
          </p:cNvGrpSpPr>
          <p:nvPr/>
        </p:nvGrpSpPr>
        <p:grpSpPr bwMode="auto">
          <a:xfrm>
            <a:off x="246063" y="7237413"/>
            <a:ext cx="577850" cy="357187"/>
            <a:chOff x="6966857" y="2514584"/>
            <a:chExt cx="856343" cy="500066"/>
          </a:xfrm>
        </p:grpSpPr>
        <p:sp>
          <p:nvSpPr>
            <p:cNvPr id="332" name="Овал 45"/>
            <p:cNvSpPr/>
            <p:nvPr/>
          </p:nvSpPr>
          <p:spPr>
            <a:xfrm>
              <a:off x="7115069" y="2514584"/>
              <a:ext cx="50110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99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58" name="TextBox 27"/>
          <p:cNvSpPr txBox="1">
            <a:spLocks noChangeArrowheads="1"/>
          </p:cNvSpPr>
          <p:nvPr/>
        </p:nvSpPr>
        <p:spPr bwMode="auto">
          <a:xfrm>
            <a:off x="892175" y="7289800"/>
            <a:ext cx="28194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автодорогой</a:t>
            </a:r>
          </a:p>
        </p:txBody>
      </p:sp>
      <p:grpSp>
        <p:nvGrpSpPr>
          <p:cNvPr id="5159" name="Группа 40"/>
          <p:cNvGrpSpPr>
            <a:grpSpLocks/>
          </p:cNvGrpSpPr>
          <p:nvPr/>
        </p:nvGrpSpPr>
        <p:grpSpPr bwMode="auto">
          <a:xfrm>
            <a:off x="266700" y="7716838"/>
            <a:ext cx="576263" cy="357187"/>
            <a:chOff x="6966857" y="2514584"/>
            <a:chExt cx="856343" cy="500066"/>
          </a:xfrm>
        </p:grpSpPr>
        <p:sp>
          <p:nvSpPr>
            <p:cNvPr id="336" name="Овал 335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0" name="TextBox 337"/>
          <p:cNvSpPr txBox="1">
            <a:spLocks noChangeArrowheads="1"/>
          </p:cNvSpPr>
          <p:nvPr/>
        </p:nvSpPr>
        <p:spPr bwMode="auto">
          <a:xfrm>
            <a:off x="900113" y="7672388"/>
            <a:ext cx="1890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с речными преградами</a:t>
            </a:r>
          </a:p>
        </p:txBody>
      </p:sp>
      <p:grpSp>
        <p:nvGrpSpPr>
          <p:cNvPr id="5161" name="Группа 45"/>
          <p:cNvGrpSpPr>
            <a:grpSpLocks/>
          </p:cNvGrpSpPr>
          <p:nvPr/>
        </p:nvGrpSpPr>
        <p:grpSpPr bwMode="auto">
          <a:xfrm>
            <a:off x="266700" y="8196263"/>
            <a:ext cx="576263" cy="357187"/>
            <a:chOff x="6966857" y="2514584"/>
            <a:chExt cx="856343" cy="500066"/>
          </a:xfrm>
        </p:grpSpPr>
        <p:sp>
          <p:nvSpPr>
            <p:cNvPr id="340" name="Овал 339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1" name="Полилиния 4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2" name="TextBox 341"/>
          <p:cNvSpPr txBox="1">
            <a:spLocks noChangeArrowheads="1"/>
          </p:cNvSpPr>
          <p:nvPr/>
        </p:nvSpPr>
        <p:spPr bwMode="auto">
          <a:xfrm>
            <a:off x="906463" y="8269288"/>
            <a:ext cx="2260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ЖД</a:t>
            </a:r>
          </a:p>
        </p:txBody>
      </p:sp>
      <p:grpSp>
        <p:nvGrpSpPr>
          <p:cNvPr id="5163" name="Группа 49"/>
          <p:cNvGrpSpPr>
            <a:grpSpLocks/>
          </p:cNvGrpSpPr>
          <p:nvPr/>
        </p:nvGrpSpPr>
        <p:grpSpPr bwMode="auto">
          <a:xfrm>
            <a:off x="288925" y="8680450"/>
            <a:ext cx="576263" cy="357188"/>
            <a:chOff x="6966857" y="2514584"/>
            <a:chExt cx="856343" cy="500066"/>
          </a:xfrm>
        </p:grpSpPr>
        <p:sp>
          <p:nvSpPr>
            <p:cNvPr id="344" name="Овал 343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5" name="Полилиния 344"/>
            <p:cNvSpPr/>
            <p:nvPr/>
          </p:nvSpPr>
          <p:spPr>
            <a:xfrm>
              <a:off x="6966857" y="2772395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4" name="TextBox 345"/>
          <p:cNvSpPr txBox="1">
            <a:spLocks noChangeArrowheads="1"/>
          </p:cNvSpPr>
          <p:nvPr/>
        </p:nvSpPr>
        <p:spPr bwMode="auto">
          <a:xfrm>
            <a:off x="900113" y="8659813"/>
            <a:ext cx="198755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с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переходами и оврагами</a:t>
            </a:r>
          </a:p>
        </p:txBody>
      </p:sp>
      <p:grpSp>
        <p:nvGrpSpPr>
          <p:cNvPr id="5165" name="Группа 56"/>
          <p:cNvGrpSpPr>
            <a:grpSpLocks/>
          </p:cNvGrpSpPr>
          <p:nvPr/>
        </p:nvGrpSpPr>
        <p:grpSpPr bwMode="auto">
          <a:xfrm rot="2193924">
            <a:off x="209550" y="6807200"/>
            <a:ext cx="612775" cy="503238"/>
            <a:chOff x="6686552" y="4225700"/>
            <a:chExt cx="613914" cy="503462"/>
          </a:xfrm>
        </p:grpSpPr>
        <p:sp>
          <p:nvSpPr>
            <p:cNvPr id="348" name="Овал 347"/>
            <p:cNvSpPr/>
            <p:nvPr/>
          </p:nvSpPr>
          <p:spPr>
            <a:xfrm>
              <a:off x="6686552" y="4514848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9" name="Полилиния 348"/>
            <p:cNvSpPr/>
            <p:nvPr/>
          </p:nvSpPr>
          <p:spPr>
            <a:xfrm flipH="1">
              <a:off x="6978971" y="4252904"/>
              <a:ext cx="45719" cy="381016"/>
            </a:xfrm>
            <a:custGeom>
              <a:avLst/>
              <a:gdLst>
                <a:gd name="connsiteX0" fmla="*/ 4762 w 4762"/>
                <a:gd name="connsiteY0" fmla="*/ 0 h 400050"/>
                <a:gd name="connsiteX1" fmla="*/ 0 w 4762"/>
                <a:gd name="connsiteY1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400050">
                  <a:moveTo>
                    <a:pt x="4762" y="0"/>
                  </a:moveTo>
                  <a:cubicBezTo>
                    <a:pt x="3175" y="133350"/>
                    <a:pt x="1587" y="266700"/>
                    <a:pt x="0" y="400050"/>
                  </a:cubicBezTo>
                </a:path>
              </a:pathLst>
            </a:custGeom>
            <a:ln w="47625">
              <a:solidFill>
                <a:schemeClr val="tx1"/>
              </a:solidFill>
            </a:ln>
            <a:scene3d>
              <a:camera prst="orthographicFront">
                <a:rot lat="0" lon="0" rev="7200000"/>
              </a:camera>
              <a:lightRig rig="threePt" dir="t"/>
            </a:scene3d>
            <a:sp3d>
              <a:bevelT w="127000" h="127000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7086152" y="4225700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6" name="TextBox 517"/>
          <p:cNvSpPr txBox="1">
            <a:spLocks noChangeArrowheads="1"/>
          </p:cNvSpPr>
          <p:nvPr/>
        </p:nvSpPr>
        <p:spPr bwMode="auto">
          <a:xfrm>
            <a:off x="881063" y="6875463"/>
            <a:ext cx="1117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Нефтепровод</a:t>
            </a:r>
          </a:p>
        </p:txBody>
      </p:sp>
      <p:sp>
        <p:nvSpPr>
          <p:cNvPr id="5167" name="Rectangle 426"/>
          <p:cNvSpPr>
            <a:spLocks noChangeArrowheads="1"/>
          </p:cNvSpPr>
          <p:nvPr/>
        </p:nvSpPr>
        <p:spPr bwMode="auto">
          <a:xfrm>
            <a:off x="4849813" y="1366771"/>
            <a:ext cx="9144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 dirty="0"/>
              <a:t>Морской порт</a:t>
            </a:r>
          </a:p>
        </p:txBody>
      </p:sp>
      <p:pic>
        <p:nvPicPr>
          <p:cNvPr id="5168" name="Picture 2" descr="C:\Documents and Settings\Виктор\Мои документы\Мои рисунки\metro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6318" y="1676151"/>
            <a:ext cx="340049" cy="3110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69" name="Rectangle 426"/>
          <p:cNvSpPr>
            <a:spLocks noChangeArrowheads="1"/>
          </p:cNvSpPr>
          <p:nvPr/>
        </p:nvSpPr>
        <p:spPr bwMode="auto">
          <a:xfrm>
            <a:off x="4859696" y="1720471"/>
            <a:ext cx="93980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Метрополитен</a:t>
            </a:r>
          </a:p>
        </p:txBody>
      </p:sp>
      <p:grpSp>
        <p:nvGrpSpPr>
          <p:cNvPr id="5170" name="Группа 156"/>
          <p:cNvGrpSpPr>
            <a:grpSpLocks/>
          </p:cNvGrpSpPr>
          <p:nvPr/>
        </p:nvGrpSpPr>
        <p:grpSpPr bwMode="auto">
          <a:xfrm>
            <a:off x="414338" y="9142413"/>
            <a:ext cx="330200" cy="261937"/>
            <a:chOff x="6517485" y="1659733"/>
            <a:chExt cx="190500" cy="161234"/>
          </a:xfrm>
        </p:grpSpPr>
        <p:sp>
          <p:nvSpPr>
            <p:cNvPr id="356" name="Прямоугольник 355"/>
            <p:cNvSpPr/>
            <p:nvPr/>
          </p:nvSpPr>
          <p:spPr>
            <a:xfrm>
              <a:off x="6529896" y="1668567"/>
              <a:ext cx="152401" cy="152400"/>
            </a:xfrm>
            <a:prstGeom prst="rect">
              <a:avLst/>
            </a:prstGeom>
            <a:solidFill>
              <a:srgbClr val="FFFF00"/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587" name="TextBox 155"/>
            <p:cNvSpPr txBox="1">
              <a:spLocks noChangeArrowheads="1"/>
            </p:cNvSpPr>
            <p:nvPr/>
          </p:nvSpPr>
          <p:spPr bwMode="auto">
            <a:xfrm>
              <a:off x="6517485" y="1659733"/>
              <a:ext cx="190500" cy="155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000"/>
                <a:t>9</a:t>
              </a:r>
            </a:p>
          </p:txBody>
        </p:sp>
      </p:grpSp>
      <p:sp>
        <p:nvSpPr>
          <p:cNvPr id="5171" name="Text Box 47"/>
          <p:cNvSpPr txBox="1">
            <a:spLocks noChangeArrowheads="1"/>
          </p:cNvSpPr>
          <p:nvPr/>
        </p:nvSpPr>
        <p:spPr bwMode="auto">
          <a:xfrm>
            <a:off x="895350" y="9144000"/>
            <a:ext cx="103346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Пляжи;</a:t>
            </a:r>
          </a:p>
        </p:txBody>
      </p:sp>
      <p:grpSp>
        <p:nvGrpSpPr>
          <p:cNvPr id="5172" name="Группа 358"/>
          <p:cNvGrpSpPr>
            <a:grpSpLocks/>
          </p:cNvGrpSpPr>
          <p:nvPr/>
        </p:nvGrpSpPr>
        <p:grpSpPr bwMode="auto">
          <a:xfrm>
            <a:off x="4339423" y="2377949"/>
            <a:ext cx="185021" cy="173141"/>
            <a:chOff x="834987" y="8515376"/>
            <a:chExt cx="217488" cy="215900"/>
          </a:xfrm>
        </p:grpSpPr>
        <p:sp>
          <p:nvSpPr>
            <p:cNvPr id="360" name="Овал 359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361" name="Овал 360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5173" name="Text Box 47"/>
          <p:cNvSpPr txBox="1">
            <a:spLocks noChangeArrowheads="1"/>
          </p:cNvSpPr>
          <p:nvPr/>
        </p:nvSpPr>
        <p:spPr bwMode="auto">
          <a:xfrm>
            <a:off x="4701817" y="2311344"/>
            <a:ext cx="1866900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 dirty="0">
                <a:cs typeface="Times New Roman" pitchFamily="18" charset="0"/>
              </a:rPr>
              <a:t>Водозаборные станции;</a:t>
            </a:r>
          </a:p>
        </p:txBody>
      </p:sp>
      <p:grpSp>
        <p:nvGrpSpPr>
          <p:cNvPr id="5174" name="Group 465"/>
          <p:cNvGrpSpPr>
            <a:grpSpLocks/>
          </p:cNvGrpSpPr>
          <p:nvPr/>
        </p:nvGrpSpPr>
        <p:grpSpPr bwMode="auto">
          <a:xfrm>
            <a:off x="4237785" y="2933658"/>
            <a:ext cx="351320" cy="258698"/>
            <a:chOff x="7363" y="4473"/>
            <a:chExt cx="191" cy="188"/>
          </a:xfrm>
        </p:grpSpPr>
        <p:sp>
          <p:nvSpPr>
            <p:cNvPr id="364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365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75" name="Text Box 47"/>
          <p:cNvSpPr txBox="1">
            <a:spLocks noChangeArrowheads="1"/>
          </p:cNvSpPr>
          <p:nvPr/>
        </p:nvSpPr>
        <p:spPr bwMode="auto">
          <a:xfrm>
            <a:off x="4701817" y="2920779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 dirty="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5176" name="Group 128"/>
          <p:cNvGrpSpPr>
            <a:grpSpLocks/>
          </p:cNvGrpSpPr>
          <p:nvPr/>
        </p:nvGrpSpPr>
        <p:grpSpPr bwMode="auto">
          <a:xfrm flipH="1">
            <a:off x="4297944" y="4493382"/>
            <a:ext cx="201613" cy="376238"/>
            <a:chOff x="3767" y="2115"/>
            <a:chExt cx="159" cy="368"/>
          </a:xfrm>
        </p:grpSpPr>
        <p:grpSp>
          <p:nvGrpSpPr>
            <p:cNvPr id="5563" name="Group 129"/>
            <p:cNvGrpSpPr>
              <a:grpSpLocks/>
            </p:cNvGrpSpPr>
            <p:nvPr/>
          </p:nvGrpSpPr>
          <p:grpSpPr bwMode="auto">
            <a:xfrm>
              <a:off x="3767" y="2217"/>
              <a:ext cx="159" cy="266"/>
              <a:chOff x="3767" y="2217"/>
              <a:chExt cx="159" cy="266"/>
            </a:xfrm>
          </p:grpSpPr>
          <p:sp>
            <p:nvSpPr>
              <p:cNvPr id="5570" name="Freeform 130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1" name="Freeform 131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4" name="Group 132"/>
            <p:cNvGrpSpPr>
              <a:grpSpLocks/>
            </p:cNvGrpSpPr>
            <p:nvPr/>
          </p:nvGrpSpPr>
          <p:grpSpPr bwMode="auto">
            <a:xfrm>
              <a:off x="3807" y="2115"/>
              <a:ext cx="79" cy="77"/>
              <a:chOff x="3807" y="2115"/>
              <a:chExt cx="79" cy="77"/>
            </a:xfrm>
          </p:grpSpPr>
          <p:sp>
            <p:nvSpPr>
              <p:cNvPr id="5568" name="Freeform 133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9" name="Freeform 134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5" name="Group 135"/>
            <p:cNvGrpSpPr>
              <a:grpSpLocks/>
            </p:cNvGrpSpPr>
            <p:nvPr/>
          </p:nvGrpSpPr>
          <p:grpSpPr bwMode="auto">
            <a:xfrm>
              <a:off x="3767" y="2217"/>
              <a:ext cx="79" cy="266"/>
              <a:chOff x="3767" y="2217"/>
              <a:chExt cx="79" cy="266"/>
            </a:xfrm>
          </p:grpSpPr>
          <p:sp>
            <p:nvSpPr>
              <p:cNvPr id="5566" name="Freeform 136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7" name="Freeform 137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77" name="Text Box 47"/>
          <p:cNvSpPr txBox="1">
            <a:spLocks noChangeArrowheads="1"/>
          </p:cNvSpPr>
          <p:nvPr/>
        </p:nvSpPr>
        <p:spPr bwMode="auto">
          <a:xfrm>
            <a:off x="4704344" y="4531482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месторождение;</a:t>
            </a:r>
          </a:p>
        </p:txBody>
      </p:sp>
      <p:grpSp>
        <p:nvGrpSpPr>
          <p:cNvPr id="5178" name="Группа 377"/>
          <p:cNvGrpSpPr>
            <a:grpSpLocks/>
          </p:cNvGrpSpPr>
          <p:nvPr/>
        </p:nvGrpSpPr>
        <p:grpSpPr bwMode="auto">
          <a:xfrm>
            <a:off x="4050294" y="4899782"/>
            <a:ext cx="825500" cy="465138"/>
            <a:chOff x="4523592" y="5717578"/>
            <a:chExt cx="765501" cy="460947"/>
          </a:xfrm>
        </p:grpSpPr>
        <p:grpSp>
          <p:nvGrpSpPr>
            <p:cNvPr id="5553" name="Group 118"/>
            <p:cNvGrpSpPr>
              <a:grpSpLocks/>
            </p:cNvGrpSpPr>
            <p:nvPr/>
          </p:nvGrpSpPr>
          <p:grpSpPr bwMode="auto">
            <a:xfrm>
              <a:off x="4523592" y="5787726"/>
              <a:ext cx="264373" cy="266347"/>
              <a:chOff x="315" y="951"/>
              <a:chExt cx="144" cy="147"/>
            </a:xfrm>
          </p:grpSpPr>
          <p:grpSp>
            <p:nvGrpSpPr>
              <p:cNvPr id="5558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5561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62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559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0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54" name="Группа 218"/>
            <p:cNvGrpSpPr>
              <a:grpSpLocks/>
            </p:cNvGrpSpPr>
            <p:nvPr/>
          </p:nvGrpSpPr>
          <p:grpSpPr bwMode="auto">
            <a:xfrm>
              <a:off x="4684812" y="5717578"/>
              <a:ext cx="604281" cy="460947"/>
              <a:chOff x="4684812" y="5717578"/>
              <a:chExt cx="604281" cy="460947"/>
            </a:xfrm>
          </p:grpSpPr>
          <p:sp>
            <p:nvSpPr>
              <p:cNvPr id="5555" name="Line 124"/>
              <p:cNvSpPr>
                <a:spLocks noChangeShapeType="1"/>
              </p:cNvSpPr>
              <p:nvPr/>
            </p:nvSpPr>
            <p:spPr bwMode="auto">
              <a:xfrm>
                <a:off x="4820012" y="5940875"/>
                <a:ext cx="216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6" name="Text Box 125"/>
              <p:cNvSpPr txBox="1">
                <a:spLocks noChangeArrowheads="1"/>
              </p:cNvSpPr>
              <p:nvPr/>
            </p:nvSpPr>
            <p:spPr bwMode="auto">
              <a:xfrm>
                <a:off x="4684812" y="5717578"/>
                <a:ext cx="60428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ГАЗ</a:t>
                </a:r>
              </a:p>
            </p:txBody>
          </p:sp>
          <p:sp>
            <p:nvSpPr>
              <p:cNvPr id="5557" name="Text Box 126"/>
              <p:cNvSpPr txBox="1">
                <a:spLocks noChangeArrowheads="1"/>
              </p:cNvSpPr>
              <p:nvPr/>
            </p:nvSpPr>
            <p:spPr bwMode="auto">
              <a:xfrm>
                <a:off x="4756211" y="5868548"/>
                <a:ext cx="30214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2</a:t>
                </a:r>
              </a:p>
            </p:txBody>
          </p:sp>
        </p:grpSp>
      </p:grpSp>
      <p:sp>
        <p:nvSpPr>
          <p:cNvPr id="5179" name="Text Box 47"/>
          <p:cNvSpPr txBox="1">
            <a:spLocks noChangeArrowheads="1"/>
          </p:cNvSpPr>
          <p:nvPr/>
        </p:nvSpPr>
        <p:spPr bwMode="auto">
          <a:xfrm>
            <a:off x="4686882" y="4931532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хранилище;</a:t>
            </a:r>
          </a:p>
        </p:txBody>
      </p:sp>
      <p:grpSp>
        <p:nvGrpSpPr>
          <p:cNvPr id="5180" name="Group 105"/>
          <p:cNvGrpSpPr>
            <a:grpSpLocks/>
          </p:cNvGrpSpPr>
          <p:nvPr/>
        </p:nvGrpSpPr>
        <p:grpSpPr bwMode="auto">
          <a:xfrm>
            <a:off x="4239207" y="5306182"/>
            <a:ext cx="312737" cy="293688"/>
            <a:chOff x="3061" y="3475"/>
            <a:chExt cx="182" cy="182"/>
          </a:xfrm>
        </p:grpSpPr>
        <p:grpSp>
          <p:nvGrpSpPr>
            <p:cNvPr id="5542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5544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554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5551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2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54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5549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0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545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6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543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81" name="Text Box 47"/>
          <p:cNvSpPr txBox="1">
            <a:spLocks noChangeArrowheads="1"/>
          </p:cNvSpPr>
          <p:nvPr/>
        </p:nvSpPr>
        <p:spPr bwMode="auto">
          <a:xfrm>
            <a:off x="4710694" y="5288720"/>
            <a:ext cx="1865313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Компрессорная станция;</a:t>
            </a:r>
          </a:p>
        </p:txBody>
      </p:sp>
      <p:sp>
        <p:nvSpPr>
          <p:cNvPr id="5184" name="TextBox 13"/>
          <p:cNvSpPr txBox="1">
            <a:spLocks noChangeArrowheads="1"/>
          </p:cNvSpPr>
          <p:nvPr/>
        </p:nvSpPr>
        <p:spPr bwMode="auto">
          <a:xfrm>
            <a:off x="4812580" y="5765962"/>
            <a:ext cx="3100388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Военизированный горноспасательный взвод</a:t>
            </a:r>
            <a:endParaRPr lang="ru-RU" sz="1300">
              <a:cs typeface="Times New Roman" pitchFamily="18" charset="0"/>
            </a:endParaRPr>
          </a:p>
        </p:txBody>
      </p:sp>
      <p:sp>
        <p:nvSpPr>
          <p:cNvPr id="5185" name="TextBox 15"/>
          <p:cNvSpPr txBox="1">
            <a:spLocks noChangeArrowheads="1"/>
          </p:cNvSpPr>
          <p:nvPr/>
        </p:nvSpPr>
        <p:spPr bwMode="auto">
          <a:xfrm>
            <a:off x="4807818" y="6067587"/>
            <a:ext cx="277018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Место погрузки угля на ж/д транспорт  </a:t>
            </a:r>
          </a:p>
        </p:txBody>
      </p:sp>
      <p:sp>
        <p:nvSpPr>
          <p:cNvPr id="410" name="Прямоугольник 409"/>
          <p:cNvSpPr/>
          <p:nvPr/>
        </p:nvSpPr>
        <p:spPr bwMode="auto">
          <a:xfrm>
            <a:off x="4056930" y="6172362"/>
            <a:ext cx="354013" cy="16668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bg2"/>
              </a:gs>
              <a:gs pos="100000">
                <a:schemeClr val="tx1">
                  <a:lumMod val="50000"/>
                  <a:lumOff val="50000"/>
                </a:schemeClr>
              </a:gs>
            </a:gsLst>
            <a:path path="rect">
              <a:fillToRect l="100000" t="100000"/>
            </a:path>
            <a:tileRect r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73" tIns="55236" rIns="110473" bIns="55236" anchor="ctr"/>
          <a:lstStyle/>
          <a:p>
            <a:pPr algn="ctr"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187" name="Group 82"/>
          <p:cNvGrpSpPr>
            <a:grpSpLocks/>
          </p:cNvGrpSpPr>
          <p:nvPr/>
        </p:nvGrpSpPr>
        <p:grpSpPr bwMode="auto">
          <a:xfrm>
            <a:off x="4056930" y="5754849"/>
            <a:ext cx="619125" cy="331788"/>
            <a:chOff x="4207" y="2129"/>
            <a:chExt cx="499" cy="456"/>
          </a:xfrm>
        </p:grpSpPr>
        <p:sp>
          <p:nvSpPr>
            <p:cNvPr id="5536" name="AutoShape 83"/>
            <p:cNvSpPr>
              <a:spLocks noChangeArrowheads="1"/>
            </p:cNvSpPr>
            <p:nvPr/>
          </p:nvSpPr>
          <p:spPr bwMode="auto">
            <a:xfrm rot="5400000">
              <a:off x="4288" y="2048"/>
              <a:ext cx="337" cy="499"/>
            </a:xfrm>
            <a:prstGeom prst="flowChartExtract">
              <a:avLst/>
            </a:prstGeom>
            <a:solidFill>
              <a:srgbClr val="6600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>
                <a:cs typeface="Times New Roman" pitchFamily="18" charset="0"/>
              </a:endParaRPr>
            </a:p>
          </p:txBody>
        </p:sp>
        <p:sp>
          <p:nvSpPr>
            <p:cNvPr id="5537" name="Line 84"/>
            <p:cNvSpPr>
              <a:spLocks noChangeShapeType="1"/>
            </p:cNvSpPr>
            <p:nvPr/>
          </p:nvSpPr>
          <p:spPr bwMode="auto">
            <a:xfrm>
              <a:off x="4217" y="2449"/>
              <a:ext cx="0" cy="136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8" name="Text Box 85"/>
            <p:cNvSpPr txBox="1">
              <a:spLocks noChangeArrowheads="1"/>
            </p:cNvSpPr>
            <p:nvPr/>
          </p:nvSpPr>
          <p:spPr bwMode="auto">
            <a:xfrm>
              <a:off x="4223" y="2189"/>
              <a:ext cx="40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100">
                  <a:solidFill>
                    <a:srgbClr val="FFFF00"/>
                  </a:solidFill>
                  <a:cs typeface="Times New Roman" pitchFamily="18" charset="0"/>
                </a:rPr>
                <a:t>ВГСВ</a:t>
              </a:r>
            </a:p>
          </p:txBody>
        </p:sp>
      </p:grpSp>
      <p:grpSp>
        <p:nvGrpSpPr>
          <p:cNvPr id="5188" name="Группа 49"/>
          <p:cNvGrpSpPr>
            <a:grpSpLocks/>
          </p:cNvGrpSpPr>
          <p:nvPr/>
        </p:nvGrpSpPr>
        <p:grpSpPr bwMode="auto">
          <a:xfrm>
            <a:off x="4056930" y="6470812"/>
            <a:ext cx="300038" cy="352425"/>
            <a:chOff x="214282" y="1325391"/>
            <a:chExt cx="214314" cy="252573"/>
          </a:xfrm>
        </p:grpSpPr>
        <p:sp>
          <p:nvSpPr>
            <p:cNvPr id="435" name="Равнобедренный треугольник 183"/>
            <p:cNvSpPr/>
            <p:nvPr/>
          </p:nvSpPr>
          <p:spPr>
            <a:xfrm>
              <a:off x="214282" y="1325391"/>
              <a:ext cx="214314" cy="213891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535" name="TextBox 48"/>
            <p:cNvSpPr txBox="1">
              <a:spLocks noChangeArrowheads="1"/>
            </p:cNvSpPr>
            <p:nvPr/>
          </p:nvSpPr>
          <p:spPr bwMode="auto">
            <a:xfrm>
              <a:off x="214282" y="1357298"/>
              <a:ext cx="214314" cy="220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400">
                <a:solidFill>
                  <a:schemeClr val="bg1"/>
                </a:solidFill>
                <a:cs typeface="Times New Roman" pitchFamily="18" charset="0"/>
              </a:endParaRPr>
            </a:p>
          </p:txBody>
        </p:sp>
      </p:grpSp>
      <p:sp>
        <p:nvSpPr>
          <p:cNvPr id="5189" name="TextBox 15"/>
          <p:cNvSpPr txBox="1">
            <a:spLocks noChangeArrowheads="1"/>
          </p:cNvSpPr>
          <p:nvPr/>
        </p:nvSpPr>
        <p:spPr bwMode="auto">
          <a:xfrm>
            <a:off x="4823693" y="6470812"/>
            <a:ext cx="6604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Шахта</a:t>
            </a:r>
          </a:p>
        </p:txBody>
      </p:sp>
      <p:graphicFrame>
        <p:nvGraphicFramePr>
          <p:cNvPr id="5122" name="Object 10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31703641"/>
              </p:ext>
            </p:extLst>
          </p:nvPr>
        </p:nvGraphicFramePr>
        <p:xfrm>
          <a:off x="3945805" y="6799424"/>
          <a:ext cx="609600" cy="409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73" name="Clip" r:id="rId7" imgW="5807075" imgH="3009900" progId="">
                  <p:embed/>
                </p:oleObj>
              </mc:Choice>
              <mc:Fallback>
                <p:oleObj name="Clip" r:id="rId7" imgW="5807075" imgH="3009900" progId="">
                  <p:embed/>
                  <p:pic>
                    <p:nvPicPr>
                      <p:cNvPr id="0" name="Picture 79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45805" y="6799424"/>
                        <a:ext cx="609600" cy="4095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90" name="TextBox 15"/>
          <p:cNvSpPr txBox="1">
            <a:spLocks noChangeArrowheads="1"/>
          </p:cNvSpPr>
          <p:nvPr/>
        </p:nvSpPr>
        <p:spPr bwMode="auto">
          <a:xfrm>
            <a:off x="4823693" y="6861337"/>
            <a:ext cx="27559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Обогатительная фабрика, (комбинаты)</a:t>
            </a:r>
          </a:p>
        </p:txBody>
      </p:sp>
      <p:grpSp>
        <p:nvGrpSpPr>
          <p:cNvPr id="5191" name="Group 360"/>
          <p:cNvGrpSpPr>
            <a:grpSpLocks/>
          </p:cNvGrpSpPr>
          <p:nvPr/>
        </p:nvGrpSpPr>
        <p:grpSpPr bwMode="auto">
          <a:xfrm>
            <a:off x="3941043" y="7362987"/>
            <a:ext cx="647700" cy="338137"/>
            <a:chOff x="6432" y="3569"/>
            <a:chExt cx="810" cy="602"/>
          </a:xfrm>
        </p:grpSpPr>
        <p:sp>
          <p:nvSpPr>
            <p:cNvPr id="5390" name="Freeform 361"/>
            <p:cNvSpPr>
              <a:spLocks/>
            </p:cNvSpPr>
            <p:nvPr/>
          </p:nvSpPr>
          <p:spPr bwMode="auto">
            <a:xfrm>
              <a:off x="6432" y="3569"/>
              <a:ext cx="810" cy="602"/>
            </a:xfrm>
            <a:custGeom>
              <a:avLst/>
              <a:gdLst>
                <a:gd name="T0" fmla="*/ 0 w 3240"/>
                <a:gd name="T1" fmla="*/ 0 h 2404"/>
                <a:gd name="T2" fmla="*/ 0 w 3240"/>
                <a:gd name="T3" fmla="*/ 0 h 2404"/>
                <a:gd name="T4" fmla="*/ 0 w 3240"/>
                <a:gd name="T5" fmla="*/ 0 h 2404"/>
                <a:gd name="T6" fmla="*/ 0 w 3240"/>
                <a:gd name="T7" fmla="*/ 0 h 2404"/>
                <a:gd name="T8" fmla="*/ 0 w 3240"/>
                <a:gd name="T9" fmla="*/ 0 h 2404"/>
                <a:gd name="T10" fmla="*/ 0 w 3240"/>
                <a:gd name="T11" fmla="*/ 0 h 2404"/>
                <a:gd name="T12" fmla="*/ 0 w 3240"/>
                <a:gd name="T13" fmla="*/ 0 h 2404"/>
                <a:gd name="T14" fmla="*/ 0 w 3240"/>
                <a:gd name="T15" fmla="*/ 0 h 2404"/>
                <a:gd name="T16" fmla="*/ 0 w 3240"/>
                <a:gd name="T17" fmla="*/ 0 h 2404"/>
                <a:gd name="T18" fmla="*/ 0 w 3240"/>
                <a:gd name="T19" fmla="*/ 0 h 2404"/>
                <a:gd name="T20" fmla="*/ 0 w 3240"/>
                <a:gd name="T21" fmla="*/ 0 h 2404"/>
                <a:gd name="T22" fmla="*/ 0 w 3240"/>
                <a:gd name="T23" fmla="*/ 0 h 2404"/>
                <a:gd name="T24" fmla="*/ 0 w 3240"/>
                <a:gd name="T25" fmla="*/ 0 h 2404"/>
                <a:gd name="T26" fmla="*/ 0 w 3240"/>
                <a:gd name="T27" fmla="*/ 0 h 2404"/>
                <a:gd name="T28" fmla="*/ 0 w 3240"/>
                <a:gd name="T29" fmla="*/ 0 h 2404"/>
                <a:gd name="T30" fmla="*/ 0 w 3240"/>
                <a:gd name="T31" fmla="*/ 0 h 2404"/>
                <a:gd name="T32" fmla="*/ 0 w 3240"/>
                <a:gd name="T33" fmla="*/ 0 h 2404"/>
                <a:gd name="T34" fmla="*/ 0 w 3240"/>
                <a:gd name="T35" fmla="*/ 0 h 2404"/>
                <a:gd name="T36" fmla="*/ 0 w 3240"/>
                <a:gd name="T37" fmla="*/ 0 h 2404"/>
                <a:gd name="T38" fmla="*/ 0 w 3240"/>
                <a:gd name="T39" fmla="*/ 0 h 2404"/>
                <a:gd name="T40" fmla="*/ 0 w 3240"/>
                <a:gd name="T41" fmla="*/ 0 h 2404"/>
                <a:gd name="T42" fmla="*/ 0 w 3240"/>
                <a:gd name="T43" fmla="*/ 0 h 2404"/>
                <a:gd name="T44" fmla="*/ 0 w 3240"/>
                <a:gd name="T45" fmla="*/ 0 h 2404"/>
                <a:gd name="T46" fmla="*/ 0 w 3240"/>
                <a:gd name="T47" fmla="*/ 0 h 2404"/>
                <a:gd name="T48" fmla="*/ 0 w 3240"/>
                <a:gd name="T49" fmla="*/ 0 h 2404"/>
                <a:gd name="T50" fmla="*/ 0 w 3240"/>
                <a:gd name="T51" fmla="*/ 0 h 2404"/>
                <a:gd name="T52" fmla="*/ 0 w 3240"/>
                <a:gd name="T53" fmla="*/ 0 h 2404"/>
                <a:gd name="T54" fmla="*/ 0 w 3240"/>
                <a:gd name="T55" fmla="*/ 0 h 2404"/>
                <a:gd name="T56" fmla="*/ 0 w 3240"/>
                <a:gd name="T57" fmla="*/ 0 h 2404"/>
                <a:gd name="T58" fmla="*/ 0 w 3240"/>
                <a:gd name="T59" fmla="*/ 0 h 2404"/>
                <a:gd name="T60" fmla="*/ 0 w 3240"/>
                <a:gd name="T61" fmla="*/ 0 h 2404"/>
                <a:gd name="T62" fmla="*/ 0 w 3240"/>
                <a:gd name="T63" fmla="*/ 0 h 2404"/>
                <a:gd name="T64" fmla="*/ 0 w 3240"/>
                <a:gd name="T65" fmla="*/ 0 h 2404"/>
                <a:gd name="T66" fmla="*/ 0 w 3240"/>
                <a:gd name="T67" fmla="*/ 0 h 2404"/>
                <a:gd name="T68" fmla="*/ 0 w 3240"/>
                <a:gd name="T69" fmla="*/ 0 h 2404"/>
                <a:gd name="T70" fmla="*/ 0 w 3240"/>
                <a:gd name="T71" fmla="*/ 0 h 2404"/>
                <a:gd name="T72" fmla="*/ 0 w 3240"/>
                <a:gd name="T73" fmla="*/ 0 h 2404"/>
                <a:gd name="T74" fmla="*/ 0 w 3240"/>
                <a:gd name="T75" fmla="*/ 0 h 2404"/>
                <a:gd name="T76" fmla="*/ 0 w 3240"/>
                <a:gd name="T77" fmla="*/ 0 h 2404"/>
                <a:gd name="T78" fmla="*/ 0 w 3240"/>
                <a:gd name="T79" fmla="*/ 0 h 2404"/>
                <a:gd name="T80" fmla="*/ 0 w 3240"/>
                <a:gd name="T81" fmla="*/ 0 h 2404"/>
                <a:gd name="T82" fmla="*/ 0 w 3240"/>
                <a:gd name="T83" fmla="*/ 0 h 2404"/>
                <a:gd name="T84" fmla="*/ 0 w 3240"/>
                <a:gd name="T85" fmla="*/ 0 h 2404"/>
                <a:gd name="T86" fmla="*/ 0 w 3240"/>
                <a:gd name="T87" fmla="*/ 0 h 2404"/>
                <a:gd name="T88" fmla="*/ 0 w 3240"/>
                <a:gd name="T89" fmla="*/ 0 h 2404"/>
                <a:gd name="T90" fmla="*/ 0 w 3240"/>
                <a:gd name="T91" fmla="*/ 0 h 2404"/>
                <a:gd name="T92" fmla="*/ 0 w 3240"/>
                <a:gd name="T93" fmla="*/ 0 h 2404"/>
                <a:gd name="T94" fmla="*/ 0 w 3240"/>
                <a:gd name="T95" fmla="*/ 0 h 2404"/>
                <a:gd name="T96" fmla="*/ 0 w 3240"/>
                <a:gd name="T97" fmla="*/ 0 h 2404"/>
                <a:gd name="T98" fmla="*/ 0 w 3240"/>
                <a:gd name="T99" fmla="*/ 0 h 2404"/>
                <a:gd name="T100" fmla="*/ 0 w 3240"/>
                <a:gd name="T101" fmla="*/ 0 h 2404"/>
                <a:gd name="T102" fmla="*/ 0 w 3240"/>
                <a:gd name="T103" fmla="*/ 0 h 2404"/>
                <a:gd name="T104" fmla="*/ 0 w 3240"/>
                <a:gd name="T105" fmla="*/ 0 h 2404"/>
                <a:gd name="T106" fmla="*/ 0 w 3240"/>
                <a:gd name="T107" fmla="*/ 0 h 2404"/>
                <a:gd name="T108" fmla="*/ 0 w 3240"/>
                <a:gd name="T109" fmla="*/ 0 h 2404"/>
                <a:gd name="T110" fmla="*/ 0 w 3240"/>
                <a:gd name="T111" fmla="*/ 0 h 2404"/>
                <a:gd name="T112" fmla="*/ 0 w 3240"/>
                <a:gd name="T113" fmla="*/ 0 h 2404"/>
                <a:gd name="T114" fmla="*/ 0 w 3240"/>
                <a:gd name="T115" fmla="*/ 0 h 2404"/>
                <a:gd name="T116" fmla="*/ 0 w 3240"/>
                <a:gd name="T117" fmla="*/ 0 h 2404"/>
                <a:gd name="T118" fmla="*/ 0 w 3240"/>
                <a:gd name="T119" fmla="*/ 0 h 2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40"/>
                <a:gd name="T181" fmla="*/ 0 h 2404"/>
                <a:gd name="T182" fmla="*/ 3240 w 3240"/>
                <a:gd name="T183" fmla="*/ 2404 h 2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40" h="2404">
                  <a:moveTo>
                    <a:pt x="1866" y="3"/>
                  </a:moveTo>
                  <a:lnTo>
                    <a:pt x="1876" y="0"/>
                  </a:lnTo>
                  <a:lnTo>
                    <a:pt x="1887" y="1"/>
                  </a:lnTo>
                  <a:lnTo>
                    <a:pt x="1898" y="2"/>
                  </a:lnTo>
                  <a:lnTo>
                    <a:pt x="1909" y="5"/>
                  </a:lnTo>
                  <a:lnTo>
                    <a:pt x="1919" y="9"/>
                  </a:lnTo>
                  <a:lnTo>
                    <a:pt x="1929" y="15"/>
                  </a:lnTo>
                  <a:lnTo>
                    <a:pt x="1939" y="20"/>
                  </a:lnTo>
                  <a:lnTo>
                    <a:pt x="1950" y="26"/>
                  </a:lnTo>
                  <a:lnTo>
                    <a:pt x="1960" y="30"/>
                  </a:lnTo>
                  <a:lnTo>
                    <a:pt x="1970" y="34"/>
                  </a:lnTo>
                  <a:lnTo>
                    <a:pt x="1980" y="36"/>
                  </a:lnTo>
                  <a:lnTo>
                    <a:pt x="1990" y="37"/>
                  </a:lnTo>
                  <a:lnTo>
                    <a:pt x="1998" y="36"/>
                  </a:lnTo>
                  <a:lnTo>
                    <a:pt x="2008" y="34"/>
                  </a:lnTo>
                  <a:lnTo>
                    <a:pt x="2019" y="28"/>
                  </a:lnTo>
                  <a:lnTo>
                    <a:pt x="2028" y="20"/>
                  </a:lnTo>
                  <a:lnTo>
                    <a:pt x="2038" y="20"/>
                  </a:lnTo>
                  <a:lnTo>
                    <a:pt x="2050" y="22"/>
                  </a:lnTo>
                  <a:lnTo>
                    <a:pt x="2061" y="24"/>
                  </a:lnTo>
                  <a:lnTo>
                    <a:pt x="2073" y="28"/>
                  </a:lnTo>
                  <a:lnTo>
                    <a:pt x="2082" y="31"/>
                  </a:lnTo>
                  <a:lnTo>
                    <a:pt x="2092" y="36"/>
                  </a:lnTo>
                  <a:lnTo>
                    <a:pt x="2099" y="41"/>
                  </a:lnTo>
                  <a:lnTo>
                    <a:pt x="2108" y="47"/>
                  </a:lnTo>
                  <a:lnTo>
                    <a:pt x="2116" y="37"/>
                  </a:lnTo>
                  <a:lnTo>
                    <a:pt x="2126" y="32"/>
                  </a:lnTo>
                  <a:lnTo>
                    <a:pt x="2135" y="29"/>
                  </a:lnTo>
                  <a:lnTo>
                    <a:pt x="2146" y="29"/>
                  </a:lnTo>
                  <a:lnTo>
                    <a:pt x="2157" y="30"/>
                  </a:lnTo>
                  <a:lnTo>
                    <a:pt x="2167" y="34"/>
                  </a:lnTo>
                  <a:lnTo>
                    <a:pt x="2178" y="39"/>
                  </a:lnTo>
                  <a:lnTo>
                    <a:pt x="2190" y="45"/>
                  </a:lnTo>
                  <a:lnTo>
                    <a:pt x="2199" y="50"/>
                  </a:lnTo>
                  <a:lnTo>
                    <a:pt x="2211" y="57"/>
                  </a:lnTo>
                  <a:lnTo>
                    <a:pt x="2222" y="62"/>
                  </a:lnTo>
                  <a:lnTo>
                    <a:pt x="2234" y="68"/>
                  </a:lnTo>
                  <a:lnTo>
                    <a:pt x="2244" y="72"/>
                  </a:lnTo>
                  <a:lnTo>
                    <a:pt x="2256" y="75"/>
                  </a:lnTo>
                  <a:lnTo>
                    <a:pt x="2267" y="76"/>
                  </a:lnTo>
                  <a:lnTo>
                    <a:pt x="2279" y="76"/>
                  </a:lnTo>
                  <a:lnTo>
                    <a:pt x="2285" y="79"/>
                  </a:lnTo>
                  <a:lnTo>
                    <a:pt x="2292" y="82"/>
                  </a:lnTo>
                  <a:lnTo>
                    <a:pt x="2298" y="82"/>
                  </a:lnTo>
                  <a:lnTo>
                    <a:pt x="2305" y="83"/>
                  </a:lnTo>
                  <a:lnTo>
                    <a:pt x="2311" y="82"/>
                  </a:lnTo>
                  <a:lnTo>
                    <a:pt x="2319" y="81"/>
                  </a:lnTo>
                  <a:lnTo>
                    <a:pt x="2325" y="79"/>
                  </a:lnTo>
                  <a:lnTo>
                    <a:pt x="2332" y="79"/>
                  </a:lnTo>
                  <a:lnTo>
                    <a:pt x="2338" y="76"/>
                  </a:lnTo>
                  <a:lnTo>
                    <a:pt x="2344" y="75"/>
                  </a:lnTo>
                  <a:lnTo>
                    <a:pt x="2351" y="74"/>
                  </a:lnTo>
                  <a:lnTo>
                    <a:pt x="2357" y="74"/>
                  </a:lnTo>
                  <a:lnTo>
                    <a:pt x="2364" y="74"/>
                  </a:lnTo>
                  <a:lnTo>
                    <a:pt x="2372" y="79"/>
                  </a:lnTo>
                  <a:lnTo>
                    <a:pt x="2379" y="81"/>
                  </a:lnTo>
                  <a:lnTo>
                    <a:pt x="2387" y="88"/>
                  </a:lnTo>
                  <a:lnTo>
                    <a:pt x="2397" y="95"/>
                  </a:lnTo>
                  <a:lnTo>
                    <a:pt x="2408" y="103"/>
                  </a:lnTo>
                  <a:lnTo>
                    <a:pt x="2418" y="112"/>
                  </a:lnTo>
                  <a:lnTo>
                    <a:pt x="2429" y="121"/>
                  </a:lnTo>
                  <a:lnTo>
                    <a:pt x="2439" y="127"/>
                  </a:lnTo>
                  <a:lnTo>
                    <a:pt x="2451" y="133"/>
                  </a:lnTo>
                  <a:lnTo>
                    <a:pt x="2458" y="134"/>
                  </a:lnTo>
                  <a:lnTo>
                    <a:pt x="2464" y="136"/>
                  </a:lnTo>
                  <a:lnTo>
                    <a:pt x="2470" y="136"/>
                  </a:lnTo>
                  <a:lnTo>
                    <a:pt x="2480" y="137"/>
                  </a:lnTo>
                  <a:lnTo>
                    <a:pt x="2479" y="128"/>
                  </a:lnTo>
                  <a:lnTo>
                    <a:pt x="2480" y="121"/>
                  </a:lnTo>
                  <a:lnTo>
                    <a:pt x="2486" y="130"/>
                  </a:lnTo>
                  <a:lnTo>
                    <a:pt x="2493" y="140"/>
                  </a:lnTo>
                  <a:lnTo>
                    <a:pt x="2494" y="145"/>
                  </a:lnTo>
                  <a:lnTo>
                    <a:pt x="2498" y="150"/>
                  </a:lnTo>
                  <a:lnTo>
                    <a:pt x="2502" y="155"/>
                  </a:lnTo>
                  <a:lnTo>
                    <a:pt x="2505" y="162"/>
                  </a:lnTo>
                  <a:lnTo>
                    <a:pt x="2510" y="172"/>
                  </a:lnTo>
                  <a:lnTo>
                    <a:pt x="2517" y="182"/>
                  </a:lnTo>
                  <a:lnTo>
                    <a:pt x="2523" y="192"/>
                  </a:lnTo>
                  <a:lnTo>
                    <a:pt x="2529" y="203"/>
                  </a:lnTo>
                  <a:lnTo>
                    <a:pt x="2534" y="207"/>
                  </a:lnTo>
                  <a:lnTo>
                    <a:pt x="2540" y="214"/>
                  </a:lnTo>
                  <a:lnTo>
                    <a:pt x="2545" y="218"/>
                  </a:lnTo>
                  <a:lnTo>
                    <a:pt x="2552" y="223"/>
                  </a:lnTo>
                  <a:lnTo>
                    <a:pt x="2558" y="227"/>
                  </a:lnTo>
                  <a:lnTo>
                    <a:pt x="2564" y="231"/>
                  </a:lnTo>
                  <a:lnTo>
                    <a:pt x="2573" y="233"/>
                  </a:lnTo>
                  <a:lnTo>
                    <a:pt x="2582" y="236"/>
                  </a:lnTo>
                  <a:lnTo>
                    <a:pt x="2581" y="244"/>
                  </a:lnTo>
                  <a:lnTo>
                    <a:pt x="2582" y="252"/>
                  </a:lnTo>
                  <a:lnTo>
                    <a:pt x="2583" y="258"/>
                  </a:lnTo>
                  <a:lnTo>
                    <a:pt x="2587" y="265"/>
                  </a:lnTo>
                  <a:lnTo>
                    <a:pt x="2592" y="273"/>
                  </a:lnTo>
                  <a:lnTo>
                    <a:pt x="2602" y="281"/>
                  </a:lnTo>
                  <a:lnTo>
                    <a:pt x="2606" y="283"/>
                  </a:lnTo>
                  <a:lnTo>
                    <a:pt x="2611" y="285"/>
                  </a:lnTo>
                  <a:lnTo>
                    <a:pt x="2618" y="287"/>
                  </a:lnTo>
                  <a:lnTo>
                    <a:pt x="2624" y="290"/>
                  </a:lnTo>
                  <a:lnTo>
                    <a:pt x="2632" y="290"/>
                  </a:lnTo>
                  <a:lnTo>
                    <a:pt x="2639" y="293"/>
                  </a:lnTo>
                  <a:lnTo>
                    <a:pt x="2646" y="294"/>
                  </a:lnTo>
                  <a:lnTo>
                    <a:pt x="2656" y="297"/>
                  </a:lnTo>
                  <a:lnTo>
                    <a:pt x="2657" y="296"/>
                  </a:lnTo>
                  <a:lnTo>
                    <a:pt x="2659" y="295"/>
                  </a:lnTo>
                  <a:lnTo>
                    <a:pt x="2661" y="296"/>
                  </a:lnTo>
                  <a:lnTo>
                    <a:pt x="2662" y="297"/>
                  </a:lnTo>
                  <a:lnTo>
                    <a:pt x="2665" y="306"/>
                  </a:lnTo>
                  <a:lnTo>
                    <a:pt x="2671" y="314"/>
                  </a:lnTo>
                  <a:lnTo>
                    <a:pt x="2677" y="323"/>
                  </a:lnTo>
                  <a:lnTo>
                    <a:pt x="2683" y="333"/>
                  </a:lnTo>
                  <a:lnTo>
                    <a:pt x="2687" y="342"/>
                  </a:lnTo>
                  <a:lnTo>
                    <a:pt x="2692" y="353"/>
                  </a:lnTo>
                  <a:lnTo>
                    <a:pt x="2692" y="358"/>
                  </a:lnTo>
                  <a:lnTo>
                    <a:pt x="2692" y="363"/>
                  </a:lnTo>
                  <a:lnTo>
                    <a:pt x="2692" y="368"/>
                  </a:lnTo>
                  <a:lnTo>
                    <a:pt x="2692" y="374"/>
                  </a:lnTo>
                  <a:lnTo>
                    <a:pt x="2699" y="381"/>
                  </a:lnTo>
                  <a:lnTo>
                    <a:pt x="2709" y="389"/>
                  </a:lnTo>
                  <a:lnTo>
                    <a:pt x="2714" y="392"/>
                  </a:lnTo>
                  <a:lnTo>
                    <a:pt x="2720" y="396"/>
                  </a:lnTo>
                  <a:lnTo>
                    <a:pt x="2727" y="401"/>
                  </a:lnTo>
                  <a:lnTo>
                    <a:pt x="2733" y="406"/>
                  </a:lnTo>
                  <a:lnTo>
                    <a:pt x="2738" y="409"/>
                  </a:lnTo>
                  <a:lnTo>
                    <a:pt x="2744" y="415"/>
                  </a:lnTo>
                  <a:lnTo>
                    <a:pt x="2749" y="419"/>
                  </a:lnTo>
                  <a:lnTo>
                    <a:pt x="2755" y="426"/>
                  </a:lnTo>
                  <a:lnTo>
                    <a:pt x="2759" y="430"/>
                  </a:lnTo>
                  <a:lnTo>
                    <a:pt x="2763" y="438"/>
                  </a:lnTo>
                  <a:lnTo>
                    <a:pt x="2767" y="443"/>
                  </a:lnTo>
                  <a:lnTo>
                    <a:pt x="2770" y="452"/>
                  </a:lnTo>
                  <a:lnTo>
                    <a:pt x="2773" y="457"/>
                  </a:lnTo>
                  <a:lnTo>
                    <a:pt x="2775" y="462"/>
                  </a:lnTo>
                  <a:lnTo>
                    <a:pt x="2777" y="468"/>
                  </a:lnTo>
                  <a:lnTo>
                    <a:pt x="2779" y="473"/>
                  </a:lnTo>
                  <a:lnTo>
                    <a:pt x="2774" y="478"/>
                  </a:lnTo>
                  <a:lnTo>
                    <a:pt x="2776" y="484"/>
                  </a:lnTo>
                  <a:lnTo>
                    <a:pt x="2781" y="491"/>
                  </a:lnTo>
                  <a:lnTo>
                    <a:pt x="2788" y="500"/>
                  </a:lnTo>
                  <a:lnTo>
                    <a:pt x="2795" y="508"/>
                  </a:lnTo>
                  <a:lnTo>
                    <a:pt x="2804" y="518"/>
                  </a:lnTo>
                  <a:lnTo>
                    <a:pt x="2809" y="527"/>
                  </a:lnTo>
                  <a:lnTo>
                    <a:pt x="2811" y="538"/>
                  </a:lnTo>
                  <a:lnTo>
                    <a:pt x="2808" y="538"/>
                  </a:lnTo>
                  <a:lnTo>
                    <a:pt x="2805" y="540"/>
                  </a:lnTo>
                  <a:lnTo>
                    <a:pt x="2808" y="544"/>
                  </a:lnTo>
                  <a:lnTo>
                    <a:pt x="2812" y="550"/>
                  </a:lnTo>
                  <a:lnTo>
                    <a:pt x="2816" y="555"/>
                  </a:lnTo>
                  <a:lnTo>
                    <a:pt x="2818" y="563"/>
                  </a:lnTo>
                  <a:lnTo>
                    <a:pt x="2820" y="569"/>
                  </a:lnTo>
                  <a:lnTo>
                    <a:pt x="2822" y="577"/>
                  </a:lnTo>
                  <a:lnTo>
                    <a:pt x="2824" y="585"/>
                  </a:lnTo>
                  <a:lnTo>
                    <a:pt x="2827" y="592"/>
                  </a:lnTo>
                  <a:lnTo>
                    <a:pt x="2828" y="599"/>
                  </a:lnTo>
                  <a:lnTo>
                    <a:pt x="2830" y="606"/>
                  </a:lnTo>
                  <a:lnTo>
                    <a:pt x="2833" y="611"/>
                  </a:lnTo>
                  <a:lnTo>
                    <a:pt x="2836" y="617"/>
                  </a:lnTo>
                  <a:lnTo>
                    <a:pt x="2840" y="620"/>
                  </a:lnTo>
                  <a:lnTo>
                    <a:pt x="2845" y="625"/>
                  </a:lnTo>
                  <a:lnTo>
                    <a:pt x="2852" y="627"/>
                  </a:lnTo>
                  <a:lnTo>
                    <a:pt x="2859" y="627"/>
                  </a:lnTo>
                  <a:lnTo>
                    <a:pt x="2864" y="634"/>
                  </a:lnTo>
                  <a:lnTo>
                    <a:pt x="2865" y="643"/>
                  </a:lnTo>
                  <a:lnTo>
                    <a:pt x="2865" y="652"/>
                  </a:lnTo>
                  <a:lnTo>
                    <a:pt x="2867" y="660"/>
                  </a:lnTo>
                  <a:lnTo>
                    <a:pt x="2865" y="670"/>
                  </a:lnTo>
                  <a:lnTo>
                    <a:pt x="2865" y="679"/>
                  </a:lnTo>
                  <a:lnTo>
                    <a:pt x="2865" y="687"/>
                  </a:lnTo>
                  <a:lnTo>
                    <a:pt x="2868" y="697"/>
                  </a:lnTo>
                  <a:lnTo>
                    <a:pt x="2870" y="696"/>
                  </a:lnTo>
                  <a:lnTo>
                    <a:pt x="2873" y="695"/>
                  </a:lnTo>
                  <a:lnTo>
                    <a:pt x="2874" y="695"/>
                  </a:lnTo>
                  <a:lnTo>
                    <a:pt x="2875" y="697"/>
                  </a:lnTo>
                  <a:lnTo>
                    <a:pt x="2874" y="702"/>
                  </a:lnTo>
                  <a:lnTo>
                    <a:pt x="2875" y="709"/>
                  </a:lnTo>
                  <a:lnTo>
                    <a:pt x="2877" y="712"/>
                  </a:lnTo>
                  <a:lnTo>
                    <a:pt x="2881" y="718"/>
                  </a:lnTo>
                  <a:lnTo>
                    <a:pt x="2886" y="721"/>
                  </a:lnTo>
                  <a:lnTo>
                    <a:pt x="2893" y="723"/>
                  </a:lnTo>
                  <a:lnTo>
                    <a:pt x="2900" y="725"/>
                  </a:lnTo>
                  <a:lnTo>
                    <a:pt x="2909" y="728"/>
                  </a:lnTo>
                  <a:lnTo>
                    <a:pt x="2915" y="731"/>
                  </a:lnTo>
                  <a:lnTo>
                    <a:pt x="2923" y="733"/>
                  </a:lnTo>
                  <a:lnTo>
                    <a:pt x="2933" y="735"/>
                  </a:lnTo>
                  <a:lnTo>
                    <a:pt x="2941" y="738"/>
                  </a:lnTo>
                  <a:lnTo>
                    <a:pt x="2947" y="741"/>
                  </a:lnTo>
                  <a:lnTo>
                    <a:pt x="2956" y="747"/>
                  </a:lnTo>
                  <a:lnTo>
                    <a:pt x="2960" y="752"/>
                  </a:lnTo>
                  <a:lnTo>
                    <a:pt x="2968" y="760"/>
                  </a:lnTo>
                  <a:lnTo>
                    <a:pt x="2977" y="765"/>
                  </a:lnTo>
                  <a:lnTo>
                    <a:pt x="2985" y="775"/>
                  </a:lnTo>
                  <a:lnTo>
                    <a:pt x="2989" y="784"/>
                  </a:lnTo>
                  <a:lnTo>
                    <a:pt x="2993" y="795"/>
                  </a:lnTo>
                  <a:lnTo>
                    <a:pt x="2993" y="805"/>
                  </a:lnTo>
                  <a:lnTo>
                    <a:pt x="2992" y="817"/>
                  </a:lnTo>
                  <a:lnTo>
                    <a:pt x="2988" y="828"/>
                  </a:lnTo>
                  <a:lnTo>
                    <a:pt x="2986" y="842"/>
                  </a:lnTo>
                  <a:lnTo>
                    <a:pt x="2981" y="854"/>
                  </a:lnTo>
                  <a:lnTo>
                    <a:pt x="2976" y="868"/>
                  </a:lnTo>
                  <a:lnTo>
                    <a:pt x="2971" y="881"/>
                  </a:lnTo>
                  <a:lnTo>
                    <a:pt x="2969" y="895"/>
                  </a:lnTo>
                  <a:lnTo>
                    <a:pt x="2965" y="908"/>
                  </a:lnTo>
                  <a:lnTo>
                    <a:pt x="2963" y="922"/>
                  </a:lnTo>
                  <a:lnTo>
                    <a:pt x="2963" y="934"/>
                  </a:lnTo>
                  <a:lnTo>
                    <a:pt x="2965" y="948"/>
                  </a:lnTo>
                  <a:lnTo>
                    <a:pt x="2959" y="967"/>
                  </a:lnTo>
                  <a:lnTo>
                    <a:pt x="2958" y="987"/>
                  </a:lnTo>
                  <a:lnTo>
                    <a:pt x="2954" y="1007"/>
                  </a:lnTo>
                  <a:lnTo>
                    <a:pt x="2953" y="1029"/>
                  </a:lnTo>
                  <a:lnTo>
                    <a:pt x="2951" y="1050"/>
                  </a:lnTo>
                  <a:lnTo>
                    <a:pt x="2951" y="1070"/>
                  </a:lnTo>
                  <a:lnTo>
                    <a:pt x="2951" y="1092"/>
                  </a:lnTo>
                  <a:lnTo>
                    <a:pt x="2951" y="1113"/>
                  </a:lnTo>
                  <a:lnTo>
                    <a:pt x="2951" y="1134"/>
                  </a:lnTo>
                  <a:lnTo>
                    <a:pt x="2951" y="1156"/>
                  </a:lnTo>
                  <a:lnTo>
                    <a:pt x="2951" y="1176"/>
                  </a:lnTo>
                  <a:lnTo>
                    <a:pt x="2952" y="1198"/>
                  </a:lnTo>
                  <a:lnTo>
                    <a:pt x="2951" y="1218"/>
                  </a:lnTo>
                  <a:lnTo>
                    <a:pt x="2951" y="1239"/>
                  </a:lnTo>
                  <a:lnTo>
                    <a:pt x="2950" y="1259"/>
                  </a:lnTo>
                  <a:lnTo>
                    <a:pt x="2950" y="1280"/>
                  </a:lnTo>
                  <a:lnTo>
                    <a:pt x="2946" y="1298"/>
                  </a:lnTo>
                  <a:lnTo>
                    <a:pt x="2945" y="1317"/>
                  </a:lnTo>
                  <a:lnTo>
                    <a:pt x="2944" y="1335"/>
                  </a:lnTo>
                  <a:lnTo>
                    <a:pt x="2945" y="1352"/>
                  </a:lnTo>
                  <a:lnTo>
                    <a:pt x="2946" y="1367"/>
                  </a:lnTo>
                  <a:lnTo>
                    <a:pt x="2948" y="1385"/>
                  </a:lnTo>
                  <a:lnTo>
                    <a:pt x="2952" y="1400"/>
                  </a:lnTo>
                  <a:lnTo>
                    <a:pt x="2956" y="1416"/>
                  </a:lnTo>
                  <a:lnTo>
                    <a:pt x="2958" y="1430"/>
                  </a:lnTo>
                  <a:lnTo>
                    <a:pt x="2962" y="1446"/>
                  </a:lnTo>
                  <a:lnTo>
                    <a:pt x="2965" y="1462"/>
                  </a:lnTo>
                  <a:lnTo>
                    <a:pt x="2969" y="1479"/>
                  </a:lnTo>
                  <a:lnTo>
                    <a:pt x="2970" y="1495"/>
                  </a:lnTo>
                  <a:lnTo>
                    <a:pt x="2971" y="1514"/>
                  </a:lnTo>
                  <a:lnTo>
                    <a:pt x="2971" y="1533"/>
                  </a:lnTo>
                  <a:lnTo>
                    <a:pt x="2971" y="1554"/>
                  </a:lnTo>
                  <a:lnTo>
                    <a:pt x="2982" y="1552"/>
                  </a:lnTo>
                  <a:lnTo>
                    <a:pt x="2994" y="1551"/>
                  </a:lnTo>
                  <a:lnTo>
                    <a:pt x="3007" y="1550"/>
                  </a:lnTo>
                  <a:lnTo>
                    <a:pt x="3021" y="1549"/>
                  </a:lnTo>
                  <a:lnTo>
                    <a:pt x="3034" y="1547"/>
                  </a:lnTo>
                  <a:lnTo>
                    <a:pt x="3047" y="1546"/>
                  </a:lnTo>
                  <a:lnTo>
                    <a:pt x="3062" y="1544"/>
                  </a:lnTo>
                  <a:lnTo>
                    <a:pt x="3075" y="1544"/>
                  </a:lnTo>
                  <a:lnTo>
                    <a:pt x="3088" y="1542"/>
                  </a:lnTo>
                  <a:lnTo>
                    <a:pt x="3101" y="1540"/>
                  </a:lnTo>
                  <a:lnTo>
                    <a:pt x="3115" y="1540"/>
                  </a:lnTo>
                  <a:lnTo>
                    <a:pt x="3128" y="1542"/>
                  </a:lnTo>
                  <a:lnTo>
                    <a:pt x="3140" y="1543"/>
                  </a:lnTo>
                  <a:lnTo>
                    <a:pt x="3152" y="1546"/>
                  </a:lnTo>
                  <a:lnTo>
                    <a:pt x="3163" y="1547"/>
                  </a:lnTo>
                  <a:lnTo>
                    <a:pt x="3175" y="1552"/>
                  </a:lnTo>
                  <a:lnTo>
                    <a:pt x="3175" y="1556"/>
                  </a:lnTo>
                  <a:lnTo>
                    <a:pt x="3175" y="1558"/>
                  </a:lnTo>
                  <a:lnTo>
                    <a:pt x="3165" y="1561"/>
                  </a:lnTo>
                  <a:lnTo>
                    <a:pt x="3159" y="1564"/>
                  </a:lnTo>
                  <a:lnTo>
                    <a:pt x="3156" y="1565"/>
                  </a:lnTo>
                  <a:lnTo>
                    <a:pt x="3157" y="1567"/>
                  </a:lnTo>
                  <a:lnTo>
                    <a:pt x="3158" y="1567"/>
                  </a:lnTo>
                  <a:lnTo>
                    <a:pt x="3163" y="1567"/>
                  </a:lnTo>
                  <a:lnTo>
                    <a:pt x="3168" y="1569"/>
                  </a:lnTo>
                  <a:lnTo>
                    <a:pt x="3176" y="1570"/>
                  </a:lnTo>
                  <a:lnTo>
                    <a:pt x="3182" y="1570"/>
                  </a:lnTo>
                  <a:lnTo>
                    <a:pt x="3191" y="1570"/>
                  </a:lnTo>
                  <a:lnTo>
                    <a:pt x="3197" y="1571"/>
                  </a:lnTo>
                  <a:lnTo>
                    <a:pt x="3204" y="1573"/>
                  </a:lnTo>
                  <a:lnTo>
                    <a:pt x="3210" y="1574"/>
                  </a:lnTo>
                  <a:lnTo>
                    <a:pt x="3213" y="1577"/>
                  </a:lnTo>
                  <a:lnTo>
                    <a:pt x="3217" y="1580"/>
                  </a:lnTo>
                  <a:lnTo>
                    <a:pt x="3218" y="1587"/>
                  </a:lnTo>
                  <a:lnTo>
                    <a:pt x="3218" y="1596"/>
                  </a:lnTo>
                  <a:lnTo>
                    <a:pt x="3221" y="1605"/>
                  </a:lnTo>
                  <a:lnTo>
                    <a:pt x="3223" y="1615"/>
                  </a:lnTo>
                  <a:lnTo>
                    <a:pt x="3224" y="1625"/>
                  </a:lnTo>
                  <a:lnTo>
                    <a:pt x="3223" y="1633"/>
                  </a:lnTo>
                  <a:lnTo>
                    <a:pt x="3219" y="1642"/>
                  </a:lnTo>
                  <a:lnTo>
                    <a:pt x="3216" y="1646"/>
                  </a:lnTo>
                  <a:lnTo>
                    <a:pt x="3213" y="1651"/>
                  </a:lnTo>
                  <a:lnTo>
                    <a:pt x="3209" y="1653"/>
                  </a:lnTo>
                  <a:lnTo>
                    <a:pt x="3203" y="1657"/>
                  </a:lnTo>
                  <a:lnTo>
                    <a:pt x="3210" y="1666"/>
                  </a:lnTo>
                  <a:lnTo>
                    <a:pt x="3217" y="1676"/>
                  </a:lnTo>
                  <a:lnTo>
                    <a:pt x="3219" y="1681"/>
                  </a:lnTo>
                  <a:lnTo>
                    <a:pt x="3223" y="1686"/>
                  </a:lnTo>
                  <a:lnTo>
                    <a:pt x="3225" y="1693"/>
                  </a:lnTo>
                  <a:lnTo>
                    <a:pt x="3228" y="1698"/>
                  </a:lnTo>
                  <a:lnTo>
                    <a:pt x="3229" y="1704"/>
                  </a:lnTo>
                  <a:lnTo>
                    <a:pt x="3230" y="1710"/>
                  </a:lnTo>
                  <a:lnTo>
                    <a:pt x="3230" y="1716"/>
                  </a:lnTo>
                  <a:lnTo>
                    <a:pt x="3230" y="1724"/>
                  </a:lnTo>
                  <a:lnTo>
                    <a:pt x="3228" y="1730"/>
                  </a:lnTo>
                  <a:lnTo>
                    <a:pt x="3225" y="1737"/>
                  </a:lnTo>
                  <a:lnTo>
                    <a:pt x="3222" y="1745"/>
                  </a:lnTo>
                  <a:lnTo>
                    <a:pt x="3218" y="1752"/>
                  </a:lnTo>
                  <a:lnTo>
                    <a:pt x="3213" y="1760"/>
                  </a:lnTo>
                  <a:lnTo>
                    <a:pt x="3213" y="1768"/>
                  </a:lnTo>
                  <a:lnTo>
                    <a:pt x="3213" y="1774"/>
                  </a:lnTo>
                  <a:lnTo>
                    <a:pt x="3215" y="1780"/>
                  </a:lnTo>
                  <a:lnTo>
                    <a:pt x="3217" y="1786"/>
                  </a:lnTo>
                  <a:lnTo>
                    <a:pt x="3222" y="1790"/>
                  </a:lnTo>
                  <a:lnTo>
                    <a:pt x="3227" y="1797"/>
                  </a:lnTo>
                  <a:lnTo>
                    <a:pt x="3234" y="1803"/>
                  </a:lnTo>
                  <a:lnTo>
                    <a:pt x="3236" y="1802"/>
                  </a:lnTo>
                  <a:lnTo>
                    <a:pt x="3238" y="1804"/>
                  </a:lnTo>
                  <a:lnTo>
                    <a:pt x="3239" y="1809"/>
                  </a:lnTo>
                  <a:lnTo>
                    <a:pt x="3240" y="1815"/>
                  </a:lnTo>
                  <a:lnTo>
                    <a:pt x="3240" y="1822"/>
                  </a:lnTo>
                  <a:lnTo>
                    <a:pt x="3240" y="1830"/>
                  </a:lnTo>
                  <a:lnTo>
                    <a:pt x="3239" y="1840"/>
                  </a:lnTo>
                  <a:lnTo>
                    <a:pt x="3238" y="1852"/>
                  </a:lnTo>
                  <a:lnTo>
                    <a:pt x="3236" y="1862"/>
                  </a:lnTo>
                  <a:lnTo>
                    <a:pt x="3234" y="1873"/>
                  </a:lnTo>
                  <a:lnTo>
                    <a:pt x="3231" y="1883"/>
                  </a:lnTo>
                  <a:lnTo>
                    <a:pt x="3229" y="1894"/>
                  </a:lnTo>
                  <a:lnTo>
                    <a:pt x="3225" y="1904"/>
                  </a:lnTo>
                  <a:lnTo>
                    <a:pt x="3224" y="1913"/>
                  </a:lnTo>
                  <a:lnTo>
                    <a:pt x="3221" y="1922"/>
                  </a:lnTo>
                  <a:lnTo>
                    <a:pt x="3218" y="1930"/>
                  </a:lnTo>
                  <a:lnTo>
                    <a:pt x="3212" y="1937"/>
                  </a:lnTo>
                  <a:lnTo>
                    <a:pt x="3206" y="1947"/>
                  </a:lnTo>
                  <a:lnTo>
                    <a:pt x="3201" y="1957"/>
                  </a:lnTo>
                  <a:lnTo>
                    <a:pt x="3198" y="1968"/>
                  </a:lnTo>
                  <a:lnTo>
                    <a:pt x="3193" y="1977"/>
                  </a:lnTo>
                  <a:lnTo>
                    <a:pt x="3189" y="1988"/>
                  </a:lnTo>
                  <a:lnTo>
                    <a:pt x="3186" y="1998"/>
                  </a:lnTo>
                  <a:lnTo>
                    <a:pt x="3182" y="2009"/>
                  </a:lnTo>
                  <a:lnTo>
                    <a:pt x="3178" y="2017"/>
                  </a:lnTo>
                  <a:lnTo>
                    <a:pt x="3174" y="2027"/>
                  </a:lnTo>
                  <a:lnTo>
                    <a:pt x="3169" y="2036"/>
                  </a:lnTo>
                  <a:lnTo>
                    <a:pt x="3165" y="2044"/>
                  </a:lnTo>
                  <a:lnTo>
                    <a:pt x="3159" y="2053"/>
                  </a:lnTo>
                  <a:lnTo>
                    <a:pt x="3154" y="2059"/>
                  </a:lnTo>
                  <a:lnTo>
                    <a:pt x="3147" y="2065"/>
                  </a:lnTo>
                  <a:lnTo>
                    <a:pt x="3141" y="2072"/>
                  </a:lnTo>
                  <a:lnTo>
                    <a:pt x="3139" y="2080"/>
                  </a:lnTo>
                  <a:lnTo>
                    <a:pt x="3136" y="2088"/>
                  </a:lnTo>
                  <a:lnTo>
                    <a:pt x="3132" y="2094"/>
                  </a:lnTo>
                  <a:lnTo>
                    <a:pt x="3127" y="2102"/>
                  </a:lnTo>
                  <a:lnTo>
                    <a:pt x="3121" y="2107"/>
                  </a:lnTo>
                  <a:lnTo>
                    <a:pt x="3113" y="2114"/>
                  </a:lnTo>
                  <a:lnTo>
                    <a:pt x="3105" y="2118"/>
                  </a:lnTo>
                  <a:lnTo>
                    <a:pt x="3097" y="2123"/>
                  </a:lnTo>
                  <a:lnTo>
                    <a:pt x="3087" y="2126"/>
                  </a:lnTo>
                  <a:lnTo>
                    <a:pt x="3077" y="2131"/>
                  </a:lnTo>
                  <a:lnTo>
                    <a:pt x="3068" y="2134"/>
                  </a:lnTo>
                  <a:lnTo>
                    <a:pt x="3058" y="2137"/>
                  </a:lnTo>
                  <a:lnTo>
                    <a:pt x="3048" y="2141"/>
                  </a:lnTo>
                  <a:lnTo>
                    <a:pt x="3039" y="2145"/>
                  </a:lnTo>
                  <a:lnTo>
                    <a:pt x="3029" y="2147"/>
                  </a:lnTo>
                  <a:lnTo>
                    <a:pt x="3022" y="2151"/>
                  </a:lnTo>
                  <a:lnTo>
                    <a:pt x="2986" y="2162"/>
                  </a:lnTo>
                  <a:lnTo>
                    <a:pt x="2951" y="2174"/>
                  </a:lnTo>
                  <a:lnTo>
                    <a:pt x="2915" y="2184"/>
                  </a:lnTo>
                  <a:lnTo>
                    <a:pt x="2880" y="2195"/>
                  </a:lnTo>
                  <a:lnTo>
                    <a:pt x="2844" y="2203"/>
                  </a:lnTo>
                  <a:lnTo>
                    <a:pt x="2808" y="2213"/>
                  </a:lnTo>
                  <a:lnTo>
                    <a:pt x="2773" y="2223"/>
                  </a:lnTo>
                  <a:lnTo>
                    <a:pt x="2738" y="2232"/>
                  </a:lnTo>
                  <a:lnTo>
                    <a:pt x="2702" y="2242"/>
                  </a:lnTo>
                  <a:lnTo>
                    <a:pt x="2665" y="2251"/>
                  </a:lnTo>
                  <a:lnTo>
                    <a:pt x="2629" y="2261"/>
                  </a:lnTo>
                  <a:lnTo>
                    <a:pt x="2594" y="2271"/>
                  </a:lnTo>
                  <a:lnTo>
                    <a:pt x="2558" y="2282"/>
                  </a:lnTo>
                  <a:lnTo>
                    <a:pt x="2523" y="2294"/>
                  </a:lnTo>
                  <a:lnTo>
                    <a:pt x="2488" y="2306"/>
                  </a:lnTo>
                  <a:lnTo>
                    <a:pt x="2455" y="2321"/>
                  </a:lnTo>
                  <a:lnTo>
                    <a:pt x="2439" y="2324"/>
                  </a:lnTo>
                  <a:lnTo>
                    <a:pt x="2426" y="2328"/>
                  </a:lnTo>
                  <a:lnTo>
                    <a:pt x="2411" y="2332"/>
                  </a:lnTo>
                  <a:lnTo>
                    <a:pt x="2398" y="2337"/>
                  </a:lnTo>
                  <a:lnTo>
                    <a:pt x="2382" y="2341"/>
                  </a:lnTo>
                  <a:lnTo>
                    <a:pt x="2368" y="2346"/>
                  </a:lnTo>
                  <a:lnTo>
                    <a:pt x="2355" y="2350"/>
                  </a:lnTo>
                  <a:lnTo>
                    <a:pt x="2341" y="2356"/>
                  </a:lnTo>
                  <a:lnTo>
                    <a:pt x="2326" y="2359"/>
                  </a:lnTo>
                  <a:lnTo>
                    <a:pt x="2311" y="2363"/>
                  </a:lnTo>
                  <a:lnTo>
                    <a:pt x="2297" y="2368"/>
                  </a:lnTo>
                  <a:lnTo>
                    <a:pt x="2285" y="2371"/>
                  </a:lnTo>
                  <a:lnTo>
                    <a:pt x="2270" y="2374"/>
                  </a:lnTo>
                  <a:lnTo>
                    <a:pt x="2257" y="2377"/>
                  </a:lnTo>
                  <a:lnTo>
                    <a:pt x="2244" y="2380"/>
                  </a:lnTo>
                  <a:lnTo>
                    <a:pt x="2231" y="2381"/>
                  </a:lnTo>
                  <a:lnTo>
                    <a:pt x="2217" y="2371"/>
                  </a:lnTo>
                  <a:lnTo>
                    <a:pt x="2204" y="2363"/>
                  </a:lnTo>
                  <a:lnTo>
                    <a:pt x="2190" y="2357"/>
                  </a:lnTo>
                  <a:lnTo>
                    <a:pt x="2175" y="2351"/>
                  </a:lnTo>
                  <a:lnTo>
                    <a:pt x="2158" y="2347"/>
                  </a:lnTo>
                  <a:lnTo>
                    <a:pt x="2143" y="2344"/>
                  </a:lnTo>
                  <a:lnTo>
                    <a:pt x="2126" y="2343"/>
                  </a:lnTo>
                  <a:lnTo>
                    <a:pt x="2110" y="2343"/>
                  </a:lnTo>
                  <a:lnTo>
                    <a:pt x="2093" y="2343"/>
                  </a:lnTo>
                  <a:lnTo>
                    <a:pt x="2076" y="2345"/>
                  </a:lnTo>
                  <a:lnTo>
                    <a:pt x="2060" y="2347"/>
                  </a:lnTo>
                  <a:lnTo>
                    <a:pt x="2044" y="2351"/>
                  </a:lnTo>
                  <a:lnTo>
                    <a:pt x="2028" y="2356"/>
                  </a:lnTo>
                  <a:lnTo>
                    <a:pt x="2013" y="2361"/>
                  </a:lnTo>
                  <a:lnTo>
                    <a:pt x="1997" y="2368"/>
                  </a:lnTo>
                  <a:lnTo>
                    <a:pt x="1984" y="2375"/>
                  </a:lnTo>
                  <a:lnTo>
                    <a:pt x="1980" y="2365"/>
                  </a:lnTo>
                  <a:lnTo>
                    <a:pt x="1974" y="2359"/>
                  </a:lnTo>
                  <a:lnTo>
                    <a:pt x="1967" y="2354"/>
                  </a:lnTo>
                  <a:lnTo>
                    <a:pt x="1960" y="2350"/>
                  </a:lnTo>
                  <a:lnTo>
                    <a:pt x="1950" y="2348"/>
                  </a:lnTo>
                  <a:lnTo>
                    <a:pt x="1942" y="2347"/>
                  </a:lnTo>
                  <a:lnTo>
                    <a:pt x="1931" y="2346"/>
                  </a:lnTo>
                  <a:lnTo>
                    <a:pt x="1921" y="2346"/>
                  </a:lnTo>
                  <a:lnTo>
                    <a:pt x="1909" y="2346"/>
                  </a:lnTo>
                  <a:lnTo>
                    <a:pt x="1897" y="2347"/>
                  </a:lnTo>
                  <a:lnTo>
                    <a:pt x="1885" y="2347"/>
                  </a:lnTo>
                  <a:lnTo>
                    <a:pt x="1874" y="2348"/>
                  </a:lnTo>
                  <a:lnTo>
                    <a:pt x="1863" y="2349"/>
                  </a:lnTo>
                  <a:lnTo>
                    <a:pt x="1852" y="2350"/>
                  </a:lnTo>
                  <a:lnTo>
                    <a:pt x="1843" y="2349"/>
                  </a:lnTo>
                  <a:lnTo>
                    <a:pt x="1834" y="2349"/>
                  </a:lnTo>
                  <a:lnTo>
                    <a:pt x="1824" y="2352"/>
                  </a:lnTo>
                  <a:lnTo>
                    <a:pt x="1814" y="2357"/>
                  </a:lnTo>
                  <a:lnTo>
                    <a:pt x="1804" y="2358"/>
                  </a:lnTo>
                  <a:lnTo>
                    <a:pt x="1795" y="2358"/>
                  </a:lnTo>
                  <a:lnTo>
                    <a:pt x="1785" y="2358"/>
                  </a:lnTo>
                  <a:lnTo>
                    <a:pt x="1775" y="2357"/>
                  </a:lnTo>
                  <a:lnTo>
                    <a:pt x="1766" y="2355"/>
                  </a:lnTo>
                  <a:lnTo>
                    <a:pt x="1757" y="2354"/>
                  </a:lnTo>
                  <a:lnTo>
                    <a:pt x="1748" y="2350"/>
                  </a:lnTo>
                  <a:lnTo>
                    <a:pt x="1738" y="2348"/>
                  </a:lnTo>
                  <a:lnTo>
                    <a:pt x="1728" y="2348"/>
                  </a:lnTo>
                  <a:lnTo>
                    <a:pt x="1718" y="2348"/>
                  </a:lnTo>
                  <a:lnTo>
                    <a:pt x="1707" y="2347"/>
                  </a:lnTo>
                  <a:lnTo>
                    <a:pt x="1697" y="2348"/>
                  </a:lnTo>
                  <a:lnTo>
                    <a:pt x="1686" y="2350"/>
                  </a:lnTo>
                  <a:lnTo>
                    <a:pt x="1677" y="2356"/>
                  </a:lnTo>
                  <a:lnTo>
                    <a:pt x="1683" y="2357"/>
                  </a:lnTo>
                  <a:lnTo>
                    <a:pt x="1692" y="2358"/>
                  </a:lnTo>
                  <a:lnTo>
                    <a:pt x="1701" y="2361"/>
                  </a:lnTo>
                  <a:lnTo>
                    <a:pt x="1707" y="2368"/>
                  </a:lnTo>
                  <a:lnTo>
                    <a:pt x="1709" y="2371"/>
                  </a:lnTo>
                  <a:lnTo>
                    <a:pt x="1709" y="2380"/>
                  </a:lnTo>
                  <a:lnTo>
                    <a:pt x="1702" y="2381"/>
                  </a:lnTo>
                  <a:lnTo>
                    <a:pt x="1693" y="2384"/>
                  </a:lnTo>
                  <a:lnTo>
                    <a:pt x="1684" y="2386"/>
                  </a:lnTo>
                  <a:lnTo>
                    <a:pt x="1675" y="2389"/>
                  </a:lnTo>
                  <a:lnTo>
                    <a:pt x="1666" y="2389"/>
                  </a:lnTo>
                  <a:lnTo>
                    <a:pt x="1657" y="2391"/>
                  </a:lnTo>
                  <a:lnTo>
                    <a:pt x="1646" y="2391"/>
                  </a:lnTo>
                  <a:lnTo>
                    <a:pt x="1639" y="2392"/>
                  </a:lnTo>
                  <a:lnTo>
                    <a:pt x="1633" y="2390"/>
                  </a:lnTo>
                  <a:lnTo>
                    <a:pt x="1626" y="2389"/>
                  </a:lnTo>
                  <a:lnTo>
                    <a:pt x="1620" y="2387"/>
                  </a:lnTo>
                  <a:lnTo>
                    <a:pt x="1615" y="2384"/>
                  </a:lnTo>
                  <a:lnTo>
                    <a:pt x="1610" y="2380"/>
                  </a:lnTo>
                  <a:lnTo>
                    <a:pt x="1608" y="2374"/>
                  </a:lnTo>
                  <a:lnTo>
                    <a:pt x="1606" y="2369"/>
                  </a:lnTo>
                  <a:lnTo>
                    <a:pt x="1606" y="2361"/>
                  </a:lnTo>
                  <a:lnTo>
                    <a:pt x="1601" y="2355"/>
                  </a:lnTo>
                  <a:lnTo>
                    <a:pt x="1596" y="2349"/>
                  </a:lnTo>
                  <a:lnTo>
                    <a:pt x="1589" y="2347"/>
                  </a:lnTo>
                  <a:lnTo>
                    <a:pt x="1584" y="2346"/>
                  </a:lnTo>
                  <a:lnTo>
                    <a:pt x="1577" y="2345"/>
                  </a:lnTo>
                  <a:lnTo>
                    <a:pt x="1568" y="2347"/>
                  </a:lnTo>
                  <a:lnTo>
                    <a:pt x="1561" y="2348"/>
                  </a:lnTo>
                  <a:lnTo>
                    <a:pt x="1554" y="2351"/>
                  </a:lnTo>
                  <a:lnTo>
                    <a:pt x="1543" y="2355"/>
                  </a:lnTo>
                  <a:lnTo>
                    <a:pt x="1534" y="2358"/>
                  </a:lnTo>
                  <a:lnTo>
                    <a:pt x="1526" y="2361"/>
                  </a:lnTo>
                  <a:lnTo>
                    <a:pt x="1518" y="2365"/>
                  </a:lnTo>
                  <a:lnTo>
                    <a:pt x="1508" y="2369"/>
                  </a:lnTo>
                  <a:lnTo>
                    <a:pt x="1501" y="2371"/>
                  </a:lnTo>
                  <a:lnTo>
                    <a:pt x="1492" y="2373"/>
                  </a:lnTo>
                  <a:lnTo>
                    <a:pt x="1485" y="2375"/>
                  </a:lnTo>
                  <a:lnTo>
                    <a:pt x="1477" y="2375"/>
                  </a:lnTo>
                  <a:lnTo>
                    <a:pt x="1471" y="2376"/>
                  </a:lnTo>
                  <a:lnTo>
                    <a:pt x="1466" y="2376"/>
                  </a:lnTo>
                  <a:lnTo>
                    <a:pt x="1462" y="2377"/>
                  </a:lnTo>
                  <a:lnTo>
                    <a:pt x="1460" y="2377"/>
                  </a:lnTo>
                  <a:lnTo>
                    <a:pt x="1461" y="2378"/>
                  </a:lnTo>
                  <a:lnTo>
                    <a:pt x="1466" y="2378"/>
                  </a:lnTo>
                  <a:lnTo>
                    <a:pt x="1473" y="2380"/>
                  </a:lnTo>
                  <a:lnTo>
                    <a:pt x="1479" y="2380"/>
                  </a:lnTo>
                  <a:lnTo>
                    <a:pt x="1485" y="2380"/>
                  </a:lnTo>
                  <a:lnTo>
                    <a:pt x="1493" y="2381"/>
                  </a:lnTo>
                  <a:lnTo>
                    <a:pt x="1501" y="2383"/>
                  </a:lnTo>
                  <a:lnTo>
                    <a:pt x="1507" y="2384"/>
                  </a:lnTo>
                  <a:lnTo>
                    <a:pt x="1513" y="2386"/>
                  </a:lnTo>
                  <a:lnTo>
                    <a:pt x="1519" y="2389"/>
                  </a:lnTo>
                  <a:lnTo>
                    <a:pt x="1522" y="2392"/>
                  </a:lnTo>
                  <a:lnTo>
                    <a:pt x="1516" y="2392"/>
                  </a:lnTo>
                  <a:lnTo>
                    <a:pt x="1510" y="2392"/>
                  </a:lnTo>
                  <a:lnTo>
                    <a:pt x="1504" y="2394"/>
                  </a:lnTo>
                  <a:lnTo>
                    <a:pt x="1498" y="2396"/>
                  </a:lnTo>
                  <a:lnTo>
                    <a:pt x="1486" y="2398"/>
                  </a:lnTo>
                  <a:lnTo>
                    <a:pt x="1475" y="2401"/>
                  </a:lnTo>
                  <a:lnTo>
                    <a:pt x="1469" y="2401"/>
                  </a:lnTo>
                  <a:lnTo>
                    <a:pt x="1462" y="2402"/>
                  </a:lnTo>
                  <a:lnTo>
                    <a:pt x="1457" y="2403"/>
                  </a:lnTo>
                  <a:lnTo>
                    <a:pt x="1451" y="2404"/>
                  </a:lnTo>
                  <a:lnTo>
                    <a:pt x="1442" y="2403"/>
                  </a:lnTo>
                  <a:lnTo>
                    <a:pt x="1432" y="2402"/>
                  </a:lnTo>
                  <a:lnTo>
                    <a:pt x="1426" y="2399"/>
                  </a:lnTo>
                  <a:lnTo>
                    <a:pt x="1419" y="2395"/>
                  </a:lnTo>
                  <a:lnTo>
                    <a:pt x="1413" y="2389"/>
                  </a:lnTo>
                  <a:lnTo>
                    <a:pt x="1408" y="2383"/>
                  </a:lnTo>
                  <a:lnTo>
                    <a:pt x="1400" y="2383"/>
                  </a:lnTo>
                  <a:lnTo>
                    <a:pt x="1391" y="2384"/>
                  </a:lnTo>
                  <a:lnTo>
                    <a:pt x="1384" y="2385"/>
                  </a:lnTo>
                  <a:lnTo>
                    <a:pt x="1377" y="2388"/>
                  </a:lnTo>
                  <a:lnTo>
                    <a:pt x="1367" y="2389"/>
                  </a:lnTo>
                  <a:lnTo>
                    <a:pt x="1357" y="2391"/>
                  </a:lnTo>
                  <a:lnTo>
                    <a:pt x="1349" y="2394"/>
                  </a:lnTo>
                  <a:lnTo>
                    <a:pt x="1342" y="2396"/>
                  </a:lnTo>
                  <a:lnTo>
                    <a:pt x="1333" y="2396"/>
                  </a:lnTo>
                  <a:lnTo>
                    <a:pt x="1325" y="2397"/>
                  </a:lnTo>
                  <a:lnTo>
                    <a:pt x="1318" y="2396"/>
                  </a:lnTo>
                  <a:lnTo>
                    <a:pt x="1310" y="2396"/>
                  </a:lnTo>
                  <a:lnTo>
                    <a:pt x="1304" y="2392"/>
                  </a:lnTo>
                  <a:lnTo>
                    <a:pt x="1298" y="2389"/>
                  </a:lnTo>
                  <a:lnTo>
                    <a:pt x="1295" y="2385"/>
                  </a:lnTo>
                  <a:lnTo>
                    <a:pt x="1291" y="2380"/>
                  </a:lnTo>
                  <a:lnTo>
                    <a:pt x="1279" y="2376"/>
                  </a:lnTo>
                  <a:lnTo>
                    <a:pt x="1268" y="2375"/>
                  </a:lnTo>
                  <a:lnTo>
                    <a:pt x="1257" y="2374"/>
                  </a:lnTo>
                  <a:lnTo>
                    <a:pt x="1247" y="2374"/>
                  </a:lnTo>
                  <a:lnTo>
                    <a:pt x="1235" y="2374"/>
                  </a:lnTo>
                  <a:lnTo>
                    <a:pt x="1225" y="2375"/>
                  </a:lnTo>
                  <a:lnTo>
                    <a:pt x="1213" y="2376"/>
                  </a:lnTo>
                  <a:lnTo>
                    <a:pt x="1203" y="2378"/>
                  </a:lnTo>
                  <a:lnTo>
                    <a:pt x="1191" y="2378"/>
                  </a:lnTo>
                  <a:lnTo>
                    <a:pt x="1180" y="2380"/>
                  </a:lnTo>
                  <a:lnTo>
                    <a:pt x="1169" y="2381"/>
                  </a:lnTo>
                  <a:lnTo>
                    <a:pt x="1160" y="2383"/>
                  </a:lnTo>
                  <a:lnTo>
                    <a:pt x="1148" y="2384"/>
                  </a:lnTo>
                  <a:lnTo>
                    <a:pt x="1137" y="2386"/>
                  </a:lnTo>
                  <a:lnTo>
                    <a:pt x="1125" y="2387"/>
                  </a:lnTo>
                  <a:lnTo>
                    <a:pt x="1115" y="2389"/>
                  </a:lnTo>
                  <a:lnTo>
                    <a:pt x="1108" y="2389"/>
                  </a:lnTo>
                  <a:lnTo>
                    <a:pt x="1102" y="2391"/>
                  </a:lnTo>
                  <a:lnTo>
                    <a:pt x="1094" y="2392"/>
                  </a:lnTo>
                  <a:lnTo>
                    <a:pt x="1088" y="2395"/>
                  </a:lnTo>
                  <a:lnTo>
                    <a:pt x="1079" y="2396"/>
                  </a:lnTo>
                  <a:lnTo>
                    <a:pt x="1073" y="2397"/>
                  </a:lnTo>
                  <a:lnTo>
                    <a:pt x="1067" y="2398"/>
                  </a:lnTo>
                  <a:lnTo>
                    <a:pt x="1060" y="2399"/>
                  </a:lnTo>
                  <a:lnTo>
                    <a:pt x="1054" y="2398"/>
                  </a:lnTo>
                  <a:lnTo>
                    <a:pt x="1047" y="2398"/>
                  </a:lnTo>
                  <a:lnTo>
                    <a:pt x="1041" y="2397"/>
                  </a:lnTo>
                  <a:lnTo>
                    <a:pt x="1035" y="2396"/>
                  </a:lnTo>
                  <a:lnTo>
                    <a:pt x="1023" y="2390"/>
                  </a:lnTo>
                  <a:lnTo>
                    <a:pt x="1014" y="2383"/>
                  </a:lnTo>
                  <a:lnTo>
                    <a:pt x="1004" y="2380"/>
                  </a:lnTo>
                  <a:lnTo>
                    <a:pt x="995" y="2378"/>
                  </a:lnTo>
                  <a:lnTo>
                    <a:pt x="985" y="2377"/>
                  </a:lnTo>
                  <a:lnTo>
                    <a:pt x="976" y="2378"/>
                  </a:lnTo>
                  <a:lnTo>
                    <a:pt x="966" y="2378"/>
                  </a:lnTo>
                  <a:lnTo>
                    <a:pt x="956" y="2380"/>
                  </a:lnTo>
                  <a:lnTo>
                    <a:pt x="947" y="2380"/>
                  </a:lnTo>
                  <a:lnTo>
                    <a:pt x="937" y="2382"/>
                  </a:lnTo>
                  <a:lnTo>
                    <a:pt x="927" y="2382"/>
                  </a:lnTo>
                  <a:lnTo>
                    <a:pt x="917" y="2383"/>
                  </a:lnTo>
                  <a:lnTo>
                    <a:pt x="907" y="2383"/>
                  </a:lnTo>
                  <a:lnTo>
                    <a:pt x="899" y="2383"/>
                  </a:lnTo>
                  <a:lnTo>
                    <a:pt x="890" y="2380"/>
                  </a:lnTo>
                  <a:lnTo>
                    <a:pt x="882" y="2378"/>
                  </a:lnTo>
                  <a:lnTo>
                    <a:pt x="873" y="2374"/>
                  </a:lnTo>
                  <a:lnTo>
                    <a:pt x="867" y="2369"/>
                  </a:lnTo>
                  <a:lnTo>
                    <a:pt x="859" y="2370"/>
                  </a:lnTo>
                  <a:lnTo>
                    <a:pt x="853" y="2372"/>
                  </a:lnTo>
                  <a:lnTo>
                    <a:pt x="847" y="2373"/>
                  </a:lnTo>
                  <a:lnTo>
                    <a:pt x="841" y="2375"/>
                  </a:lnTo>
                  <a:lnTo>
                    <a:pt x="830" y="2376"/>
                  </a:lnTo>
                  <a:lnTo>
                    <a:pt x="820" y="2376"/>
                  </a:lnTo>
                  <a:lnTo>
                    <a:pt x="811" y="2373"/>
                  </a:lnTo>
                  <a:lnTo>
                    <a:pt x="800" y="2370"/>
                  </a:lnTo>
                  <a:lnTo>
                    <a:pt x="790" y="2365"/>
                  </a:lnTo>
                  <a:lnTo>
                    <a:pt x="782" y="2359"/>
                  </a:lnTo>
                  <a:lnTo>
                    <a:pt x="773" y="2362"/>
                  </a:lnTo>
                  <a:lnTo>
                    <a:pt x="766" y="2367"/>
                  </a:lnTo>
                  <a:lnTo>
                    <a:pt x="760" y="2367"/>
                  </a:lnTo>
                  <a:lnTo>
                    <a:pt x="754" y="2368"/>
                  </a:lnTo>
                  <a:lnTo>
                    <a:pt x="742" y="2365"/>
                  </a:lnTo>
                  <a:lnTo>
                    <a:pt x="732" y="2361"/>
                  </a:lnTo>
                  <a:lnTo>
                    <a:pt x="726" y="2358"/>
                  </a:lnTo>
                  <a:lnTo>
                    <a:pt x="720" y="2357"/>
                  </a:lnTo>
                  <a:lnTo>
                    <a:pt x="715" y="2354"/>
                  </a:lnTo>
                  <a:lnTo>
                    <a:pt x="709" y="2352"/>
                  </a:lnTo>
                  <a:lnTo>
                    <a:pt x="703" y="2351"/>
                  </a:lnTo>
                  <a:lnTo>
                    <a:pt x="697" y="2351"/>
                  </a:lnTo>
                  <a:lnTo>
                    <a:pt x="691" y="2352"/>
                  </a:lnTo>
                  <a:lnTo>
                    <a:pt x="684" y="2356"/>
                  </a:lnTo>
                  <a:lnTo>
                    <a:pt x="674" y="2351"/>
                  </a:lnTo>
                  <a:lnTo>
                    <a:pt x="666" y="2351"/>
                  </a:lnTo>
                  <a:lnTo>
                    <a:pt x="656" y="2351"/>
                  </a:lnTo>
                  <a:lnTo>
                    <a:pt x="648" y="2354"/>
                  </a:lnTo>
                  <a:lnTo>
                    <a:pt x="637" y="2356"/>
                  </a:lnTo>
                  <a:lnTo>
                    <a:pt x="629" y="2358"/>
                  </a:lnTo>
                  <a:lnTo>
                    <a:pt x="619" y="2361"/>
                  </a:lnTo>
                  <a:lnTo>
                    <a:pt x="611" y="2365"/>
                  </a:lnTo>
                  <a:lnTo>
                    <a:pt x="601" y="2368"/>
                  </a:lnTo>
                  <a:lnTo>
                    <a:pt x="590" y="2369"/>
                  </a:lnTo>
                  <a:lnTo>
                    <a:pt x="582" y="2370"/>
                  </a:lnTo>
                  <a:lnTo>
                    <a:pt x="576" y="2371"/>
                  </a:lnTo>
                  <a:lnTo>
                    <a:pt x="568" y="2369"/>
                  </a:lnTo>
                  <a:lnTo>
                    <a:pt x="562" y="2368"/>
                  </a:lnTo>
                  <a:lnTo>
                    <a:pt x="556" y="2361"/>
                  </a:lnTo>
                  <a:lnTo>
                    <a:pt x="553" y="2356"/>
                  </a:lnTo>
                  <a:lnTo>
                    <a:pt x="544" y="2356"/>
                  </a:lnTo>
                  <a:lnTo>
                    <a:pt x="537" y="2358"/>
                  </a:lnTo>
                  <a:lnTo>
                    <a:pt x="531" y="2360"/>
                  </a:lnTo>
                  <a:lnTo>
                    <a:pt x="524" y="2362"/>
                  </a:lnTo>
                  <a:lnTo>
                    <a:pt x="518" y="2361"/>
                  </a:lnTo>
                  <a:lnTo>
                    <a:pt x="511" y="2361"/>
                  </a:lnTo>
                  <a:lnTo>
                    <a:pt x="505" y="2358"/>
                  </a:lnTo>
                  <a:lnTo>
                    <a:pt x="499" y="2351"/>
                  </a:lnTo>
                  <a:lnTo>
                    <a:pt x="487" y="2352"/>
                  </a:lnTo>
                  <a:lnTo>
                    <a:pt x="477" y="2355"/>
                  </a:lnTo>
                  <a:lnTo>
                    <a:pt x="467" y="2356"/>
                  </a:lnTo>
                  <a:lnTo>
                    <a:pt x="458" y="2356"/>
                  </a:lnTo>
                  <a:lnTo>
                    <a:pt x="461" y="2346"/>
                  </a:lnTo>
                  <a:lnTo>
                    <a:pt x="467" y="2338"/>
                  </a:lnTo>
                  <a:lnTo>
                    <a:pt x="476" y="2334"/>
                  </a:lnTo>
                  <a:lnTo>
                    <a:pt x="487" y="2336"/>
                  </a:lnTo>
                  <a:lnTo>
                    <a:pt x="487" y="2329"/>
                  </a:lnTo>
                  <a:lnTo>
                    <a:pt x="488" y="2323"/>
                  </a:lnTo>
                  <a:lnTo>
                    <a:pt x="489" y="2317"/>
                  </a:lnTo>
                  <a:lnTo>
                    <a:pt x="490" y="2314"/>
                  </a:lnTo>
                  <a:lnTo>
                    <a:pt x="482" y="2314"/>
                  </a:lnTo>
                  <a:lnTo>
                    <a:pt x="475" y="2315"/>
                  </a:lnTo>
                  <a:lnTo>
                    <a:pt x="465" y="2315"/>
                  </a:lnTo>
                  <a:lnTo>
                    <a:pt x="458" y="2315"/>
                  </a:lnTo>
                  <a:lnTo>
                    <a:pt x="449" y="2314"/>
                  </a:lnTo>
                  <a:lnTo>
                    <a:pt x="440" y="2314"/>
                  </a:lnTo>
                  <a:lnTo>
                    <a:pt x="431" y="2314"/>
                  </a:lnTo>
                  <a:lnTo>
                    <a:pt x="423" y="2314"/>
                  </a:lnTo>
                  <a:lnTo>
                    <a:pt x="413" y="2312"/>
                  </a:lnTo>
                  <a:lnTo>
                    <a:pt x="403" y="2311"/>
                  </a:lnTo>
                  <a:lnTo>
                    <a:pt x="394" y="2311"/>
                  </a:lnTo>
                  <a:lnTo>
                    <a:pt x="384" y="2311"/>
                  </a:lnTo>
                  <a:lnTo>
                    <a:pt x="375" y="2310"/>
                  </a:lnTo>
                  <a:lnTo>
                    <a:pt x="366" y="2310"/>
                  </a:lnTo>
                  <a:lnTo>
                    <a:pt x="358" y="2310"/>
                  </a:lnTo>
                  <a:lnTo>
                    <a:pt x="349" y="2311"/>
                  </a:lnTo>
                  <a:lnTo>
                    <a:pt x="341" y="2309"/>
                  </a:lnTo>
                  <a:lnTo>
                    <a:pt x="334" y="2309"/>
                  </a:lnTo>
                  <a:lnTo>
                    <a:pt x="324" y="2309"/>
                  </a:lnTo>
                  <a:lnTo>
                    <a:pt x="316" y="2309"/>
                  </a:lnTo>
                  <a:lnTo>
                    <a:pt x="306" y="2308"/>
                  </a:lnTo>
                  <a:lnTo>
                    <a:pt x="297" y="2308"/>
                  </a:lnTo>
                  <a:lnTo>
                    <a:pt x="289" y="2307"/>
                  </a:lnTo>
                  <a:lnTo>
                    <a:pt x="282" y="2306"/>
                  </a:lnTo>
                  <a:lnTo>
                    <a:pt x="282" y="2304"/>
                  </a:lnTo>
                  <a:lnTo>
                    <a:pt x="289" y="2296"/>
                  </a:lnTo>
                  <a:lnTo>
                    <a:pt x="291" y="2291"/>
                  </a:lnTo>
                  <a:lnTo>
                    <a:pt x="289" y="2284"/>
                  </a:lnTo>
                  <a:lnTo>
                    <a:pt x="288" y="2279"/>
                  </a:lnTo>
                  <a:lnTo>
                    <a:pt x="282" y="2274"/>
                  </a:lnTo>
                  <a:lnTo>
                    <a:pt x="278" y="2267"/>
                  </a:lnTo>
                  <a:lnTo>
                    <a:pt x="275" y="2262"/>
                  </a:lnTo>
                  <a:lnTo>
                    <a:pt x="276" y="2256"/>
                  </a:lnTo>
                  <a:lnTo>
                    <a:pt x="266" y="2250"/>
                  </a:lnTo>
                  <a:lnTo>
                    <a:pt x="257" y="2247"/>
                  </a:lnTo>
                  <a:lnTo>
                    <a:pt x="247" y="2243"/>
                  </a:lnTo>
                  <a:lnTo>
                    <a:pt x="237" y="2242"/>
                  </a:lnTo>
                  <a:lnTo>
                    <a:pt x="228" y="2240"/>
                  </a:lnTo>
                  <a:lnTo>
                    <a:pt x="218" y="2237"/>
                  </a:lnTo>
                  <a:lnTo>
                    <a:pt x="208" y="2231"/>
                  </a:lnTo>
                  <a:lnTo>
                    <a:pt x="202" y="2225"/>
                  </a:lnTo>
                  <a:lnTo>
                    <a:pt x="190" y="2223"/>
                  </a:lnTo>
                  <a:lnTo>
                    <a:pt x="181" y="2222"/>
                  </a:lnTo>
                  <a:lnTo>
                    <a:pt x="169" y="2219"/>
                  </a:lnTo>
                  <a:lnTo>
                    <a:pt x="159" y="2217"/>
                  </a:lnTo>
                  <a:lnTo>
                    <a:pt x="147" y="2213"/>
                  </a:lnTo>
                  <a:lnTo>
                    <a:pt x="137" y="2210"/>
                  </a:lnTo>
                  <a:lnTo>
                    <a:pt x="126" y="2205"/>
                  </a:lnTo>
                  <a:lnTo>
                    <a:pt x="119" y="2201"/>
                  </a:lnTo>
                  <a:lnTo>
                    <a:pt x="111" y="2196"/>
                  </a:lnTo>
                  <a:lnTo>
                    <a:pt x="104" y="2189"/>
                  </a:lnTo>
                  <a:lnTo>
                    <a:pt x="99" y="2183"/>
                  </a:lnTo>
                  <a:lnTo>
                    <a:pt x="96" y="2176"/>
                  </a:lnTo>
                  <a:lnTo>
                    <a:pt x="95" y="2168"/>
                  </a:lnTo>
                  <a:lnTo>
                    <a:pt x="96" y="2159"/>
                  </a:lnTo>
                  <a:lnTo>
                    <a:pt x="100" y="2149"/>
                  </a:lnTo>
                  <a:lnTo>
                    <a:pt x="106" y="2139"/>
                  </a:lnTo>
                  <a:lnTo>
                    <a:pt x="94" y="2141"/>
                  </a:lnTo>
                  <a:lnTo>
                    <a:pt x="83" y="2144"/>
                  </a:lnTo>
                  <a:lnTo>
                    <a:pt x="71" y="2147"/>
                  </a:lnTo>
                  <a:lnTo>
                    <a:pt x="61" y="2151"/>
                  </a:lnTo>
                  <a:lnTo>
                    <a:pt x="51" y="2154"/>
                  </a:lnTo>
                  <a:lnTo>
                    <a:pt x="40" y="2157"/>
                  </a:lnTo>
                  <a:lnTo>
                    <a:pt x="29" y="2157"/>
                  </a:lnTo>
                  <a:lnTo>
                    <a:pt x="18" y="2156"/>
                  </a:lnTo>
                  <a:lnTo>
                    <a:pt x="24" y="2148"/>
                  </a:lnTo>
                  <a:lnTo>
                    <a:pt x="34" y="2144"/>
                  </a:lnTo>
                  <a:lnTo>
                    <a:pt x="39" y="2141"/>
                  </a:lnTo>
                  <a:lnTo>
                    <a:pt x="45" y="2138"/>
                  </a:lnTo>
                  <a:lnTo>
                    <a:pt x="51" y="2137"/>
                  </a:lnTo>
                  <a:lnTo>
                    <a:pt x="57" y="2135"/>
                  </a:lnTo>
                  <a:lnTo>
                    <a:pt x="64" y="2132"/>
                  </a:lnTo>
                  <a:lnTo>
                    <a:pt x="70" y="2130"/>
                  </a:lnTo>
                  <a:lnTo>
                    <a:pt x="77" y="2126"/>
                  </a:lnTo>
                  <a:lnTo>
                    <a:pt x="83" y="2125"/>
                  </a:lnTo>
                  <a:lnTo>
                    <a:pt x="89" y="2122"/>
                  </a:lnTo>
                  <a:lnTo>
                    <a:pt x="94" y="2119"/>
                  </a:lnTo>
                  <a:lnTo>
                    <a:pt x="100" y="2116"/>
                  </a:lnTo>
                  <a:lnTo>
                    <a:pt x="106" y="2115"/>
                  </a:lnTo>
                  <a:lnTo>
                    <a:pt x="100" y="2112"/>
                  </a:lnTo>
                  <a:lnTo>
                    <a:pt x="93" y="2112"/>
                  </a:lnTo>
                  <a:lnTo>
                    <a:pt x="87" y="2112"/>
                  </a:lnTo>
                  <a:lnTo>
                    <a:pt x="81" y="2115"/>
                  </a:lnTo>
                  <a:lnTo>
                    <a:pt x="75" y="2115"/>
                  </a:lnTo>
                  <a:lnTo>
                    <a:pt x="69" y="2116"/>
                  </a:lnTo>
                  <a:lnTo>
                    <a:pt x="63" y="2117"/>
                  </a:lnTo>
                  <a:lnTo>
                    <a:pt x="57" y="2120"/>
                  </a:lnTo>
                  <a:lnTo>
                    <a:pt x="51" y="2121"/>
                  </a:lnTo>
                  <a:lnTo>
                    <a:pt x="45" y="2123"/>
                  </a:lnTo>
                  <a:lnTo>
                    <a:pt x="39" y="2125"/>
                  </a:lnTo>
                  <a:lnTo>
                    <a:pt x="34" y="2126"/>
                  </a:lnTo>
                  <a:lnTo>
                    <a:pt x="26" y="2128"/>
                  </a:lnTo>
                  <a:lnTo>
                    <a:pt x="20" y="2129"/>
                  </a:lnTo>
                  <a:lnTo>
                    <a:pt x="14" y="2130"/>
                  </a:lnTo>
                  <a:lnTo>
                    <a:pt x="10" y="2132"/>
                  </a:lnTo>
                  <a:lnTo>
                    <a:pt x="10" y="2124"/>
                  </a:lnTo>
                  <a:lnTo>
                    <a:pt x="13" y="2119"/>
                  </a:lnTo>
                  <a:lnTo>
                    <a:pt x="19" y="2114"/>
                  </a:lnTo>
                  <a:lnTo>
                    <a:pt x="25" y="2110"/>
                  </a:lnTo>
                  <a:lnTo>
                    <a:pt x="33" y="2106"/>
                  </a:lnTo>
                  <a:lnTo>
                    <a:pt x="40" y="2104"/>
                  </a:lnTo>
                  <a:lnTo>
                    <a:pt x="47" y="2102"/>
                  </a:lnTo>
                  <a:lnTo>
                    <a:pt x="57" y="2099"/>
                  </a:lnTo>
                  <a:lnTo>
                    <a:pt x="63" y="2096"/>
                  </a:lnTo>
                  <a:lnTo>
                    <a:pt x="69" y="2094"/>
                  </a:lnTo>
                  <a:lnTo>
                    <a:pt x="75" y="2091"/>
                  </a:lnTo>
                  <a:lnTo>
                    <a:pt x="79" y="2088"/>
                  </a:lnTo>
                  <a:lnTo>
                    <a:pt x="82" y="2083"/>
                  </a:lnTo>
                  <a:lnTo>
                    <a:pt x="83" y="2079"/>
                  </a:lnTo>
                  <a:lnTo>
                    <a:pt x="81" y="2074"/>
                  </a:lnTo>
                  <a:lnTo>
                    <a:pt x="78" y="2068"/>
                  </a:lnTo>
                  <a:lnTo>
                    <a:pt x="71" y="2068"/>
                  </a:lnTo>
                  <a:lnTo>
                    <a:pt x="65" y="2070"/>
                  </a:lnTo>
                  <a:lnTo>
                    <a:pt x="59" y="2071"/>
                  </a:lnTo>
                  <a:lnTo>
                    <a:pt x="54" y="2074"/>
                  </a:lnTo>
                  <a:lnTo>
                    <a:pt x="42" y="2076"/>
                  </a:lnTo>
                  <a:lnTo>
                    <a:pt x="31" y="2080"/>
                  </a:lnTo>
                  <a:lnTo>
                    <a:pt x="19" y="2083"/>
                  </a:lnTo>
                  <a:lnTo>
                    <a:pt x="8" y="2086"/>
                  </a:lnTo>
                  <a:lnTo>
                    <a:pt x="0" y="2090"/>
                  </a:lnTo>
                  <a:lnTo>
                    <a:pt x="0" y="2094"/>
                  </a:lnTo>
                  <a:lnTo>
                    <a:pt x="0" y="2086"/>
                  </a:lnTo>
                  <a:lnTo>
                    <a:pt x="0" y="2081"/>
                  </a:lnTo>
                  <a:lnTo>
                    <a:pt x="0" y="2075"/>
                  </a:lnTo>
                  <a:lnTo>
                    <a:pt x="0" y="2071"/>
                  </a:lnTo>
                  <a:lnTo>
                    <a:pt x="0" y="2064"/>
                  </a:lnTo>
                  <a:lnTo>
                    <a:pt x="10" y="2062"/>
                  </a:lnTo>
                  <a:lnTo>
                    <a:pt x="16" y="2059"/>
                  </a:lnTo>
                  <a:lnTo>
                    <a:pt x="22" y="2058"/>
                  </a:lnTo>
                  <a:lnTo>
                    <a:pt x="29" y="2057"/>
                  </a:lnTo>
                  <a:lnTo>
                    <a:pt x="35" y="2057"/>
                  </a:lnTo>
                  <a:lnTo>
                    <a:pt x="41" y="2056"/>
                  </a:lnTo>
                  <a:lnTo>
                    <a:pt x="47" y="2055"/>
                  </a:lnTo>
                  <a:lnTo>
                    <a:pt x="53" y="2054"/>
                  </a:lnTo>
                  <a:lnTo>
                    <a:pt x="59" y="2054"/>
                  </a:lnTo>
                  <a:lnTo>
                    <a:pt x="57" y="2049"/>
                  </a:lnTo>
                  <a:lnTo>
                    <a:pt x="53" y="2045"/>
                  </a:lnTo>
                  <a:lnTo>
                    <a:pt x="46" y="2044"/>
                  </a:lnTo>
                  <a:lnTo>
                    <a:pt x="41" y="2044"/>
                  </a:lnTo>
                  <a:lnTo>
                    <a:pt x="33" y="2044"/>
                  </a:lnTo>
                  <a:lnTo>
                    <a:pt x="25" y="2046"/>
                  </a:lnTo>
                  <a:lnTo>
                    <a:pt x="19" y="2046"/>
                  </a:lnTo>
                  <a:lnTo>
                    <a:pt x="13" y="2046"/>
                  </a:lnTo>
                  <a:lnTo>
                    <a:pt x="14" y="2040"/>
                  </a:lnTo>
                  <a:lnTo>
                    <a:pt x="17" y="2033"/>
                  </a:lnTo>
                  <a:lnTo>
                    <a:pt x="18" y="2028"/>
                  </a:lnTo>
                  <a:lnTo>
                    <a:pt x="22" y="2022"/>
                  </a:lnTo>
                  <a:lnTo>
                    <a:pt x="22" y="2016"/>
                  </a:lnTo>
                  <a:lnTo>
                    <a:pt x="24" y="2010"/>
                  </a:lnTo>
                  <a:lnTo>
                    <a:pt x="26" y="2005"/>
                  </a:lnTo>
                  <a:lnTo>
                    <a:pt x="30" y="2000"/>
                  </a:lnTo>
                  <a:lnTo>
                    <a:pt x="34" y="1989"/>
                  </a:lnTo>
                  <a:lnTo>
                    <a:pt x="36" y="1981"/>
                  </a:lnTo>
                  <a:lnTo>
                    <a:pt x="39" y="1972"/>
                  </a:lnTo>
                  <a:lnTo>
                    <a:pt x="40" y="1966"/>
                  </a:lnTo>
                  <a:lnTo>
                    <a:pt x="49" y="1958"/>
                  </a:lnTo>
                  <a:lnTo>
                    <a:pt x="60" y="1949"/>
                  </a:lnTo>
                  <a:lnTo>
                    <a:pt x="71" y="1943"/>
                  </a:lnTo>
                  <a:lnTo>
                    <a:pt x="83" y="1936"/>
                  </a:lnTo>
                  <a:lnTo>
                    <a:pt x="94" y="1931"/>
                  </a:lnTo>
                  <a:lnTo>
                    <a:pt x="106" y="1925"/>
                  </a:lnTo>
                  <a:lnTo>
                    <a:pt x="117" y="1921"/>
                  </a:lnTo>
                  <a:lnTo>
                    <a:pt x="129" y="1917"/>
                  </a:lnTo>
                  <a:lnTo>
                    <a:pt x="140" y="1912"/>
                  </a:lnTo>
                  <a:lnTo>
                    <a:pt x="152" y="1908"/>
                  </a:lnTo>
                  <a:lnTo>
                    <a:pt x="164" y="1905"/>
                  </a:lnTo>
                  <a:lnTo>
                    <a:pt x="176" y="1903"/>
                  </a:lnTo>
                  <a:lnTo>
                    <a:pt x="188" y="1899"/>
                  </a:lnTo>
                  <a:lnTo>
                    <a:pt x="200" y="1896"/>
                  </a:lnTo>
                  <a:lnTo>
                    <a:pt x="212" y="1894"/>
                  </a:lnTo>
                  <a:lnTo>
                    <a:pt x="225" y="1891"/>
                  </a:lnTo>
                  <a:lnTo>
                    <a:pt x="225" y="1890"/>
                  </a:lnTo>
                  <a:lnTo>
                    <a:pt x="225" y="1889"/>
                  </a:lnTo>
                  <a:lnTo>
                    <a:pt x="218" y="1883"/>
                  </a:lnTo>
                  <a:lnTo>
                    <a:pt x="214" y="1880"/>
                  </a:lnTo>
                  <a:lnTo>
                    <a:pt x="212" y="1876"/>
                  </a:lnTo>
                  <a:lnTo>
                    <a:pt x="213" y="1873"/>
                  </a:lnTo>
                  <a:lnTo>
                    <a:pt x="218" y="1865"/>
                  </a:lnTo>
                  <a:lnTo>
                    <a:pt x="229" y="1859"/>
                  </a:lnTo>
                  <a:lnTo>
                    <a:pt x="232" y="1856"/>
                  </a:lnTo>
                  <a:lnTo>
                    <a:pt x="240" y="1853"/>
                  </a:lnTo>
                  <a:lnTo>
                    <a:pt x="244" y="1851"/>
                  </a:lnTo>
                  <a:lnTo>
                    <a:pt x="252" y="1848"/>
                  </a:lnTo>
                  <a:lnTo>
                    <a:pt x="257" y="1844"/>
                  </a:lnTo>
                  <a:lnTo>
                    <a:pt x="263" y="1842"/>
                  </a:lnTo>
                  <a:lnTo>
                    <a:pt x="266" y="1841"/>
                  </a:lnTo>
                  <a:lnTo>
                    <a:pt x="269" y="1840"/>
                  </a:lnTo>
                  <a:lnTo>
                    <a:pt x="269" y="1823"/>
                  </a:lnTo>
                  <a:lnTo>
                    <a:pt x="270" y="1808"/>
                  </a:lnTo>
                  <a:lnTo>
                    <a:pt x="270" y="1790"/>
                  </a:lnTo>
                  <a:lnTo>
                    <a:pt x="270" y="1774"/>
                  </a:lnTo>
                  <a:lnTo>
                    <a:pt x="267" y="1757"/>
                  </a:lnTo>
                  <a:lnTo>
                    <a:pt x="266" y="1738"/>
                  </a:lnTo>
                  <a:lnTo>
                    <a:pt x="266" y="1721"/>
                  </a:lnTo>
                  <a:lnTo>
                    <a:pt x="265" y="1704"/>
                  </a:lnTo>
                  <a:lnTo>
                    <a:pt x="263" y="1686"/>
                  </a:lnTo>
                  <a:lnTo>
                    <a:pt x="260" y="1669"/>
                  </a:lnTo>
                  <a:lnTo>
                    <a:pt x="258" y="1651"/>
                  </a:lnTo>
                  <a:lnTo>
                    <a:pt x="257" y="1633"/>
                  </a:lnTo>
                  <a:lnTo>
                    <a:pt x="254" y="1616"/>
                  </a:lnTo>
                  <a:lnTo>
                    <a:pt x="254" y="1600"/>
                  </a:lnTo>
                  <a:lnTo>
                    <a:pt x="254" y="1585"/>
                  </a:lnTo>
                  <a:lnTo>
                    <a:pt x="254" y="1570"/>
                  </a:lnTo>
                  <a:lnTo>
                    <a:pt x="260" y="1564"/>
                  </a:lnTo>
                  <a:lnTo>
                    <a:pt x="265" y="1558"/>
                  </a:lnTo>
                  <a:lnTo>
                    <a:pt x="266" y="1552"/>
                  </a:lnTo>
                  <a:lnTo>
                    <a:pt x="265" y="1547"/>
                  </a:lnTo>
                  <a:lnTo>
                    <a:pt x="260" y="1540"/>
                  </a:lnTo>
                  <a:lnTo>
                    <a:pt x="254" y="1535"/>
                  </a:lnTo>
                  <a:lnTo>
                    <a:pt x="248" y="1527"/>
                  </a:lnTo>
                  <a:lnTo>
                    <a:pt x="243" y="1521"/>
                  </a:lnTo>
                  <a:lnTo>
                    <a:pt x="236" y="1511"/>
                  </a:lnTo>
                  <a:lnTo>
                    <a:pt x="231" y="1502"/>
                  </a:lnTo>
                  <a:lnTo>
                    <a:pt x="230" y="1495"/>
                  </a:lnTo>
                  <a:lnTo>
                    <a:pt x="231" y="1491"/>
                  </a:lnTo>
                  <a:lnTo>
                    <a:pt x="231" y="1484"/>
                  </a:lnTo>
                  <a:lnTo>
                    <a:pt x="236" y="1480"/>
                  </a:lnTo>
                  <a:lnTo>
                    <a:pt x="234" y="1455"/>
                  </a:lnTo>
                  <a:lnTo>
                    <a:pt x="235" y="1431"/>
                  </a:lnTo>
                  <a:lnTo>
                    <a:pt x="238" y="1410"/>
                  </a:lnTo>
                  <a:lnTo>
                    <a:pt x="244" y="1389"/>
                  </a:lnTo>
                  <a:lnTo>
                    <a:pt x="252" y="1369"/>
                  </a:lnTo>
                  <a:lnTo>
                    <a:pt x="261" y="1349"/>
                  </a:lnTo>
                  <a:lnTo>
                    <a:pt x="271" y="1330"/>
                  </a:lnTo>
                  <a:lnTo>
                    <a:pt x="284" y="1312"/>
                  </a:lnTo>
                  <a:lnTo>
                    <a:pt x="295" y="1293"/>
                  </a:lnTo>
                  <a:lnTo>
                    <a:pt x="308" y="1274"/>
                  </a:lnTo>
                  <a:lnTo>
                    <a:pt x="322" y="1257"/>
                  </a:lnTo>
                  <a:lnTo>
                    <a:pt x="335" y="1240"/>
                  </a:lnTo>
                  <a:lnTo>
                    <a:pt x="348" y="1220"/>
                  </a:lnTo>
                  <a:lnTo>
                    <a:pt x="363" y="1202"/>
                  </a:lnTo>
                  <a:lnTo>
                    <a:pt x="375" y="1184"/>
                  </a:lnTo>
                  <a:lnTo>
                    <a:pt x="388" y="1165"/>
                  </a:lnTo>
                  <a:lnTo>
                    <a:pt x="407" y="1147"/>
                  </a:lnTo>
                  <a:lnTo>
                    <a:pt x="429" y="1132"/>
                  </a:lnTo>
                  <a:lnTo>
                    <a:pt x="449" y="1117"/>
                  </a:lnTo>
                  <a:lnTo>
                    <a:pt x="472" y="1101"/>
                  </a:lnTo>
                  <a:lnTo>
                    <a:pt x="493" y="1087"/>
                  </a:lnTo>
                  <a:lnTo>
                    <a:pt x="514" y="1075"/>
                  </a:lnTo>
                  <a:lnTo>
                    <a:pt x="537" y="1063"/>
                  </a:lnTo>
                  <a:lnTo>
                    <a:pt x="560" y="1052"/>
                  </a:lnTo>
                  <a:lnTo>
                    <a:pt x="582" y="1040"/>
                  </a:lnTo>
                  <a:lnTo>
                    <a:pt x="603" y="1029"/>
                  </a:lnTo>
                  <a:lnTo>
                    <a:pt x="626" y="1019"/>
                  </a:lnTo>
                  <a:lnTo>
                    <a:pt x="650" y="1011"/>
                  </a:lnTo>
                  <a:lnTo>
                    <a:pt x="673" y="1002"/>
                  </a:lnTo>
                  <a:lnTo>
                    <a:pt x="696" y="993"/>
                  </a:lnTo>
                  <a:lnTo>
                    <a:pt x="720" y="986"/>
                  </a:lnTo>
                  <a:lnTo>
                    <a:pt x="746" y="979"/>
                  </a:lnTo>
                  <a:lnTo>
                    <a:pt x="752" y="955"/>
                  </a:lnTo>
                  <a:lnTo>
                    <a:pt x="758" y="933"/>
                  </a:lnTo>
                  <a:lnTo>
                    <a:pt x="765" y="910"/>
                  </a:lnTo>
                  <a:lnTo>
                    <a:pt x="771" y="887"/>
                  </a:lnTo>
                  <a:lnTo>
                    <a:pt x="777" y="864"/>
                  </a:lnTo>
                  <a:lnTo>
                    <a:pt x="788" y="841"/>
                  </a:lnTo>
                  <a:lnTo>
                    <a:pt x="796" y="819"/>
                  </a:lnTo>
                  <a:lnTo>
                    <a:pt x="807" y="799"/>
                  </a:lnTo>
                  <a:lnTo>
                    <a:pt x="817" y="777"/>
                  </a:lnTo>
                  <a:lnTo>
                    <a:pt x="831" y="758"/>
                  </a:lnTo>
                  <a:lnTo>
                    <a:pt x="844" y="740"/>
                  </a:lnTo>
                  <a:lnTo>
                    <a:pt x="861" y="723"/>
                  </a:lnTo>
                  <a:lnTo>
                    <a:pt x="879" y="708"/>
                  </a:lnTo>
                  <a:lnTo>
                    <a:pt x="899" y="694"/>
                  </a:lnTo>
                  <a:lnTo>
                    <a:pt x="920" y="681"/>
                  </a:lnTo>
                  <a:lnTo>
                    <a:pt x="947" y="672"/>
                  </a:lnTo>
                  <a:lnTo>
                    <a:pt x="955" y="667"/>
                  </a:lnTo>
                  <a:lnTo>
                    <a:pt x="955" y="652"/>
                  </a:lnTo>
                  <a:lnTo>
                    <a:pt x="958" y="638"/>
                  </a:lnTo>
                  <a:lnTo>
                    <a:pt x="960" y="626"/>
                  </a:lnTo>
                  <a:lnTo>
                    <a:pt x="965" y="615"/>
                  </a:lnTo>
                  <a:lnTo>
                    <a:pt x="970" y="603"/>
                  </a:lnTo>
                  <a:lnTo>
                    <a:pt x="976" y="593"/>
                  </a:lnTo>
                  <a:lnTo>
                    <a:pt x="983" y="584"/>
                  </a:lnTo>
                  <a:lnTo>
                    <a:pt x="991" y="575"/>
                  </a:lnTo>
                  <a:lnTo>
                    <a:pt x="998" y="565"/>
                  </a:lnTo>
                  <a:lnTo>
                    <a:pt x="1008" y="558"/>
                  </a:lnTo>
                  <a:lnTo>
                    <a:pt x="1018" y="550"/>
                  </a:lnTo>
                  <a:lnTo>
                    <a:pt x="1029" y="544"/>
                  </a:lnTo>
                  <a:lnTo>
                    <a:pt x="1039" y="537"/>
                  </a:lnTo>
                  <a:lnTo>
                    <a:pt x="1051" y="532"/>
                  </a:lnTo>
                  <a:lnTo>
                    <a:pt x="1064" y="525"/>
                  </a:lnTo>
                  <a:lnTo>
                    <a:pt x="1077" y="521"/>
                  </a:lnTo>
                  <a:lnTo>
                    <a:pt x="1078" y="512"/>
                  </a:lnTo>
                  <a:lnTo>
                    <a:pt x="1080" y="505"/>
                  </a:lnTo>
                  <a:lnTo>
                    <a:pt x="1084" y="497"/>
                  </a:lnTo>
                  <a:lnTo>
                    <a:pt x="1088" y="489"/>
                  </a:lnTo>
                  <a:lnTo>
                    <a:pt x="1090" y="480"/>
                  </a:lnTo>
                  <a:lnTo>
                    <a:pt x="1096" y="473"/>
                  </a:lnTo>
                  <a:lnTo>
                    <a:pt x="1101" y="466"/>
                  </a:lnTo>
                  <a:lnTo>
                    <a:pt x="1106" y="458"/>
                  </a:lnTo>
                  <a:lnTo>
                    <a:pt x="1110" y="449"/>
                  </a:lnTo>
                  <a:lnTo>
                    <a:pt x="1115" y="443"/>
                  </a:lnTo>
                  <a:lnTo>
                    <a:pt x="1121" y="435"/>
                  </a:lnTo>
                  <a:lnTo>
                    <a:pt x="1126" y="429"/>
                  </a:lnTo>
                  <a:lnTo>
                    <a:pt x="1132" y="422"/>
                  </a:lnTo>
                  <a:lnTo>
                    <a:pt x="1137" y="416"/>
                  </a:lnTo>
                  <a:lnTo>
                    <a:pt x="1143" y="411"/>
                  </a:lnTo>
                  <a:lnTo>
                    <a:pt x="1148" y="406"/>
                  </a:lnTo>
                  <a:lnTo>
                    <a:pt x="1143" y="398"/>
                  </a:lnTo>
                  <a:lnTo>
                    <a:pt x="1139" y="391"/>
                  </a:lnTo>
                  <a:lnTo>
                    <a:pt x="1137" y="385"/>
                  </a:lnTo>
                  <a:lnTo>
                    <a:pt x="1138" y="378"/>
                  </a:lnTo>
                  <a:lnTo>
                    <a:pt x="1138" y="373"/>
                  </a:lnTo>
                  <a:lnTo>
                    <a:pt x="1141" y="366"/>
                  </a:lnTo>
                  <a:lnTo>
                    <a:pt x="1144" y="362"/>
                  </a:lnTo>
                  <a:lnTo>
                    <a:pt x="1148" y="356"/>
                  </a:lnTo>
                  <a:lnTo>
                    <a:pt x="1157" y="347"/>
                  </a:lnTo>
                  <a:lnTo>
                    <a:pt x="1169" y="338"/>
                  </a:lnTo>
                  <a:lnTo>
                    <a:pt x="1176" y="333"/>
                  </a:lnTo>
                  <a:lnTo>
                    <a:pt x="1182" y="329"/>
                  </a:lnTo>
                  <a:lnTo>
                    <a:pt x="1189" y="324"/>
                  </a:lnTo>
                  <a:lnTo>
                    <a:pt x="1195" y="321"/>
                  </a:lnTo>
                  <a:lnTo>
                    <a:pt x="1207" y="310"/>
                  </a:lnTo>
                  <a:lnTo>
                    <a:pt x="1216" y="299"/>
                  </a:lnTo>
                  <a:lnTo>
                    <a:pt x="1218" y="293"/>
                  </a:lnTo>
                  <a:lnTo>
                    <a:pt x="1221" y="287"/>
                  </a:lnTo>
                  <a:lnTo>
                    <a:pt x="1222" y="281"/>
                  </a:lnTo>
                  <a:lnTo>
                    <a:pt x="1224" y="275"/>
                  </a:lnTo>
                  <a:lnTo>
                    <a:pt x="1233" y="269"/>
                  </a:lnTo>
                  <a:lnTo>
                    <a:pt x="1242" y="262"/>
                  </a:lnTo>
                  <a:lnTo>
                    <a:pt x="1249" y="254"/>
                  </a:lnTo>
                  <a:lnTo>
                    <a:pt x="1255" y="246"/>
                  </a:lnTo>
                  <a:lnTo>
                    <a:pt x="1260" y="236"/>
                  </a:lnTo>
                  <a:lnTo>
                    <a:pt x="1263" y="227"/>
                  </a:lnTo>
                  <a:lnTo>
                    <a:pt x="1268" y="218"/>
                  </a:lnTo>
                  <a:lnTo>
                    <a:pt x="1274" y="210"/>
                  </a:lnTo>
                  <a:lnTo>
                    <a:pt x="1277" y="205"/>
                  </a:lnTo>
                  <a:lnTo>
                    <a:pt x="1280" y="199"/>
                  </a:lnTo>
                  <a:lnTo>
                    <a:pt x="1285" y="194"/>
                  </a:lnTo>
                  <a:lnTo>
                    <a:pt x="1291" y="190"/>
                  </a:lnTo>
                  <a:lnTo>
                    <a:pt x="1297" y="186"/>
                  </a:lnTo>
                  <a:lnTo>
                    <a:pt x="1304" y="183"/>
                  </a:lnTo>
                  <a:lnTo>
                    <a:pt x="1312" y="180"/>
                  </a:lnTo>
                  <a:lnTo>
                    <a:pt x="1321" y="180"/>
                  </a:lnTo>
                  <a:lnTo>
                    <a:pt x="1330" y="177"/>
                  </a:lnTo>
                  <a:lnTo>
                    <a:pt x="1338" y="175"/>
                  </a:lnTo>
                  <a:lnTo>
                    <a:pt x="1345" y="173"/>
                  </a:lnTo>
                  <a:lnTo>
                    <a:pt x="1354" y="169"/>
                  </a:lnTo>
                  <a:lnTo>
                    <a:pt x="1360" y="164"/>
                  </a:lnTo>
                  <a:lnTo>
                    <a:pt x="1367" y="161"/>
                  </a:lnTo>
                  <a:lnTo>
                    <a:pt x="1373" y="155"/>
                  </a:lnTo>
                  <a:lnTo>
                    <a:pt x="1380" y="152"/>
                  </a:lnTo>
                  <a:lnTo>
                    <a:pt x="1385" y="146"/>
                  </a:lnTo>
                  <a:lnTo>
                    <a:pt x="1391" y="141"/>
                  </a:lnTo>
                  <a:lnTo>
                    <a:pt x="1397" y="136"/>
                  </a:lnTo>
                  <a:lnTo>
                    <a:pt x="1403" y="132"/>
                  </a:lnTo>
                  <a:lnTo>
                    <a:pt x="1410" y="128"/>
                  </a:lnTo>
                  <a:lnTo>
                    <a:pt x="1416" y="124"/>
                  </a:lnTo>
                  <a:lnTo>
                    <a:pt x="1424" y="121"/>
                  </a:lnTo>
                  <a:lnTo>
                    <a:pt x="1432" y="120"/>
                  </a:lnTo>
                  <a:lnTo>
                    <a:pt x="1438" y="112"/>
                  </a:lnTo>
                  <a:lnTo>
                    <a:pt x="1447" y="106"/>
                  </a:lnTo>
                  <a:lnTo>
                    <a:pt x="1453" y="99"/>
                  </a:lnTo>
                  <a:lnTo>
                    <a:pt x="1461" y="92"/>
                  </a:lnTo>
                  <a:lnTo>
                    <a:pt x="1466" y="84"/>
                  </a:lnTo>
                  <a:lnTo>
                    <a:pt x="1473" y="79"/>
                  </a:lnTo>
                  <a:lnTo>
                    <a:pt x="1479" y="71"/>
                  </a:lnTo>
                  <a:lnTo>
                    <a:pt x="1485" y="67"/>
                  </a:lnTo>
                  <a:lnTo>
                    <a:pt x="1492" y="60"/>
                  </a:lnTo>
                  <a:lnTo>
                    <a:pt x="1498" y="57"/>
                  </a:lnTo>
                  <a:lnTo>
                    <a:pt x="1506" y="55"/>
                  </a:lnTo>
                  <a:lnTo>
                    <a:pt x="1514" y="54"/>
                  </a:lnTo>
                  <a:lnTo>
                    <a:pt x="1521" y="53"/>
                  </a:lnTo>
                  <a:lnTo>
                    <a:pt x="1531" y="55"/>
                  </a:lnTo>
                  <a:lnTo>
                    <a:pt x="1542" y="57"/>
                  </a:lnTo>
                  <a:lnTo>
                    <a:pt x="1554" y="65"/>
                  </a:lnTo>
                  <a:lnTo>
                    <a:pt x="1565" y="68"/>
                  </a:lnTo>
                  <a:lnTo>
                    <a:pt x="1577" y="70"/>
                  </a:lnTo>
                  <a:lnTo>
                    <a:pt x="1581" y="69"/>
                  </a:lnTo>
                  <a:lnTo>
                    <a:pt x="1587" y="68"/>
                  </a:lnTo>
                  <a:lnTo>
                    <a:pt x="1593" y="68"/>
                  </a:lnTo>
                  <a:lnTo>
                    <a:pt x="1601" y="67"/>
                  </a:lnTo>
                  <a:lnTo>
                    <a:pt x="1606" y="63"/>
                  </a:lnTo>
                  <a:lnTo>
                    <a:pt x="1612" y="61"/>
                  </a:lnTo>
                  <a:lnTo>
                    <a:pt x="1619" y="59"/>
                  </a:lnTo>
                  <a:lnTo>
                    <a:pt x="1625" y="57"/>
                  </a:lnTo>
                  <a:lnTo>
                    <a:pt x="1632" y="55"/>
                  </a:lnTo>
                  <a:lnTo>
                    <a:pt x="1638" y="54"/>
                  </a:lnTo>
                  <a:lnTo>
                    <a:pt x="1645" y="52"/>
                  </a:lnTo>
                  <a:lnTo>
                    <a:pt x="1652" y="52"/>
                  </a:lnTo>
                  <a:lnTo>
                    <a:pt x="1658" y="46"/>
                  </a:lnTo>
                  <a:lnTo>
                    <a:pt x="1663" y="43"/>
                  </a:lnTo>
                  <a:lnTo>
                    <a:pt x="1668" y="41"/>
                  </a:lnTo>
                  <a:lnTo>
                    <a:pt x="1673" y="41"/>
                  </a:lnTo>
                  <a:lnTo>
                    <a:pt x="1680" y="43"/>
                  </a:lnTo>
                  <a:lnTo>
                    <a:pt x="1687" y="48"/>
                  </a:lnTo>
                  <a:lnTo>
                    <a:pt x="1693" y="53"/>
                  </a:lnTo>
                  <a:lnTo>
                    <a:pt x="1701" y="55"/>
                  </a:lnTo>
                  <a:lnTo>
                    <a:pt x="1704" y="53"/>
                  </a:lnTo>
                  <a:lnTo>
                    <a:pt x="1709" y="49"/>
                  </a:lnTo>
                  <a:lnTo>
                    <a:pt x="1714" y="46"/>
                  </a:lnTo>
                  <a:lnTo>
                    <a:pt x="1720" y="40"/>
                  </a:lnTo>
                  <a:lnTo>
                    <a:pt x="1727" y="32"/>
                  </a:lnTo>
                  <a:lnTo>
                    <a:pt x="1736" y="26"/>
                  </a:lnTo>
                  <a:lnTo>
                    <a:pt x="1743" y="21"/>
                  </a:lnTo>
                  <a:lnTo>
                    <a:pt x="1752" y="18"/>
                  </a:lnTo>
                  <a:lnTo>
                    <a:pt x="1762" y="15"/>
                  </a:lnTo>
                  <a:lnTo>
                    <a:pt x="1771" y="15"/>
                  </a:lnTo>
                  <a:lnTo>
                    <a:pt x="1779" y="15"/>
                  </a:lnTo>
                  <a:lnTo>
                    <a:pt x="1789" y="15"/>
                  </a:lnTo>
                  <a:lnTo>
                    <a:pt x="1798" y="15"/>
                  </a:lnTo>
                  <a:lnTo>
                    <a:pt x="1807" y="17"/>
                  </a:lnTo>
                  <a:lnTo>
                    <a:pt x="1815" y="17"/>
                  </a:lnTo>
                  <a:lnTo>
                    <a:pt x="1825" y="19"/>
                  </a:lnTo>
                  <a:lnTo>
                    <a:pt x="1832" y="19"/>
                  </a:lnTo>
                  <a:lnTo>
                    <a:pt x="1842" y="20"/>
                  </a:lnTo>
                  <a:lnTo>
                    <a:pt x="1850" y="20"/>
                  </a:lnTo>
                  <a:lnTo>
                    <a:pt x="1858" y="20"/>
                  </a:lnTo>
                  <a:lnTo>
                    <a:pt x="1858" y="12"/>
                  </a:lnTo>
                  <a:lnTo>
                    <a:pt x="18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1" name="Freeform 362"/>
            <p:cNvSpPr>
              <a:spLocks/>
            </p:cNvSpPr>
            <p:nvPr/>
          </p:nvSpPr>
          <p:spPr bwMode="auto">
            <a:xfrm>
              <a:off x="6863" y="3581"/>
              <a:ext cx="27" cy="15"/>
            </a:xfrm>
            <a:custGeom>
              <a:avLst/>
              <a:gdLst>
                <a:gd name="T0" fmla="*/ 0 w 111"/>
                <a:gd name="T1" fmla="*/ 0 h 59"/>
                <a:gd name="T2" fmla="*/ 0 w 111"/>
                <a:gd name="T3" fmla="*/ 0 h 59"/>
                <a:gd name="T4" fmla="*/ 0 w 111"/>
                <a:gd name="T5" fmla="*/ 0 h 59"/>
                <a:gd name="T6" fmla="*/ 0 w 111"/>
                <a:gd name="T7" fmla="*/ 0 h 59"/>
                <a:gd name="T8" fmla="*/ 0 w 111"/>
                <a:gd name="T9" fmla="*/ 0 h 59"/>
                <a:gd name="T10" fmla="*/ 0 w 111"/>
                <a:gd name="T11" fmla="*/ 0 h 59"/>
                <a:gd name="T12" fmla="*/ 0 w 111"/>
                <a:gd name="T13" fmla="*/ 0 h 59"/>
                <a:gd name="T14" fmla="*/ 0 w 111"/>
                <a:gd name="T15" fmla="*/ 0 h 59"/>
                <a:gd name="T16" fmla="*/ 0 w 111"/>
                <a:gd name="T17" fmla="*/ 0 h 59"/>
                <a:gd name="T18" fmla="*/ 0 w 111"/>
                <a:gd name="T19" fmla="*/ 0 h 59"/>
                <a:gd name="T20" fmla="*/ 0 w 111"/>
                <a:gd name="T21" fmla="*/ 0 h 59"/>
                <a:gd name="T22" fmla="*/ 0 w 111"/>
                <a:gd name="T23" fmla="*/ 0 h 59"/>
                <a:gd name="T24" fmla="*/ 0 w 111"/>
                <a:gd name="T25" fmla="*/ 0 h 59"/>
                <a:gd name="T26" fmla="*/ 0 w 111"/>
                <a:gd name="T27" fmla="*/ 0 h 59"/>
                <a:gd name="T28" fmla="*/ 0 w 111"/>
                <a:gd name="T29" fmla="*/ 0 h 59"/>
                <a:gd name="T30" fmla="*/ 0 w 111"/>
                <a:gd name="T31" fmla="*/ 0 h 59"/>
                <a:gd name="T32" fmla="*/ 0 w 111"/>
                <a:gd name="T33" fmla="*/ 0 h 59"/>
                <a:gd name="T34" fmla="*/ 0 w 111"/>
                <a:gd name="T35" fmla="*/ 0 h 59"/>
                <a:gd name="T36" fmla="*/ 0 w 111"/>
                <a:gd name="T37" fmla="*/ 0 h 59"/>
                <a:gd name="T38" fmla="*/ 0 w 111"/>
                <a:gd name="T39" fmla="*/ 0 h 59"/>
                <a:gd name="T40" fmla="*/ 0 w 111"/>
                <a:gd name="T41" fmla="*/ 0 h 59"/>
                <a:gd name="T42" fmla="*/ 0 w 111"/>
                <a:gd name="T43" fmla="*/ 0 h 59"/>
                <a:gd name="T44" fmla="*/ 0 w 111"/>
                <a:gd name="T45" fmla="*/ 0 h 59"/>
                <a:gd name="T46" fmla="*/ 0 w 111"/>
                <a:gd name="T47" fmla="*/ 0 h 59"/>
                <a:gd name="T48" fmla="*/ 0 w 111"/>
                <a:gd name="T49" fmla="*/ 0 h 59"/>
                <a:gd name="T50" fmla="*/ 0 w 111"/>
                <a:gd name="T51" fmla="*/ 0 h 59"/>
                <a:gd name="T52" fmla="*/ 0 w 111"/>
                <a:gd name="T53" fmla="*/ 0 h 59"/>
                <a:gd name="T54" fmla="*/ 0 w 111"/>
                <a:gd name="T55" fmla="*/ 0 h 59"/>
                <a:gd name="T56" fmla="*/ 0 w 111"/>
                <a:gd name="T57" fmla="*/ 0 h 59"/>
                <a:gd name="T58" fmla="*/ 0 w 111"/>
                <a:gd name="T59" fmla="*/ 0 h 59"/>
                <a:gd name="T60" fmla="*/ 0 w 111"/>
                <a:gd name="T61" fmla="*/ 0 h 59"/>
                <a:gd name="T62" fmla="*/ 0 w 111"/>
                <a:gd name="T63" fmla="*/ 0 h 59"/>
                <a:gd name="T64" fmla="*/ 0 w 111"/>
                <a:gd name="T65" fmla="*/ 0 h 59"/>
                <a:gd name="T66" fmla="*/ 0 w 111"/>
                <a:gd name="T67" fmla="*/ 0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59"/>
                <a:gd name="T104" fmla="*/ 111 w 111"/>
                <a:gd name="T105" fmla="*/ 59 h 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59">
                  <a:moveTo>
                    <a:pt x="98" y="0"/>
                  </a:moveTo>
                  <a:lnTo>
                    <a:pt x="104" y="8"/>
                  </a:lnTo>
                  <a:lnTo>
                    <a:pt x="110" y="15"/>
                  </a:lnTo>
                  <a:lnTo>
                    <a:pt x="111" y="19"/>
                  </a:lnTo>
                  <a:lnTo>
                    <a:pt x="111" y="21"/>
                  </a:lnTo>
                  <a:lnTo>
                    <a:pt x="109" y="23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98" y="26"/>
                  </a:lnTo>
                  <a:lnTo>
                    <a:pt x="92" y="27"/>
                  </a:lnTo>
                  <a:lnTo>
                    <a:pt x="87" y="30"/>
                  </a:lnTo>
                  <a:lnTo>
                    <a:pt x="77" y="33"/>
                  </a:lnTo>
                  <a:lnTo>
                    <a:pt x="69" y="36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1" y="43"/>
                  </a:lnTo>
                  <a:lnTo>
                    <a:pt x="30" y="47"/>
                  </a:lnTo>
                  <a:lnTo>
                    <a:pt x="21" y="50"/>
                  </a:lnTo>
                  <a:lnTo>
                    <a:pt x="15" y="52"/>
                  </a:lnTo>
                  <a:lnTo>
                    <a:pt x="8" y="53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4" y="45"/>
                  </a:lnTo>
                  <a:lnTo>
                    <a:pt x="20" y="39"/>
                  </a:lnTo>
                  <a:lnTo>
                    <a:pt x="27" y="33"/>
                  </a:lnTo>
                  <a:lnTo>
                    <a:pt x="34" y="27"/>
                  </a:lnTo>
                  <a:lnTo>
                    <a:pt x="42" y="22"/>
                  </a:lnTo>
                  <a:lnTo>
                    <a:pt x="52" y="18"/>
                  </a:lnTo>
                  <a:lnTo>
                    <a:pt x="62" y="13"/>
                  </a:lnTo>
                  <a:lnTo>
                    <a:pt x="70" y="10"/>
                  </a:lnTo>
                  <a:lnTo>
                    <a:pt x="79" y="7"/>
                  </a:lnTo>
                  <a:lnTo>
                    <a:pt x="88" y="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2" name="Freeform 363"/>
            <p:cNvSpPr>
              <a:spLocks/>
            </p:cNvSpPr>
            <p:nvPr/>
          </p:nvSpPr>
          <p:spPr bwMode="auto">
            <a:xfrm>
              <a:off x="6890" y="3584"/>
              <a:ext cx="27" cy="17"/>
            </a:xfrm>
            <a:custGeom>
              <a:avLst/>
              <a:gdLst>
                <a:gd name="T0" fmla="*/ 0 w 109"/>
                <a:gd name="T1" fmla="*/ 0 h 68"/>
                <a:gd name="T2" fmla="*/ 0 w 109"/>
                <a:gd name="T3" fmla="*/ 0 h 68"/>
                <a:gd name="T4" fmla="*/ 0 w 109"/>
                <a:gd name="T5" fmla="*/ 0 h 68"/>
                <a:gd name="T6" fmla="*/ 0 w 109"/>
                <a:gd name="T7" fmla="*/ 0 h 68"/>
                <a:gd name="T8" fmla="*/ 0 w 109"/>
                <a:gd name="T9" fmla="*/ 0 h 68"/>
                <a:gd name="T10" fmla="*/ 0 w 109"/>
                <a:gd name="T11" fmla="*/ 0 h 68"/>
                <a:gd name="T12" fmla="*/ 0 w 109"/>
                <a:gd name="T13" fmla="*/ 0 h 68"/>
                <a:gd name="T14" fmla="*/ 0 w 109"/>
                <a:gd name="T15" fmla="*/ 0 h 68"/>
                <a:gd name="T16" fmla="*/ 0 w 109"/>
                <a:gd name="T17" fmla="*/ 0 h 68"/>
                <a:gd name="T18" fmla="*/ 0 w 109"/>
                <a:gd name="T19" fmla="*/ 0 h 68"/>
                <a:gd name="T20" fmla="*/ 0 w 109"/>
                <a:gd name="T21" fmla="*/ 0 h 68"/>
                <a:gd name="T22" fmla="*/ 0 w 109"/>
                <a:gd name="T23" fmla="*/ 0 h 68"/>
                <a:gd name="T24" fmla="*/ 0 w 109"/>
                <a:gd name="T25" fmla="*/ 0 h 68"/>
                <a:gd name="T26" fmla="*/ 0 w 109"/>
                <a:gd name="T27" fmla="*/ 0 h 68"/>
                <a:gd name="T28" fmla="*/ 0 w 109"/>
                <a:gd name="T29" fmla="*/ 0 h 68"/>
                <a:gd name="T30" fmla="*/ 0 w 109"/>
                <a:gd name="T31" fmla="*/ 0 h 68"/>
                <a:gd name="T32" fmla="*/ 0 w 109"/>
                <a:gd name="T33" fmla="*/ 0 h 68"/>
                <a:gd name="T34" fmla="*/ 0 w 109"/>
                <a:gd name="T35" fmla="*/ 0 h 68"/>
                <a:gd name="T36" fmla="*/ 0 w 109"/>
                <a:gd name="T37" fmla="*/ 0 h 68"/>
                <a:gd name="T38" fmla="*/ 0 w 109"/>
                <a:gd name="T39" fmla="*/ 0 h 68"/>
                <a:gd name="T40" fmla="*/ 0 w 109"/>
                <a:gd name="T41" fmla="*/ 0 h 68"/>
                <a:gd name="T42" fmla="*/ 0 w 109"/>
                <a:gd name="T43" fmla="*/ 0 h 68"/>
                <a:gd name="T44" fmla="*/ 0 w 109"/>
                <a:gd name="T45" fmla="*/ 0 h 68"/>
                <a:gd name="T46" fmla="*/ 0 w 109"/>
                <a:gd name="T47" fmla="*/ 0 h 68"/>
                <a:gd name="T48" fmla="*/ 0 w 109"/>
                <a:gd name="T49" fmla="*/ 0 h 68"/>
                <a:gd name="T50" fmla="*/ 0 w 109"/>
                <a:gd name="T51" fmla="*/ 0 h 68"/>
                <a:gd name="T52" fmla="*/ 0 w 109"/>
                <a:gd name="T53" fmla="*/ 0 h 68"/>
                <a:gd name="T54" fmla="*/ 0 w 109"/>
                <a:gd name="T55" fmla="*/ 0 h 68"/>
                <a:gd name="T56" fmla="*/ 0 w 109"/>
                <a:gd name="T57" fmla="*/ 0 h 68"/>
                <a:gd name="T58" fmla="*/ 0 w 109"/>
                <a:gd name="T59" fmla="*/ 0 h 68"/>
                <a:gd name="T60" fmla="*/ 0 w 109"/>
                <a:gd name="T61" fmla="*/ 0 h 68"/>
                <a:gd name="T62" fmla="*/ 0 w 109"/>
                <a:gd name="T63" fmla="*/ 0 h 68"/>
                <a:gd name="T64" fmla="*/ 0 w 109"/>
                <a:gd name="T65" fmla="*/ 0 h 68"/>
                <a:gd name="T66" fmla="*/ 0 w 109"/>
                <a:gd name="T67" fmla="*/ 0 h 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9"/>
                <a:gd name="T103" fmla="*/ 0 h 68"/>
                <a:gd name="T104" fmla="*/ 109 w 109"/>
                <a:gd name="T105" fmla="*/ 68 h 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9" h="68">
                  <a:moveTo>
                    <a:pt x="79" y="0"/>
                  </a:moveTo>
                  <a:lnTo>
                    <a:pt x="89" y="3"/>
                  </a:lnTo>
                  <a:lnTo>
                    <a:pt x="98" y="11"/>
                  </a:lnTo>
                  <a:lnTo>
                    <a:pt x="102" y="16"/>
                  </a:lnTo>
                  <a:lnTo>
                    <a:pt x="106" y="22"/>
                  </a:lnTo>
                  <a:lnTo>
                    <a:pt x="107" y="27"/>
                  </a:lnTo>
                  <a:lnTo>
                    <a:pt x="109" y="32"/>
                  </a:lnTo>
                  <a:lnTo>
                    <a:pt x="101" y="29"/>
                  </a:lnTo>
                  <a:lnTo>
                    <a:pt x="94" y="27"/>
                  </a:lnTo>
                  <a:lnTo>
                    <a:pt x="86" y="25"/>
                  </a:lnTo>
                  <a:lnTo>
                    <a:pt x="80" y="25"/>
                  </a:lnTo>
                  <a:lnTo>
                    <a:pt x="68" y="26"/>
                  </a:lnTo>
                  <a:lnTo>
                    <a:pt x="59" y="31"/>
                  </a:lnTo>
                  <a:lnTo>
                    <a:pt x="48" y="36"/>
                  </a:lnTo>
                  <a:lnTo>
                    <a:pt x="37" y="44"/>
                  </a:lnTo>
                  <a:lnTo>
                    <a:pt x="32" y="50"/>
                  </a:lnTo>
                  <a:lnTo>
                    <a:pt x="26" y="55"/>
                  </a:lnTo>
                  <a:lnTo>
                    <a:pt x="21" y="62"/>
                  </a:lnTo>
                  <a:lnTo>
                    <a:pt x="17" y="68"/>
                  </a:lnTo>
                  <a:lnTo>
                    <a:pt x="12" y="67"/>
                  </a:lnTo>
                  <a:lnTo>
                    <a:pt x="8" y="66"/>
                  </a:lnTo>
                  <a:lnTo>
                    <a:pt x="3" y="63"/>
                  </a:lnTo>
                  <a:lnTo>
                    <a:pt x="0" y="64"/>
                  </a:lnTo>
                  <a:lnTo>
                    <a:pt x="6" y="54"/>
                  </a:lnTo>
                  <a:lnTo>
                    <a:pt x="13" y="43"/>
                  </a:lnTo>
                  <a:lnTo>
                    <a:pt x="23" y="33"/>
                  </a:lnTo>
                  <a:lnTo>
                    <a:pt x="32" y="25"/>
                  </a:lnTo>
                  <a:lnTo>
                    <a:pt x="42" y="16"/>
                  </a:lnTo>
                  <a:lnTo>
                    <a:pt x="54" y="10"/>
                  </a:lnTo>
                  <a:lnTo>
                    <a:pt x="59" y="6"/>
                  </a:lnTo>
                  <a:lnTo>
                    <a:pt x="66" y="3"/>
                  </a:lnTo>
                  <a:lnTo>
                    <a:pt x="72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3" name="Freeform 364"/>
            <p:cNvSpPr>
              <a:spLocks/>
            </p:cNvSpPr>
            <p:nvPr/>
          </p:nvSpPr>
          <p:spPr bwMode="auto">
            <a:xfrm>
              <a:off x="6928" y="3584"/>
              <a:ext cx="15" cy="20"/>
            </a:xfrm>
            <a:custGeom>
              <a:avLst/>
              <a:gdLst>
                <a:gd name="T0" fmla="*/ 0 w 60"/>
                <a:gd name="T1" fmla="*/ 0 h 80"/>
                <a:gd name="T2" fmla="*/ 0 w 60"/>
                <a:gd name="T3" fmla="*/ 0 h 80"/>
                <a:gd name="T4" fmla="*/ 0 w 60"/>
                <a:gd name="T5" fmla="*/ 0 h 80"/>
                <a:gd name="T6" fmla="*/ 0 w 60"/>
                <a:gd name="T7" fmla="*/ 0 h 80"/>
                <a:gd name="T8" fmla="*/ 0 w 60"/>
                <a:gd name="T9" fmla="*/ 0 h 80"/>
                <a:gd name="T10" fmla="*/ 0 w 60"/>
                <a:gd name="T11" fmla="*/ 0 h 80"/>
                <a:gd name="T12" fmla="*/ 0 w 60"/>
                <a:gd name="T13" fmla="*/ 0 h 80"/>
                <a:gd name="T14" fmla="*/ 0 w 60"/>
                <a:gd name="T15" fmla="*/ 0 h 80"/>
                <a:gd name="T16" fmla="*/ 0 w 60"/>
                <a:gd name="T17" fmla="*/ 0 h 80"/>
                <a:gd name="T18" fmla="*/ 0 w 60"/>
                <a:gd name="T19" fmla="*/ 0 h 80"/>
                <a:gd name="T20" fmla="*/ 0 w 60"/>
                <a:gd name="T21" fmla="*/ 0 h 80"/>
                <a:gd name="T22" fmla="*/ 0 w 60"/>
                <a:gd name="T23" fmla="*/ 0 h 80"/>
                <a:gd name="T24" fmla="*/ 0 w 60"/>
                <a:gd name="T25" fmla="*/ 0 h 80"/>
                <a:gd name="T26" fmla="*/ 0 w 60"/>
                <a:gd name="T27" fmla="*/ 0 h 80"/>
                <a:gd name="T28" fmla="*/ 0 w 60"/>
                <a:gd name="T29" fmla="*/ 0 h 80"/>
                <a:gd name="T30" fmla="*/ 0 w 60"/>
                <a:gd name="T31" fmla="*/ 0 h 80"/>
                <a:gd name="T32" fmla="*/ 0 w 60"/>
                <a:gd name="T33" fmla="*/ 0 h 80"/>
                <a:gd name="T34" fmla="*/ 0 w 60"/>
                <a:gd name="T35" fmla="*/ 0 h 80"/>
                <a:gd name="T36" fmla="*/ 0 w 60"/>
                <a:gd name="T37" fmla="*/ 0 h 80"/>
                <a:gd name="T38" fmla="*/ 0 w 60"/>
                <a:gd name="T39" fmla="*/ 0 h 80"/>
                <a:gd name="T40" fmla="*/ 0 w 60"/>
                <a:gd name="T41" fmla="*/ 0 h 80"/>
                <a:gd name="T42" fmla="*/ 0 w 60"/>
                <a:gd name="T43" fmla="*/ 0 h 80"/>
                <a:gd name="T44" fmla="*/ 0 w 60"/>
                <a:gd name="T45" fmla="*/ 0 h 80"/>
                <a:gd name="T46" fmla="*/ 0 w 60"/>
                <a:gd name="T47" fmla="*/ 0 h 80"/>
                <a:gd name="T48" fmla="*/ 0 w 60"/>
                <a:gd name="T49" fmla="*/ 0 h 80"/>
                <a:gd name="T50" fmla="*/ 0 w 60"/>
                <a:gd name="T51" fmla="*/ 0 h 80"/>
                <a:gd name="T52" fmla="*/ 0 w 60"/>
                <a:gd name="T53" fmla="*/ 0 h 80"/>
                <a:gd name="T54" fmla="*/ 0 w 60"/>
                <a:gd name="T55" fmla="*/ 0 h 80"/>
                <a:gd name="T56" fmla="*/ 0 w 60"/>
                <a:gd name="T57" fmla="*/ 0 h 80"/>
                <a:gd name="T58" fmla="*/ 0 w 60"/>
                <a:gd name="T59" fmla="*/ 0 h 80"/>
                <a:gd name="T60" fmla="*/ 0 w 60"/>
                <a:gd name="T61" fmla="*/ 0 h 80"/>
                <a:gd name="T62" fmla="*/ 0 w 60"/>
                <a:gd name="T63" fmla="*/ 0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80"/>
                <a:gd name="T98" fmla="*/ 60 w 60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80">
                  <a:moveTo>
                    <a:pt x="44" y="0"/>
                  </a:moveTo>
                  <a:lnTo>
                    <a:pt x="49" y="2"/>
                  </a:lnTo>
                  <a:lnTo>
                    <a:pt x="55" y="5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0" y="22"/>
                  </a:lnTo>
                  <a:lnTo>
                    <a:pt x="58" y="29"/>
                  </a:lnTo>
                  <a:lnTo>
                    <a:pt x="51" y="35"/>
                  </a:lnTo>
                  <a:lnTo>
                    <a:pt x="45" y="42"/>
                  </a:lnTo>
                  <a:lnTo>
                    <a:pt x="41" y="48"/>
                  </a:lnTo>
                  <a:lnTo>
                    <a:pt x="35" y="54"/>
                  </a:lnTo>
                  <a:lnTo>
                    <a:pt x="30" y="60"/>
                  </a:lnTo>
                  <a:lnTo>
                    <a:pt x="25" y="67"/>
                  </a:lnTo>
                  <a:lnTo>
                    <a:pt x="23" y="73"/>
                  </a:lnTo>
                  <a:lnTo>
                    <a:pt x="20" y="80"/>
                  </a:lnTo>
                  <a:lnTo>
                    <a:pt x="15" y="76"/>
                  </a:lnTo>
                  <a:lnTo>
                    <a:pt x="14" y="71"/>
                  </a:lnTo>
                  <a:lnTo>
                    <a:pt x="13" y="66"/>
                  </a:lnTo>
                  <a:lnTo>
                    <a:pt x="14" y="62"/>
                  </a:lnTo>
                  <a:lnTo>
                    <a:pt x="13" y="55"/>
                  </a:lnTo>
                  <a:lnTo>
                    <a:pt x="12" y="52"/>
                  </a:lnTo>
                  <a:lnTo>
                    <a:pt x="8" y="49"/>
                  </a:lnTo>
                  <a:lnTo>
                    <a:pt x="0" y="46"/>
                  </a:lnTo>
                  <a:lnTo>
                    <a:pt x="5" y="42"/>
                  </a:lnTo>
                  <a:lnTo>
                    <a:pt x="11" y="37"/>
                  </a:lnTo>
                  <a:lnTo>
                    <a:pt x="14" y="30"/>
                  </a:lnTo>
                  <a:lnTo>
                    <a:pt x="20" y="24"/>
                  </a:lnTo>
                  <a:lnTo>
                    <a:pt x="24" y="17"/>
                  </a:lnTo>
                  <a:lnTo>
                    <a:pt x="30" y="11"/>
                  </a:lnTo>
                  <a:lnTo>
                    <a:pt x="36" y="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4" name="Freeform 365"/>
            <p:cNvSpPr>
              <a:spLocks/>
            </p:cNvSpPr>
            <p:nvPr/>
          </p:nvSpPr>
          <p:spPr bwMode="auto">
            <a:xfrm>
              <a:off x="6966" y="3586"/>
              <a:ext cx="16" cy="22"/>
            </a:xfrm>
            <a:custGeom>
              <a:avLst/>
              <a:gdLst>
                <a:gd name="T0" fmla="*/ 0 w 64"/>
                <a:gd name="T1" fmla="*/ 0 h 84"/>
                <a:gd name="T2" fmla="*/ 0 w 64"/>
                <a:gd name="T3" fmla="*/ 0 h 84"/>
                <a:gd name="T4" fmla="*/ 0 w 64"/>
                <a:gd name="T5" fmla="*/ 0 h 84"/>
                <a:gd name="T6" fmla="*/ 0 w 64"/>
                <a:gd name="T7" fmla="*/ 0 h 84"/>
                <a:gd name="T8" fmla="*/ 0 w 64"/>
                <a:gd name="T9" fmla="*/ 0 h 84"/>
                <a:gd name="T10" fmla="*/ 0 w 64"/>
                <a:gd name="T11" fmla="*/ 0 h 84"/>
                <a:gd name="T12" fmla="*/ 0 w 64"/>
                <a:gd name="T13" fmla="*/ 0 h 84"/>
                <a:gd name="T14" fmla="*/ 0 w 64"/>
                <a:gd name="T15" fmla="*/ 0 h 84"/>
                <a:gd name="T16" fmla="*/ 0 w 64"/>
                <a:gd name="T17" fmla="*/ 0 h 84"/>
                <a:gd name="T18" fmla="*/ 0 w 64"/>
                <a:gd name="T19" fmla="*/ 0 h 84"/>
                <a:gd name="T20" fmla="*/ 0 w 64"/>
                <a:gd name="T21" fmla="*/ 0 h 84"/>
                <a:gd name="T22" fmla="*/ 0 w 64"/>
                <a:gd name="T23" fmla="*/ 0 h 84"/>
                <a:gd name="T24" fmla="*/ 0 w 64"/>
                <a:gd name="T25" fmla="*/ 0 h 84"/>
                <a:gd name="T26" fmla="*/ 0 w 64"/>
                <a:gd name="T27" fmla="*/ 0 h 84"/>
                <a:gd name="T28" fmla="*/ 0 w 64"/>
                <a:gd name="T29" fmla="*/ 0 h 84"/>
                <a:gd name="T30" fmla="*/ 0 w 64"/>
                <a:gd name="T31" fmla="*/ 0 h 84"/>
                <a:gd name="T32" fmla="*/ 0 w 64"/>
                <a:gd name="T33" fmla="*/ 0 h 84"/>
                <a:gd name="T34" fmla="*/ 0 w 64"/>
                <a:gd name="T35" fmla="*/ 0 h 84"/>
                <a:gd name="T36" fmla="*/ 0 w 64"/>
                <a:gd name="T37" fmla="*/ 0 h 84"/>
                <a:gd name="T38" fmla="*/ 0 w 64"/>
                <a:gd name="T39" fmla="*/ 0 h 84"/>
                <a:gd name="T40" fmla="*/ 0 w 64"/>
                <a:gd name="T41" fmla="*/ 0 h 84"/>
                <a:gd name="T42" fmla="*/ 0 w 64"/>
                <a:gd name="T43" fmla="*/ 0 h 84"/>
                <a:gd name="T44" fmla="*/ 0 w 64"/>
                <a:gd name="T45" fmla="*/ 0 h 84"/>
                <a:gd name="T46" fmla="*/ 0 w 64"/>
                <a:gd name="T47" fmla="*/ 0 h 84"/>
                <a:gd name="T48" fmla="*/ 0 w 64"/>
                <a:gd name="T49" fmla="*/ 0 h 84"/>
                <a:gd name="T50" fmla="*/ 0 w 64"/>
                <a:gd name="T51" fmla="*/ 0 h 84"/>
                <a:gd name="T52" fmla="*/ 0 w 64"/>
                <a:gd name="T53" fmla="*/ 0 h 84"/>
                <a:gd name="T54" fmla="*/ 0 w 64"/>
                <a:gd name="T55" fmla="*/ 0 h 84"/>
                <a:gd name="T56" fmla="*/ 0 w 64"/>
                <a:gd name="T57" fmla="*/ 0 h 84"/>
                <a:gd name="T58" fmla="*/ 0 w 64"/>
                <a:gd name="T59" fmla="*/ 0 h 84"/>
                <a:gd name="T60" fmla="*/ 0 w 64"/>
                <a:gd name="T61" fmla="*/ 0 h 84"/>
                <a:gd name="T62" fmla="*/ 0 w 64"/>
                <a:gd name="T63" fmla="*/ 0 h 84"/>
                <a:gd name="T64" fmla="*/ 0 w 64"/>
                <a:gd name="T65" fmla="*/ 0 h 84"/>
                <a:gd name="T66" fmla="*/ 0 w 64"/>
                <a:gd name="T67" fmla="*/ 0 h 84"/>
                <a:gd name="T68" fmla="*/ 0 w 64"/>
                <a:gd name="T69" fmla="*/ 0 h 84"/>
                <a:gd name="T70" fmla="*/ 0 w 64"/>
                <a:gd name="T71" fmla="*/ 0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84"/>
                <a:gd name="T110" fmla="*/ 64 w 64"/>
                <a:gd name="T111" fmla="*/ 84 h 8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84">
                  <a:moveTo>
                    <a:pt x="22" y="0"/>
                  </a:moveTo>
                  <a:lnTo>
                    <a:pt x="28" y="2"/>
                  </a:lnTo>
                  <a:lnTo>
                    <a:pt x="35" y="5"/>
                  </a:lnTo>
                  <a:lnTo>
                    <a:pt x="42" y="9"/>
                  </a:lnTo>
                  <a:lnTo>
                    <a:pt x="48" y="14"/>
                  </a:lnTo>
                  <a:lnTo>
                    <a:pt x="58" y="22"/>
                  </a:lnTo>
                  <a:lnTo>
                    <a:pt x="64" y="33"/>
                  </a:lnTo>
                  <a:lnTo>
                    <a:pt x="63" y="41"/>
                  </a:lnTo>
                  <a:lnTo>
                    <a:pt x="58" y="48"/>
                  </a:lnTo>
                  <a:lnTo>
                    <a:pt x="53" y="52"/>
                  </a:lnTo>
                  <a:lnTo>
                    <a:pt x="47" y="55"/>
                  </a:lnTo>
                  <a:lnTo>
                    <a:pt x="41" y="58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64"/>
                  </a:lnTo>
                  <a:lnTo>
                    <a:pt x="21" y="68"/>
                  </a:lnTo>
                  <a:lnTo>
                    <a:pt x="17" y="73"/>
                  </a:lnTo>
                  <a:lnTo>
                    <a:pt x="13" y="77"/>
                  </a:lnTo>
                  <a:lnTo>
                    <a:pt x="11" y="82"/>
                  </a:lnTo>
                  <a:lnTo>
                    <a:pt x="5" y="84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1" y="73"/>
                  </a:lnTo>
                  <a:lnTo>
                    <a:pt x="1" y="67"/>
                  </a:lnTo>
                  <a:lnTo>
                    <a:pt x="3" y="62"/>
                  </a:lnTo>
                  <a:lnTo>
                    <a:pt x="3" y="56"/>
                  </a:lnTo>
                  <a:lnTo>
                    <a:pt x="4" y="51"/>
                  </a:lnTo>
                  <a:lnTo>
                    <a:pt x="5" y="44"/>
                  </a:lnTo>
                  <a:lnTo>
                    <a:pt x="6" y="40"/>
                  </a:lnTo>
                  <a:lnTo>
                    <a:pt x="6" y="33"/>
                  </a:lnTo>
                  <a:lnTo>
                    <a:pt x="7" y="28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5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5" name="Freeform 366"/>
            <p:cNvSpPr>
              <a:spLocks/>
            </p:cNvSpPr>
            <p:nvPr/>
          </p:nvSpPr>
          <p:spPr bwMode="auto">
            <a:xfrm>
              <a:off x="6835" y="3589"/>
              <a:ext cx="14" cy="10"/>
            </a:xfrm>
            <a:custGeom>
              <a:avLst/>
              <a:gdLst>
                <a:gd name="T0" fmla="*/ 0 w 56"/>
                <a:gd name="T1" fmla="*/ 0 h 41"/>
                <a:gd name="T2" fmla="*/ 0 w 56"/>
                <a:gd name="T3" fmla="*/ 0 h 41"/>
                <a:gd name="T4" fmla="*/ 0 w 56"/>
                <a:gd name="T5" fmla="*/ 0 h 41"/>
                <a:gd name="T6" fmla="*/ 0 w 56"/>
                <a:gd name="T7" fmla="*/ 0 h 41"/>
                <a:gd name="T8" fmla="*/ 0 w 56"/>
                <a:gd name="T9" fmla="*/ 0 h 41"/>
                <a:gd name="T10" fmla="*/ 0 w 56"/>
                <a:gd name="T11" fmla="*/ 0 h 41"/>
                <a:gd name="T12" fmla="*/ 0 w 56"/>
                <a:gd name="T13" fmla="*/ 0 h 41"/>
                <a:gd name="T14" fmla="*/ 0 w 56"/>
                <a:gd name="T15" fmla="*/ 0 h 41"/>
                <a:gd name="T16" fmla="*/ 0 w 56"/>
                <a:gd name="T17" fmla="*/ 0 h 41"/>
                <a:gd name="T18" fmla="*/ 0 w 56"/>
                <a:gd name="T19" fmla="*/ 0 h 41"/>
                <a:gd name="T20" fmla="*/ 0 w 56"/>
                <a:gd name="T21" fmla="*/ 0 h 41"/>
                <a:gd name="T22" fmla="*/ 0 w 56"/>
                <a:gd name="T23" fmla="*/ 0 h 41"/>
                <a:gd name="T24" fmla="*/ 0 w 56"/>
                <a:gd name="T25" fmla="*/ 0 h 41"/>
                <a:gd name="T26" fmla="*/ 0 w 56"/>
                <a:gd name="T27" fmla="*/ 0 h 41"/>
                <a:gd name="T28" fmla="*/ 0 w 56"/>
                <a:gd name="T29" fmla="*/ 0 h 41"/>
                <a:gd name="T30" fmla="*/ 0 w 56"/>
                <a:gd name="T31" fmla="*/ 0 h 41"/>
                <a:gd name="T32" fmla="*/ 0 w 56"/>
                <a:gd name="T33" fmla="*/ 0 h 41"/>
                <a:gd name="T34" fmla="*/ 0 w 56"/>
                <a:gd name="T35" fmla="*/ 0 h 41"/>
                <a:gd name="T36" fmla="*/ 0 w 56"/>
                <a:gd name="T37" fmla="*/ 0 h 41"/>
                <a:gd name="T38" fmla="*/ 0 w 56"/>
                <a:gd name="T39" fmla="*/ 0 h 41"/>
                <a:gd name="T40" fmla="*/ 0 w 56"/>
                <a:gd name="T41" fmla="*/ 0 h 41"/>
                <a:gd name="T42" fmla="*/ 0 w 56"/>
                <a:gd name="T43" fmla="*/ 0 h 41"/>
                <a:gd name="T44" fmla="*/ 0 w 56"/>
                <a:gd name="T45" fmla="*/ 0 h 41"/>
                <a:gd name="T46" fmla="*/ 0 w 56"/>
                <a:gd name="T47" fmla="*/ 0 h 41"/>
                <a:gd name="T48" fmla="*/ 0 w 56"/>
                <a:gd name="T49" fmla="*/ 0 h 41"/>
                <a:gd name="T50" fmla="*/ 0 w 56"/>
                <a:gd name="T51" fmla="*/ 0 h 41"/>
                <a:gd name="T52" fmla="*/ 0 w 56"/>
                <a:gd name="T53" fmla="*/ 0 h 41"/>
                <a:gd name="T54" fmla="*/ 0 w 56"/>
                <a:gd name="T55" fmla="*/ 0 h 41"/>
                <a:gd name="T56" fmla="*/ 0 w 56"/>
                <a:gd name="T57" fmla="*/ 0 h 41"/>
                <a:gd name="T58" fmla="*/ 0 w 56"/>
                <a:gd name="T59" fmla="*/ 0 h 41"/>
                <a:gd name="T60" fmla="*/ 0 w 56"/>
                <a:gd name="T61" fmla="*/ 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6"/>
                <a:gd name="T94" fmla="*/ 0 h 41"/>
                <a:gd name="T95" fmla="*/ 56 w 56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6" h="41">
                  <a:moveTo>
                    <a:pt x="23" y="0"/>
                  </a:moveTo>
                  <a:lnTo>
                    <a:pt x="26" y="4"/>
                  </a:lnTo>
                  <a:lnTo>
                    <a:pt x="31" y="8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9" y="3"/>
                  </a:lnTo>
                  <a:lnTo>
                    <a:pt x="45" y="7"/>
                  </a:lnTo>
                  <a:lnTo>
                    <a:pt x="55" y="10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3" y="27"/>
                  </a:lnTo>
                  <a:lnTo>
                    <a:pt x="48" y="34"/>
                  </a:lnTo>
                  <a:lnTo>
                    <a:pt x="43" y="27"/>
                  </a:lnTo>
                  <a:lnTo>
                    <a:pt x="42" y="22"/>
                  </a:lnTo>
                  <a:lnTo>
                    <a:pt x="39" y="22"/>
                  </a:lnTo>
                  <a:lnTo>
                    <a:pt x="33" y="27"/>
                  </a:lnTo>
                  <a:lnTo>
                    <a:pt x="27" y="31"/>
                  </a:lnTo>
                  <a:lnTo>
                    <a:pt x="19" y="31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41"/>
                  </a:lnTo>
                  <a:lnTo>
                    <a:pt x="5" y="38"/>
                  </a:lnTo>
                  <a:lnTo>
                    <a:pt x="1" y="34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4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6" name="Freeform 367"/>
            <p:cNvSpPr>
              <a:spLocks/>
            </p:cNvSpPr>
            <p:nvPr/>
          </p:nvSpPr>
          <p:spPr bwMode="auto">
            <a:xfrm>
              <a:off x="7009" y="3594"/>
              <a:ext cx="10" cy="10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0 h 39"/>
                <a:gd name="T6" fmla="*/ 0 w 38"/>
                <a:gd name="T7" fmla="*/ 0 h 39"/>
                <a:gd name="T8" fmla="*/ 0 w 38"/>
                <a:gd name="T9" fmla="*/ 0 h 39"/>
                <a:gd name="T10" fmla="*/ 0 w 38"/>
                <a:gd name="T11" fmla="*/ 0 h 39"/>
                <a:gd name="T12" fmla="*/ 0 w 38"/>
                <a:gd name="T13" fmla="*/ 0 h 39"/>
                <a:gd name="T14" fmla="*/ 0 w 38"/>
                <a:gd name="T15" fmla="*/ 0 h 39"/>
                <a:gd name="T16" fmla="*/ 0 w 38"/>
                <a:gd name="T17" fmla="*/ 0 h 39"/>
                <a:gd name="T18" fmla="*/ 0 w 38"/>
                <a:gd name="T19" fmla="*/ 0 h 39"/>
                <a:gd name="T20" fmla="*/ 0 w 38"/>
                <a:gd name="T21" fmla="*/ 0 h 39"/>
                <a:gd name="T22" fmla="*/ 0 w 38"/>
                <a:gd name="T23" fmla="*/ 0 h 39"/>
                <a:gd name="T24" fmla="*/ 0 w 38"/>
                <a:gd name="T25" fmla="*/ 0 h 39"/>
                <a:gd name="T26" fmla="*/ 0 w 38"/>
                <a:gd name="T27" fmla="*/ 0 h 39"/>
                <a:gd name="T28" fmla="*/ 0 w 38"/>
                <a:gd name="T29" fmla="*/ 0 h 39"/>
                <a:gd name="T30" fmla="*/ 0 w 38"/>
                <a:gd name="T31" fmla="*/ 0 h 39"/>
                <a:gd name="T32" fmla="*/ 0 w 38"/>
                <a:gd name="T33" fmla="*/ 0 h 39"/>
                <a:gd name="T34" fmla="*/ 0 w 38"/>
                <a:gd name="T35" fmla="*/ 0 h 39"/>
                <a:gd name="T36" fmla="*/ 0 w 38"/>
                <a:gd name="T37" fmla="*/ 0 h 39"/>
                <a:gd name="T38" fmla="*/ 0 w 3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8"/>
                <a:gd name="T61" fmla="*/ 0 h 39"/>
                <a:gd name="T62" fmla="*/ 38 w 3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8" h="39">
                  <a:moveTo>
                    <a:pt x="36" y="0"/>
                  </a:moveTo>
                  <a:lnTo>
                    <a:pt x="38" y="4"/>
                  </a:lnTo>
                  <a:lnTo>
                    <a:pt x="38" y="11"/>
                  </a:lnTo>
                  <a:lnTo>
                    <a:pt x="35" y="16"/>
                  </a:lnTo>
                  <a:lnTo>
                    <a:pt x="30" y="23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1" y="36"/>
                  </a:lnTo>
                  <a:lnTo>
                    <a:pt x="7" y="39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0" y="7"/>
                  </a:lnTo>
                  <a:lnTo>
                    <a:pt x="18" y="3"/>
                  </a:lnTo>
                  <a:lnTo>
                    <a:pt x="28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7" name="Freeform 368"/>
            <p:cNvSpPr>
              <a:spLocks/>
            </p:cNvSpPr>
            <p:nvPr/>
          </p:nvSpPr>
          <p:spPr bwMode="auto">
            <a:xfrm>
              <a:off x="6792" y="3596"/>
              <a:ext cx="33" cy="16"/>
            </a:xfrm>
            <a:custGeom>
              <a:avLst/>
              <a:gdLst>
                <a:gd name="T0" fmla="*/ 0 w 133"/>
                <a:gd name="T1" fmla="*/ 0 h 65"/>
                <a:gd name="T2" fmla="*/ 0 w 133"/>
                <a:gd name="T3" fmla="*/ 0 h 65"/>
                <a:gd name="T4" fmla="*/ 0 w 133"/>
                <a:gd name="T5" fmla="*/ 0 h 65"/>
                <a:gd name="T6" fmla="*/ 0 w 133"/>
                <a:gd name="T7" fmla="*/ 0 h 65"/>
                <a:gd name="T8" fmla="*/ 0 w 133"/>
                <a:gd name="T9" fmla="*/ 0 h 65"/>
                <a:gd name="T10" fmla="*/ 0 w 133"/>
                <a:gd name="T11" fmla="*/ 0 h 65"/>
                <a:gd name="T12" fmla="*/ 0 w 133"/>
                <a:gd name="T13" fmla="*/ 0 h 65"/>
                <a:gd name="T14" fmla="*/ 0 w 133"/>
                <a:gd name="T15" fmla="*/ 0 h 65"/>
                <a:gd name="T16" fmla="*/ 0 w 133"/>
                <a:gd name="T17" fmla="*/ 0 h 65"/>
                <a:gd name="T18" fmla="*/ 0 w 133"/>
                <a:gd name="T19" fmla="*/ 0 h 65"/>
                <a:gd name="T20" fmla="*/ 0 w 133"/>
                <a:gd name="T21" fmla="*/ 0 h 65"/>
                <a:gd name="T22" fmla="*/ 0 w 133"/>
                <a:gd name="T23" fmla="*/ 0 h 65"/>
                <a:gd name="T24" fmla="*/ 0 w 133"/>
                <a:gd name="T25" fmla="*/ 0 h 65"/>
                <a:gd name="T26" fmla="*/ 0 w 133"/>
                <a:gd name="T27" fmla="*/ 0 h 65"/>
                <a:gd name="T28" fmla="*/ 0 w 133"/>
                <a:gd name="T29" fmla="*/ 0 h 65"/>
                <a:gd name="T30" fmla="*/ 0 w 133"/>
                <a:gd name="T31" fmla="*/ 0 h 65"/>
                <a:gd name="T32" fmla="*/ 0 w 133"/>
                <a:gd name="T33" fmla="*/ 0 h 65"/>
                <a:gd name="T34" fmla="*/ 0 w 133"/>
                <a:gd name="T35" fmla="*/ 0 h 65"/>
                <a:gd name="T36" fmla="*/ 0 w 133"/>
                <a:gd name="T37" fmla="*/ 0 h 65"/>
                <a:gd name="T38" fmla="*/ 0 w 133"/>
                <a:gd name="T39" fmla="*/ 0 h 65"/>
                <a:gd name="T40" fmla="*/ 0 w 133"/>
                <a:gd name="T41" fmla="*/ 0 h 65"/>
                <a:gd name="T42" fmla="*/ 0 w 133"/>
                <a:gd name="T43" fmla="*/ 0 h 65"/>
                <a:gd name="T44" fmla="*/ 0 w 133"/>
                <a:gd name="T45" fmla="*/ 0 h 65"/>
                <a:gd name="T46" fmla="*/ 0 w 133"/>
                <a:gd name="T47" fmla="*/ 0 h 65"/>
                <a:gd name="T48" fmla="*/ 0 w 133"/>
                <a:gd name="T49" fmla="*/ 0 h 65"/>
                <a:gd name="T50" fmla="*/ 0 w 133"/>
                <a:gd name="T51" fmla="*/ 0 h 65"/>
                <a:gd name="T52" fmla="*/ 0 w 133"/>
                <a:gd name="T53" fmla="*/ 0 h 65"/>
                <a:gd name="T54" fmla="*/ 0 w 133"/>
                <a:gd name="T55" fmla="*/ 0 h 65"/>
                <a:gd name="T56" fmla="*/ 0 w 133"/>
                <a:gd name="T57" fmla="*/ 0 h 65"/>
                <a:gd name="T58" fmla="*/ 0 w 133"/>
                <a:gd name="T59" fmla="*/ 0 h 65"/>
                <a:gd name="T60" fmla="*/ 0 w 133"/>
                <a:gd name="T61" fmla="*/ 0 h 65"/>
                <a:gd name="T62" fmla="*/ 0 w 133"/>
                <a:gd name="T63" fmla="*/ 0 h 65"/>
                <a:gd name="T64" fmla="*/ 0 w 133"/>
                <a:gd name="T65" fmla="*/ 0 h 65"/>
                <a:gd name="T66" fmla="*/ 0 w 133"/>
                <a:gd name="T67" fmla="*/ 0 h 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3"/>
                <a:gd name="T103" fmla="*/ 0 h 65"/>
                <a:gd name="T104" fmla="*/ 133 w 133"/>
                <a:gd name="T105" fmla="*/ 65 h 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3" h="65">
                  <a:moveTo>
                    <a:pt x="109" y="1"/>
                  </a:moveTo>
                  <a:lnTo>
                    <a:pt x="115" y="0"/>
                  </a:lnTo>
                  <a:lnTo>
                    <a:pt x="122" y="1"/>
                  </a:lnTo>
                  <a:lnTo>
                    <a:pt x="127" y="3"/>
                  </a:lnTo>
                  <a:lnTo>
                    <a:pt x="133" y="6"/>
                  </a:lnTo>
                  <a:lnTo>
                    <a:pt x="133" y="11"/>
                  </a:lnTo>
                  <a:lnTo>
                    <a:pt x="133" y="16"/>
                  </a:lnTo>
                  <a:lnTo>
                    <a:pt x="122" y="20"/>
                  </a:lnTo>
                  <a:lnTo>
                    <a:pt x="111" y="24"/>
                  </a:lnTo>
                  <a:lnTo>
                    <a:pt x="100" y="27"/>
                  </a:lnTo>
                  <a:lnTo>
                    <a:pt x="91" y="31"/>
                  </a:lnTo>
                  <a:lnTo>
                    <a:pt x="79" y="34"/>
                  </a:lnTo>
                  <a:lnTo>
                    <a:pt x="69" y="37"/>
                  </a:lnTo>
                  <a:lnTo>
                    <a:pt x="60" y="42"/>
                  </a:lnTo>
                  <a:lnTo>
                    <a:pt x="50" y="46"/>
                  </a:lnTo>
                  <a:lnTo>
                    <a:pt x="43" y="47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3" y="55"/>
                  </a:lnTo>
                  <a:lnTo>
                    <a:pt x="11" y="59"/>
                  </a:lnTo>
                  <a:lnTo>
                    <a:pt x="0" y="65"/>
                  </a:lnTo>
                  <a:lnTo>
                    <a:pt x="7" y="55"/>
                  </a:lnTo>
                  <a:lnTo>
                    <a:pt x="13" y="46"/>
                  </a:lnTo>
                  <a:lnTo>
                    <a:pt x="21" y="37"/>
                  </a:lnTo>
                  <a:lnTo>
                    <a:pt x="29" y="32"/>
                  </a:lnTo>
                  <a:lnTo>
                    <a:pt x="38" y="25"/>
                  </a:lnTo>
                  <a:lnTo>
                    <a:pt x="47" y="20"/>
                  </a:lnTo>
                  <a:lnTo>
                    <a:pt x="57" y="15"/>
                  </a:lnTo>
                  <a:lnTo>
                    <a:pt x="68" y="11"/>
                  </a:lnTo>
                  <a:lnTo>
                    <a:pt x="79" y="7"/>
                  </a:lnTo>
                  <a:lnTo>
                    <a:pt x="88" y="5"/>
                  </a:lnTo>
                  <a:lnTo>
                    <a:pt x="98" y="3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8" name="Freeform 369"/>
            <p:cNvSpPr>
              <a:spLocks/>
            </p:cNvSpPr>
            <p:nvPr/>
          </p:nvSpPr>
          <p:spPr bwMode="auto">
            <a:xfrm>
              <a:off x="6943" y="3596"/>
              <a:ext cx="11" cy="14"/>
            </a:xfrm>
            <a:custGeom>
              <a:avLst/>
              <a:gdLst>
                <a:gd name="T0" fmla="*/ 0 w 44"/>
                <a:gd name="T1" fmla="*/ 0 h 57"/>
                <a:gd name="T2" fmla="*/ 0 w 44"/>
                <a:gd name="T3" fmla="*/ 0 h 57"/>
                <a:gd name="T4" fmla="*/ 0 w 44"/>
                <a:gd name="T5" fmla="*/ 0 h 57"/>
                <a:gd name="T6" fmla="*/ 0 w 44"/>
                <a:gd name="T7" fmla="*/ 0 h 57"/>
                <a:gd name="T8" fmla="*/ 0 w 44"/>
                <a:gd name="T9" fmla="*/ 0 h 57"/>
                <a:gd name="T10" fmla="*/ 0 w 44"/>
                <a:gd name="T11" fmla="*/ 0 h 57"/>
                <a:gd name="T12" fmla="*/ 0 w 44"/>
                <a:gd name="T13" fmla="*/ 0 h 57"/>
                <a:gd name="T14" fmla="*/ 0 w 44"/>
                <a:gd name="T15" fmla="*/ 0 h 57"/>
                <a:gd name="T16" fmla="*/ 0 w 44"/>
                <a:gd name="T17" fmla="*/ 0 h 57"/>
                <a:gd name="T18" fmla="*/ 0 w 44"/>
                <a:gd name="T19" fmla="*/ 0 h 57"/>
                <a:gd name="T20" fmla="*/ 0 w 44"/>
                <a:gd name="T21" fmla="*/ 0 h 57"/>
                <a:gd name="T22" fmla="*/ 0 w 44"/>
                <a:gd name="T23" fmla="*/ 0 h 57"/>
                <a:gd name="T24" fmla="*/ 0 w 44"/>
                <a:gd name="T25" fmla="*/ 0 h 57"/>
                <a:gd name="T26" fmla="*/ 0 w 44"/>
                <a:gd name="T27" fmla="*/ 0 h 57"/>
                <a:gd name="T28" fmla="*/ 0 w 44"/>
                <a:gd name="T29" fmla="*/ 0 h 57"/>
                <a:gd name="T30" fmla="*/ 0 w 44"/>
                <a:gd name="T31" fmla="*/ 0 h 57"/>
                <a:gd name="T32" fmla="*/ 0 w 44"/>
                <a:gd name="T33" fmla="*/ 0 h 57"/>
                <a:gd name="T34" fmla="*/ 0 w 44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57"/>
                <a:gd name="T56" fmla="*/ 44 w 44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57">
                  <a:moveTo>
                    <a:pt x="40" y="0"/>
                  </a:moveTo>
                  <a:lnTo>
                    <a:pt x="44" y="5"/>
                  </a:lnTo>
                  <a:lnTo>
                    <a:pt x="44" y="14"/>
                  </a:lnTo>
                  <a:lnTo>
                    <a:pt x="43" y="23"/>
                  </a:lnTo>
                  <a:lnTo>
                    <a:pt x="37" y="33"/>
                  </a:lnTo>
                  <a:lnTo>
                    <a:pt x="31" y="41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11" y="57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7" y="27"/>
                  </a:lnTo>
                  <a:lnTo>
                    <a:pt x="13" y="18"/>
                  </a:lnTo>
                  <a:lnTo>
                    <a:pt x="23" y="10"/>
                  </a:lnTo>
                  <a:lnTo>
                    <a:pt x="31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9" name="Freeform 370"/>
            <p:cNvSpPr>
              <a:spLocks/>
            </p:cNvSpPr>
            <p:nvPr/>
          </p:nvSpPr>
          <p:spPr bwMode="auto">
            <a:xfrm>
              <a:off x="6975" y="3600"/>
              <a:ext cx="19" cy="21"/>
            </a:xfrm>
            <a:custGeom>
              <a:avLst/>
              <a:gdLst>
                <a:gd name="T0" fmla="*/ 0 w 76"/>
                <a:gd name="T1" fmla="*/ 0 h 85"/>
                <a:gd name="T2" fmla="*/ 0 w 76"/>
                <a:gd name="T3" fmla="*/ 0 h 85"/>
                <a:gd name="T4" fmla="*/ 0 w 76"/>
                <a:gd name="T5" fmla="*/ 0 h 85"/>
                <a:gd name="T6" fmla="*/ 0 w 76"/>
                <a:gd name="T7" fmla="*/ 0 h 85"/>
                <a:gd name="T8" fmla="*/ 0 w 76"/>
                <a:gd name="T9" fmla="*/ 0 h 85"/>
                <a:gd name="T10" fmla="*/ 0 w 76"/>
                <a:gd name="T11" fmla="*/ 0 h 85"/>
                <a:gd name="T12" fmla="*/ 0 w 76"/>
                <a:gd name="T13" fmla="*/ 0 h 85"/>
                <a:gd name="T14" fmla="*/ 0 w 76"/>
                <a:gd name="T15" fmla="*/ 0 h 85"/>
                <a:gd name="T16" fmla="*/ 0 w 76"/>
                <a:gd name="T17" fmla="*/ 0 h 85"/>
                <a:gd name="T18" fmla="*/ 0 w 76"/>
                <a:gd name="T19" fmla="*/ 0 h 85"/>
                <a:gd name="T20" fmla="*/ 0 w 76"/>
                <a:gd name="T21" fmla="*/ 0 h 85"/>
                <a:gd name="T22" fmla="*/ 0 w 76"/>
                <a:gd name="T23" fmla="*/ 0 h 85"/>
                <a:gd name="T24" fmla="*/ 0 w 76"/>
                <a:gd name="T25" fmla="*/ 0 h 85"/>
                <a:gd name="T26" fmla="*/ 0 w 76"/>
                <a:gd name="T27" fmla="*/ 0 h 85"/>
                <a:gd name="T28" fmla="*/ 0 w 76"/>
                <a:gd name="T29" fmla="*/ 0 h 85"/>
                <a:gd name="T30" fmla="*/ 0 w 76"/>
                <a:gd name="T31" fmla="*/ 0 h 85"/>
                <a:gd name="T32" fmla="*/ 0 w 76"/>
                <a:gd name="T33" fmla="*/ 0 h 85"/>
                <a:gd name="T34" fmla="*/ 0 w 76"/>
                <a:gd name="T35" fmla="*/ 0 h 85"/>
                <a:gd name="T36" fmla="*/ 0 w 76"/>
                <a:gd name="T37" fmla="*/ 0 h 85"/>
                <a:gd name="T38" fmla="*/ 0 w 76"/>
                <a:gd name="T39" fmla="*/ 0 h 85"/>
                <a:gd name="T40" fmla="*/ 0 w 76"/>
                <a:gd name="T41" fmla="*/ 0 h 85"/>
                <a:gd name="T42" fmla="*/ 0 w 76"/>
                <a:gd name="T43" fmla="*/ 0 h 85"/>
                <a:gd name="T44" fmla="*/ 0 w 76"/>
                <a:gd name="T45" fmla="*/ 0 h 85"/>
                <a:gd name="T46" fmla="*/ 0 w 76"/>
                <a:gd name="T47" fmla="*/ 0 h 85"/>
                <a:gd name="T48" fmla="*/ 0 w 76"/>
                <a:gd name="T49" fmla="*/ 0 h 85"/>
                <a:gd name="T50" fmla="*/ 0 w 76"/>
                <a:gd name="T51" fmla="*/ 0 h 85"/>
                <a:gd name="T52" fmla="*/ 0 w 76"/>
                <a:gd name="T53" fmla="*/ 0 h 85"/>
                <a:gd name="T54" fmla="*/ 0 w 76"/>
                <a:gd name="T55" fmla="*/ 0 h 85"/>
                <a:gd name="T56" fmla="*/ 0 w 76"/>
                <a:gd name="T57" fmla="*/ 0 h 85"/>
                <a:gd name="T58" fmla="*/ 0 w 76"/>
                <a:gd name="T59" fmla="*/ 0 h 85"/>
                <a:gd name="T60" fmla="*/ 0 w 76"/>
                <a:gd name="T61" fmla="*/ 0 h 85"/>
                <a:gd name="T62" fmla="*/ 0 w 76"/>
                <a:gd name="T63" fmla="*/ 0 h 85"/>
                <a:gd name="T64" fmla="*/ 0 w 76"/>
                <a:gd name="T65" fmla="*/ 0 h 85"/>
                <a:gd name="T66" fmla="*/ 0 w 76"/>
                <a:gd name="T67" fmla="*/ 0 h 85"/>
                <a:gd name="T68" fmla="*/ 0 w 76"/>
                <a:gd name="T69" fmla="*/ 0 h 85"/>
                <a:gd name="T70" fmla="*/ 0 w 76"/>
                <a:gd name="T71" fmla="*/ 0 h 85"/>
                <a:gd name="T72" fmla="*/ 0 w 76"/>
                <a:gd name="T73" fmla="*/ 0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"/>
                <a:gd name="T112" fmla="*/ 0 h 85"/>
                <a:gd name="T113" fmla="*/ 76 w 76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" h="85">
                  <a:moveTo>
                    <a:pt x="55" y="0"/>
                  </a:moveTo>
                  <a:lnTo>
                    <a:pt x="62" y="3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6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67" y="38"/>
                  </a:lnTo>
                  <a:lnTo>
                    <a:pt x="62" y="43"/>
                  </a:lnTo>
                  <a:lnTo>
                    <a:pt x="56" y="51"/>
                  </a:lnTo>
                  <a:lnTo>
                    <a:pt x="53" y="57"/>
                  </a:lnTo>
                  <a:lnTo>
                    <a:pt x="47" y="64"/>
                  </a:lnTo>
                  <a:lnTo>
                    <a:pt x="43" y="71"/>
                  </a:lnTo>
                  <a:lnTo>
                    <a:pt x="42" y="78"/>
                  </a:lnTo>
                  <a:lnTo>
                    <a:pt x="42" y="85"/>
                  </a:lnTo>
                  <a:lnTo>
                    <a:pt x="35" y="84"/>
                  </a:lnTo>
                  <a:lnTo>
                    <a:pt x="31" y="80"/>
                  </a:lnTo>
                  <a:lnTo>
                    <a:pt x="29" y="73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67"/>
                  </a:lnTo>
                  <a:lnTo>
                    <a:pt x="12" y="70"/>
                  </a:lnTo>
                  <a:lnTo>
                    <a:pt x="7" y="70"/>
                  </a:lnTo>
                  <a:lnTo>
                    <a:pt x="8" y="64"/>
                  </a:lnTo>
                  <a:lnTo>
                    <a:pt x="9" y="59"/>
                  </a:lnTo>
                  <a:lnTo>
                    <a:pt x="7" y="56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6" y="48"/>
                  </a:lnTo>
                  <a:lnTo>
                    <a:pt x="14" y="41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8" y="21"/>
                  </a:lnTo>
                  <a:lnTo>
                    <a:pt x="46" y="15"/>
                  </a:lnTo>
                  <a:lnTo>
                    <a:pt x="52" y="8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0" name="Freeform 371"/>
            <p:cNvSpPr>
              <a:spLocks/>
            </p:cNvSpPr>
            <p:nvPr/>
          </p:nvSpPr>
          <p:spPr bwMode="auto">
            <a:xfrm>
              <a:off x="7021" y="3601"/>
              <a:ext cx="14" cy="15"/>
            </a:xfrm>
            <a:custGeom>
              <a:avLst/>
              <a:gdLst>
                <a:gd name="T0" fmla="*/ 0 w 58"/>
                <a:gd name="T1" fmla="*/ 0 h 62"/>
                <a:gd name="T2" fmla="*/ 0 w 58"/>
                <a:gd name="T3" fmla="*/ 0 h 62"/>
                <a:gd name="T4" fmla="*/ 0 w 58"/>
                <a:gd name="T5" fmla="*/ 0 h 62"/>
                <a:gd name="T6" fmla="*/ 0 w 58"/>
                <a:gd name="T7" fmla="*/ 0 h 62"/>
                <a:gd name="T8" fmla="*/ 0 w 58"/>
                <a:gd name="T9" fmla="*/ 0 h 62"/>
                <a:gd name="T10" fmla="*/ 0 w 58"/>
                <a:gd name="T11" fmla="*/ 0 h 62"/>
                <a:gd name="T12" fmla="*/ 0 w 58"/>
                <a:gd name="T13" fmla="*/ 0 h 62"/>
                <a:gd name="T14" fmla="*/ 0 w 58"/>
                <a:gd name="T15" fmla="*/ 0 h 62"/>
                <a:gd name="T16" fmla="*/ 0 w 58"/>
                <a:gd name="T17" fmla="*/ 0 h 62"/>
                <a:gd name="T18" fmla="*/ 0 w 58"/>
                <a:gd name="T19" fmla="*/ 0 h 62"/>
                <a:gd name="T20" fmla="*/ 0 w 58"/>
                <a:gd name="T21" fmla="*/ 0 h 62"/>
                <a:gd name="T22" fmla="*/ 0 w 58"/>
                <a:gd name="T23" fmla="*/ 0 h 62"/>
                <a:gd name="T24" fmla="*/ 0 w 58"/>
                <a:gd name="T25" fmla="*/ 0 h 62"/>
                <a:gd name="T26" fmla="*/ 0 w 58"/>
                <a:gd name="T27" fmla="*/ 0 h 62"/>
                <a:gd name="T28" fmla="*/ 0 w 58"/>
                <a:gd name="T29" fmla="*/ 0 h 62"/>
                <a:gd name="T30" fmla="*/ 0 w 58"/>
                <a:gd name="T31" fmla="*/ 0 h 62"/>
                <a:gd name="T32" fmla="*/ 0 w 58"/>
                <a:gd name="T33" fmla="*/ 0 h 62"/>
                <a:gd name="T34" fmla="*/ 0 w 58"/>
                <a:gd name="T35" fmla="*/ 0 h 62"/>
                <a:gd name="T36" fmla="*/ 0 w 58"/>
                <a:gd name="T37" fmla="*/ 0 h 62"/>
                <a:gd name="T38" fmla="*/ 0 w 58"/>
                <a:gd name="T39" fmla="*/ 0 h 62"/>
                <a:gd name="T40" fmla="*/ 0 w 58"/>
                <a:gd name="T41" fmla="*/ 0 h 62"/>
                <a:gd name="T42" fmla="*/ 0 w 58"/>
                <a:gd name="T43" fmla="*/ 0 h 62"/>
                <a:gd name="T44" fmla="*/ 0 w 58"/>
                <a:gd name="T45" fmla="*/ 0 h 62"/>
                <a:gd name="T46" fmla="*/ 0 w 58"/>
                <a:gd name="T47" fmla="*/ 0 h 62"/>
                <a:gd name="T48" fmla="*/ 0 w 58"/>
                <a:gd name="T49" fmla="*/ 0 h 62"/>
                <a:gd name="T50" fmla="*/ 0 w 58"/>
                <a:gd name="T51" fmla="*/ 0 h 62"/>
                <a:gd name="T52" fmla="*/ 0 w 58"/>
                <a:gd name="T53" fmla="*/ 0 h 62"/>
                <a:gd name="T54" fmla="*/ 0 w 58"/>
                <a:gd name="T55" fmla="*/ 0 h 62"/>
                <a:gd name="T56" fmla="*/ 0 w 58"/>
                <a:gd name="T57" fmla="*/ 0 h 62"/>
                <a:gd name="T58" fmla="*/ 0 w 58"/>
                <a:gd name="T59" fmla="*/ 0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62"/>
                <a:gd name="T92" fmla="*/ 58 w 58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62">
                  <a:moveTo>
                    <a:pt x="26" y="0"/>
                  </a:moveTo>
                  <a:lnTo>
                    <a:pt x="31" y="7"/>
                  </a:lnTo>
                  <a:lnTo>
                    <a:pt x="36" y="13"/>
                  </a:lnTo>
                  <a:lnTo>
                    <a:pt x="41" y="18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6"/>
                  </a:lnTo>
                  <a:lnTo>
                    <a:pt x="58" y="42"/>
                  </a:lnTo>
                  <a:lnTo>
                    <a:pt x="58" y="49"/>
                  </a:lnTo>
                  <a:lnTo>
                    <a:pt x="54" y="55"/>
                  </a:lnTo>
                  <a:lnTo>
                    <a:pt x="46" y="62"/>
                  </a:lnTo>
                  <a:lnTo>
                    <a:pt x="46" y="55"/>
                  </a:lnTo>
                  <a:lnTo>
                    <a:pt x="44" y="51"/>
                  </a:lnTo>
                  <a:lnTo>
                    <a:pt x="41" y="48"/>
                  </a:lnTo>
                  <a:lnTo>
                    <a:pt x="38" y="47"/>
                  </a:lnTo>
                  <a:lnTo>
                    <a:pt x="30" y="44"/>
                  </a:lnTo>
                  <a:lnTo>
                    <a:pt x="23" y="43"/>
                  </a:lnTo>
                  <a:lnTo>
                    <a:pt x="19" y="42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1" name="Freeform 372"/>
            <p:cNvSpPr>
              <a:spLocks/>
            </p:cNvSpPr>
            <p:nvPr/>
          </p:nvSpPr>
          <p:spPr bwMode="auto">
            <a:xfrm>
              <a:off x="6896" y="3602"/>
              <a:ext cx="29" cy="12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7"/>
                <a:gd name="T97" fmla="*/ 0 h 50"/>
                <a:gd name="T98" fmla="*/ 117 w 117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7" h="50">
                  <a:moveTo>
                    <a:pt x="83" y="1"/>
                  </a:moveTo>
                  <a:lnTo>
                    <a:pt x="90" y="0"/>
                  </a:lnTo>
                  <a:lnTo>
                    <a:pt x="96" y="4"/>
                  </a:lnTo>
                  <a:lnTo>
                    <a:pt x="101" y="7"/>
                  </a:lnTo>
                  <a:lnTo>
                    <a:pt x="106" y="13"/>
                  </a:lnTo>
                  <a:lnTo>
                    <a:pt x="109" y="19"/>
                  </a:lnTo>
                  <a:lnTo>
                    <a:pt x="113" y="25"/>
                  </a:lnTo>
                  <a:lnTo>
                    <a:pt x="115" y="32"/>
                  </a:lnTo>
                  <a:lnTo>
                    <a:pt x="117" y="38"/>
                  </a:lnTo>
                  <a:lnTo>
                    <a:pt x="106" y="29"/>
                  </a:lnTo>
                  <a:lnTo>
                    <a:pt x="97" y="26"/>
                  </a:lnTo>
                  <a:lnTo>
                    <a:pt x="87" y="26"/>
                  </a:lnTo>
                  <a:lnTo>
                    <a:pt x="76" y="29"/>
                  </a:lnTo>
                  <a:lnTo>
                    <a:pt x="64" y="34"/>
                  </a:lnTo>
                  <a:lnTo>
                    <a:pt x="53" y="38"/>
                  </a:lnTo>
                  <a:lnTo>
                    <a:pt x="42" y="44"/>
                  </a:lnTo>
                  <a:lnTo>
                    <a:pt x="32" y="48"/>
                  </a:lnTo>
                  <a:lnTo>
                    <a:pt x="21" y="50"/>
                  </a:lnTo>
                  <a:lnTo>
                    <a:pt x="12" y="49"/>
                  </a:lnTo>
                  <a:lnTo>
                    <a:pt x="8" y="46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9" y="26"/>
                  </a:lnTo>
                  <a:lnTo>
                    <a:pt x="20" y="24"/>
                  </a:lnTo>
                  <a:lnTo>
                    <a:pt x="31" y="20"/>
                  </a:lnTo>
                  <a:lnTo>
                    <a:pt x="42" y="15"/>
                  </a:lnTo>
                  <a:lnTo>
                    <a:pt x="52" y="11"/>
                  </a:lnTo>
                  <a:lnTo>
                    <a:pt x="61" y="7"/>
                  </a:lnTo>
                  <a:lnTo>
                    <a:pt x="72" y="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2" name="Freeform 373"/>
            <p:cNvSpPr>
              <a:spLocks/>
            </p:cNvSpPr>
            <p:nvPr/>
          </p:nvSpPr>
          <p:spPr bwMode="auto">
            <a:xfrm>
              <a:off x="6809" y="3603"/>
              <a:ext cx="38" cy="28"/>
            </a:xfrm>
            <a:custGeom>
              <a:avLst/>
              <a:gdLst>
                <a:gd name="T0" fmla="*/ 0 w 154"/>
                <a:gd name="T1" fmla="*/ 0 h 111"/>
                <a:gd name="T2" fmla="*/ 0 w 154"/>
                <a:gd name="T3" fmla="*/ 0 h 111"/>
                <a:gd name="T4" fmla="*/ 0 w 154"/>
                <a:gd name="T5" fmla="*/ 0 h 111"/>
                <a:gd name="T6" fmla="*/ 0 w 154"/>
                <a:gd name="T7" fmla="*/ 0 h 111"/>
                <a:gd name="T8" fmla="*/ 0 w 154"/>
                <a:gd name="T9" fmla="*/ 0 h 111"/>
                <a:gd name="T10" fmla="*/ 0 w 154"/>
                <a:gd name="T11" fmla="*/ 0 h 111"/>
                <a:gd name="T12" fmla="*/ 0 w 154"/>
                <a:gd name="T13" fmla="*/ 0 h 111"/>
                <a:gd name="T14" fmla="*/ 0 w 154"/>
                <a:gd name="T15" fmla="*/ 0 h 111"/>
                <a:gd name="T16" fmla="*/ 0 w 154"/>
                <a:gd name="T17" fmla="*/ 0 h 111"/>
                <a:gd name="T18" fmla="*/ 0 w 154"/>
                <a:gd name="T19" fmla="*/ 0 h 111"/>
                <a:gd name="T20" fmla="*/ 0 w 154"/>
                <a:gd name="T21" fmla="*/ 0 h 111"/>
                <a:gd name="T22" fmla="*/ 0 w 154"/>
                <a:gd name="T23" fmla="*/ 0 h 111"/>
                <a:gd name="T24" fmla="*/ 0 w 154"/>
                <a:gd name="T25" fmla="*/ 0 h 111"/>
                <a:gd name="T26" fmla="*/ 0 w 154"/>
                <a:gd name="T27" fmla="*/ 0 h 111"/>
                <a:gd name="T28" fmla="*/ 0 w 154"/>
                <a:gd name="T29" fmla="*/ 0 h 111"/>
                <a:gd name="T30" fmla="*/ 0 w 154"/>
                <a:gd name="T31" fmla="*/ 0 h 111"/>
                <a:gd name="T32" fmla="*/ 0 w 154"/>
                <a:gd name="T33" fmla="*/ 0 h 111"/>
                <a:gd name="T34" fmla="*/ 0 w 154"/>
                <a:gd name="T35" fmla="*/ 0 h 111"/>
                <a:gd name="T36" fmla="*/ 0 w 154"/>
                <a:gd name="T37" fmla="*/ 0 h 111"/>
                <a:gd name="T38" fmla="*/ 0 w 154"/>
                <a:gd name="T39" fmla="*/ 0 h 111"/>
                <a:gd name="T40" fmla="*/ 0 w 154"/>
                <a:gd name="T41" fmla="*/ 0 h 111"/>
                <a:gd name="T42" fmla="*/ 0 w 154"/>
                <a:gd name="T43" fmla="*/ 0 h 111"/>
                <a:gd name="T44" fmla="*/ 0 w 154"/>
                <a:gd name="T45" fmla="*/ 0 h 111"/>
                <a:gd name="T46" fmla="*/ 0 w 154"/>
                <a:gd name="T47" fmla="*/ 0 h 111"/>
                <a:gd name="T48" fmla="*/ 0 w 154"/>
                <a:gd name="T49" fmla="*/ 0 h 111"/>
                <a:gd name="T50" fmla="*/ 0 w 154"/>
                <a:gd name="T51" fmla="*/ 0 h 111"/>
                <a:gd name="T52" fmla="*/ 0 w 154"/>
                <a:gd name="T53" fmla="*/ 0 h 111"/>
                <a:gd name="T54" fmla="*/ 0 w 154"/>
                <a:gd name="T55" fmla="*/ 0 h 111"/>
                <a:gd name="T56" fmla="*/ 0 w 154"/>
                <a:gd name="T57" fmla="*/ 0 h 111"/>
                <a:gd name="T58" fmla="*/ 0 w 154"/>
                <a:gd name="T59" fmla="*/ 0 h 111"/>
                <a:gd name="T60" fmla="*/ 0 w 154"/>
                <a:gd name="T61" fmla="*/ 0 h 111"/>
                <a:gd name="T62" fmla="*/ 0 w 154"/>
                <a:gd name="T63" fmla="*/ 0 h 111"/>
                <a:gd name="T64" fmla="*/ 0 w 154"/>
                <a:gd name="T65" fmla="*/ 0 h 111"/>
                <a:gd name="T66" fmla="*/ 0 w 154"/>
                <a:gd name="T67" fmla="*/ 0 h 111"/>
                <a:gd name="T68" fmla="*/ 0 w 154"/>
                <a:gd name="T69" fmla="*/ 0 h 111"/>
                <a:gd name="T70" fmla="*/ 0 w 154"/>
                <a:gd name="T71" fmla="*/ 0 h 111"/>
                <a:gd name="T72" fmla="*/ 0 w 154"/>
                <a:gd name="T73" fmla="*/ 0 h 111"/>
                <a:gd name="T74" fmla="*/ 0 w 154"/>
                <a:gd name="T75" fmla="*/ 0 h 111"/>
                <a:gd name="T76" fmla="*/ 0 w 154"/>
                <a:gd name="T77" fmla="*/ 0 h 111"/>
                <a:gd name="T78" fmla="*/ 0 w 154"/>
                <a:gd name="T79" fmla="*/ 0 h 111"/>
                <a:gd name="T80" fmla="*/ 0 w 154"/>
                <a:gd name="T81" fmla="*/ 0 h 111"/>
                <a:gd name="T82" fmla="*/ 0 w 154"/>
                <a:gd name="T83" fmla="*/ 0 h 111"/>
                <a:gd name="T84" fmla="*/ 0 w 154"/>
                <a:gd name="T85" fmla="*/ 0 h 111"/>
                <a:gd name="T86" fmla="*/ 0 w 154"/>
                <a:gd name="T87" fmla="*/ 0 h 111"/>
                <a:gd name="T88" fmla="*/ 0 w 154"/>
                <a:gd name="T89" fmla="*/ 0 h 111"/>
                <a:gd name="T90" fmla="*/ 0 w 154"/>
                <a:gd name="T91" fmla="*/ 0 h 111"/>
                <a:gd name="T92" fmla="*/ 0 w 154"/>
                <a:gd name="T93" fmla="*/ 0 h 111"/>
                <a:gd name="T94" fmla="*/ 0 w 154"/>
                <a:gd name="T95" fmla="*/ 0 h 111"/>
                <a:gd name="T96" fmla="*/ 0 w 154"/>
                <a:gd name="T97" fmla="*/ 0 h 111"/>
                <a:gd name="T98" fmla="*/ 0 w 154"/>
                <a:gd name="T99" fmla="*/ 0 h 111"/>
                <a:gd name="T100" fmla="*/ 0 w 154"/>
                <a:gd name="T101" fmla="*/ 0 h 111"/>
                <a:gd name="T102" fmla="*/ 0 w 154"/>
                <a:gd name="T103" fmla="*/ 0 h 111"/>
                <a:gd name="T104" fmla="*/ 0 w 154"/>
                <a:gd name="T105" fmla="*/ 0 h 111"/>
                <a:gd name="T106" fmla="*/ 0 w 154"/>
                <a:gd name="T107" fmla="*/ 0 h 111"/>
                <a:gd name="T108" fmla="*/ 0 w 154"/>
                <a:gd name="T109" fmla="*/ 0 h 111"/>
                <a:gd name="T110" fmla="*/ 0 w 154"/>
                <a:gd name="T111" fmla="*/ 0 h 111"/>
                <a:gd name="T112" fmla="*/ 0 w 154"/>
                <a:gd name="T113" fmla="*/ 0 h 111"/>
                <a:gd name="T114" fmla="*/ 0 w 154"/>
                <a:gd name="T115" fmla="*/ 0 h 111"/>
                <a:gd name="T116" fmla="*/ 0 w 154"/>
                <a:gd name="T117" fmla="*/ 0 h 111"/>
                <a:gd name="T118" fmla="*/ 0 w 154"/>
                <a:gd name="T119" fmla="*/ 0 h 111"/>
                <a:gd name="T120" fmla="*/ 0 w 154"/>
                <a:gd name="T121" fmla="*/ 0 h 1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"/>
                <a:gd name="T184" fmla="*/ 0 h 111"/>
                <a:gd name="T185" fmla="*/ 154 w 154"/>
                <a:gd name="T186" fmla="*/ 111 h 11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" h="111">
                  <a:moveTo>
                    <a:pt x="132" y="1"/>
                  </a:moveTo>
                  <a:lnTo>
                    <a:pt x="139" y="0"/>
                  </a:lnTo>
                  <a:lnTo>
                    <a:pt x="147" y="3"/>
                  </a:lnTo>
                  <a:lnTo>
                    <a:pt x="151" y="7"/>
                  </a:lnTo>
                  <a:lnTo>
                    <a:pt x="154" y="15"/>
                  </a:lnTo>
                  <a:lnTo>
                    <a:pt x="151" y="15"/>
                  </a:lnTo>
                  <a:lnTo>
                    <a:pt x="143" y="14"/>
                  </a:lnTo>
                  <a:lnTo>
                    <a:pt x="138" y="15"/>
                  </a:lnTo>
                  <a:lnTo>
                    <a:pt x="132" y="16"/>
                  </a:lnTo>
                  <a:lnTo>
                    <a:pt x="130" y="20"/>
                  </a:lnTo>
                  <a:lnTo>
                    <a:pt x="126" y="28"/>
                  </a:lnTo>
                  <a:lnTo>
                    <a:pt x="126" y="37"/>
                  </a:lnTo>
                  <a:lnTo>
                    <a:pt x="127" y="44"/>
                  </a:lnTo>
                  <a:lnTo>
                    <a:pt x="130" y="53"/>
                  </a:lnTo>
                  <a:lnTo>
                    <a:pt x="119" y="58"/>
                  </a:lnTo>
                  <a:lnTo>
                    <a:pt x="109" y="66"/>
                  </a:lnTo>
                  <a:lnTo>
                    <a:pt x="100" y="70"/>
                  </a:lnTo>
                  <a:lnTo>
                    <a:pt x="92" y="74"/>
                  </a:lnTo>
                  <a:lnTo>
                    <a:pt x="86" y="73"/>
                  </a:lnTo>
                  <a:lnTo>
                    <a:pt x="82" y="71"/>
                  </a:lnTo>
                  <a:lnTo>
                    <a:pt x="77" y="69"/>
                  </a:lnTo>
                  <a:lnTo>
                    <a:pt x="72" y="63"/>
                  </a:lnTo>
                  <a:lnTo>
                    <a:pt x="64" y="66"/>
                  </a:lnTo>
                  <a:lnTo>
                    <a:pt x="56" y="71"/>
                  </a:lnTo>
                  <a:lnTo>
                    <a:pt x="48" y="77"/>
                  </a:lnTo>
                  <a:lnTo>
                    <a:pt x="42" y="83"/>
                  </a:lnTo>
                  <a:lnTo>
                    <a:pt x="35" y="90"/>
                  </a:lnTo>
                  <a:lnTo>
                    <a:pt x="30" y="97"/>
                  </a:lnTo>
                  <a:lnTo>
                    <a:pt x="25" y="104"/>
                  </a:lnTo>
                  <a:lnTo>
                    <a:pt x="24" y="111"/>
                  </a:lnTo>
                  <a:lnTo>
                    <a:pt x="18" y="108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2" y="104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7"/>
                  </a:lnTo>
                  <a:lnTo>
                    <a:pt x="5" y="60"/>
                  </a:lnTo>
                  <a:lnTo>
                    <a:pt x="9" y="56"/>
                  </a:lnTo>
                  <a:lnTo>
                    <a:pt x="13" y="52"/>
                  </a:lnTo>
                  <a:lnTo>
                    <a:pt x="20" y="49"/>
                  </a:lnTo>
                  <a:lnTo>
                    <a:pt x="25" y="46"/>
                  </a:lnTo>
                  <a:lnTo>
                    <a:pt x="32" y="43"/>
                  </a:lnTo>
                  <a:lnTo>
                    <a:pt x="39" y="40"/>
                  </a:lnTo>
                  <a:lnTo>
                    <a:pt x="47" y="38"/>
                  </a:lnTo>
                  <a:lnTo>
                    <a:pt x="54" y="36"/>
                  </a:lnTo>
                  <a:lnTo>
                    <a:pt x="61" y="32"/>
                  </a:lnTo>
                  <a:lnTo>
                    <a:pt x="70" y="29"/>
                  </a:lnTo>
                  <a:lnTo>
                    <a:pt x="77" y="27"/>
                  </a:lnTo>
                  <a:lnTo>
                    <a:pt x="83" y="24"/>
                  </a:lnTo>
                  <a:lnTo>
                    <a:pt x="90" y="20"/>
                  </a:lnTo>
                  <a:lnTo>
                    <a:pt x="96" y="16"/>
                  </a:lnTo>
                  <a:lnTo>
                    <a:pt x="103" y="13"/>
                  </a:lnTo>
                  <a:lnTo>
                    <a:pt x="109" y="9"/>
                  </a:lnTo>
                  <a:lnTo>
                    <a:pt x="117" y="6"/>
                  </a:lnTo>
                  <a:lnTo>
                    <a:pt x="125" y="3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3" name="Freeform 374"/>
            <p:cNvSpPr>
              <a:spLocks/>
            </p:cNvSpPr>
            <p:nvPr/>
          </p:nvSpPr>
          <p:spPr bwMode="auto">
            <a:xfrm>
              <a:off x="6835" y="3607"/>
              <a:ext cx="45" cy="36"/>
            </a:xfrm>
            <a:custGeom>
              <a:avLst/>
              <a:gdLst>
                <a:gd name="T0" fmla="*/ 0 w 179"/>
                <a:gd name="T1" fmla="*/ 0 h 146"/>
                <a:gd name="T2" fmla="*/ 0 w 179"/>
                <a:gd name="T3" fmla="*/ 0 h 146"/>
                <a:gd name="T4" fmla="*/ 0 w 179"/>
                <a:gd name="T5" fmla="*/ 0 h 146"/>
                <a:gd name="T6" fmla="*/ 0 w 179"/>
                <a:gd name="T7" fmla="*/ 0 h 146"/>
                <a:gd name="T8" fmla="*/ 0 w 179"/>
                <a:gd name="T9" fmla="*/ 0 h 146"/>
                <a:gd name="T10" fmla="*/ 0 w 179"/>
                <a:gd name="T11" fmla="*/ 0 h 146"/>
                <a:gd name="T12" fmla="*/ 0 w 179"/>
                <a:gd name="T13" fmla="*/ 0 h 146"/>
                <a:gd name="T14" fmla="*/ 0 w 179"/>
                <a:gd name="T15" fmla="*/ 0 h 146"/>
                <a:gd name="T16" fmla="*/ 0 w 179"/>
                <a:gd name="T17" fmla="*/ 0 h 146"/>
                <a:gd name="T18" fmla="*/ 0 w 179"/>
                <a:gd name="T19" fmla="*/ 0 h 146"/>
                <a:gd name="T20" fmla="*/ 0 w 179"/>
                <a:gd name="T21" fmla="*/ 0 h 146"/>
                <a:gd name="T22" fmla="*/ 0 w 179"/>
                <a:gd name="T23" fmla="*/ 0 h 146"/>
                <a:gd name="T24" fmla="*/ 0 w 179"/>
                <a:gd name="T25" fmla="*/ 0 h 146"/>
                <a:gd name="T26" fmla="*/ 0 w 179"/>
                <a:gd name="T27" fmla="*/ 0 h 146"/>
                <a:gd name="T28" fmla="*/ 0 w 179"/>
                <a:gd name="T29" fmla="*/ 0 h 146"/>
                <a:gd name="T30" fmla="*/ 0 w 179"/>
                <a:gd name="T31" fmla="*/ 0 h 146"/>
                <a:gd name="T32" fmla="*/ 0 w 179"/>
                <a:gd name="T33" fmla="*/ 0 h 146"/>
                <a:gd name="T34" fmla="*/ 0 w 179"/>
                <a:gd name="T35" fmla="*/ 0 h 146"/>
                <a:gd name="T36" fmla="*/ 0 w 179"/>
                <a:gd name="T37" fmla="*/ 0 h 146"/>
                <a:gd name="T38" fmla="*/ 0 w 179"/>
                <a:gd name="T39" fmla="*/ 0 h 146"/>
                <a:gd name="T40" fmla="*/ 0 w 179"/>
                <a:gd name="T41" fmla="*/ 0 h 146"/>
                <a:gd name="T42" fmla="*/ 0 w 179"/>
                <a:gd name="T43" fmla="*/ 0 h 146"/>
                <a:gd name="T44" fmla="*/ 0 w 179"/>
                <a:gd name="T45" fmla="*/ 0 h 146"/>
                <a:gd name="T46" fmla="*/ 0 w 179"/>
                <a:gd name="T47" fmla="*/ 0 h 146"/>
                <a:gd name="T48" fmla="*/ 0 w 179"/>
                <a:gd name="T49" fmla="*/ 0 h 146"/>
                <a:gd name="T50" fmla="*/ 0 w 179"/>
                <a:gd name="T51" fmla="*/ 0 h 146"/>
                <a:gd name="T52" fmla="*/ 0 w 179"/>
                <a:gd name="T53" fmla="*/ 0 h 146"/>
                <a:gd name="T54" fmla="*/ 0 w 179"/>
                <a:gd name="T55" fmla="*/ 0 h 146"/>
                <a:gd name="T56" fmla="*/ 0 w 179"/>
                <a:gd name="T57" fmla="*/ 0 h 146"/>
                <a:gd name="T58" fmla="*/ 0 w 179"/>
                <a:gd name="T59" fmla="*/ 0 h 146"/>
                <a:gd name="T60" fmla="*/ 0 w 179"/>
                <a:gd name="T61" fmla="*/ 0 h 146"/>
                <a:gd name="T62" fmla="*/ 0 w 179"/>
                <a:gd name="T63" fmla="*/ 0 h 146"/>
                <a:gd name="T64" fmla="*/ 0 w 179"/>
                <a:gd name="T65" fmla="*/ 0 h 146"/>
                <a:gd name="T66" fmla="*/ 0 w 179"/>
                <a:gd name="T67" fmla="*/ 0 h 146"/>
                <a:gd name="T68" fmla="*/ 0 w 179"/>
                <a:gd name="T69" fmla="*/ 0 h 146"/>
                <a:gd name="T70" fmla="*/ 0 w 179"/>
                <a:gd name="T71" fmla="*/ 0 h 1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9"/>
                <a:gd name="T109" fmla="*/ 0 h 146"/>
                <a:gd name="T110" fmla="*/ 179 w 179"/>
                <a:gd name="T111" fmla="*/ 146 h 1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9" h="146">
                  <a:moveTo>
                    <a:pt x="143" y="0"/>
                  </a:moveTo>
                  <a:lnTo>
                    <a:pt x="146" y="4"/>
                  </a:lnTo>
                  <a:lnTo>
                    <a:pt x="151" y="11"/>
                  </a:lnTo>
                  <a:lnTo>
                    <a:pt x="157" y="15"/>
                  </a:lnTo>
                  <a:lnTo>
                    <a:pt x="163" y="21"/>
                  </a:lnTo>
                  <a:lnTo>
                    <a:pt x="168" y="26"/>
                  </a:lnTo>
                  <a:lnTo>
                    <a:pt x="173" y="32"/>
                  </a:lnTo>
                  <a:lnTo>
                    <a:pt x="175" y="38"/>
                  </a:lnTo>
                  <a:lnTo>
                    <a:pt x="179" y="45"/>
                  </a:lnTo>
                  <a:lnTo>
                    <a:pt x="171" y="44"/>
                  </a:lnTo>
                  <a:lnTo>
                    <a:pt x="162" y="44"/>
                  </a:lnTo>
                  <a:lnTo>
                    <a:pt x="152" y="44"/>
                  </a:lnTo>
                  <a:lnTo>
                    <a:pt x="144" y="45"/>
                  </a:lnTo>
                  <a:lnTo>
                    <a:pt x="136" y="45"/>
                  </a:lnTo>
                  <a:lnTo>
                    <a:pt x="128" y="47"/>
                  </a:lnTo>
                  <a:lnTo>
                    <a:pt x="120" y="50"/>
                  </a:lnTo>
                  <a:lnTo>
                    <a:pt x="115" y="54"/>
                  </a:lnTo>
                  <a:lnTo>
                    <a:pt x="108" y="56"/>
                  </a:lnTo>
                  <a:lnTo>
                    <a:pt x="104" y="60"/>
                  </a:lnTo>
                  <a:lnTo>
                    <a:pt x="102" y="66"/>
                  </a:lnTo>
                  <a:lnTo>
                    <a:pt x="101" y="71"/>
                  </a:lnTo>
                  <a:lnTo>
                    <a:pt x="101" y="78"/>
                  </a:lnTo>
                  <a:lnTo>
                    <a:pt x="103" y="84"/>
                  </a:lnTo>
                  <a:lnTo>
                    <a:pt x="107" y="92"/>
                  </a:lnTo>
                  <a:lnTo>
                    <a:pt x="115" y="100"/>
                  </a:lnTo>
                  <a:lnTo>
                    <a:pt x="107" y="101"/>
                  </a:lnTo>
                  <a:lnTo>
                    <a:pt x="106" y="107"/>
                  </a:lnTo>
                  <a:lnTo>
                    <a:pt x="106" y="112"/>
                  </a:lnTo>
                  <a:lnTo>
                    <a:pt x="106" y="119"/>
                  </a:lnTo>
                  <a:lnTo>
                    <a:pt x="96" y="111"/>
                  </a:lnTo>
                  <a:lnTo>
                    <a:pt x="89" y="109"/>
                  </a:lnTo>
                  <a:lnTo>
                    <a:pt x="81" y="107"/>
                  </a:lnTo>
                  <a:lnTo>
                    <a:pt x="75" y="107"/>
                  </a:lnTo>
                  <a:lnTo>
                    <a:pt x="69" y="107"/>
                  </a:lnTo>
                  <a:lnTo>
                    <a:pt x="62" y="109"/>
                  </a:lnTo>
                  <a:lnTo>
                    <a:pt x="57" y="112"/>
                  </a:lnTo>
                  <a:lnTo>
                    <a:pt x="51" y="117"/>
                  </a:lnTo>
                  <a:lnTo>
                    <a:pt x="39" y="124"/>
                  </a:lnTo>
                  <a:lnTo>
                    <a:pt x="28" y="133"/>
                  </a:lnTo>
                  <a:lnTo>
                    <a:pt x="18" y="141"/>
                  </a:lnTo>
                  <a:lnTo>
                    <a:pt x="7" y="146"/>
                  </a:lnTo>
                  <a:lnTo>
                    <a:pt x="6" y="140"/>
                  </a:lnTo>
                  <a:lnTo>
                    <a:pt x="7" y="135"/>
                  </a:lnTo>
                  <a:lnTo>
                    <a:pt x="8" y="130"/>
                  </a:lnTo>
                  <a:lnTo>
                    <a:pt x="10" y="124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6" y="100"/>
                  </a:lnTo>
                  <a:lnTo>
                    <a:pt x="14" y="95"/>
                  </a:lnTo>
                  <a:lnTo>
                    <a:pt x="22" y="90"/>
                  </a:lnTo>
                  <a:lnTo>
                    <a:pt x="32" y="87"/>
                  </a:lnTo>
                  <a:lnTo>
                    <a:pt x="40" y="82"/>
                  </a:lnTo>
                  <a:lnTo>
                    <a:pt x="49" y="78"/>
                  </a:lnTo>
                  <a:lnTo>
                    <a:pt x="59" y="73"/>
                  </a:lnTo>
                  <a:lnTo>
                    <a:pt x="67" y="67"/>
                  </a:lnTo>
                  <a:lnTo>
                    <a:pt x="59" y="66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57" y="64"/>
                  </a:lnTo>
                  <a:lnTo>
                    <a:pt x="63" y="59"/>
                  </a:lnTo>
                  <a:lnTo>
                    <a:pt x="69" y="56"/>
                  </a:lnTo>
                  <a:lnTo>
                    <a:pt x="74" y="52"/>
                  </a:lnTo>
                  <a:lnTo>
                    <a:pt x="85" y="42"/>
                  </a:lnTo>
                  <a:lnTo>
                    <a:pt x="96" y="33"/>
                  </a:lnTo>
                  <a:lnTo>
                    <a:pt x="106" y="24"/>
                  </a:lnTo>
                  <a:lnTo>
                    <a:pt x="118" y="14"/>
                  </a:lnTo>
                  <a:lnTo>
                    <a:pt x="124" y="10"/>
                  </a:lnTo>
                  <a:lnTo>
                    <a:pt x="128" y="5"/>
                  </a:lnTo>
                  <a:lnTo>
                    <a:pt x="136" y="3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4" name="Freeform 375"/>
            <p:cNvSpPr>
              <a:spLocks/>
            </p:cNvSpPr>
            <p:nvPr/>
          </p:nvSpPr>
          <p:spPr bwMode="auto">
            <a:xfrm>
              <a:off x="7004" y="3610"/>
              <a:ext cx="6" cy="12"/>
            </a:xfrm>
            <a:custGeom>
              <a:avLst/>
              <a:gdLst>
                <a:gd name="T0" fmla="*/ 0 w 27"/>
                <a:gd name="T1" fmla="*/ 0 h 49"/>
                <a:gd name="T2" fmla="*/ 0 w 27"/>
                <a:gd name="T3" fmla="*/ 0 h 49"/>
                <a:gd name="T4" fmla="*/ 0 w 27"/>
                <a:gd name="T5" fmla="*/ 0 h 49"/>
                <a:gd name="T6" fmla="*/ 0 w 27"/>
                <a:gd name="T7" fmla="*/ 0 h 49"/>
                <a:gd name="T8" fmla="*/ 0 w 27"/>
                <a:gd name="T9" fmla="*/ 0 h 49"/>
                <a:gd name="T10" fmla="*/ 0 w 27"/>
                <a:gd name="T11" fmla="*/ 0 h 49"/>
                <a:gd name="T12" fmla="*/ 0 w 27"/>
                <a:gd name="T13" fmla="*/ 0 h 49"/>
                <a:gd name="T14" fmla="*/ 0 w 27"/>
                <a:gd name="T15" fmla="*/ 0 h 49"/>
                <a:gd name="T16" fmla="*/ 0 w 27"/>
                <a:gd name="T17" fmla="*/ 0 h 49"/>
                <a:gd name="T18" fmla="*/ 0 w 27"/>
                <a:gd name="T19" fmla="*/ 0 h 49"/>
                <a:gd name="T20" fmla="*/ 0 w 27"/>
                <a:gd name="T21" fmla="*/ 0 h 49"/>
                <a:gd name="T22" fmla="*/ 0 w 27"/>
                <a:gd name="T23" fmla="*/ 0 h 49"/>
                <a:gd name="T24" fmla="*/ 0 w 27"/>
                <a:gd name="T25" fmla="*/ 0 h 49"/>
                <a:gd name="T26" fmla="*/ 0 w 27"/>
                <a:gd name="T27" fmla="*/ 0 h 49"/>
                <a:gd name="T28" fmla="*/ 0 w 27"/>
                <a:gd name="T29" fmla="*/ 0 h 49"/>
                <a:gd name="T30" fmla="*/ 0 w 27"/>
                <a:gd name="T31" fmla="*/ 0 h 49"/>
                <a:gd name="T32" fmla="*/ 0 w 27"/>
                <a:gd name="T33" fmla="*/ 0 h 49"/>
                <a:gd name="T34" fmla="*/ 0 w 27"/>
                <a:gd name="T35" fmla="*/ 0 h 49"/>
                <a:gd name="T36" fmla="*/ 0 w 27"/>
                <a:gd name="T37" fmla="*/ 0 h 49"/>
                <a:gd name="T38" fmla="*/ 0 w 27"/>
                <a:gd name="T39" fmla="*/ 0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"/>
                <a:gd name="T61" fmla="*/ 0 h 49"/>
                <a:gd name="T62" fmla="*/ 27 w 27"/>
                <a:gd name="T63" fmla="*/ 49 h 4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" h="49">
                  <a:moveTo>
                    <a:pt x="13" y="0"/>
                  </a:moveTo>
                  <a:lnTo>
                    <a:pt x="19" y="2"/>
                  </a:lnTo>
                  <a:lnTo>
                    <a:pt x="23" y="7"/>
                  </a:lnTo>
                  <a:lnTo>
                    <a:pt x="26" y="13"/>
                  </a:lnTo>
                  <a:lnTo>
                    <a:pt x="27" y="20"/>
                  </a:lnTo>
                  <a:lnTo>
                    <a:pt x="26" y="26"/>
                  </a:lnTo>
                  <a:lnTo>
                    <a:pt x="24" y="31"/>
                  </a:lnTo>
                  <a:lnTo>
                    <a:pt x="22" y="38"/>
                  </a:lnTo>
                  <a:lnTo>
                    <a:pt x="21" y="43"/>
                  </a:lnTo>
                  <a:lnTo>
                    <a:pt x="10" y="49"/>
                  </a:lnTo>
                  <a:lnTo>
                    <a:pt x="5" y="47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9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5" name="Freeform 376"/>
            <p:cNvSpPr>
              <a:spLocks/>
            </p:cNvSpPr>
            <p:nvPr/>
          </p:nvSpPr>
          <p:spPr bwMode="auto">
            <a:xfrm>
              <a:off x="7045" y="3612"/>
              <a:ext cx="7" cy="6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4"/>
                <a:gd name="T44" fmla="*/ 26 w 26"/>
                <a:gd name="T45" fmla="*/ 24 h 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4">
                  <a:moveTo>
                    <a:pt x="20" y="0"/>
                  </a:moveTo>
                  <a:lnTo>
                    <a:pt x="26" y="4"/>
                  </a:lnTo>
                  <a:lnTo>
                    <a:pt x="25" y="6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0" y="19"/>
                  </a:lnTo>
                  <a:lnTo>
                    <a:pt x="14" y="24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10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6" name="Freeform 377"/>
            <p:cNvSpPr>
              <a:spLocks/>
            </p:cNvSpPr>
            <p:nvPr/>
          </p:nvSpPr>
          <p:spPr bwMode="auto">
            <a:xfrm>
              <a:off x="6791" y="3616"/>
              <a:ext cx="12" cy="10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0 w 48"/>
                <a:gd name="T5" fmla="*/ 0 h 42"/>
                <a:gd name="T6" fmla="*/ 0 w 48"/>
                <a:gd name="T7" fmla="*/ 0 h 42"/>
                <a:gd name="T8" fmla="*/ 0 w 48"/>
                <a:gd name="T9" fmla="*/ 0 h 42"/>
                <a:gd name="T10" fmla="*/ 0 w 48"/>
                <a:gd name="T11" fmla="*/ 0 h 42"/>
                <a:gd name="T12" fmla="*/ 0 w 48"/>
                <a:gd name="T13" fmla="*/ 0 h 42"/>
                <a:gd name="T14" fmla="*/ 0 w 48"/>
                <a:gd name="T15" fmla="*/ 0 h 42"/>
                <a:gd name="T16" fmla="*/ 0 w 48"/>
                <a:gd name="T17" fmla="*/ 0 h 42"/>
                <a:gd name="T18" fmla="*/ 0 w 48"/>
                <a:gd name="T19" fmla="*/ 0 h 42"/>
                <a:gd name="T20" fmla="*/ 0 w 48"/>
                <a:gd name="T21" fmla="*/ 0 h 42"/>
                <a:gd name="T22" fmla="*/ 0 w 48"/>
                <a:gd name="T23" fmla="*/ 0 h 42"/>
                <a:gd name="T24" fmla="*/ 0 w 48"/>
                <a:gd name="T25" fmla="*/ 0 h 42"/>
                <a:gd name="T26" fmla="*/ 0 w 48"/>
                <a:gd name="T27" fmla="*/ 0 h 42"/>
                <a:gd name="T28" fmla="*/ 0 w 48"/>
                <a:gd name="T29" fmla="*/ 0 h 42"/>
                <a:gd name="T30" fmla="*/ 0 w 48"/>
                <a:gd name="T31" fmla="*/ 0 h 42"/>
                <a:gd name="T32" fmla="*/ 0 w 48"/>
                <a:gd name="T33" fmla="*/ 0 h 42"/>
                <a:gd name="T34" fmla="*/ 0 w 48"/>
                <a:gd name="T35" fmla="*/ 0 h 42"/>
                <a:gd name="T36" fmla="*/ 0 w 48"/>
                <a:gd name="T37" fmla="*/ 0 h 42"/>
                <a:gd name="T38" fmla="*/ 0 w 48"/>
                <a:gd name="T39" fmla="*/ 0 h 42"/>
                <a:gd name="T40" fmla="*/ 0 w 48"/>
                <a:gd name="T41" fmla="*/ 0 h 42"/>
                <a:gd name="T42" fmla="*/ 0 w 48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42"/>
                <a:gd name="T68" fmla="*/ 48 w 48"/>
                <a:gd name="T69" fmla="*/ 42 h 4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42">
                  <a:moveTo>
                    <a:pt x="24" y="2"/>
                  </a:moveTo>
                  <a:lnTo>
                    <a:pt x="34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7" y="18"/>
                  </a:lnTo>
                  <a:lnTo>
                    <a:pt x="43" y="22"/>
                  </a:lnTo>
                  <a:lnTo>
                    <a:pt x="40" y="29"/>
                  </a:lnTo>
                  <a:lnTo>
                    <a:pt x="35" y="32"/>
                  </a:lnTo>
                  <a:lnTo>
                    <a:pt x="29" y="37"/>
                  </a:lnTo>
                  <a:lnTo>
                    <a:pt x="23" y="40"/>
                  </a:lnTo>
                  <a:lnTo>
                    <a:pt x="17" y="42"/>
                  </a:lnTo>
                  <a:lnTo>
                    <a:pt x="7" y="40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7" y="12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7" name="Freeform 378"/>
            <p:cNvSpPr>
              <a:spLocks/>
            </p:cNvSpPr>
            <p:nvPr/>
          </p:nvSpPr>
          <p:spPr bwMode="auto">
            <a:xfrm>
              <a:off x="6922" y="3615"/>
              <a:ext cx="28" cy="19"/>
            </a:xfrm>
            <a:custGeom>
              <a:avLst/>
              <a:gdLst>
                <a:gd name="T0" fmla="*/ 0 w 112"/>
                <a:gd name="T1" fmla="*/ 0 h 76"/>
                <a:gd name="T2" fmla="*/ 0 w 112"/>
                <a:gd name="T3" fmla="*/ 0 h 76"/>
                <a:gd name="T4" fmla="*/ 0 w 112"/>
                <a:gd name="T5" fmla="*/ 0 h 76"/>
                <a:gd name="T6" fmla="*/ 0 w 112"/>
                <a:gd name="T7" fmla="*/ 0 h 76"/>
                <a:gd name="T8" fmla="*/ 0 w 112"/>
                <a:gd name="T9" fmla="*/ 0 h 76"/>
                <a:gd name="T10" fmla="*/ 0 w 112"/>
                <a:gd name="T11" fmla="*/ 0 h 76"/>
                <a:gd name="T12" fmla="*/ 0 w 112"/>
                <a:gd name="T13" fmla="*/ 0 h 76"/>
                <a:gd name="T14" fmla="*/ 0 w 112"/>
                <a:gd name="T15" fmla="*/ 0 h 76"/>
                <a:gd name="T16" fmla="*/ 0 w 112"/>
                <a:gd name="T17" fmla="*/ 0 h 76"/>
                <a:gd name="T18" fmla="*/ 0 w 112"/>
                <a:gd name="T19" fmla="*/ 0 h 76"/>
                <a:gd name="T20" fmla="*/ 0 w 112"/>
                <a:gd name="T21" fmla="*/ 0 h 76"/>
                <a:gd name="T22" fmla="*/ 0 w 112"/>
                <a:gd name="T23" fmla="*/ 0 h 76"/>
                <a:gd name="T24" fmla="*/ 0 w 112"/>
                <a:gd name="T25" fmla="*/ 0 h 76"/>
                <a:gd name="T26" fmla="*/ 0 w 112"/>
                <a:gd name="T27" fmla="*/ 0 h 76"/>
                <a:gd name="T28" fmla="*/ 0 w 112"/>
                <a:gd name="T29" fmla="*/ 0 h 76"/>
                <a:gd name="T30" fmla="*/ 0 w 112"/>
                <a:gd name="T31" fmla="*/ 0 h 76"/>
                <a:gd name="T32" fmla="*/ 0 w 112"/>
                <a:gd name="T33" fmla="*/ 0 h 76"/>
                <a:gd name="T34" fmla="*/ 0 w 112"/>
                <a:gd name="T35" fmla="*/ 0 h 76"/>
                <a:gd name="T36" fmla="*/ 0 w 112"/>
                <a:gd name="T37" fmla="*/ 0 h 76"/>
                <a:gd name="T38" fmla="*/ 0 w 112"/>
                <a:gd name="T39" fmla="*/ 0 h 76"/>
                <a:gd name="T40" fmla="*/ 0 w 112"/>
                <a:gd name="T41" fmla="*/ 0 h 76"/>
                <a:gd name="T42" fmla="*/ 0 w 112"/>
                <a:gd name="T43" fmla="*/ 0 h 76"/>
                <a:gd name="T44" fmla="*/ 0 w 112"/>
                <a:gd name="T45" fmla="*/ 0 h 76"/>
                <a:gd name="T46" fmla="*/ 0 w 112"/>
                <a:gd name="T47" fmla="*/ 0 h 76"/>
                <a:gd name="T48" fmla="*/ 0 w 112"/>
                <a:gd name="T49" fmla="*/ 0 h 76"/>
                <a:gd name="T50" fmla="*/ 0 w 112"/>
                <a:gd name="T51" fmla="*/ 0 h 76"/>
                <a:gd name="T52" fmla="*/ 0 w 112"/>
                <a:gd name="T53" fmla="*/ 0 h 76"/>
                <a:gd name="T54" fmla="*/ 0 w 112"/>
                <a:gd name="T55" fmla="*/ 0 h 76"/>
                <a:gd name="T56" fmla="*/ 0 w 112"/>
                <a:gd name="T57" fmla="*/ 0 h 76"/>
                <a:gd name="T58" fmla="*/ 0 w 112"/>
                <a:gd name="T59" fmla="*/ 0 h 76"/>
                <a:gd name="T60" fmla="*/ 0 w 112"/>
                <a:gd name="T61" fmla="*/ 0 h 76"/>
                <a:gd name="T62" fmla="*/ 0 w 112"/>
                <a:gd name="T63" fmla="*/ 0 h 76"/>
                <a:gd name="T64" fmla="*/ 0 w 112"/>
                <a:gd name="T65" fmla="*/ 0 h 76"/>
                <a:gd name="T66" fmla="*/ 0 w 112"/>
                <a:gd name="T67" fmla="*/ 0 h 76"/>
                <a:gd name="T68" fmla="*/ 0 w 112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76"/>
                <a:gd name="T107" fmla="*/ 112 w 112"/>
                <a:gd name="T108" fmla="*/ 76 h 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76">
                  <a:moveTo>
                    <a:pt x="70" y="2"/>
                  </a:moveTo>
                  <a:lnTo>
                    <a:pt x="75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6" y="2"/>
                  </a:lnTo>
                  <a:lnTo>
                    <a:pt x="109" y="5"/>
                  </a:lnTo>
                  <a:lnTo>
                    <a:pt x="112" y="11"/>
                  </a:lnTo>
                  <a:lnTo>
                    <a:pt x="103" y="18"/>
                  </a:lnTo>
                  <a:lnTo>
                    <a:pt x="94" y="24"/>
                  </a:lnTo>
                  <a:lnTo>
                    <a:pt x="84" y="31"/>
                  </a:lnTo>
                  <a:lnTo>
                    <a:pt x="75" y="36"/>
                  </a:lnTo>
                  <a:lnTo>
                    <a:pt x="70" y="39"/>
                  </a:lnTo>
                  <a:lnTo>
                    <a:pt x="64" y="43"/>
                  </a:lnTo>
                  <a:lnTo>
                    <a:pt x="58" y="46"/>
                  </a:lnTo>
                  <a:lnTo>
                    <a:pt x="52" y="52"/>
                  </a:lnTo>
                  <a:lnTo>
                    <a:pt x="46" y="56"/>
                  </a:lnTo>
                  <a:lnTo>
                    <a:pt x="39" y="62"/>
                  </a:lnTo>
                  <a:lnTo>
                    <a:pt x="32" y="67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0" y="64"/>
                  </a:lnTo>
                  <a:lnTo>
                    <a:pt x="6" y="55"/>
                  </a:lnTo>
                  <a:lnTo>
                    <a:pt x="14" y="45"/>
                  </a:lnTo>
                  <a:lnTo>
                    <a:pt x="20" y="35"/>
                  </a:lnTo>
                  <a:lnTo>
                    <a:pt x="28" y="26"/>
                  </a:lnTo>
                  <a:lnTo>
                    <a:pt x="37" y="18"/>
                  </a:lnTo>
                  <a:lnTo>
                    <a:pt x="47" y="11"/>
                  </a:lnTo>
                  <a:lnTo>
                    <a:pt x="51" y="7"/>
                  </a:lnTo>
                  <a:lnTo>
                    <a:pt x="57" y="5"/>
                  </a:lnTo>
                  <a:lnTo>
                    <a:pt x="63" y="2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8" name="Freeform 379"/>
            <p:cNvSpPr>
              <a:spLocks/>
            </p:cNvSpPr>
            <p:nvPr/>
          </p:nvSpPr>
          <p:spPr bwMode="auto">
            <a:xfrm>
              <a:off x="7013" y="3617"/>
              <a:ext cx="22" cy="14"/>
            </a:xfrm>
            <a:custGeom>
              <a:avLst/>
              <a:gdLst>
                <a:gd name="T0" fmla="*/ 0 w 85"/>
                <a:gd name="T1" fmla="*/ 0 h 55"/>
                <a:gd name="T2" fmla="*/ 0 w 85"/>
                <a:gd name="T3" fmla="*/ 0 h 55"/>
                <a:gd name="T4" fmla="*/ 0 w 85"/>
                <a:gd name="T5" fmla="*/ 0 h 55"/>
                <a:gd name="T6" fmla="*/ 0 w 85"/>
                <a:gd name="T7" fmla="*/ 0 h 55"/>
                <a:gd name="T8" fmla="*/ 0 w 85"/>
                <a:gd name="T9" fmla="*/ 0 h 55"/>
                <a:gd name="T10" fmla="*/ 0 w 85"/>
                <a:gd name="T11" fmla="*/ 0 h 55"/>
                <a:gd name="T12" fmla="*/ 0 w 85"/>
                <a:gd name="T13" fmla="*/ 0 h 55"/>
                <a:gd name="T14" fmla="*/ 0 w 85"/>
                <a:gd name="T15" fmla="*/ 0 h 55"/>
                <a:gd name="T16" fmla="*/ 0 w 85"/>
                <a:gd name="T17" fmla="*/ 0 h 55"/>
                <a:gd name="T18" fmla="*/ 0 w 85"/>
                <a:gd name="T19" fmla="*/ 0 h 55"/>
                <a:gd name="T20" fmla="*/ 0 w 85"/>
                <a:gd name="T21" fmla="*/ 0 h 55"/>
                <a:gd name="T22" fmla="*/ 0 w 85"/>
                <a:gd name="T23" fmla="*/ 0 h 55"/>
                <a:gd name="T24" fmla="*/ 0 w 85"/>
                <a:gd name="T25" fmla="*/ 0 h 55"/>
                <a:gd name="T26" fmla="*/ 0 w 85"/>
                <a:gd name="T27" fmla="*/ 0 h 55"/>
                <a:gd name="T28" fmla="*/ 0 w 85"/>
                <a:gd name="T29" fmla="*/ 0 h 55"/>
                <a:gd name="T30" fmla="*/ 0 w 85"/>
                <a:gd name="T31" fmla="*/ 0 h 55"/>
                <a:gd name="T32" fmla="*/ 0 w 85"/>
                <a:gd name="T33" fmla="*/ 0 h 55"/>
                <a:gd name="T34" fmla="*/ 0 w 85"/>
                <a:gd name="T35" fmla="*/ 0 h 55"/>
                <a:gd name="T36" fmla="*/ 0 w 85"/>
                <a:gd name="T37" fmla="*/ 0 h 55"/>
                <a:gd name="T38" fmla="*/ 0 w 85"/>
                <a:gd name="T39" fmla="*/ 0 h 55"/>
                <a:gd name="T40" fmla="*/ 0 w 85"/>
                <a:gd name="T41" fmla="*/ 0 h 55"/>
                <a:gd name="T42" fmla="*/ 0 w 85"/>
                <a:gd name="T43" fmla="*/ 0 h 55"/>
                <a:gd name="T44" fmla="*/ 0 w 85"/>
                <a:gd name="T45" fmla="*/ 0 h 55"/>
                <a:gd name="T46" fmla="*/ 0 w 85"/>
                <a:gd name="T47" fmla="*/ 0 h 55"/>
                <a:gd name="T48" fmla="*/ 0 w 85"/>
                <a:gd name="T49" fmla="*/ 0 h 55"/>
                <a:gd name="T50" fmla="*/ 0 w 85"/>
                <a:gd name="T51" fmla="*/ 0 h 55"/>
                <a:gd name="T52" fmla="*/ 0 w 85"/>
                <a:gd name="T53" fmla="*/ 0 h 55"/>
                <a:gd name="T54" fmla="*/ 0 w 85"/>
                <a:gd name="T55" fmla="*/ 0 h 55"/>
                <a:gd name="T56" fmla="*/ 0 w 85"/>
                <a:gd name="T57" fmla="*/ 0 h 55"/>
                <a:gd name="T58" fmla="*/ 0 w 85"/>
                <a:gd name="T59" fmla="*/ 0 h 55"/>
                <a:gd name="T60" fmla="*/ 0 w 85"/>
                <a:gd name="T61" fmla="*/ 0 h 55"/>
                <a:gd name="T62" fmla="*/ 0 w 85"/>
                <a:gd name="T63" fmla="*/ 0 h 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5"/>
                <a:gd name="T97" fmla="*/ 0 h 55"/>
                <a:gd name="T98" fmla="*/ 85 w 85"/>
                <a:gd name="T99" fmla="*/ 55 h 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5" h="55">
                  <a:moveTo>
                    <a:pt x="50" y="0"/>
                  </a:moveTo>
                  <a:lnTo>
                    <a:pt x="59" y="6"/>
                  </a:lnTo>
                  <a:lnTo>
                    <a:pt x="68" y="15"/>
                  </a:lnTo>
                  <a:lnTo>
                    <a:pt x="73" y="21"/>
                  </a:lnTo>
                  <a:lnTo>
                    <a:pt x="77" y="25"/>
                  </a:lnTo>
                  <a:lnTo>
                    <a:pt x="80" y="31"/>
                  </a:lnTo>
                  <a:lnTo>
                    <a:pt x="85" y="37"/>
                  </a:lnTo>
                  <a:lnTo>
                    <a:pt x="76" y="31"/>
                  </a:lnTo>
                  <a:lnTo>
                    <a:pt x="67" y="29"/>
                  </a:lnTo>
                  <a:lnTo>
                    <a:pt x="59" y="29"/>
                  </a:lnTo>
                  <a:lnTo>
                    <a:pt x="50" y="34"/>
                  </a:lnTo>
                  <a:lnTo>
                    <a:pt x="43" y="36"/>
                  </a:lnTo>
                  <a:lnTo>
                    <a:pt x="38" y="41"/>
                  </a:lnTo>
                  <a:lnTo>
                    <a:pt x="35" y="47"/>
                  </a:lnTo>
                  <a:lnTo>
                    <a:pt x="32" y="55"/>
                  </a:lnTo>
                  <a:lnTo>
                    <a:pt x="27" y="53"/>
                  </a:lnTo>
                  <a:lnTo>
                    <a:pt x="25" y="49"/>
                  </a:lnTo>
                  <a:lnTo>
                    <a:pt x="24" y="44"/>
                  </a:lnTo>
                  <a:lnTo>
                    <a:pt x="24" y="41"/>
                  </a:lnTo>
                  <a:lnTo>
                    <a:pt x="18" y="44"/>
                  </a:lnTo>
                  <a:lnTo>
                    <a:pt x="15" y="51"/>
                  </a:lnTo>
                  <a:lnTo>
                    <a:pt x="7" y="48"/>
                  </a:lnTo>
                  <a:lnTo>
                    <a:pt x="0" y="49"/>
                  </a:lnTo>
                  <a:lnTo>
                    <a:pt x="6" y="41"/>
                  </a:lnTo>
                  <a:lnTo>
                    <a:pt x="12" y="35"/>
                  </a:lnTo>
                  <a:lnTo>
                    <a:pt x="18" y="28"/>
                  </a:lnTo>
                  <a:lnTo>
                    <a:pt x="25" y="23"/>
                  </a:lnTo>
                  <a:lnTo>
                    <a:pt x="31" y="16"/>
                  </a:lnTo>
                  <a:lnTo>
                    <a:pt x="38" y="11"/>
                  </a:lnTo>
                  <a:lnTo>
                    <a:pt x="43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9" name="Freeform 380"/>
            <p:cNvSpPr>
              <a:spLocks/>
            </p:cNvSpPr>
            <p:nvPr/>
          </p:nvSpPr>
          <p:spPr bwMode="auto">
            <a:xfrm>
              <a:off x="6748" y="3619"/>
              <a:ext cx="31" cy="27"/>
            </a:xfrm>
            <a:custGeom>
              <a:avLst/>
              <a:gdLst>
                <a:gd name="T0" fmla="*/ 0 w 121"/>
                <a:gd name="T1" fmla="*/ 0 h 111"/>
                <a:gd name="T2" fmla="*/ 0 w 121"/>
                <a:gd name="T3" fmla="*/ 0 h 111"/>
                <a:gd name="T4" fmla="*/ 0 w 121"/>
                <a:gd name="T5" fmla="*/ 0 h 111"/>
                <a:gd name="T6" fmla="*/ 0 w 121"/>
                <a:gd name="T7" fmla="*/ 0 h 111"/>
                <a:gd name="T8" fmla="*/ 0 w 121"/>
                <a:gd name="T9" fmla="*/ 0 h 111"/>
                <a:gd name="T10" fmla="*/ 0 w 121"/>
                <a:gd name="T11" fmla="*/ 0 h 111"/>
                <a:gd name="T12" fmla="*/ 0 w 121"/>
                <a:gd name="T13" fmla="*/ 0 h 111"/>
                <a:gd name="T14" fmla="*/ 0 w 121"/>
                <a:gd name="T15" fmla="*/ 0 h 111"/>
                <a:gd name="T16" fmla="*/ 0 w 121"/>
                <a:gd name="T17" fmla="*/ 0 h 111"/>
                <a:gd name="T18" fmla="*/ 0 w 121"/>
                <a:gd name="T19" fmla="*/ 0 h 111"/>
                <a:gd name="T20" fmla="*/ 0 w 121"/>
                <a:gd name="T21" fmla="*/ 0 h 111"/>
                <a:gd name="T22" fmla="*/ 0 w 121"/>
                <a:gd name="T23" fmla="*/ 0 h 111"/>
                <a:gd name="T24" fmla="*/ 0 w 121"/>
                <a:gd name="T25" fmla="*/ 0 h 111"/>
                <a:gd name="T26" fmla="*/ 0 w 121"/>
                <a:gd name="T27" fmla="*/ 0 h 111"/>
                <a:gd name="T28" fmla="*/ 0 w 121"/>
                <a:gd name="T29" fmla="*/ 0 h 111"/>
                <a:gd name="T30" fmla="*/ 0 w 121"/>
                <a:gd name="T31" fmla="*/ 0 h 111"/>
                <a:gd name="T32" fmla="*/ 0 w 121"/>
                <a:gd name="T33" fmla="*/ 0 h 111"/>
                <a:gd name="T34" fmla="*/ 0 w 121"/>
                <a:gd name="T35" fmla="*/ 0 h 111"/>
                <a:gd name="T36" fmla="*/ 0 w 121"/>
                <a:gd name="T37" fmla="*/ 0 h 111"/>
                <a:gd name="T38" fmla="*/ 0 w 121"/>
                <a:gd name="T39" fmla="*/ 0 h 111"/>
                <a:gd name="T40" fmla="*/ 0 w 121"/>
                <a:gd name="T41" fmla="*/ 0 h 111"/>
                <a:gd name="T42" fmla="*/ 0 w 121"/>
                <a:gd name="T43" fmla="*/ 0 h 111"/>
                <a:gd name="T44" fmla="*/ 0 w 121"/>
                <a:gd name="T45" fmla="*/ 0 h 111"/>
                <a:gd name="T46" fmla="*/ 0 w 121"/>
                <a:gd name="T47" fmla="*/ 0 h 111"/>
                <a:gd name="T48" fmla="*/ 0 w 121"/>
                <a:gd name="T49" fmla="*/ 0 h 111"/>
                <a:gd name="T50" fmla="*/ 0 w 121"/>
                <a:gd name="T51" fmla="*/ 0 h 111"/>
                <a:gd name="T52" fmla="*/ 0 w 121"/>
                <a:gd name="T53" fmla="*/ 0 h 111"/>
                <a:gd name="T54" fmla="*/ 0 w 121"/>
                <a:gd name="T55" fmla="*/ 0 h 111"/>
                <a:gd name="T56" fmla="*/ 0 w 121"/>
                <a:gd name="T57" fmla="*/ 0 h 111"/>
                <a:gd name="T58" fmla="*/ 0 w 121"/>
                <a:gd name="T59" fmla="*/ 0 h 111"/>
                <a:gd name="T60" fmla="*/ 0 w 121"/>
                <a:gd name="T61" fmla="*/ 0 h 111"/>
                <a:gd name="T62" fmla="*/ 0 w 121"/>
                <a:gd name="T63" fmla="*/ 0 h 111"/>
                <a:gd name="T64" fmla="*/ 0 w 121"/>
                <a:gd name="T65" fmla="*/ 0 h 111"/>
                <a:gd name="T66" fmla="*/ 0 w 121"/>
                <a:gd name="T67" fmla="*/ 0 h 111"/>
                <a:gd name="T68" fmla="*/ 0 w 121"/>
                <a:gd name="T69" fmla="*/ 0 h 111"/>
                <a:gd name="T70" fmla="*/ 0 w 121"/>
                <a:gd name="T71" fmla="*/ 0 h 111"/>
                <a:gd name="T72" fmla="*/ 0 w 121"/>
                <a:gd name="T73" fmla="*/ 0 h 111"/>
                <a:gd name="T74" fmla="*/ 0 w 121"/>
                <a:gd name="T75" fmla="*/ 0 h 111"/>
                <a:gd name="T76" fmla="*/ 0 w 121"/>
                <a:gd name="T77" fmla="*/ 0 h 111"/>
                <a:gd name="T78" fmla="*/ 0 w 121"/>
                <a:gd name="T79" fmla="*/ 0 h 111"/>
                <a:gd name="T80" fmla="*/ 0 w 121"/>
                <a:gd name="T81" fmla="*/ 0 h 111"/>
                <a:gd name="T82" fmla="*/ 0 w 121"/>
                <a:gd name="T83" fmla="*/ 0 h 111"/>
                <a:gd name="T84" fmla="*/ 0 w 121"/>
                <a:gd name="T85" fmla="*/ 0 h 111"/>
                <a:gd name="T86" fmla="*/ 0 w 121"/>
                <a:gd name="T87" fmla="*/ 0 h 111"/>
                <a:gd name="T88" fmla="*/ 0 w 121"/>
                <a:gd name="T89" fmla="*/ 0 h 111"/>
                <a:gd name="T90" fmla="*/ 0 w 121"/>
                <a:gd name="T91" fmla="*/ 0 h 111"/>
                <a:gd name="T92" fmla="*/ 0 w 121"/>
                <a:gd name="T93" fmla="*/ 0 h 111"/>
                <a:gd name="T94" fmla="*/ 0 w 121"/>
                <a:gd name="T95" fmla="*/ 0 h 1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1"/>
                <a:gd name="T145" fmla="*/ 0 h 111"/>
                <a:gd name="T146" fmla="*/ 121 w 121"/>
                <a:gd name="T147" fmla="*/ 111 h 1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1" h="111">
                  <a:moveTo>
                    <a:pt x="102" y="0"/>
                  </a:moveTo>
                  <a:lnTo>
                    <a:pt x="109" y="0"/>
                  </a:lnTo>
                  <a:lnTo>
                    <a:pt x="115" y="1"/>
                  </a:lnTo>
                  <a:lnTo>
                    <a:pt x="119" y="3"/>
                  </a:lnTo>
                  <a:lnTo>
                    <a:pt x="121" y="5"/>
                  </a:lnTo>
                  <a:lnTo>
                    <a:pt x="121" y="8"/>
                  </a:lnTo>
                  <a:lnTo>
                    <a:pt x="118" y="10"/>
                  </a:lnTo>
                  <a:lnTo>
                    <a:pt x="114" y="13"/>
                  </a:lnTo>
                  <a:lnTo>
                    <a:pt x="108" y="19"/>
                  </a:lnTo>
                  <a:lnTo>
                    <a:pt x="97" y="23"/>
                  </a:lnTo>
                  <a:lnTo>
                    <a:pt x="86" y="31"/>
                  </a:lnTo>
                  <a:lnTo>
                    <a:pt x="74" y="39"/>
                  </a:lnTo>
                  <a:lnTo>
                    <a:pt x="66" y="48"/>
                  </a:lnTo>
                  <a:lnTo>
                    <a:pt x="60" y="53"/>
                  </a:lnTo>
                  <a:lnTo>
                    <a:pt x="57" y="60"/>
                  </a:lnTo>
                  <a:lnTo>
                    <a:pt x="56" y="65"/>
                  </a:lnTo>
                  <a:lnTo>
                    <a:pt x="59" y="73"/>
                  </a:lnTo>
                  <a:lnTo>
                    <a:pt x="54" y="72"/>
                  </a:lnTo>
                  <a:lnTo>
                    <a:pt x="51" y="73"/>
                  </a:lnTo>
                  <a:lnTo>
                    <a:pt x="50" y="76"/>
                  </a:lnTo>
                  <a:lnTo>
                    <a:pt x="53" y="79"/>
                  </a:lnTo>
                  <a:lnTo>
                    <a:pt x="56" y="85"/>
                  </a:lnTo>
                  <a:lnTo>
                    <a:pt x="61" y="91"/>
                  </a:lnTo>
                  <a:lnTo>
                    <a:pt x="56" y="93"/>
                  </a:lnTo>
                  <a:lnTo>
                    <a:pt x="50" y="94"/>
                  </a:lnTo>
                  <a:lnTo>
                    <a:pt x="41" y="94"/>
                  </a:lnTo>
                  <a:lnTo>
                    <a:pt x="33" y="93"/>
                  </a:lnTo>
                  <a:lnTo>
                    <a:pt x="26" y="99"/>
                  </a:lnTo>
                  <a:lnTo>
                    <a:pt x="20" y="104"/>
                  </a:lnTo>
                  <a:lnTo>
                    <a:pt x="10" y="107"/>
                  </a:lnTo>
                  <a:lnTo>
                    <a:pt x="0" y="111"/>
                  </a:lnTo>
                  <a:lnTo>
                    <a:pt x="9" y="102"/>
                  </a:lnTo>
                  <a:lnTo>
                    <a:pt x="17" y="93"/>
                  </a:lnTo>
                  <a:lnTo>
                    <a:pt x="23" y="83"/>
                  </a:lnTo>
                  <a:lnTo>
                    <a:pt x="31" y="73"/>
                  </a:lnTo>
                  <a:lnTo>
                    <a:pt x="33" y="67"/>
                  </a:lnTo>
                  <a:lnTo>
                    <a:pt x="36" y="62"/>
                  </a:lnTo>
                  <a:lnTo>
                    <a:pt x="38" y="57"/>
                  </a:lnTo>
                  <a:lnTo>
                    <a:pt x="42" y="51"/>
                  </a:lnTo>
                  <a:lnTo>
                    <a:pt x="48" y="40"/>
                  </a:lnTo>
                  <a:lnTo>
                    <a:pt x="55" y="32"/>
                  </a:lnTo>
                  <a:lnTo>
                    <a:pt x="62" y="21"/>
                  </a:lnTo>
                  <a:lnTo>
                    <a:pt x="73" y="13"/>
                  </a:lnTo>
                  <a:lnTo>
                    <a:pt x="79" y="9"/>
                  </a:lnTo>
                  <a:lnTo>
                    <a:pt x="85" y="6"/>
                  </a:lnTo>
                  <a:lnTo>
                    <a:pt x="92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0" name="Freeform 381"/>
            <p:cNvSpPr>
              <a:spLocks/>
            </p:cNvSpPr>
            <p:nvPr/>
          </p:nvSpPr>
          <p:spPr bwMode="auto">
            <a:xfrm>
              <a:off x="6960" y="3622"/>
              <a:ext cx="22" cy="29"/>
            </a:xfrm>
            <a:custGeom>
              <a:avLst/>
              <a:gdLst>
                <a:gd name="T0" fmla="*/ 0 w 85"/>
                <a:gd name="T1" fmla="*/ 0 h 117"/>
                <a:gd name="T2" fmla="*/ 0 w 85"/>
                <a:gd name="T3" fmla="*/ 0 h 117"/>
                <a:gd name="T4" fmla="*/ 0 w 85"/>
                <a:gd name="T5" fmla="*/ 0 h 117"/>
                <a:gd name="T6" fmla="*/ 0 w 85"/>
                <a:gd name="T7" fmla="*/ 0 h 117"/>
                <a:gd name="T8" fmla="*/ 0 w 85"/>
                <a:gd name="T9" fmla="*/ 0 h 117"/>
                <a:gd name="T10" fmla="*/ 0 w 85"/>
                <a:gd name="T11" fmla="*/ 0 h 117"/>
                <a:gd name="T12" fmla="*/ 0 w 85"/>
                <a:gd name="T13" fmla="*/ 0 h 117"/>
                <a:gd name="T14" fmla="*/ 0 w 85"/>
                <a:gd name="T15" fmla="*/ 0 h 117"/>
                <a:gd name="T16" fmla="*/ 0 w 85"/>
                <a:gd name="T17" fmla="*/ 0 h 117"/>
                <a:gd name="T18" fmla="*/ 0 w 85"/>
                <a:gd name="T19" fmla="*/ 0 h 117"/>
                <a:gd name="T20" fmla="*/ 0 w 85"/>
                <a:gd name="T21" fmla="*/ 0 h 117"/>
                <a:gd name="T22" fmla="*/ 0 w 85"/>
                <a:gd name="T23" fmla="*/ 0 h 117"/>
                <a:gd name="T24" fmla="*/ 0 w 85"/>
                <a:gd name="T25" fmla="*/ 0 h 117"/>
                <a:gd name="T26" fmla="*/ 0 w 85"/>
                <a:gd name="T27" fmla="*/ 0 h 117"/>
                <a:gd name="T28" fmla="*/ 0 w 85"/>
                <a:gd name="T29" fmla="*/ 0 h 117"/>
                <a:gd name="T30" fmla="*/ 0 w 85"/>
                <a:gd name="T31" fmla="*/ 0 h 117"/>
                <a:gd name="T32" fmla="*/ 0 w 85"/>
                <a:gd name="T33" fmla="*/ 0 h 117"/>
                <a:gd name="T34" fmla="*/ 0 w 85"/>
                <a:gd name="T35" fmla="*/ 0 h 117"/>
                <a:gd name="T36" fmla="*/ 0 w 85"/>
                <a:gd name="T37" fmla="*/ 0 h 117"/>
                <a:gd name="T38" fmla="*/ 0 w 85"/>
                <a:gd name="T39" fmla="*/ 0 h 117"/>
                <a:gd name="T40" fmla="*/ 0 w 85"/>
                <a:gd name="T41" fmla="*/ 0 h 117"/>
                <a:gd name="T42" fmla="*/ 0 w 85"/>
                <a:gd name="T43" fmla="*/ 0 h 117"/>
                <a:gd name="T44" fmla="*/ 0 w 85"/>
                <a:gd name="T45" fmla="*/ 0 h 117"/>
                <a:gd name="T46" fmla="*/ 0 w 85"/>
                <a:gd name="T47" fmla="*/ 0 h 117"/>
                <a:gd name="T48" fmla="*/ 0 w 85"/>
                <a:gd name="T49" fmla="*/ 0 h 117"/>
                <a:gd name="T50" fmla="*/ 0 w 85"/>
                <a:gd name="T51" fmla="*/ 0 h 117"/>
                <a:gd name="T52" fmla="*/ 0 w 85"/>
                <a:gd name="T53" fmla="*/ 0 h 117"/>
                <a:gd name="T54" fmla="*/ 0 w 85"/>
                <a:gd name="T55" fmla="*/ 0 h 117"/>
                <a:gd name="T56" fmla="*/ 0 w 85"/>
                <a:gd name="T57" fmla="*/ 0 h 117"/>
                <a:gd name="T58" fmla="*/ 0 w 85"/>
                <a:gd name="T59" fmla="*/ 0 h 117"/>
                <a:gd name="T60" fmla="*/ 0 w 85"/>
                <a:gd name="T61" fmla="*/ 0 h 117"/>
                <a:gd name="T62" fmla="*/ 0 w 85"/>
                <a:gd name="T63" fmla="*/ 0 h 117"/>
                <a:gd name="T64" fmla="*/ 0 w 85"/>
                <a:gd name="T65" fmla="*/ 0 h 117"/>
                <a:gd name="T66" fmla="*/ 0 w 85"/>
                <a:gd name="T67" fmla="*/ 0 h 117"/>
                <a:gd name="T68" fmla="*/ 0 w 85"/>
                <a:gd name="T69" fmla="*/ 0 h 117"/>
                <a:gd name="T70" fmla="*/ 0 w 85"/>
                <a:gd name="T71" fmla="*/ 0 h 117"/>
                <a:gd name="T72" fmla="*/ 0 w 85"/>
                <a:gd name="T73" fmla="*/ 0 h 117"/>
                <a:gd name="T74" fmla="*/ 0 w 85"/>
                <a:gd name="T75" fmla="*/ 0 h 117"/>
                <a:gd name="T76" fmla="*/ 0 w 85"/>
                <a:gd name="T77" fmla="*/ 0 h 117"/>
                <a:gd name="T78" fmla="*/ 0 w 85"/>
                <a:gd name="T79" fmla="*/ 0 h 117"/>
                <a:gd name="T80" fmla="*/ 0 w 85"/>
                <a:gd name="T81" fmla="*/ 0 h 117"/>
                <a:gd name="T82" fmla="*/ 0 w 85"/>
                <a:gd name="T83" fmla="*/ 0 h 117"/>
                <a:gd name="T84" fmla="*/ 0 w 85"/>
                <a:gd name="T85" fmla="*/ 0 h 117"/>
                <a:gd name="T86" fmla="*/ 0 w 85"/>
                <a:gd name="T87" fmla="*/ 0 h 117"/>
                <a:gd name="T88" fmla="*/ 0 w 85"/>
                <a:gd name="T89" fmla="*/ 0 h 117"/>
                <a:gd name="T90" fmla="*/ 0 w 85"/>
                <a:gd name="T91" fmla="*/ 0 h 117"/>
                <a:gd name="T92" fmla="*/ 0 w 85"/>
                <a:gd name="T93" fmla="*/ 0 h 117"/>
                <a:gd name="T94" fmla="*/ 0 w 85"/>
                <a:gd name="T95" fmla="*/ 0 h 117"/>
                <a:gd name="T96" fmla="*/ 0 w 85"/>
                <a:gd name="T97" fmla="*/ 0 h 117"/>
                <a:gd name="T98" fmla="*/ 0 w 85"/>
                <a:gd name="T99" fmla="*/ 0 h 1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"/>
                <a:gd name="T151" fmla="*/ 0 h 117"/>
                <a:gd name="T152" fmla="*/ 85 w 85"/>
                <a:gd name="T153" fmla="*/ 117 h 1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" h="117">
                  <a:moveTo>
                    <a:pt x="33" y="0"/>
                  </a:moveTo>
                  <a:lnTo>
                    <a:pt x="74" y="2"/>
                  </a:lnTo>
                  <a:lnTo>
                    <a:pt x="73" y="8"/>
                  </a:lnTo>
                  <a:lnTo>
                    <a:pt x="71" y="13"/>
                  </a:lnTo>
                  <a:lnTo>
                    <a:pt x="67" y="17"/>
                  </a:lnTo>
                  <a:lnTo>
                    <a:pt x="62" y="20"/>
                  </a:lnTo>
                  <a:lnTo>
                    <a:pt x="53" y="23"/>
                  </a:lnTo>
                  <a:lnTo>
                    <a:pt x="49" y="24"/>
                  </a:lnTo>
                  <a:lnTo>
                    <a:pt x="54" y="34"/>
                  </a:lnTo>
                  <a:lnTo>
                    <a:pt x="49" y="40"/>
                  </a:lnTo>
                  <a:lnTo>
                    <a:pt x="51" y="47"/>
                  </a:lnTo>
                  <a:lnTo>
                    <a:pt x="56" y="50"/>
                  </a:lnTo>
                  <a:lnTo>
                    <a:pt x="63" y="53"/>
                  </a:lnTo>
                  <a:lnTo>
                    <a:pt x="69" y="57"/>
                  </a:lnTo>
                  <a:lnTo>
                    <a:pt x="78" y="60"/>
                  </a:lnTo>
                  <a:lnTo>
                    <a:pt x="83" y="66"/>
                  </a:lnTo>
                  <a:lnTo>
                    <a:pt x="85" y="75"/>
                  </a:lnTo>
                  <a:lnTo>
                    <a:pt x="79" y="73"/>
                  </a:lnTo>
                  <a:lnTo>
                    <a:pt x="72" y="74"/>
                  </a:lnTo>
                  <a:lnTo>
                    <a:pt x="67" y="74"/>
                  </a:lnTo>
                  <a:lnTo>
                    <a:pt x="61" y="76"/>
                  </a:lnTo>
                  <a:lnTo>
                    <a:pt x="51" y="81"/>
                  </a:lnTo>
                  <a:lnTo>
                    <a:pt x="43" y="89"/>
                  </a:lnTo>
                  <a:lnTo>
                    <a:pt x="33" y="97"/>
                  </a:lnTo>
                  <a:lnTo>
                    <a:pt x="25" y="104"/>
                  </a:lnTo>
                  <a:lnTo>
                    <a:pt x="16" y="112"/>
                  </a:lnTo>
                  <a:lnTo>
                    <a:pt x="8" y="117"/>
                  </a:lnTo>
                  <a:lnTo>
                    <a:pt x="7" y="108"/>
                  </a:lnTo>
                  <a:lnTo>
                    <a:pt x="9" y="102"/>
                  </a:lnTo>
                  <a:lnTo>
                    <a:pt x="9" y="94"/>
                  </a:lnTo>
                  <a:lnTo>
                    <a:pt x="13" y="89"/>
                  </a:lnTo>
                  <a:lnTo>
                    <a:pt x="15" y="82"/>
                  </a:lnTo>
                  <a:lnTo>
                    <a:pt x="18" y="75"/>
                  </a:lnTo>
                  <a:lnTo>
                    <a:pt x="19" y="68"/>
                  </a:lnTo>
                  <a:lnTo>
                    <a:pt x="19" y="61"/>
                  </a:lnTo>
                  <a:lnTo>
                    <a:pt x="10" y="60"/>
                  </a:lnTo>
                  <a:lnTo>
                    <a:pt x="7" y="58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3"/>
                  </a:lnTo>
                  <a:lnTo>
                    <a:pt x="9" y="18"/>
                  </a:lnTo>
                  <a:lnTo>
                    <a:pt x="13" y="11"/>
                  </a:lnTo>
                  <a:lnTo>
                    <a:pt x="18" y="8"/>
                  </a:lnTo>
                  <a:lnTo>
                    <a:pt x="25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1" name="Freeform 382"/>
            <p:cNvSpPr>
              <a:spLocks/>
            </p:cNvSpPr>
            <p:nvPr/>
          </p:nvSpPr>
          <p:spPr bwMode="auto">
            <a:xfrm>
              <a:off x="6888" y="3625"/>
              <a:ext cx="29" cy="18"/>
            </a:xfrm>
            <a:custGeom>
              <a:avLst/>
              <a:gdLst>
                <a:gd name="T0" fmla="*/ 0 w 114"/>
                <a:gd name="T1" fmla="*/ 0 h 71"/>
                <a:gd name="T2" fmla="*/ 0 w 114"/>
                <a:gd name="T3" fmla="*/ 0 h 71"/>
                <a:gd name="T4" fmla="*/ 0 w 114"/>
                <a:gd name="T5" fmla="*/ 0 h 71"/>
                <a:gd name="T6" fmla="*/ 0 w 114"/>
                <a:gd name="T7" fmla="*/ 0 h 71"/>
                <a:gd name="T8" fmla="*/ 0 w 114"/>
                <a:gd name="T9" fmla="*/ 0 h 71"/>
                <a:gd name="T10" fmla="*/ 0 w 114"/>
                <a:gd name="T11" fmla="*/ 0 h 71"/>
                <a:gd name="T12" fmla="*/ 0 w 114"/>
                <a:gd name="T13" fmla="*/ 0 h 71"/>
                <a:gd name="T14" fmla="*/ 0 w 114"/>
                <a:gd name="T15" fmla="*/ 0 h 71"/>
                <a:gd name="T16" fmla="*/ 0 w 114"/>
                <a:gd name="T17" fmla="*/ 0 h 71"/>
                <a:gd name="T18" fmla="*/ 0 w 114"/>
                <a:gd name="T19" fmla="*/ 0 h 71"/>
                <a:gd name="T20" fmla="*/ 0 w 114"/>
                <a:gd name="T21" fmla="*/ 0 h 71"/>
                <a:gd name="T22" fmla="*/ 0 w 114"/>
                <a:gd name="T23" fmla="*/ 0 h 71"/>
                <a:gd name="T24" fmla="*/ 0 w 114"/>
                <a:gd name="T25" fmla="*/ 0 h 71"/>
                <a:gd name="T26" fmla="*/ 0 w 114"/>
                <a:gd name="T27" fmla="*/ 0 h 71"/>
                <a:gd name="T28" fmla="*/ 0 w 114"/>
                <a:gd name="T29" fmla="*/ 0 h 71"/>
                <a:gd name="T30" fmla="*/ 0 w 114"/>
                <a:gd name="T31" fmla="*/ 0 h 71"/>
                <a:gd name="T32" fmla="*/ 0 w 114"/>
                <a:gd name="T33" fmla="*/ 0 h 71"/>
                <a:gd name="T34" fmla="*/ 0 w 114"/>
                <a:gd name="T35" fmla="*/ 0 h 71"/>
                <a:gd name="T36" fmla="*/ 0 w 114"/>
                <a:gd name="T37" fmla="*/ 0 h 71"/>
                <a:gd name="T38" fmla="*/ 0 w 114"/>
                <a:gd name="T39" fmla="*/ 0 h 71"/>
                <a:gd name="T40" fmla="*/ 0 w 114"/>
                <a:gd name="T41" fmla="*/ 0 h 71"/>
                <a:gd name="T42" fmla="*/ 0 w 114"/>
                <a:gd name="T43" fmla="*/ 0 h 71"/>
                <a:gd name="T44" fmla="*/ 0 w 114"/>
                <a:gd name="T45" fmla="*/ 0 h 71"/>
                <a:gd name="T46" fmla="*/ 0 w 114"/>
                <a:gd name="T47" fmla="*/ 0 h 71"/>
                <a:gd name="T48" fmla="*/ 0 w 114"/>
                <a:gd name="T49" fmla="*/ 0 h 71"/>
                <a:gd name="T50" fmla="*/ 0 w 114"/>
                <a:gd name="T51" fmla="*/ 0 h 71"/>
                <a:gd name="T52" fmla="*/ 0 w 114"/>
                <a:gd name="T53" fmla="*/ 0 h 71"/>
                <a:gd name="T54" fmla="*/ 0 w 114"/>
                <a:gd name="T55" fmla="*/ 0 h 71"/>
                <a:gd name="T56" fmla="*/ 0 w 114"/>
                <a:gd name="T57" fmla="*/ 0 h 71"/>
                <a:gd name="T58" fmla="*/ 0 w 114"/>
                <a:gd name="T59" fmla="*/ 0 h 71"/>
                <a:gd name="T60" fmla="*/ 0 w 114"/>
                <a:gd name="T61" fmla="*/ 0 h 71"/>
                <a:gd name="T62" fmla="*/ 0 w 114"/>
                <a:gd name="T63" fmla="*/ 0 h 71"/>
                <a:gd name="T64" fmla="*/ 0 w 114"/>
                <a:gd name="T65" fmla="*/ 0 h 71"/>
                <a:gd name="T66" fmla="*/ 0 w 114"/>
                <a:gd name="T67" fmla="*/ 0 h 71"/>
                <a:gd name="T68" fmla="*/ 0 w 114"/>
                <a:gd name="T69" fmla="*/ 0 h 71"/>
                <a:gd name="T70" fmla="*/ 0 w 114"/>
                <a:gd name="T71" fmla="*/ 0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71"/>
                <a:gd name="T110" fmla="*/ 114 w 114"/>
                <a:gd name="T111" fmla="*/ 71 h 7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71">
                  <a:moveTo>
                    <a:pt x="93" y="0"/>
                  </a:moveTo>
                  <a:lnTo>
                    <a:pt x="102" y="5"/>
                  </a:lnTo>
                  <a:lnTo>
                    <a:pt x="111" y="13"/>
                  </a:lnTo>
                  <a:lnTo>
                    <a:pt x="113" y="22"/>
                  </a:lnTo>
                  <a:lnTo>
                    <a:pt x="114" y="32"/>
                  </a:lnTo>
                  <a:lnTo>
                    <a:pt x="111" y="39"/>
                  </a:lnTo>
                  <a:lnTo>
                    <a:pt x="105" y="45"/>
                  </a:lnTo>
                  <a:lnTo>
                    <a:pt x="99" y="46"/>
                  </a:lnTo>
                  <a:lnTo>
                    <a:pt x="95" y="46"/>
                  </a:lnTo>
                  <a:lnTo>
                    <a:pt x="89" y="46"/>
                  </a:lnTo>
                  <a:lnTo>
                    <a:pt x="84" y="46"/>
                  </a:lnTo>
                  <a:lnTo>
                    <a:pt x="22" y="71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51"/>
                  </a:lnTo>
                  <a:lnTo>
                    <a:pt x="11" y="48"/>
                  </a:lnTo>
                  <a:lnTo>
                    <a:pt x="17" y="46"/>
                  </a:lnTo>
                  <a:lnTo>
                    <a:pt x="18" y="41"/>
                  </a:lnTo>
                  <a:lnTo>
                    <a:pt x="22" y="37"/>
                  </a:lnTo>
                  <a:lnTo>
                    <a:pt x="22" y="32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6" y="25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8" y="25"/>
                  </a:lnTo>
                  <a:lnTo>
                    <a:pt x="55" y="21"/>
                  </a:lnTo>
                  <a:lnTo>
                    <a:pt x="63" y="13"/>
                  </a:lnTo>
                  <a:lnTo>
                    <a:pt x="70" y="7"/>
                  </a:lnTo>
                  <a:lnTo>
                    <a:pt x="77" y="5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2" name="Freeform 383"/>
            <p:cNvSpPr>
              <a:spLocks/>
            </p:cNvSpPr>
            <p:nvPr/>
          </p:nvSpPr>
          <p:spPr bwMode="auto">
            <a:xfrm>
              <a:off x="7045" y="3628"/>
              <a:ext cx="26" cy="11"/>
            </a:xfrm>
            <a:custGeom>
              <a:avLst/>
              <a:gdLst>
                <a:gd name="T0" fmla="*/ 0 w 103"/>
                <a:gd name="T1" fmla="*/ 0 h 47"/>
                <a:gd name="T2" fmla="*/ 0 w 103"/>
                <a:gd name="T3" fmla="*/ 0 h 47"/>
                <a:gd name="T4" fmla="*/ 0 w 103"/>
                <a:gd name="T5" fmla="*/ 0 h 47"/>
                <a:gd name="T6" fmla="*/ 0 w 103"/>
                <a:gd name="T7" fmla="*/ 0 h 47"/>
                <a:gd name="T8" fmla="*/ 0 w 103"/>
                <a:gd name="T9" fmla="*/ 0 h 47"/>
                <a:gd name="T10" fmla="*/ 0 w 103"/>
                <a:gd name="T11" fmla="*/ 0 h 47"/>
                <a:gd name="T12" fmla="*/ 0 w 103"/>
                <a:gd name="T13" fmla="*/ 0 h 47"/>
                <a:gd name="T14" fmla="*/ 0 w 103"/>
                <a:gd name="T15" fmla="*/ 0 h 47"/>
                <a:gd name="T16" fmla="*/ 0 w 103"/>
                <a:gd name="T17" fmla="*/ 0 h 47"/>
                <a:gd name="T18" fmla="*/ 0 w 103"/>
                <a:gd name="T19" fmla="*/ 0 h 47"/>
                <a:gd name="T20" fmla="*/ 0 w 103"/>
                <a:gd name="T21" fmla="*/ 0 h 47"/>
                <a:gd name="T22" fmla="*/ 0 w 103"/>
                <a:gd name="T23" fmla="*/ 0 h 47"/>
                <a:gd name="T24" fmla="*/ 0 w 103"/>
                <a:gd name="T25" fmla="*/ 0 h 47"/>
                <a:gd name="T26" fmla="*/ 0 w 103"/>
                <a:gd name="T27" fmla="*/ 0 h 47"/>
                <a:gd name="T28" fmla="*/ 0 w 103"/>
                <a:gd name="T29" fmla="*/ 0 h 47"/>
                <a:gd name="T30" fmla="*/ 0 w 103"/>
                <a:gd name="T31" fmla="*/ 0 h 47"/>
                <a:gd name="T32" fmla="*/ 0 w 103"/>
                <a:gd name="T33" fmla="*/ 0 h 47"/>
                <a:gd name="T34" fmla="*/ 0 w 103"/>
                <a:gd name="T35" fmla="*/ 0 h 47"/>
                <a:gd name="T36" fmla="*/ 0 w 103"/>
                <a:gd name="T37" fmla="*/ 0 h 47"/>
                <a:gd name="T38" fmla="*/ 0 w 103"/>
                <a:gd name="T39" fmla="*/ 0 h 47"/>
                <a:gd name="T40" fmla="*/ 0 w 103"/>
                <a:gd name="T41" fmla="*/ 0 h 47"/>
                <a:gd name="T42" fmla="*/ 0 w 103"/>
                <a:gd name="T43" fmla="*/ 0 h 47"/>
                <a:gd name="T44" fmla="*/ 0 w 103"/>
                <a:gd name="T45" fmla="*/ 0 h 47"/>
                <a:gd name="T46" fmla="*/ 0 w 103"/>
                <a:gd name="T47" fmla="*/ 0 h 47"/>
                <a:gd name="T48" fmla="*/ 0 w 103"/>
                <a:gd name="T49" fmla="*/ 0 h 47"/>
                <a:gd name="T50" fmla="*/ 0 w 103"/>
                <a:gd name="T51" fmla="*/ 0 h 47"/>
                <a:gd name="T52" fmla="*/ 0 w 103"/>
                <a:gd name="T53" fmla="*/ 0 h 47"/>
                <a:gd name="T54" fmla="*/ 0 w 103"/>
                <a:gd name="T55" fmla="*/ 0 h 47"/>
                <a:gd name="T56" fmla="*/ 0 w 103"/>
                <a:gd name="T57" fmla="*/ 0 h 47"/>
                <a:gd name="T58" fmla="*/ 0 w 103"/>
                <a:gd name="T59" fmla="*/ 0 h 47"/>
                <a:gd name="T60" fmla="*/ 0 w 103"/>
                <a:gd name="T61" fmla="*/ 0 h 47"/>
                <a:gd name="T62" fmla="*/ 0 w 103"/>
                <a:gd name="T63" fmla="*/ 0 h 47"/>
                <a:gd name="T64" fmla="*/ 0 w 103"/>
                <a:gd name="T65" fmla="*/ 0 h 47"/>
                <a:gd name="T66" fmla="*/ 0 w 103"/>
                <a:gd name="T67" fmla="*/ 0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3"/>
                <a:gd name="T103" fmla="*/ 0 h 47"/>
                <a:gd name="T104" fmla="*/ 103 w 103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3" h="47">
                  <a:moveTo>
                    <a:pt x="41" y="0"/>
                  </a:moveTo>
                  <a:lnTo>
                    <a:pt x="44" y="4"/>
                  </a:lnTo>
                  <a:lnTo>
                    <a:pt x="47" y="9"/>
                  </a:lnTo>
                  <a:lnTo>
                    <a:pt x="52" y="11"/>
                  </a:lnTo>
                  <a:lnTo>
                    <a:pt x="57" y="14"/>
                  </a:lnTo>
                  <a:lnTo>
                    <a:pt x="68" y="16"/>
                  </a:lnTo>
                  <a:lnTo>
                    <a:pt x="79" y="20"/>
                  </a:lnTo>
                  <a:lnTo>
                    <a:pt x="86" y="23"/>
                  </a:lnTo>
                  <a:lnTo>
                    <a:pt x="93" y="26"/>
                  </a:lnTo>
                  <a:lnTo>
                    <a:pt x="99" y="31"/>
                  </a:lnTo>
                  <a:lnTo>
                    <a:pt x="103" y="39"/>
                  </a:lnTo>
                  <a:lnTo>
                    <a:pt x="92" y="37"/>
                  </a:lnTo>
                  <a:lnTo>
                    <a:pt x="82" y="39"/>
                  </a:lnTo>
                  <a:lnTo>
                    <a:pt x="71" y="41"/>
                  </a:lnTo>
                  <a:lnTo>
                    <a:pt x="62" y="46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39"/>
                  </a:lnTo>
                  <a:lnTo>
                    <a:pt x="35" y="31"/>
                  </a:lnTo>
                  <a:lnTo>
                    <a:pt x="31" y="37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6" y="47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2" y="31"/>
                  </a:lnTo>
                  <a:lnTo>
                    <a:pt x="5" y="26"/>
                  </a:lnTo>
                  <a:lnTo>
                    <a:pt x="14" y="20"/>
                  </a:lnTo>
                  <a:lnTo>
                    <a:pt x="20" y="14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3" name="Freeform 384"/>
            <p:cNvSpPr>
              <a:spLocks/>
            </p:cNvSpPr>
            <p:nvPr/>
          </p:nvSpPr>
          <p:spPr bwMode="auto">
            <a:xfrm>
              <a:off x="7001" y="3629"/>
              <a:ext cx="9" cy="9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w 36"/>
                <a:gd name="T35" fmla="*/ 0 h 35"/>
                <a:gd name="T36" fmla="*/ 0 w 36"/>
                <a:gd name="T37" fmla="*/ 0 h 35"/>
                <a:gd name="T38" fmla="*/ 0 w 36"/>
                <a:gd name="T39" fmla="*/ 0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"/>
                <a:gd name="T61" fmla="*/ 0 h 35"/>
                <a:gd name="T62" fmla="*/ 36 w 36"/>
                <a:gd name="T63" fmla="*/ 35 h 3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" h="35">
                  <a:moveTo>
                    <a:pt x="16" y="0"/>
                  </a:moveTo>
                  <a:lnTo>
                    <a:pt x="22" y="2"/>
                  </a:lnTo>
                  <a:lnTo>
                    <a:pt x="30" y="7"/>
                  </a:lnTo>
                  <a:lnTo>
                    <a:pt x="32" y="13"/>
                  </a:lnTo>
                  <a:lnTo>
                    <a:pt x="36" y="19"/>
                  </a:lnTo>
                  <a:lnTo>
                    <a:pt x="33" y="25"/>
                  </a:lnTo>
                  <a:lnTo>
                    <a:pt x="30" y="28"/>
                  </a:lnTo>
                  <a:lnTo>
                    <a:pt x="24" y="28"/>
                  </a:lnTo>
                  <a:lnTo>
                    <a:pt x="16" y="28"/>
                  </a:lnTo>
                  <a:lnTo>
                    <a:pt x="13" y="31"/>
                  </a:lnTo>
                  <a:lnTo>
                    <a:pt x="14" y="35"/>
                  </a:lnTo>
                  <a:lnTo>
                    <a:pt x="6" y="32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4" name="Freeform 385"/>
            <p:cNvSpPr>
              <a:spLocks/>
            </p:cNvSpPr>
            <p:nvPr/>
          </p:nvSpPr>
          <p:spPr bwMode="auto">
            <a:xfrm>
              <a:off x="6766" y="3630"/>
              <a:ext cx="31" cy="14"/>
            </a:xfrm>
            <a:custGeom>
              <a:avLst/>
              <a:gdLst>
                <a:gd name="T0" fmla="*/ 0 w 122"/>
                <a:gd name="T1" fmla="*/ 0 h 55"/>
                <a:gd name="T2" fmla="*/ 0 w 122"/>
                <a:gd name="T3" fmla="*/ 0 h 55"/>
                <a:gd name="T4" fmla="*/ 0 w 122"/>
                <a:gd name="T5" fmla="*/ 0 h 55"/>
                <a:gd name="T6" fmla="*/ 0 w 122"/>
                <a:gd name="T7" fmla="*/ 0 h 55"/>
                <a:gd name="T8" fmla="*/ 0 w 122"/>
                <a:gd name="T9" fmla="*/ 0 h 55"/>
                <a:gd name="T10" fmla="*/ 0 w 122"/>
                <a:gd name="T11" fmla="*/ 0 h 55"/>
                <a:gd name="T12" fmla="*/ 0 w 122"/>
                <a:gd name="T13" fmla="*/ 0 h 55"/>
                <a:gd name="T14" fmla="*/ 0 w 122"/>
                <a:gd name="T15" fmla="*/ 0 h 55"/>
                <a:gd name="T16" fmla="*/ 0 w 122"/>
                <a:gd name="T17" fmla="*/ 0 h 55"/>
                <a:gd name="T18" fmla="*/ 0 w 122"/>
                <a:gd name="T19" fmla="*/ 0 h 55"/>
                <a:gd name="T20" fmla="*/ 0 w 122"/>
                <a:gd name="T21" fmla="*/ 0 h 55"/>
                <a:gd name="T22" fmla="*/ 0 w 122"/>
                <a:gd name="T23" fmla="*/ 0 h 55"/>
                <a:gd name="T24" fmla="*/ 0 w 122"/>
                <a:gd name="T25" fmla="*/ 0 h 55"/>
                <a:gd name="T26" fmla="*/ 0 w 122"/>
                <a:gd name="T27" fmla="*/ 0 h 55"/>
                <a:gd name="T28" fmla="*/ 0 w 122"/>
                <a:gd name="T29" fmla="*/ 0 h 55"/>
                <a:gd name="T30" fmla="*/ 0 w 122"/>
                <a:gd name="T31" fmla="*/ 0 h 55"/>
                <a:gd name="T32" fmla="*/ 0 w 122"/>
                <a:gd name="T33" fmla="*/ 0 h 55"/>
                <a:gd name="T34" fmla="*/ 0 w 122"/>
                <a:gd name="T35" fmla="*/ 0 h 55"/>
                <a:gd name="T36" fmla="*/ 0 w 122"/>
                <a:gd name="T37" fmla="*/ 0 h 55"/>
                <a:gd name="T38" fmla="*/ 0 w 122"/>
                <a:gd name="T39" fmla="*/ 0 h 55"/>
                <a:gd name="T40" fmla="*/ 0 w 122"/>
                <a:gd name="T41" fmla="*/ 0 h 55"/>
                <a:gd name="T42" fmla="*/ 0 w 122"/>
                <a:gd name="T43" fmla="*/ 0 h 55"/>
                <a:gd name="T44" fmla="*/ 0 w 122"/>
                <a:gd name="T45" fmla="*/ 0 h 55"/>
                <a:gd name="T46" fmla="*/ 0 w 122"/>
                <a:gd name="T47" fmla="*/ 0 h 55"/>
                <a:gd name="T48" fmla="*/ 0 w 122"/>
                <a:gd name="T49" fmla="*/ 0 h 55"/>
                <a:gd name="T50" fmla="*/ 0 w 122"/>
                <a:gd name="T51" fmla="*/ 0 h 55"/>
                <a:gd name="T52" fmla="*/ 0 w 122"/>
                <a:gd name="T53" fmla="*/ 0 h 55"/>
                <a:gd name="T54" fmla="*/ 0 w 122"/>
                <a:gd name="T55" fmla="*/ 0 h 55"/>
                <a:gd name="T56" fmla="*/ 0 w 122"/>
                <a:gd name="T57" fmla="*/ 0 h 55"/>
                <a:gd name="T58" fmla="*/ 0 w 122"/>
                <a:gd name="T59" fmla="*/ 0 h 55"/>
                <a:gd name="T60" fmla="*/ 0 w 122"/>
                <a:gd name="T61" fmla="*/ 0 h 55"/>
                <a:gd name="T62" fmla="*/ 0 w 122"/>
                <a:gd name="T63" fmla="*/ 0 h 55"/>
                <a:gd name="T64" fmla="*/ 0 w 122"/>
                <a:gd name="T65" fmla="*/ 0 h 55"/>
                <a:gd name="T66" fmla="*/ 0 w 122"/>
                <a:gd name="T67" fmla="*/ 0 h 55"/>
                <a:gd name="T68" fmla="*/ 0 w 122"/>
                <a:gd name="T69" fmla="*/ 0 h 55"/>
                <a:gd name="T70" fmla="*/ 0 w 122"/>
                <a:gd name="T71" fmla="*/ 0 h 55"/>
                <a:gd name="T72" fmla="*/ 0 w 122"/>
                <a:gd name="T73" fmla="*/ 0 h 55"/>
                <a:gd name="T74" fmla="*/ 0 w 122"/>
                <a:gd name="T75" fmla="*/ 0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2"/>
                <a:gd name="T115" fmla="*/ 0 h 55"/>
                <a:gd name="T116" fmla="*/ 122 w 122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2" h="55">
                  <a:moveTo>
                    <a:pt x="93" y="0"/>
                  </a:moveTo>
                  <a:lnTo>
                    <a:pt x="102" y="2"/>
                  </a:lnTo>
                  <a:lnTo>
                    <a:pt x="113" y="10"/>
                  </a:lnTo>
                  <a:lnTo>
                    <a:pt x="118" y="18"/>
                  </a:lnTo>
                  <a:lnTo>
                    <a:pt x="122" y="27"/>
                  </a:lnTo>
                  <a:lnTo>
                    <a:pt x="113" y="24"/>
                  </a:lnTo>
                  <a:lnTo>
                    <a:pt x="107" y="23"/>
                  </a:lnTo>
                  <a:lnTo>
                    <a:pt x="101" y="22"/>
                  </a:lnTo>
                  <a:lnTo>
                    <a:pt x="95" y="22"/>
                  </a:lnTo>
                  <a:lnTo>
                    <a:pt x="89" y="22"/>
                  </a:lnTo>
                  <a:lnTo>
                    <a:pt x="82" y="22"/>
                  </a:lnTo>
                  <a:lnTo>
                    <a:pt x="77" y="23"/>
                  </a:lnTo>
                  <a:lnTo>
                    <a:pt x="72" y="25"/>
                  </a:lnTo>
                  <a:lnTo>
                    <a:pt x="60" y="29"/>
                  </a:lnTo>
                  <a:lnTo>
                    <a:pt x="51" y="35"/>
                  </a:lnTo>
                  <a:lnTo>
                    <a:pt x="40" y="41"/>
                  </a:lnTo>
                  <a:lnTo>
                    <a:pt x="30" y="46"/>
                  </a:lnTo>
                  <a:lnTo>
                    <a:pt x="22" y="49"/>
                  </a:lnTo>
                  <a:lnTo>
                    <a:pt x="16" y="52"/>
                  </a:lnTo>
                  <a:lnTo>
                    <a:pt x="8" y="5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4" y="38"/>
                  </a:lnTo>
                  <a:lnTo>
                    <a:pt x="7" y="32"/>
                  </a:lnTo>
                  <a:lnTo>
                    <a:pt x="12" y="27"/>
                  </a:lnTo>
                  <a:lnTo>
                    <a:pt x="17" y="24"/>
                  </a:lnTo>
                  <a:lnTo>
                    <a:pt x="23" y="21"/>
                  </a:lnTo>
                  <a:lnTo>
                    <a:pt x="30" y="18"/>
                  </a:lnTo>
                  <a:lnTo>
                    <a:pt x="36" y="16"/>
                  </a:lnTo>
                  <a:lnTo>
                    <a:pt x="43" y="14"/>
                  </a:lnTo>
                  <a:lnTo>
                    <a:pt x="52" y="14"/>
                  </a:lnTo>
                  <a:lnTo>
                    <a:pt x="58" y="13"/>
                  </a:lnTo>
                  <a:lnTo>
                    <a:pt x="66" y="12"/>
                  </a:lnTo>
                  <a:lnTo>
                    <a:pt x="73" y="9"/>
                  </a:lnTo>
                  <a:lnTo>
                    <a:pt x="81" y="5"/>
                  </a:lnTo>
                  <a:lnTo>
                    <a:pt x="87" y="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5" name="Freeform 386"/>
            <p:cNvSpPr>
              <a:spLocks/>
            </p:cNvSpPr>
            <p:nvPr/>
          </p:nvSpPr>
          <p:spPr bwMode="auto">
            <a:xfrm>
              <a:off x="6928" y="3630"/>
              <a:ext cx="14" cy="15"/>
            </a:xfrm>
            <a:custGeom>
              <a:avLst/>
              <a:gdLst>
                <a:gd name="T0" fmla="*/ 0 w 55"/>
                <a:gd name="T1" fmla="*/ 0 h 56"/>
                <a:gd name="T2" fmla="*/ 0 w 55"/>
                <a:gd name="T3" fmla="*/ 0 h 56"/>
                <a:gd name="T4" fmla="*/ 0 w 55"/>
                <a:gd name="T5" fmla="*/ 0 h 56"/>
                <a:gd name="T6" fmla="*/ 0 w 55"/>
                <a:gd name="T7" fmla="*/ 0 h 56"/>
                <a:gd name="T8" fmla="*/ 0 w 55"/>
                <a:gd name="T9" fmla="*/ 0 h 56"/>
                <a:gd name="T10" fmla="*/ 0 w 55"/>
                <a:gd name="T11" fmla="*/ 0 h 56"/>
                <a:gd name="T12" fmla="*/ 0 w 55"/>
                <a:gd name="T13" fmla="*/ 0 h 56"/>
                <a:gd name="T14" fmla="*/ 0 w 55"/>
                <a:gd name="T15" fmla="*/ 0 h 56"/>
                <a:gd name="T16" fmla="*/ 0 w 55"/>
                <a:gd name="T17" fmla="*/ 0 h 56"/>
                <a:gd name="T18" fmla="*/ 0 w 55"/>
                <a:gd name="T19" fmla="*/ 0 h 56"/>
                <a:gd name="T20" fmla="*/ 0 w 55"/>
                <a:gd name="T21" fmla="*/ 0 h 56"/>
                <a:gd name="T22" fmla="*/ 0 w 55"/>
                <a:gd name="T23" fmla="*/ 0 h 56"/>
                <a:gd name="T24" fmla="*/ 0 w 55"/>
                <a:gd name="T25" fmla="*/ 0 h 56"/>
                <a:gd name="T26" fmla="*/ 0 w 55"/>
                <a:gd name="T27" fmla="*/ 0 h 56"/>
                <a:gd name="T28" fmla="*/ 0 w 55"/>
                <a:gd name="T29" fmla="*/ 0 h 56"/>
                <a:gd name="T30" fmla="*/ 0 w 55"/>
                <a:gd name="T31" fmla="*/ 0 h 56"/>
                <a:gd name="T32" fmla="*/ 0 w 55"/>
                <a:gd name="T33" fmla="*/ 0 h 56"/>
                <a:gd name="T34" fmla="*/ 0 w 55"/>
                <a:gd name="T35" fmla="*/ 0 h 56"/>
                <a:gd name="T36" fmla="*/ 0 w 55"/>
                <a:gd name="T37" fmla="*/ 0 h 56"/>
                <a:gd name="T38" fmla="*/ 0 w 55"/>
                <a:gd name="T39" fmla="*/ 0 h 56"/>
                <a:gd name="T40" fmla="*/ 0 w 55"/>
                <a:gd name="T41" fmla="*/ 0 h 56"/>
                <a:gd name="T42" fmla="*/ 0 w 55"/>
                <a:gd name="T43" fmla="*/ 0 h 56"/>
                <a:gd name="T44" fmla="*/ 0 w 55"/>
                <a:gd name="T45" fmla="*/ 0 h 56"/>
                <a:gd name="T46" fmla="*/ 0 w 55"/>
                <a:gd name="T47" fmla="*/ 0 h 56"/>
                <a:gd name="T48" fmla="*/ 0 w 55"/>
                <a:gd name="T49" fmla="*/ 0 h 56"/>
                <a:gd name="T50" fmla="*/ 0 w 55"/>
                <a:gd name="T51" fmla="*/ 0 h 56"/>
                <a:gd name="T52" fmla="*/ 0 w 55"/>
                <a:gd name="T53" fmla="*/ 0 h 56"/>
                <a:gd name="T54" fmla="*/ 0 w 55"/>
                <a:gd name="T55" fmla="*/ 0 h 56"/>
                <a:gd name="T56" fmla="*/ 0 w 55"/>
                <a:gd name="T57" fmla="*/ 0 h 56"/>
                <a:gd name="T58" fmla="*/ 0 w 55"/>
                <a:gd name="T59" fmla="*/ 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56"/>
                <a:gd name="T92" fmla="*/ 55 w 55"/>
                <a:gd name="T93" fmla="*/ 56 h 5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56">
                  <a:moveTo>
                    <a:pt x="39" y="0"/>
                  </a:moveTo>
                  <a:lnTo>
                    <a:pt x="47" y="3"/>
                  </a:lnTo>
                  <a:lnTo>
                    <a:pt x="51" y="10"/>
                  </a:lnTo>
                  <a:lnTo>
                    <a:pt x="51" y="17"/>
                  </a:lnTo>
                  <a:lnTo>
                    <a:pt x="53" y="25"/>
                  </a:lnTo>
                  <a:lnTo>
                    <a:pt x="47" y="26"/>
                  </a:lnTo>
                  <a:lnTo>
                    <a:pt x="42" y="27"/>
                  </a:lnTo>
                  <a:lnTo>
                    <a:pt x="44" y="32"/>
                  </a:lnTo>
                  <a:lnTo>
                    <a:pt x="49" y="37"/>
                  </a:lnTo>
                  <a:lnTo>
                    <a:pt x="54" y="41"/>
                  </a:lnTo>
                  <a:lnTo>
                    <a:pt x="55" y="46"/>
                  </a:lnTo>
                  <a:lnTo>
                    <a:pt x="48" y="46"/>
                  </a:lnTo>
                  <a:lnTo>
                    <a:pt x="43" y="46"/>
                  </a:lnTo>
                  <a:lnTo>
                    <a:pt x="35" y="45"/>
                  </a:lnTo>
                  <a:lnTo>
                    <a:pt x="29" y="45"/>
                  </a:lnTo>
                  <a:lnTo>
                    <a:pt x="21" y="45"/>
                  </a:lnTo>
                  <a:lnTo>
                    <a:pt x="15" y="46"/>
                  </a:lnTo>
                  <a:lnTo>
                    <a:pt x="11" y="49"/>
                  </a:lnTo>
                  <a:lnTo>
                    <a:pt x="11" y="55"/>
                  </a:lnTo>
                  <a:lnTo>
                    <a:pt x="7" y="55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9" y="24"/>
                  </a:lnTo>
                  <a:lnTo>
                    <a:pt x="15" y="16"/>
                  </a:lnTo>
                  <a:lnTo>
                    <a:pt x="23" y="11"/>
                  </a:lnTo>
                  <a:lnTo>
                    <a:pt x="31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6" name="Freeform 387"/>
            <p:cNvSpPr>
              <a:spLocks/>
            </p:cNvSpPr>
            <p:nvPr/>
          </p:nvSpPr>
          <p:spPr bwMode="auto">
            <a:xfrm>
              <a:off x="6793" y="3634"/>
              <a:ext cx="31" cy="17"/>
            </a:xfrm>
            <a:custGeom>
              <a:avLst/>
              <a:gdLst>
                <a:gd name="T0" fmla="*/ 0 w 124"/>
                <a:gd name="T1" fmla="*/ 0 h 66"/>
                <a:gd name="T2" fmla="*/ 0 w 124"/>
                <a:gd name="T3" fmla="*/ 0 h 66"/>
                <a:gd name="T4" fmla="*/ 0 w 124"/>
                <a:gd name="T5" fmla="*/ 0 h 66"/>
                <a:gd name="T6" fmla="*/ 0 w 124"/>
                <a:gd name="T7" fmla="*/ 0 h 66"/>
                <a:gd name="T8" fmla="*/ 0 w 124"/>
                <a:gd name="T9" fmla="*/ 0 h 66"/>
                <a:gd name="T10" fmla="*/ 0 w 124"/>
                <a:gd name="T11" fmla="*/ 0 h 66"/>
                <a:gd name="T12" fmla="*/ 0 w 124"/>
                <a:gd name="T13" fmla="*/ 0 h 66"/>
                <a:gd name="T14" fmla="*/ 0 w 124"/>
                <a:gd name="T15" fmla="*/ 0 h 66"/>
                <a:gd name="T16" fmla="*/ 0 w 124"/>
                <a:gd name="T17" fmla="*/ 0 h 66"/>
                <a:gd name="T18" fmla="*/ 0 w 124"/>
                <a:gd name="T19" fmla="*/ 0 h 66"/>
                <a:gd name="T20" fmla="*/ 0 w 124"/>
                <a:gd name="T21" fmla="*/ 0 h 66"/>
                <a:gd name="T22" fmla="*/ 0 w 124"/>
                <a:gd name="T23" fmla="*/ 0 h 66"/>
                <a:gd name="T24" fmla="*/ 0 w 124"/>
                <a:gd name="T25" fmla="*/ 0 h 66"/>
                <a:gd name="T26" fmla="*/ 0 w 124"/>
                <a:gd name="T27" fmla="*/ 0 h 66"/>
                <a:gd name="T28" fmla="*/ 0 w 124"/>
                <a:gd name="T29" fmla="*/ 0 h 66"/>
                <a:gd name="T30" fmla="*/ 0 w 124"/>
                <a:gd name="T31" fmla="*/ 0 h 66"/>
                <a:gd name="T32" fmla="*/ 0 w 124"/>
                <a:gd name="T33" fmla="*/ 0 h 66"/>
                <a:gd name="T34" fmla="*/ 0 w 124"/>
                <a:gd name="T35" fmla="*/ 0 h 66"/>
                <a:gd name="T36" fmla="*/ 0 w 124"/>
                <a:gd name="T37" fmla="*/ 0 h 66"/>
                <a:gd name="T38" fmla="*/ 0 w 124"/>
                <a:gd name="T39" fmla="*/ 0 h 66"/>
                <a:gd name="T40" fmla="*/ 0 w 124"/>
                <a:gd name="T41" fmla="*/ 0 h 66"/>
                <a:gd name="T42" fmla="*/ 0 w 124"/>
                <a:gd name="T43" fmla="*/ 0 h 66"/>
                <a:gd name="T44" fmla="*/ 0 w 124"/>
                <a:gd name="T45" fmla="*/ 0 h 66"/>
                <a:gd name="T46" fmla="*/ 0 w 124"/>
                <a:gd name="T47" fmla="*/ 0 h 66"/>
                <a:gd name="T48" fmla="*/ 0 w 124"/>
                <a:gd name="T49" fmla="*/ 0 h 66"/>
                <a:gd name="T50" fmla="*/ 0 w 124"/>
                <a:gd name="T51" fmla="*/ 0 h 66"/>
                <a:gd name="T52" fmla="*/ 0 w 124"/>
                <a:gd name="T53" fmla="*/ 0 h 66"/>
                <a:gd name="T54" fmla="*/ 0 w 124"/>
                <a:gd name="T55" fmla="*/ 0 h 66"/>
                <a:gd name="T56" fmla="*/ 0 w 124"/>
                <a:gd name="T57" fmla="*/ 0 h 66"/>
                <a:gd name="T58" fmla="*/ 0 w 124"/>
                <a:gd name="T59" fmla="*/ 0 h 66"/>
                <a:gd name="T60" fmla="*/ 0 w 124"/>
                <a:gd name="T61" fmla="*/ 0 h 66"/>
                <a:gd name="T62" fmla="*/ 0 w 124"/>
                <a:gd name="T63" fmla="*/ 0 h 66"/>
                <a:gd name="T64" fmla="*/ 0 w 124"/>
                <a:gd name="T65" fmla="*/ 0 h 66"/>
                <a:gd name="T66" fmla="*/ 0 w 124"/>
                <a:gd name="T67" fmla="*/ 0 h 66"/>
                <a:gd name="T68" fmla="*/ 0 w 124"/>
                <a:gd name="T69" fmla="*/ 0 h 66"/>
                <a:gd name="T70" fmla="*/ 0 w 124"/>
                <a:gd name="T71" fmla="*/ 0 h 66"/>
                <a:gd name="T72" fmla="*/ 0 w 124"/>
                <a:gd name="T73" fmla="*/ 0 h 66"/>
                <a:gd name="T74" fmla="*/ 0 w 124"/>
                <a:gd name="T75" fmla="*/ 0 h 66"/>
                <a:gd name="T76" fmla="*/ 0 w 124"/>
                <a:gd name="T77" fmla="*/ 0 h 66"/>
                <a:gd name="T78" fmla="*/ 0 w 124"/>
                <a:gd name="T79" fmla="*/ 0 h 66"/>
                <a:gd name="T80" fmla="*/ 0 w 124"/>
                <a:gd name="T81" fmla="*/ 0 h 66"/>
                <a:gd name="T82" fmla="*/ 0 w 124"/>
                <a:gd name="T83" fmla="*/ 0 h 66"/>
                <a:gd name="T84" fmla="*/ 0 w 124"/>
                <a:gd name="T85" fmla="*/ 0 h 66"/>
                <a:gd name="T86" fmla="*/ 0 w 124"/>
                <a:gd name="T87" fmla="*/ 0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4"/>
                <a:gd name="T133" fmla="*/ 0 h 66"/>
                <a:gd name="T134" fmla="*/ 124 w 124"/>
                <a:gd name="T135" fmla="*/ 66 h 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4" h="66">
                  <a:moveTo>
                    <a:pt x="105" y="0"/>
                  </a:moveTo>
                  <a:lnTo>
                    <a:pt x="110" y="2"/>
                  </a:lnTo>
                  <a:lnTo>
                    <a:pt x="115" y="7"/>
                  </a:lnTo>
                  <a:lnTo>
                    <a:pt x="118" y="11"/>
                  </a:lnTo>
                  <a:lnTo>
                    <a:pt x="122" y="16"/>
                  </a:lnTo>
                  <a:lnTo>
                    <a:pt x="123" y="24"/>
                  </a:lnTo>
                  <a:lnTo>
                    <a:pt x="124" y="31"/>
                  </a:lnTo>
                  <a:lnTo>
                    <a:pt x="115" y="31"/>
                  </a:lnTo>
                  <a:lnTo>
                    <a:pt x="107" y="31"/>
                  </a:lnTo>
                  <a:lnTo>
                    <a:pt x="98" y="33"/>
                  </a:lnTo>
                  <a:lnTo>
                    <a:pt x="92" y="36"/>
                  </a:lnTo>
                  <a:lnTo>
                    <a:pt x="84" y="39"/>
                  </a:lnTo>
                  <a:lnTo>
                    <a:pt x="76" y="41"/>
                  </a:lnTo>
                  <a:lnTo>
                    <a:pt x="69" y="46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60" y="63"/>
                  </a:lnTo>
                  <a:lnTo>
                    <a:pt x="57" y="65"/>
                  </a:lnTo>
                  <a:lnTo>
                    <a:pt x="52" y="66"/>
                  </a:lnTo>
                  <a:lnTo>
                    <a:pt x="43" y="65"/>
                  </a:lnTo>
                  <a:lnTo>
                    <a:pt x="37" y="63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7" y="61"/>
                  </a:lnTo>
                  <a:lnTo>
                    <a:pt x="11" y="61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0" y="59"/>
                  </a:lnTo>
                  <a:lnTo>
                    <a:pt x="1" y="53"/>
                  </a:lnTo>
                  <a:lnTo>
                    <a:pt x="5" y="48"/>
                  </a:lnTo>
                  <a:lnTo>
                    <a:pt x="10" y="42"/>
                  </a:lnTo>
                  <a:lnTo>
                    <a:pt x="16" y="37"/>
                  </a:lnTo>
                  <a:lnTo>
                    <a:pt x="24" y="33"/>
                  </a:lnTo>
                  <a:lnTo>
                    <a:pt x="33" y="28"/>
                  </a:lnTo>
                  <a:lnTo>
                    <a:pt x="42" y="24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0" y="11"/>
                  </a:lnTo>
                  <a:lnTo>
                    <a:pt x="80" y="9"/>
                  </a:lnTo>
                  <a:lnTo>
                    <a:pt x="87" y="6"/>
                  </a:lnTo>
                  <a:lnTo>
                    <a:pt x="95" y="2"/>
                  </a:lnTo>
                  <a:lnTo>
                    <a:pt x="10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7" name="Freeform 388"/>
            <p:cNvSpPr>
              <a:spLocks/>
            </p:cNvSpPr>
            <p:nvPr/>
          </p:nvSpPr>
          <p:spPr bwMode="auto">
            <a:xfrm>
              <a:off x="7060" y="3644"/>
              <a:ext cx="13" cy="11"/>
            </a:xfrm>
            <a:custGeom>
              <a:avLst/>
              <a:gdLst>
                <a:gd name="T0" fmla="*/ 0 w 53"/>
                <a:gd name="T1" fmla="*/ 0 h 43"/>
                <a:gd name="T2" fmla="*/ 0 w 53"/>
                <a:gd name="T3" fmla="*/ 0 h 43"/>
                <a:gd name="T4" fmla="*/ 0 w 53"/>
                <a:gd name="T5" fmla="*/ 0 h 43"/>
                <a:gd name="T6" fmla="*/ 0 w 53"/>
                <a:gd name="T7" fmla="*/ 0 h 43"/>
                <a:gd name="T8" fmla="*/ 0 w 53"/>
                <a:gd name="T9" fmla="*/ 0 h 43"/>
                <a:gd name="T10" fmla="*/ 0 w 53"/>
                <a:gd name="T11" fmla="*/ 0 h 43"/>
                <a:gd name="T12" fmla="*/ 0 w 53"/>
                <a:gd name="T13" fmla="*/ 0 h 43"/>
                <a:gd name="T14" fmla="*/ 0 w 53"/>
                <a:gd name="T15" fmla="*/ 0 h 43"/>
                <a:gd name="T16" fmla="*/ 0 w 53"/>
                <a:gd name="T17" fmla="*/ 0 h 43"/>
                <a:gd name="T18" fmla="*/ 0 w 53"/>
                <a:gd name="T19" fmla="*/ 0 h 43"/>
                <a:gd name="T20" fmla="*/ 0 w 53"/>
                <a:gd name="T21" fmla="*/ 0 h 43"/>
                <a:gd name="T22" fmla="*/ 0 w 53"/>
                <a:gd name="T23" fmla="*/ 0 h 43"/>
                <a:gd name="T24" fmla="*/ 0 w 53"/>
                <a:gd name="T25" fmla="*/ 0 h 43"/>
                <a:gd name="T26" fmla="*/ 0 w 53"/>
                <a:gd name="T27" fmla="*/ 0 h 43"/>
                <a:gd name="T28" fmla="*/ 0 w 53"/>
                <a:gd name="T29" fmla="*/ 0 h 43"/>
                <a:gd name="T30" fmla="*/ 0 w 53"/>
                <a:gd name="T31" fmla="*/ 0 h 43"/>
                <a:gd name="T32" fmla="*/ 0 w 53"/>
                <a:gd name="T33" fmla="*/ 0 h 43"/>
                <a:gd name="T34" fmla="*/ 0 w 53"/>
                <a:gd name="T35" fmla="*/ 0 h 43"/>
                <a:gd name="T36" fmla="*/ 0 w 53"/>
                <a:gd name="T37" fmla="*/ 0 h 43"/>
                <a:gd name="T38" fmla="*/ 0 w 53"/>
                <a:gd name="T39" fmla="*/ 0 h 43"/>
                <a:gd name="T40" fmla="*/ 0 w 53"/>
                <a:gd name="T41" fmla="*/ 0 h 43"/>
                <a:gd name="T42" fmla="*/ 0 w 53"/>
                <a:gd name="T43" fmla="*/ 0 h 43"/>
                <a:gd name="T44" fmla="*/ 0 w 53"/>
                <a:gd name="T45" fmla="*/ 0 h 43"/>
                <a:gd name="T46" fmla="*/ 0 w 53"/>
                <a:gd name="T47" fmla="*/ 0 h 4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"/>
                <a:gd name="T73" fmla="*/ 0 h 43"/>
                <a:gd name="T74" fmla="*/ 53 w 53"/>
                <a:gd name="T75" fmla="*/ 43 h 4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" h="43">
                  <a:moveTo>
                    <a:pt x="40" y="0"/>
                  </a:moveTo>
                  <a:lnTo>
                    <a:pt x="45" y="2"/>
                  </a:lnTo>
                  <a:lnTo>
                    <a:pt x="49" y="8"/>
                  </a:lnTo>
                  <a:lnTo>
                    <a:pt x="52" y="12"/>
                  </a:lnTo>
                  <a:lnTo>
                    <a:pt x="53" y="19"/>
                  </a:lnTo>
                  <a:lnTo>
                    <a:pt x="52" y="24"/>
                  </a:lnTo>
                  <a:lnTo>
                    <a:pt x="52" y="30"/>
                  </a:lnTo>
                  <a:lnTo>
                    <a:pt x="51" y="36"/>
                  </a:lnTo>
                  <a:lnTo>
                    <a:pt x="51" y="42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6" y="43"/>
                  </a:lnTo>
                  <a:lnTo>
                    <a:pt x="0" y="42"/>
                  </a:lnTo>
                  <a:lnTo>
                    <a:pt x="4" y="33"/>
                  </a:lnTo>
                  <a:lnTo>
                    <a:pt x="11" y="24"/>
                  </a:lnTo>
                  <a:lnTo>
                    <a:pt x="17" y="15"/>
                  </a:lnTo>
                  <a:lnTo>
                    <a:pt x="23" y="9"/>
                  </a:lnTo>
                  <a:lnTo>
                    <a:pt x="30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8" name="Freeform 389"/>
            <p:cNvSpPr>
              <a:spLocks/>
            </p:cNvSpPr>
            <p:nvPr/>
          </p:nvSpPr>
          <p:spPr bwMode="auto">
            <a:xfrm>
              <a:off x="6866" y="3645"/>
              <a:ext cx="10" cy="15"/>
            </a:xfrm>
            <a:custGeom>
              <a:avLst/>
              <a:gdLst>
                <a:gd name="T0" fmla="*/ 0 w 42"/>
                <a:gd name="T1" fmla="*/ 0 h 59"/>
                <a:gd name="T2" fmla="*/ 0 w 42"/>
                <a:gd name="T3" fmla="*/ 0 h 59"/>
                <a:gd name="T4" fmla="*/ 0 w 42"/>
                <a:gd name="T5" fmla="*/ 0 h 59"/>
                <a:gd name="T6" fmla="*/ 0 w 42"/>
                <a:gd name="T7" fmla="*/ 0 h 59"/>
                <a:gd name="T8" fmla="*/ 0 w 42"/>
                <a:gd name="T9" fmla="*/ 0 h 59"/>
                <a:gd name="T10" fmla="*/ 0 w 42"/>
                <a:gd name="T11" fmla="*/ 0 h 59"/>
                <a:gd name="T12" fmla="*/ 0 w 42"/>
                <a:gd name="T13" fmla="*/ 0 h 59"/>
                <a:gd name="T14" fmla="*/ 0 w 42"/>
                <a:gd name="T15" fmla="*/ 0 h 59"/>
                <a:gd name="T16" fmla="*/ 0 w 42"/>
                <a:gd name="T17" fmla="*/ 0 h 59"/>
                <a:gd name="T18" fmla="*/ 0 w 42"/>
                <a:gd name="T19" fmla="*/ 0 h 59"/>
                <a:gd name="T20" fmla="*/ 0 w 42"/>
                <a:gd name="T21" fmla="*/ 0 h 59"/>
                <a:gd name="T22" fmla="*/ 0 w 42"/>
                <a:gd name="T23" fmla="*/ 0 h 59"/>
                <a:gd name="T24" fmla="*/ 0 w 42"/>
                <a:gd name="T25" fmla="*/ 0 h 59"/>
                <a:gd name="T26" fmla="*/ 0 w 42"/>
                <a:gd name="T27" fmla="*/ 0 h 59"/>
                <a:gd name="T28" fmla="*/ 0 w 42"/>
                <a:gd name="T29" fmla="*/ 0 h 59"/>
                <a:gd name="T30" fmla="*/ 0 w 42"/>
                <a:gd name="T31" fmla="*/ 0 h 59"/>
                <a:gd name="T32" fmla="*/ 0 w 42"/>
                <a:gd name="T33" fmla="*/ 0 h 59"/>
                <a:gd name="T34" fmla="*/ 0 w 42"/>
                <a:gd name="T35" fmla="*/ 0 h 59"/>
                <a:gd name="T36" fmla="*/ 0 w 42"/>
                <a:gd name="T37" fmla="*/ 0 h 59"/>
                <a:gd name="T38" fmla="*/ 0 w 42"/>
                <a:gd name="T39" fmla="*/ 0 h 59"/>
                <a:gd name="T40" fmla="*/ 0 w 42"/>
                <a:gd name="T41" fmla="*/ 0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33" y="0"/>
                  </a:moveTo>
                  <a:lnTo>
                    <a:pt x="38" y="9"/>
                  </a:lnTo>
                  <a:lnTo>
                    <a:pt x="42" y="18"/>
                  </a:lnTo>
                  <a:lnTo>
                    <a:pt x="37" y="20"/>
                  </a:lnTo>
                  <a:lnTo>
                    <a:pt x="32" y="24"/>
                  </a:lnTo>
                  <a:lnTo>
                    <a:pt x="27" y="30"/>
                  </a:lnTo>
                  <a:lnTo>
                    <a:pt x="25" y="35"/>
                  </a:lnTo>
                  <a:lnTo>
                    <a:pt x="20" y="40"/>
                  </a:lnTo>
                  <a:lnTo>
                    <a:pt x="18" y="47"/>
                  </a:lnTo>
                  <a:lnTo>
                    <a:pt x="15" y="52"/>
                  </a:lnTo>
                  <a:lnTo>
                    <a:pt x="16" y="59"/>
                  </a:lnTo>
                  <a:lnTo>
                    <a:pt x="7" y="57"/>
                  </a:lnTo>
                  <a:lnTo>
                    <a:pt x="0" y="54"/>
                  </a:lnTo>
                  <a:lnTo>
                    <a:pt x="0" y="46"/>
                  </a:lnTo>
                  <a:lnTo>
                    <a:pt x="1" y="38"/>
                  </a:lnTo>
                  <a:lnTo>
                    <a:pt x="3" y="30"/>
                  </a:lnTo>
                  <a:lnTo>
                    <a:pt x="6" y="24"/>
                  </a:lnTo>
                  <a:lnTo>
                    <a:pt x="9" y="18"/>
                  </a:lnTo>
                  <a:lnTo>
                    <a:pt x="15" y="11"/>
                  </a:lnTo>
                  <a:lnTo>
                    <a:pt x="22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9" name="Freeform 390"/>
            <p:cNvSpPr>
              <a:spLocks/>
            </p:cNvSpPr>
            <p:nvPr/>
          </p:nvSpPr>
          <p:spPr bwMode="auto">
            <a:xfrm>
              <a:off x="6890" y="3647"/>
              <a:ext cx="26" cy="13"/>
            </a:xfrm>
            <a:custGeom>
              <a:avLst/>
              <a:gdLst>
                <a:gd name="T0" fmla="*/ 0 w 106"/>
                <a:gd name="T1" fmla="*/ 0 h 53"/>
                <a:gd name="T2" fmla="*/ 0 w 106"/>
                <a:gd name="T3" fmla="*/ 0 h 53"/>
                <a:gd name="T4" fmla="*/ 0 w 106"/>
                <a:gd name="T5" fmla="*/ 0 h 53"/>
                <a:gd name="T6" fmla="*/ 0 w 106"/>
                <a:gd name="T7" fmla="*/ 0 h 53"/>
                <a:gd name="T8" fmla="*/ 0 w 106"/>
                <a:gd name="T9" fmla="*/ 0 h 53"/>
                <a:gd name="T10" fmla="*/ 0 w 106"/>
                <a:gd name="T11" fmla="*/ 0 h 53"/>
                <a:gd name="T12" fmla="*/ 0 w 106"/>
                <a:gd name="T13" fmla="*/ 0 h 53"/>
                <a:gd name="T14" fmla="*/ 0 w 106"/>
                <a:gd name="T15" fmla="*/ 0 h 53"/>
                <a:gd name="T16" fmla="*/ 0 w 106"/>
                <a:gd name="T17" fmla="*/ 0 h 53"/>
                <a:gd name="T18" fmla="*/ 0 w 106"/>
                <a:gd name="T19" fmla="*/ 0 h 53"/>
                <a:gd name="T20" fmla="*/ 0 w 106"/>
                <a:gd name="T21" fmla="*/ 0 h 53"/>
                <a:gd name="T22" fmla="*/ 0 w 106"/>
                <a:gd name="T23" fmla="*/ 0 h 53"/>
                <a:gd name="T24" fmla="*/ 0 w 106"/>
                <a:gd name="T25" fmla="*/ 0 h 53"/>
                <a:gd name="T26" fmla="*/ 0 w 106"/>
                <a:gd name="T27" fmla="*/ 0 h 53"/>
                <a:gd name="T28" fmla="*/ 0 w 106"/>
                <a:gd name="T29" fmla="*/ 0 h 53"/>
                <a:gd name="T30" fmla="*/ 0 w 106"/>
                <a:gd name="T31" fmla="*/ 0 h 53"/>
                <a:gd name="T32" fmla="*/ 0 w 106"/>
                <a:gd name="T33" fmla="*/ 0 h 53"/>
                <a:gd name="T34" fmla="*/ 0 w 106"/>
                <a:gd name="T35" fmla="*/ 0 h 53"/>
                <a:gd name="T36" fmla="*/ 0 w 106"/>
                <a:gd name="T37" fmla="*/ 0 h 53"/>
                <a:gd name="T38" fmla="*/ 0 w 106"/>
                <a:gd name="T39" fmla="*/ 0 h 53"/>
                <a:gd name="T40" fmla="*/ 0 w 106"/>
                <a:gd name="T41" fmla="*/ 0 h 53"/>
                <a:gd name="T42" fmla="*/ 0 w 106"/>
                <a:gd name="T43" fmla="*/ 0 h 53"/>
                <a:gd name="T44" fmla="*/ 0 w 106"/>
                <a:gd name="T45" fmla="*/ 0 h 53"/>
                <a:gd name="T46" fmla="*/ 0 w 106"/>
                <a:gd name="T47" fmla="*/ 0 h 53"/>
                <a:gd name="T48" fmla="*/ 0 w 106"/>
                <a:gd name="T49" fmla="*/ 0 h 53"/>
                <a:gd name="T50" fmla="*/ 0 w 106"/>
                <a:gd name="T51" fmla="*/ 0 h 53"/>
                <a:gd name="T52" fmla="*/ 0 w 106"/>
                <a:gd name="T53" fmla="*/ 0 h 53"/>
                <a:gd name="T54" fmla="*/ 0 w 106"/>
                <a:gd name="T55" fmla="*/ 0 h 53"/>
                <a:gd name="T56" fmla="*/ 0 w 106"/>
                <a:gd name="T57" fmla="*/ 0 h 53"/>
                <a:gd name="T58" fmla="*/ 0 w 106"/>
                <a:gd name="T59" fmla="*/ 0 h 53"/>
                <a:gd name="T60" fmla="*/ 0 w 106"/>
                <a:gd name="T61" fmla="*/ 0 h 53"/>
                <a:gd name="T62" fmla="*/ 0 w 106"/>
                <a:gd name="T63" fmla="*/ 0 h 53"/>
                <a:gd name="T64" fmla="*/ 0 w 106"/>
                <a:gd name="T65" fmla="*/ 0 h 53"/>
                <a:gd name="T66" fmla="*/ 0 w 106"/>
                <a:gd name="T67" fmla="*/ 0 h 53"/>
                <a:gd name="T68" fmla="*/ 0 w 106"/>
                <a:gd name="T69" fmla="*/ 0 h 53"/>
                <a:gd name="T70" fmla="*/ 0 w 106"/>
                <a:gd name="T71" fmla="*/ 0 h 53"/>
                <a:gd name="T72" fmla="*/ 0 w 106"/>
                <a:gd name="T73" fmla="*/ 0 h 53"/>
                <a:gd name="T74" fmla="*/ 0 w 106"/>
                <a:gd name="T75" fmla="*/ 0 h 53"/>
                <a:gd name="T76" fmla="*/ 0 w 106"/>
                <a:gd name="T77" fmla="*/ 0 h 53"/>
                <a:gd name="T78" fmla="*/ 0 w 106"/>
                <a:gd name="T79" fmla="*/ 0 h 53"/>
                <a:gd name="T80" fmla="*/ 0 w 106"/>
                <a:gd name="T81" fmla="*/ 0 h 53"/>
                <a:gd name="T82" fmla="*/ 0 w 106"/>
                <a:gd name="T83" fmla="*/ 0 h 53"/>
                <a:gd name="T84" fmla="*/ 0 w 106"/>
                <a:gd name="T85" fmla="*/ 0 h 53"/>
                <a:gd name="T86" fmla="*/ 0 w 106"/>
                <a:gd name="T87" fmla="*/ 0 h 53"/>
                <a:gd name="T88" fmla="*/ 0 w 106"/>
                <a:gd name="T89" fmla="*/ 0 h 53"/>
                <a:gd name="T90" fmla="*/ 0 w 106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53"/>
                <a:gd name="T140" fmla="*/ 106 w 106"/>
                <a:gd name="T141" fmla="*/ 53 h 5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53">
                  <a:moveTo>
                    <a:pt x="78" y="0"/>
                  </a:moveTo>
                  <a:lnTo>
                    <a:pt x="87" y="0"/>
                  </a:lnTo>
                  <a:lnTo>
                    <a:pt x="95" y="3"/>
                  </a:lnTo>
                  <a:lnTo>
                    <a:pt x="89" y="8"/>
                  </a:lnTo>
                  <a:lnTo>
                    <a:pt x="89" y="13"/>
                  </a:lnTo>
                  <a:lnTo>
                    <a:pt x="96" y="11"/>
                  </a:lnTo>
                  <a:lnTo>
                    <a:pt x="102" y="12"/>
                  </a:lnTo>
                  <a:lnTo>
                    <a:pt x="105" y="15"/>
                  </a:lnTo>
                  <a:lnTo>
                    <a:pt x="106" y="22"/>
                  </a:lnTo>
                  <a:lnTo>
                    <a:pt x="105" y="26"/>
                  </a:lnTo>
                  <a:lnTo>
                    <a:pt x="105" y="32"/>
                  </a:lnTo>
                  <a:lnTo>
                    <a:pt x="102" y="37"/>
                  </a:lnTo>
                  <a:lnTo>
                    <a:pt x="100" y="43"/>
                  </a:lnTo>
                  <a:lnTo>
                    <a:pt x="93" y="44"/>
                  </a:lnTo>
                  <a:lnTo>
                    <a:pt x="85" y="45"/>
                  </a:lnTo>
                  <a:lnTo>
                    <a:pt x="78" y="44"/>
                  </a:lnTo>
                  <a:lnTo>
                    <a:pt x="71" y="43"/>
                  </a:lnTo>
                  <a:lnTo>
                    <a:pt x="65" y="40"/>
                  </a:lnTo>
                  <a:lnTo>
                    <a:pt x="60" y="36"/>
                  </a:lnTo>
                  <a:lnTo>
                    <a:pt x="58" y="30"/>
                  </a:lnTo>
                  <a:lnTo>
                    <a:pt x="59" y="23"/>
                  </a:lnTo>
                  <a:lnTo>
                    <a:pt x="53" y="29"/>
                  </a:lnTo>
                  <a:lnTo>
                    <a:pt x="47" y="35"/>
                  </a:lnTo>
                  <a:lnTo>
                    <a:pt x="37" y="41"/>
                  </a:lnTo>
                  <a:lnTo>
                    <a:pt x="29" y="46"/>
                  </a:lnTo>
                  <a:lnTo>
                    <a:pt x="22" y="50"/>
                  </a:lnTo>
                  <a:lnTo>
                    <a:pt x="14" y="53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6" y="6"/>
                  </a:lnTo>
                  <a:lnTo>
                    <a:pt x="36" y="5"/>
                  </a:lnTo>
                  <a:lnTo>
                    <a:pt x="47" y="3"/>
                  </a:lnTo>
                  <a:lnTo>
                    <a:pt x="57" y="3"/>
                  </a:lnTo>
                  <a:lnTo>
                    <a:pt x="67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0" name="Freeform 391"/>
            <p:cNvSpPr>
              <a:spLocks/>
            </p:cNvSpPr>
            <p:nvPr/>
          </p:nvSpPr>
          <p:spPr bwMode="auto">
            <a:xfrm>
              <a:off x="7079" y="3649"/>
              <a:ext cx="16" cy="16"/>
            </a:xfrm>
            <a:custGeom>
              <a:avLst/>
              <a:gdLst>
                <a:gd name="T0" fmla="*/ 0 w 66"/>
                <a:gd name="T1" fmla="*/ 0 h 64"/>
                <a:gd name="T2" fmla="*/ 0 w 66"/>
                <a:gd name="T3" fmla="*/ 0 h 64"/>
                <a:gd name="T4" fmla="*/ 0 w 66"/>
                <a:gd name="T5" fmla="*/ 0 h 64"/>
                <a:gd name="T6" fmla="*/ 0 w 66"/>
                <a:gd name="T7" fmla="*/ 0 h 64"/>
                <a:gd name="T8" fmla="*/ 0 w 66"/>
                <a:gd name="T9" fmla="*/ 0 h 64"/>
                <a:gd name="T10" fmla="*/ 0 w 66"/>
                <a:gd name="T11" fmla="*/ 0 h 64"/>
                <a:gd name="T12" fmla="*/ 0 w 66"/>
                <a:gd name="T13" fmla="*/ 0 h 64"/>
                <a:gd name="T14" fmla="*/ 0 w 66"/>
                <a:gd name="T15" fmla="*/ 0 h 64"/>
                <a:gd name="T16" fmla="*/ 0 w 66"/>
                <a:gd name="T17" fmla="*/ 0 h 64"/>
                <a:gd name="T18" fmla="*/ 0 w 66"/>
                <a:gd name="T19" fmla="*/ 0 h 64"/>
                <a:gd name="T20" fmla="*/ 0 w 66"/>
                <a:gd name="T21" fmla="*/ 0 h 64"/>
                <a:gd name="T22" fmla="*/ 0 w 66"/>
                <a:gd name="T23" fmla="*/ 0 h 64"/>
                <a:gd name="T24" fmla="*/ 0 w 66"/>
                <a:gd name="T25" fmla="*/ 0 h 64"/>
                <a:gd name="T26" fmla="*/ 0 w 66"/>
                <a:gd name="T27" fmla="*/ 0 h 64"/>
                <a:gd name="T28" fmla="*/ 0 w 66"/>
                <a:gd name="T29" fmla="*/ 0 h 64"/>
                <a:gd name="T30" fmla="*/ 0 w 66"/>
                <a:gd name="T31" fmla="*/ 0 h 64"/>
                <a:gd name="T32" fmla="*/ 0 w 66"/>
                <a:gd name="T33" fmla="*/ 0 h 64"/>
                <a:gd name="T34" fmla="*/ 0 w 66"/>
                <a:gd name="T35" fmla="*/ 0 h 64"/>
                <a:gd name="T36" fmla="*/ 0 w 66"/>
                <a:gd name="T37" fmla="*/ 0 h 64"/>
                <a:gd name="T38" fmla="*/ 0 w 66"/>
                <a:gd name="T39" fmla="*/ 0 h 64"/>
                <a:gd name="T40" fmla="*/ 0 w 66"/>
                <a:gd name="T41" fmla="*/ 0 h 64"/>
                <a:gd name="T42" fmla="*/ 0 w 66"/>
                <a:gd name="T43" fmla="*/ 0 h 64"/>
                <a:gd name="T44" fmla="*/ 0 w 66"/>
                <a:gd name="T45" fmla="*/ 0 h 64"/>
                <a:gd name="T46" fmla="*/ 0 w 66"/>
                <a:gd name="T47" fmla="*/ 0 h 64"/>
                <a:gd name="T48" fmla="*/ 0 w 66"/>
                <a:gd name="T49" fmla="*/ 0 h 64"/>
                <a:gd name="T50" fmla="*/ 0 w 66"/>
                <a:gd name="T51" fmla="*/ 0 h 64"/>
                <a:gd name="T52" fmla="*/ 0 w 66"/>
                <a:gd name="T53" fmla="*/ 0 h 64"/>
                <a:gd name="T54" fmla="*/ 0 w 66"/>
                <a:gd name="T55" fmla="*/ 0 h 64"/>
                <a:gd name="T56" fmla="*/ 0 w 66"/>
                <a:gd name="T57" fmla="*/ 0 h 64"/>
                <a:gd name="T58" fmla="*/ 0 w 66"/>
                <a:gd name="T59" fmla="*/ 0 h 64"/>
                <a:gd name="T60" fmla="*/ 0 w 66"/>
                <a:gd name="T61" fmla="*/ 0 h 64"/>
                <a:gd name="T62" fmla="*/ 0 w 66"/>
                <a:gd name="T63" fmla="*/ 0 h 64"/>
                <a:gd name="T64" fmla="*/ 0 w 66"/>
                <a:gd name="T65" fmla="*/ 0 h 64"/>
                <a:gd name="T66" fmla="*/ 0 w 66"/>
                <a:gd name="T67" fmla="*/ 0 h 64"/>
                <a:gd name="T68" fmla="*/ 0 w 66"/>
                <a:gd name="T69" fmla="*/ 0 h 64"/>
                <a:gd name="T70" fmla="*/ 0 w 66"/>
                <a:gd name="T71" fmla="*/ 0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64"/>
                <a:gd name="T110" fmla="*/ 66 w 66"/>
                <a:gd name="T111" fmla="*/ 64 h 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64">
                  <a:moveTo>
                    <a:pt x="45" y="0"/>
                  </a:moveTo>
                  <a:lnTo>
                    <a:pt x="48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58" y="9"/>
                  </a:lnTo>
                  <a:lnTo>
                    <a:pt x="52" y="10"/>
                  </a:lnTo>
                  <a:lnTo>
                    <a:pt x="46" y="11"/>
                  </a:lnTo>
                  <a:lnTo>
                    <a:pt x="51" y="12"/>
                  </a:lnTo>
                  <a:lnTo>
                    <a:pt x="57" y="14"/>
                  </a:lnTo>
                  <a:lnTo>
                    <a:pt x="62" y="14"/>
                  </a:lnTo>
                  <a:lnTo>
                    <a:pt x="66" y="19"/>
                  </a:lnTo>
                  <a:lnTo>
                    <a:pt x="58" y="24"/>
                  </a:lnTo>
                  <a:lnTo>
                    <a:pt x="51" y="33"/>
                  </a:lnTo>
                  <a:lnTo>
                    <a:pt x="43" y="38"/>
                  </a:lnTo>
                  <a:lnTo>
                    <a:pt x="35" y="46"/>
                  </a:lnTo>
                  <a:lnTo>
                    <a:pt x="27" y="51"/>
                  </a:lnTo>
                  <a:lnTo>
                    <a:pt x="18" y="57"/>
                  </a:lnTo>
                  <a:lnTo>
                    <a:pt x="9" y="61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5" y="49"/>
                  </a:lnTo>
                  <a:lnTo>
                    <a:pt x="10" y="43"/>
                  </a:lnTo>
                  <a:lnTo>
                    <a:pt x="15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7" y="35"/>
                  </a:lnTo>
                  <a:lnTo>
                    <a:pt x="4" y="36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6" y="19"/>
                  </a:lnTo>
                  <a:lnTo>
                    <a:pt x="23" y="15"/>
                  </a:lnTo>
                  <a:lnTo>
                    <a:pt x="27" y="9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1" name="Freeform 392"/>
            <p:cNvSpPr>
              <a:spLocks/>
            </p:cNvSpPr>
            <p:nvPr/>
          </p:nvSpPr>
          <p:spPr bwMode="auto">
            <a:xfrm>
              <a:off x="6753" y="3651"/>
              <a:ext cx="25" cy="20"/>
            </a:xfrm>
            <a:custGeom>
              <a:avLst/>
              <a:gdLst>
                <a:gd name="T0" fmla="*/ 0 w 101"/>
                <a:gd name="T1" fmla="*/ 0 h 81"/>
                <a:gd name="T2" fmla="*/ 0 w 101"/>
                <a:gd name="T3" fmla="*/ 0 h 81"/>
                <a:gd name="T4" fmla="*/ 0 w 101"/>
                <a:gd name="T5" fmla="*/ 0 h 81"/>
                <a:gd name="T6" fmla="*/ 0 w 101"/>
                <a:gd name="T7" fmla="*/ 0 h 81"/>
                <a:gd name="T8" fmla="*/ 0 w 101"/>
                <a:gd name="T9" fmla="*/ 0 h 81"/>
                <a:gd name="T10" fmla="*/ 0 w 101"/>
                <a:gd name="T11" fmla="*/ 0 h 81"/>
                <a:gd name="T12" fmla="*/ 0 w 101"/>
                <a:gd name="T13" fmla="*/ 0 h 81"/>
                <a:gd name="T14" fmla="*/ 0 w 101"/>
                <a:gd name="T15" fmla="*/ 0 h 81"/>
                <a:gd name="T16" fmla="*/ 0 w 101"/>
                <a:gd name="T17" fmla="*/ 0 h 81"/>
                <a:gd name="T18" fmla="*/ 0 w 101"/>
                <a:gd name="T19" fmla="*/ 0 h 81"/>
                <a:gd name="T20" fmla="*/ 0 w 101"/>
                <a:gd name="T21" fmla="*/ 0 h 81"/>
                <a:gd name="T22" fmla="*/ 0 w 101"/>
                <a:gd name="T23" fmla="*/ 0 h 81"/>
                <a:gd name="T24" fmla="*/ 0 w 101"/>
                <a:gd name="T25" fmla="*/ 0 h 81"/>
                <a:gd name="T26" fmla="*/ 0 w 101"/>
                <a:gd name="T27" fmla="*/ 0 h 81"/>
                <a:gd name="T28" fmla="*/ 0 w 101"/>
                <a:gd name="T29" fmla="*/ 0 h 81"/>
                <a:gd name="T30" fmla="*/ 0 w 101"/>
                <a:gd name="T31" fmla="*/ 0 h 81"/>
                <a:gd name="T32" fmla="*/ 0 w 101"/>
                <a:gd name="T33" fmla="*/ 0 h 81"/>
                <a:gd name="T34" fmla="*/ 0 w 101"/>
                <a:gd name="T35" fmla="*/ 0 h 81"/>
                <a:gd name="T36" fmla="*/ 0 w 101"/>
                <a:gd name="T37" fmla="*/ 0 h 81"/>
                <a:gd name="T38" fmla="*/ 0 w 101"/>
                <a:gd name="T39" fmla="*/ 0 h 81"/>
                <a:gd name="T40" fmla="*/ 0 w 101"/>
                <a:gd name="T41" fmla="*/ 0 h 81"/>
                <a:gd name="T42" fmla="*/ 0 w 101"/>
                <a:gd name="T43" fmla="*/ 0 h 81"/>
                <a:gd name="T44" fmla="*/ 0 w 101"/>
                <a:gd name="T45" fmla="*/ 0 h 81"/>
                <a:gd name="T46" fmla="*/ 0 w 101"/>
                <a:gd name="T47" fmla="*/ 0 h 81"/>
                <a:gd name="T48" fmla="*/ 0 w 101"/>
                <a:gd name="T49" fmla="*/ 0 h 81"/>
                <a:gd name="T50" fmla="*/ 0 w 101"/>
                <a:gd name="T51" fmla="*/ 0 h 81"/>
                <a:gd name="T52" fmla="*/ 0 w 101"/>
                <a:gd name="T53" fmla="*/ 0 h 81"/>
                <a:gd name="T54" fmla="*/ 0 w 101"/>
                <a:gd name="T55" fmla="*/ 0 h 81"/>
                <a:gd name="T56" fmla="*/ 0 w 101"/>
                <a:gd name="T57" fmla="*/ 0 h 81"/>
                <a:gd name="T58" fmla="*/ 0 w 101"/>
                <a:gd name="T59" fmla="*/ 0 h 81"/>
                <a:gd name="T60" fmla="*/ 0 w 101"/>
                <a:gd name="T61" fmla="*/ 0 h 81"/>
                <a:gd name="T62" fmla="*/ 0 w 101"/>
                <a:gd name="T63" fmla="*/ 0 h 81"/>
                <a:gd name="T64" fmla="*/ 0 w 101"/>
                <a:gd name="T65" fmla="*/ 0 h 81"/>
                <a:gd name="T66" fmla="*/ 0 w 101"/>
                <a:gd name="T67" fmla="*/ 0 h 81"/>
                <a:gd name="T68" fmla="*/ 0 w 101"/>
                <a:gd name="T69" fmla="*/ 0 h 81"/>
                <a:gd name="T70" fmla="*/ 0 w 101"/>
                <a:gd name="T71" fmla="*/ 0 h 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81"/>
                <a:gd name="T110" fmla="*/ 101 w 101"/>
                <a:gd name="T111" fmla="*/ 81 h 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81">
                  <a:moveTo>
                    <a:pt x="101" y="0"/>
                  </a:moveTo>
                  <a:lnTo>
                    <a:pt x="97" y="8"/>
                  </a:lnTo>
                  <a:lnTo>
                    <a:pt x="94" y="17"/>
                  </a:lnTo>
                  <a:lnTo>
                    <a:pt x="89" y="25"/>
                  </a:lnTo>
                  <a:lnTo>
                    <a:pt x="85" y="34"/>
                  </a:lnTo>
                  <a:lnTo>
                    <a:pt x="83" y="38"/>
                  </a:lnTo>
                  <a:lnTo>
                    <a:pt x="79" y="43"/>
                  </a:lnTo>
                  <a:lnTo>
                    <a:pt x="73" y="48"/>
                  </a:lnTo>
                  <a:lnTo>
                    <a:pt x="68" y="51"/>
                  </a:lnTo>
                  <a:lnTo>
                    <a:pt x="61" y="55"/>
                  </a:lnTo>
                  <a:lnTo>
                    <a:pt x="54" y="60"/>
                  </a:lnTo>
                  <a:lnTo>
                    <a:pt x="47" y="63"/>
                  </a:lnTo>
                  <a:lnTo>
                    <a:pt x="39" y="68"/>
                  </a:lnTo>
                  <a:lnTo>
                    <a:pt x="32" y="70"/>
                  </a:lnTo>
                  <a:lnTo>
                    <a:pt x="26" y="75"/>
                  </a:lnTo>
                  <a:lnTo>
                    <a:pt x="19" y="77"/>
                  </a:lnTo>
                  <a:lnTo>
                    <a:pt x="13" y="79"/>
                  </a:lnTo>
                  <a:lnTo>
                    <a:pt x="6" y="80"/>
                  </a:lnTo>
                  <a:lnTo>
                    <a:pt x="0" y="81"/>
                  </a:lnTo>
                  <a:lnTo>
                    <a:pt x="2" y="73"/>
                  </a:lnTo>
                  <a:lnTo>
                    <a:pt x="5" y="66"/>
                  </a:lnTo>
                  <a:lnTo>
                    <a:pt x="8" y="60"/>
                  </a:lnTo>
                  <a:lnTo>
                    <a:pt x="13" y="55"/>
                  </a:lnTo>
                  <a:lnTo>
                    <a:pt x="15" y="49"/>
                  </a:lnTo>
                  <a:lnTo>
                    <a:pt x="21" y="44"/>
                  </a:lnTo>
                  <a:lnTo>
                    <a:pt x="26" y="39"/>
                  </a:lnTo>
                  <a:lnTo>
                    <a:pt x="32" y="36"/>
                  </a:lnTo>
                  <a:lnTo>
                    <a:pt x="38" y="29"/>
                  </a:lnTo>
                  <a:lnTo>
                    <a:pt x="45" y="24"/>
                  </a:lnTo>
                  <a:lnTo>
                    <a:pt x="53" y="18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2" y="7"/>
                  </a:lnTo>
                  <a:lnTo>
                    <a:pt x="91" y="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2" name="Freeform 393"/>
            <p:cNvSpPr>
              <a:spLocks/>
            </p:cNvSpPr>
            <p:nvPr/>
          </p:nvSpPr>
          <p:spPr bwMode="auto">
            <a:xfrm>
              <a:off x="7012" y="3652"/>
              <a:ext cx="13" cy="15"/>
            </a:xfrm>
            <a:custGeom>
              <a:avLst/>
              <a:gdLst>
                <a:gd name="T0" fmla="*/ 0 w 54"/>
                <a:gd name="T1" fmla="*/ 0 h 61"/>
                <a:gd name="T2" fmla="*/ 0 w 54"/>
                <a:gd name="T3" fmla="*/ 0 h 61"/>
                <a:gd name="T4" fmla="*/ 0 w 54"/>
                <a:gd name="T5" fmla="*/ 0 h 61"/>
                <a:gd name="T6" fmla="*/ 0 w 54"/>
                <a:gd name="T7" fmla="*/ 0 h 61"/>
                <a:gd name="T8" fmla="*/ 0 w 54"/>
                <a:gd name="T9" fmla="*/ 0 h 61"/>
                <a:gd name="T10" fmla="*/ 0 w 54"/>
                <a:gd name="T11" fmla="*/ 0 h 61"/>
                <a:gd name="T12" fmla="*/ 0 w 54"/>
                <a:gd name="T13" fmla="*/ 0 h 61"/>
                <a:gd name="T14" fmla="*/ 0 w 54"/>
                <a:gd name="T15" fmla="*/ 0 h 61"/>
                <a:gd name="T16" fmla="*/ 0 w 54"/>
                <a:gd name="T17" fmla="*/ 0 h 61"/>
                <a:gd name="T18" fmla="*/ 0 w 54"/>
                <a:gd name="T19" fmla="*/ 0 h 61"/>
                <a:gd name="T20" fmla="*/ 0 w 54"/>
                <a:gd name="T21" fmla="*/ 0 h 61"/>
                <a:gd name="T22" fmla="*/ 0 w 54"/>
                <a:gd name="T23" fmla="*/ 0 h 61"/>
                <a:gd name="T24" fmla="*/ 0 w 54"/>
                <a:gd name="T25" fmla="*/ 0 h 61"/>
                <a:gd name="T26" fmla="*/ 0 w 54"/>
                <a:gd name="T27" fmla="*/ 0 h 61"/>
                <a:gd name="T28" fmla="*/ 0 w 54"/>
                <a:gd name="T29" fmla="*/ 0 h 61"/>
                <a:gd name="T30" fmla="*/ 0 w 54"/>
                <a:gd name="T31" fmla="*/ 0 h 61"/>
                <a:gd name="T32" fmla="*/ 0 w 54"/>
                <a:gd name="T33" fmla="*/ 0 h 61"/>
                <a:gd name="T34" fmla="*/ 0 w 54"/>
                <a:gd name="T35" fmla="*/ 0 h 61"/>
                <a:gd name="T36" fmla="*/ 0 w 54"/>
                <a:gd name="T37" fmla="*/ 0 h 61"/>
                <a:gd name="T38" fmla="*/ 0 w 54"/>
                <a:gd name="T39" fmla="*/ 0 h 61"/>
                <a:gd name="T40" fmla="*/ 0 w 54"/>
                <a:gd name="T41" fmla="*/ 0 h 61"/>
                <a:gd name="T42" fmla="*/ 0 w 54"/>
                <a:gd name="T43" fmla="*/ 0 h 61"/>
                <a:gd name="T44" fmla="*/ 0 w 54"/>
                <a:gd name="T45" fmla="*/ 0 h 61"/>
                <a:gd name="T46" fmla="*/ 0 w 54"/>
                <a:gd name="T47" fmla="*/ 0 h 61"/>
                <a:gd name="T48" fmla="*/ 0 w 54"/>
                <a:gd name="T49" fmla="*/ 0 h 61"/>
                <a:gd name="T50" fmla="*/ 0 w 54"/>
                <a:gd name="T51" fmla="*/ 0 h 61"/>
                <a:gd name="T52" fmla="*/ 0 w 54"/>
                <a:gd name="T53" fmla="*/ 0 h 61"/>
                <a:gd name="T54" fmla="*/ 0 w 54"/>
                <a:gd name="T55" fmla="*/ 0 h 61"/>
                <a:gd name="T56" fmla="*/ 0 w 54"/>
                <a:gd name="T57" fmla="*/ 0 h 61"/>
                <a:gd name="T58" fmla="*/ 0 w 54"/>
                <a:gd name="T59" fmla="*/ 0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61"/>
                <a:gd name="T92" fmla="*/ 54 w 54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61">
                  <a:moveTo>
                    <a:pt x="12" y="0"/>
                  </a:moveTo>
                  <a:lnTo>
                    <a:pt x="18" y="3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32" y="13"/>
                  </a:lnTo>
                  <a:lnTo>
                    <a:pt x="35" y="19"/>
                  </a:lnTo>
                  <a:lnTo>
                    <a:pt x="41" y="24"/>
                  </a:lnTo>
                  <a:lnTo>
                    <a:pt x="47" y="29"/>
                  </a:lnTo>
                  <a:lnTo>
                    <a:pt x="54" y="34"/>
                  </a:lnTo>
                  <a:lnTo>
                    <a:pt x="44" y="34"/>
                  </a:lnTo>
                  <a:lnTo>
                    <a:pt x="37" y="36"/>
                  </a:lnTo>
                  <a:lnTo>
                    <a:pt x="31" y="42"/>
                  </a:lnTo>
                  <a:lnTo>
                    <a:pt x="25" y="47"/>
                  </a:lnTo>
                  <a:lnTo>
                    <a:pt x="21" y="52"/>
                  </a:lnTo>
                  <a:lnTo>
                    <a:pt x="17" y="57"/>
                  </a:lnTo>
                  <a:lnTo>
                    <a:pt x="12" y="59"/>
                  </a:lnTo>
                  <a:lnTo>
                    <a:pt x="6" y="61"/>
                  </a:lnTo>
                  <a:lnTo>
                    <a:pt x="6" y="54"/>
                  </a:lnTo>
                  <a:lnTo>
                    <a:pt x="5" y="48"/>
                  </a:lnTo>
                  <a:lnTo>
                    <a:pt x="5" y="43"/>
                  </a:lnTo>
                  <a:lnTo>
                    <a:pt x="8" y="37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3" name="Freeform 394"/>
            <p:cNvSpPr>
              <a:spLocks/>
            </p:cNvSpPr>
            <p:nvPr/>
          </p:nvSpPr>
          <p:spPr bwMode="auto">
            <a:xfrm>
              <a:off x="6739" y="3655"/>
              <a:ext cx="10" cy="12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0 h 50"/>
                <a:gd name="T4" fmla="*/ 0 w 40"/>
                <a:gd name="T5" fmla="*/ 0 h 50"/>
                <a:gd name="T6" fmla="*/ 0 w 40"/>
                <a:gd name="T7" fmla="*/ 0 h 50"/>
                <a:gd name="T8" fmla="*/ 0 w 40"/>
                <a:gd name="T9" fmla="*/ 0 h 50"/>
                <a:gd name="T10" fmla="*/ 0 w 40"/>
                <a:gd name="T11" fmla="*/ 0 h 50"/>
                <a:gd name="T12" fmla="*/ 0 w 40"/>
                <a:gd name="T13" fmla="*/ 0 h 50"/>
                <a:gd name="T14" fmla="*/ 0 w 40"/>
                <a:gd name="T15" fmla="*/ 0 h 50"/>
                <a:gd name="T16" fmla="*/ 0 w 40"/>
                <a:gd name="T17" fmla="*/ 0 h 50"/>
                <a:gd name="T18" fmla="*/ 0 w 40"/>
                <a:gd name="T19" fmla="*/ 0 h 50"/>
                <a:gd name="T20" fmla="*/ 0 w 40"/>
                <a:gd name="T21" fmla="*/ 0 h 50"/>
                <a:gd name="T22" fmla="*/ 0 w 40"/>
                <a:gd name="T23" fmla="*/ 0 h 50"/>
                <a:gd name="T24" fmla="*/ 0 w 40"/>
                <a:gd name="T25" fmla="*/ 0 h 50"/>
                <a:gd name="T26" fmla="*/ 0 w 40"/>
                <a:gd name="T27" fmla="*/ 0 h 50"/>
                <a:gd name="T28" fmla="*/ 0 w 40"/>
                <a:gd name="T29" fmla="*/ 0 h 50"/>
                <a:gd name="T30" fmla="*/ 0 w 40"/>
                <a:gd name="T31" fmla="*/ 0 h 50"/>
                <a:gd name="T32" fmla="*/ 0 w 40"/>
                <a:gd name="T33" fmla="*/ 0 h 50"/>
                <a:gd name="T34" fmla="*/ 0 w 40"/>
                <a:gd name="T35" fmla="*/ 0 h 50"/>
                <a:gd name="T36" fmla="*/ 0 w 40"/>
                <a:gd name="T37" fmla="*/ 0 h 50"/>
                <a:gd name="T38" fmla="*/ 0 w 40"/>
                <a:gd name="T39" fmla="*/ 0 h 50"/>
                <a:gd name="T40" fmla="*/ 0 w 40"/>
                <a:gd name="T41" fmla="*/ 0 h 50"/>
                <a:gd name="T42" fmla="*/ 0 w 40"/>
                <a:gd name="T43" fmla="*/ 0 h 50"/>
                <a:gd name="T44" fmla="*/ 0 w 40"/>
                <a:gd name="T45" fmla="*/ 0 h 50"/>
                <a:gd name="T46" fmla="*/ 0 w 40"/>
                <a:gd name="T47" fmla="*/ 0 h 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50"/>
                <a:gd name="T74" fmla="*/ 40 w 40"/>
                <a:gd name="T75" fmla="*/ 50 h 5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50">
                  <a:moveTo>
                    <a:pt x="27" y="0"/>
                  </a:moveTo>
                  <a:lnTo>
                    <a:pt x="32" y="1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10"/>
                  </a:lnTo>
                  <a:lnTo>
                    <a:pt x="39" y="14"/>
                  </a:lnTo>
                  <a:lnTo>
                    <a:pt x="36" y="21"/>
                  </a:lnTo>
                  <a:lnTo>
                    <a:pt x="33" y="25"/>
                  </a:lnTo>
                  <a:lnTo>
                    <a:pt x="30" y="32"/>
                  </a:lnTo>
                  <a:lnTo>
                    <a:pt x="29" y="38"/>
                  </a:lnTo>
                  <a:lnTo>
                    <a:pt x="34" y="47"/>
                  </a:lnTo>
                  <a:lnTo>
                    <a:pt x="24" y="49"/>
                  </a:lnTo>
                  <a:lnTo>
                    <a:pt x="16" y="50"/>
                  </a:lnTo>
                  <a:lnTo>
                    <a:pt x="9" y="49"/>
                  </a:lnTo>
                  <a:lnTo>
                    <a:pt x="2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6" y="22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1" y="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4" name="Freeform 395"/>
            <p:cNvSpPr>
              <a:spLocks/>
            </p:cNvSpPr>
            <p:nvPr/>
          </p:nvSpPr>
          <p:spPr bwMode="auto">
            <a:xfrm>
              <a:off x="6990" y="3656"/>
              <a:ext cx="17" cy="14"/>
            </a:xfrm>
            <a:custGeom>
              <a:avLst/>
              <a:gdLst>
                <a:gd name="T0" fmla="*/ 0 w 68"/>
                <a:gd name="T1" fmla="*/ 0 h 57"/>
                <a:gd name="T2" fmla="*/ 0 w 68"/>
                <a:gd name="T3" fmla="*/ 0 h 57"/>
                <a:gd name="T4" fmla="*/ 0 w 68"/>
                <a:gd name="T5" fmla="*/ 0 h 57"/>
                <a:gd name="T6" fmla="*/ 0 w 68"/>
                <a:gd name="T7" fmla="*/ 0 h 57"/>
                <a:gd name="T8" fmla="*/ 0 w 68"/>
                <a:gd name="T9" fmla="*/ 0 h 57"/>
                <a:gd name="T10" fmla="*/ 0 w 68"/>
                <a:gd name="T11" fmla="*/ 0 h 57"/>
                <a:gd name="T12" fmla="*/ 0 w 68"/>
                <a:gd name="T13" fmla="*/ 0 h 57"/>
                <a:gd name="T14" fmla="*/ 0 w 68"/>
                <a:gd name="T15" fmla="*/ 0 h 57"/>
                <a:gd name="T16" fmla="*/ 0 w 68"/>
                <a:gd name="T17" fmla="*/ 0 h 57"/>
                <a:gd name="T18" fmla="*/ 0 w 68"/>
                <a:gd name="T19" fmla="*/ 0 h 57"/>
                <a:gd name="T20" fmla="*/ 0 w 68"/>
                <a:gd name="T21" fmla="*/ 0 h 57"/>
                <a:gd name="T22" fmla="*/ 0 w 68"/>
                <a:gd name="T23" fmla="*/ 0 h 57"/>
                <a:gd name="T24" fmla="*/ 0 w 68"/>
                <a:gd name="T25" fmla="*/ 0 h 57"/>
                <a:gd name="T26" fmla="*/ 0 w 68"/>
                <a:gd name="T27" fmla="*/ 0 h 57"/>
                <a:gd name="T28" fmla="*/ 0 w 68"/>
                <a:gd name="T29" fmla="*/ 0 h 57"/>
                <a:gd name="T30" fmla="*/ 0 w 68"/>
                <a:gd name="T31" fmla="*/ 0 h 57"/>
                <a:gd name="T32" fmla="*/ 0 w 68"/>
                <a:gd name="T33" fmla="*/ 0 h 57"/>
                <a:gd name="T34" fmla="*/ 0 w 68"/>
                <a:gd name="T35" fmla="*/ 0 h 57"/>
                <a:gd name="T36" fmla="*/ 0 w 68"/>
                <a:gd name="T37" fmla="*/ 0 h 57"/>
                <a:gd name="T38" fmla="*/ 0 w 68"/>
                <a:gd name="T39" fmla="*/ 0 h 57"/>
                <a:gd name="T40" fmla="*/ 0 w 68"/>
                <a:gd name="T41" fmla="*/ 0 h 57"/>
                <a:gd name="T42" fmla="*/ 0 w 68"/>
                <a:gd name="T43" fmla="*/ 0 h 57"/>
                <a:gd name="T44" fmla="*/ 0 w 68"/>
                <a:gd name="T45" fmla="*/ 0 h 57"/>
                <a:gd name="T46" fmla="*/ 0 w 68"/>
                <a:gd name="T47" fmla="*/ 0 h 57"/>
                <a:gd name="T48" fmla="*/ 0 w 68"/>
                <a:gd name="T49" fmla="*/ 0 h 57"/>
                <a:gd name="T50" fmla="*/ 0 w 68"/>
                <a:gd name="T51" fmla="*/ 0 h 5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7"/>
                <a:gd name="T80" fmla="*/ 68 w 68"/>
                <a:gd name="T81" fmla="*/ 57 h 5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7">
                  <a:moveTo>
                    <a:pt x="42" y="0"/>
                  </a:moveTo>
                  <a:lnTo>
                    <a:pt x="44" y="3"/>
                  </a:lnTo>
                  <a:lnTo>
                    <a:pt x="51" y="7"/>
                  </a:lnTo>
                  <a:lnTo>
                    <a:pt x="55" y="10"/>
                  </a:lnTo>
                  <a:lnTo>
                    <a:pt x="61" y="16"/>
                  </a:lnTo>
                  <a:lnTo>
                    <a:pt x="65" y="19"/>
                  </a:lnTo>
                  <a:lnTo>
                    <a:pt x="67" y="24"/>
                  </a:lnTo>
                  <a:lnTo>
                    <a:pt x="68" y="30"/>
                  </a:lnTo>
                  <a:lnTo>
                    <a:pt x="67" y="37"/>
                  </a:lnTo>
                  <a:lnTo>
                    <a:pt x="59" y="38"/>
                  </a:lnTo>
                  <a:lnTo>
                    <a:pt x="50" y="40"/>
                  </a:lnTo>
                  <a:lnTo>
                    <a:pt x="41" y="40"/>
                  </a:lnTo>
                  <a:lnTo>
                    <a:pt x="31" y="41"/>
                  </a:lnTo>
                  <a:lnTo>
                    <a:pt x="20" y="42"/>
                  </a:lnTo>
                  <a:lnTo>
                    <a:pt x="14" y="46"/>
                  </a:lnTo>
                  <a:lnTo>
                    <a:pt x="8" y="50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0"/>
                  </a:lnTo>
                  <a:lnTo>
                    <a:pt x="4" y="33"/>
                  </a:lnTo>
                  <a:lnTo>
                    <a:pt x="12" y="22"/>
                  </a:lnTo>
                  <a:lnTo>
                    <a:pt x="21" y="14"/>
                  </a:lnTo>
                  <a:lnTo>
                    <a:pt x="31" y="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5" name="Freeform 396"/>
            <p:cNvSpPr>
              <a:spLocks/>
            </p:cNvSpPr>
            <p:nvPr/>
          </p:nvSpPr>
          <p:spPr bwMode="auto">
            <a:xfrm>
              <a:off x="6834" y="3658"/>
              <a:ext cx="23" cy="11"/>
            </a:xfrm>
            <a:custGeom>
              <a:avLst/>
              <a:gdLst>
                <a:gd name="T0" fmla="*/ 0 w 91"/>
                <a:gd name="T1" fmla="*/ 0 h 45"/>
                <a:gd name="T2" fmla="*/ 0 w 91"/>
                <a:gd name="T3" fmla="*/ 0 h 45"/>
                <a:gd name="T4" fmla="*/ 0 w 91"/>
                <a:gd name="T5" fmla="*/ 0 h 45"/>
                <a:gd name="T6" fmla="*/ 0 w 91"/>
                <a:gd name="T7" fmla="*/ 0 h 45"/>
                <a:gd name="T8" fmla="*/ 0 w 91"/>
                <a:gd name="T9" fmla="*/ 0 h 45"/>
                <a:gd name="T10" fmla="*/ 0 w 91"/>
                <a:gd name="T11" fmla="*/ 0 h 45"/>
                <a:gd name="T12" fmla="*/ 0 w 91"/>
                <a:gd name="T13" fmla="*/ 0 h 45"/>
                <a:gd name="T14" fmla="*/ 0 w 91"/>
                <a:gd name="T15" fmla="*/ 0 h 45"/>
                <a:gd name="T16" fmla="*/ 0 w 91"/>
                <a:gd name="T17" fmla="*/ 0 h 45"/>
                <a:gd name="T18" fmla="*/ 0 w 91"/>
                <a:gd name="T19" fmla="*/ 0 h 45"/>
                <a:gd name="T20" fmla="*/ 0 w 91"/>
                <a:gd name="T21" fmla="*/ 0 h 45"/>
                <a:gd name="T22" fmla="*/ 0 w 91"/>
                <a:gd name="T23" fmla="*/ 0 h 45"/>
                <a:gd name="T24" fmla="*/ 0 w 91"/>
                <a:gd name="T25" fmla="*/ 0 h 45"/>
                <a:gd name="T26" fmla="*/ 0 w 91"/>
                <a:gd name="T27" fmla="*/ 0 h 45"/>
                <a:gd name="T28" fmla="*/ 0 w 91"/>
                <a:gd name="T29" fmla="*/ 0 h 45"/>
                <a:gd name="T30" fmla="*/ 0 w 91"/>
                <a:gd name="T31" fmla="*/ 0 h 45"/>
                <a:gd name="T32" fmla="*/ 0 w 91"/>
                <a:gd name="T33" fmla="*/ 0 h 45"/>
                <a:gd name="T34" fmla="*/ 0 w 91"/>
                <a:gd name="T35" fmla="*/ 0 h 45"/>
                <a:gd name="T36" fmla="*/ 0 w 91"/>
                <a:gd name="T37" fmla="*/ 0 h 45"/>
                <a:gd name="T38" fmla="*/ 0 w 91"/>
                <a:gd name="T39" fmla="*/ 0 h 45"/>
                <a:gd name="T40" fmla="*/ 0 w 91"/>
                <a:gd name="T41" fmla="*/ 0 h 45"/>
                <a:gd name="T42" fmla="*/ 0 w 91"/>
                <a:gd name="T43" fmla="*/ 0 h 45"/>
                <a:gd name="T44" fmla="*/ 0 w 91"/>
                <a:gd name="T45" fmla="*/ 0 h 45"/>
                <a:gd name="T46" fmla="*/ 0 w 91"/>
                <a:gd name="T47" fmla="*/ 0 h 45"/>
                <a:gd name="T48" fmla="*/ 0 w 91"/>
                <a:gd name="T49" fmla="*/ 0 h 45"/>
                <a:gd name="T50" fmla="*/ 0 w 91"/>
                <a:gd name="T51" fmla="*/ 0 h 45"/>
                <a:gd name="T52" fmla="*/ 0 w 91"/>
                <a:gd name="T53" fmla="*/ 0 h 45"/>
                <a:gd name="T54" fmla="*/ 0 w 91"/>
                <a:gd name="T55" fmla="*/ 0 h 45"/>
                <a:gd name="T56" fmla="*/ 0 w 91"/>
                <a:gd name="T57" fmla="*/ 0 h 45"/>
                <a:gd name="T58" fmla="*/ 0 w 91"/>
                <a:gd name="T59" fmla="*/ 0 h 45"/>
                <a:gd name="T60" fmla="*/ 0 w 91"/>
                <a:gd name="T61" fmla="*/ 0 h 45"/>
                <a:gd name="T62" fmla="*/ 0 w 91"/>
                <a:gd name="T63" fmla="*/ 0 h 45"/>
                <a:gd name="T64" fmla="*/ 0 w 91"/>
                <a:gd name="T65" fmla="*/ 0 h 45"/>
                <a:gd name="T66" fmla="*/ 0 w 91"/>
                <a:gd name="T67" fmla="*/ 0 h 45"/>
                <a:gd name="T68" fmla="*/ 0 w 91"/>
                <a:gd name="T69" fmla="*/ 0 h 45"/>
                <a:gd name="T70" fmla="*/ 0 w 91"/>
                <a:gd name="T71" fmla="*/ 0 h 45"/>
                <a:gd name="T72" fmla="*/ 0 w 91"/>
                <a:gd name="T73" fmla="*/ 0 h 45"/>
                <a:gd name="T74" fmla="*/ 0 w 91"/>
                <a:gd name="T75" fmla="*/ 0 h 45"/>
                <a:gd name="T76" fmla="*/ 0 w 91"/>
                <a:gd name="T77" fmla="*/ 0 h 45"/>
                <a:gd name="T78" fmla="*/ 0 w 9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1"/>
                <a:gd name="T121" fmla="*/ 0 h 45"/>
                <a:gd name="T122" fmla="*/ 91 w 9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1" h="45">
                  <a:moveTo>
                    <a:pt x="67" y="0"/>
                  </a:moveTo>
                  <a:lnTo>
                    <a:pt x="73" y="1"/>
                  </a:lnTo>
                  <a:lnTo>
                    <a:pt x="79" y="5"/>
                  </a:lnTo>
                  <a:lnTo>
                    <a:pt x="83" y="8"/>
                  </a:lnTo>
                  <a:lnTo>
                    <a:pt x="86" y="10"/>
                  </a:lnTo>
                  <a:lnTo>
                    <a:pt x="90" y="18"/>
                  </a:lnTo>
                  <a:lnTo>
                    <a:pt x="91" y="25"/>
                  </a:lnTo>
                  <a:lnTo>
                    <a:pt x="86" y="33"/>
                  </a:lnTo>
                  <a:lnTo>
                    <a:pt x="82" y="38"/>
                  </a:lnTo>
                  <a:lnTo>
                    <a:pt x="73" y="40"/>
                  </a:lnTo>
                  <a:lnTo>
                    <a:pt x="65" y="37"/>
                  </a:lnTo>
                  <a:lnTo>
                    <a:pt x="62" y="33"/>
                  </a:lnTo>
                  <a:lnTo>
                    <a:pt x="59" y="29"/>
                  </a:lnTo>
                  <a:lnTo>
                    <a:pt x="55" y="23"/>
                  </a:lnTo>
                  <a:lnTo>
                    <a:pt x="54" y="18"/>
                  </a:lnTo>
                  <a:lnTo>
                    <a:pt x="49" y="21"/>
                  </a:lnTo>
                  <a:lnTo>
                    <a:pt x="42" y="27"/>
                  </a:lnTo>
                  <a:lnTo>
                    <a:pt x="33" y="32"/>
                  </a:lnTo>
                  <a:lnTo>
                    <a:pt x="26" y="37"/>
                  </a:lnTo>
                  <a:lnTo>
                    <a:pt x="19" y="39"/>
                  </a:lnTo>
                  <a:lnTo>
                    <a:pt x="14" y="42"/>
                  </a:lnTo>
                  <a:lnTo>
                    <a:pt x="8" y="43"/>
                  </a:lnTo>
                  <a:lnTo>
                    <a:pt x="5" y="45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9" y="23"/>
                  </a:lnTo>
                  <a:lnTo>
                    <a:pt x="12" y="18"/>
                  </a:lnTo>
                  <a:lnTo>
                    <a:pt x="15" y="13"/>
                  </a:lnTo>
                  <a:lnTo>
                    <a:pt x="18" y="10"/>
                  </a:lnTo>
                  <a:lnTo>
                    <a:pt x="23" y="9"/>
                  </a:lnTo>
                  <a:lnTo>
                    <a:pt x="29" y="7"/>
                  </a:lnTo>
                  <a:lnTo>
                    <a:pt x="38" y="7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60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6" name="Freeform 397"/>
            <p:cNvSpPr>
              <a:spLocks/>
            </p:cNvSpPr>
            <p:nvPr/>
          </p:nvSpPr>
          <p:spPr bwMode="auto">
            <a:xfrm>
              <a:off x="6802" y="3660"/>
              <a:ext cx="23" cy="19"/>
            </a:xfrm>
            <a:custGeom>
              <a:avLst/>
              <a:gdLst>
                <a:gd name="T0" fmla="*/ 0 w 94"/>
                <a:gd name="T1" fmla="*/ 0 h 77"/>
                <a:gd name="T2" fmla="*/ 0 w 94"/>
                <a:gd name="T3" fmla="*/ 0 h 77"/>
                <a:gd name="T4" fmla="*/ 0 w 94"/>
                <a:gd name="T5" fmla="*/ 0 h 77"/>
                <a:gd name="T6" fmla="*/ 0 w 94"/>
                <a:gd name="T7" fmla="*/ 0 h 77"/>
                <a:gd name="T8" fmla="*/ 0 w 94"/>
                <a:gd name="T9" fmla="*/ 0 h 77"/>
                <a:gd name="T10" fmla="*/ 0 w 94"/>
                <a:gd name="T11" fmla="*/ 0 h 77"/>
                <a:gd name="T12" fmla="*/ 0 w 94"/>
                <a:gd name="T13" fmla="*/ 0 h 77"/>
                <a:gd name="T14" fmla="*/ 0 w 94"/>
                <a:gd name="T15" fmla="*/ 0 h 77"/>
                <a:gd name="T16" fmla="*/ 0 w 94"/>
                <a:gd name="T17" fmla="*/ 0 h 77"/>
                <a:gd name="T18" fmla="*/ 0 w 94"/>
                <a:gd name="T19" fmla="*/ 0 h 77"/>
                <a:gd name="T20" fmla="*/ 0 w 94"/>
                <a:gd name="T21" fmla="*/ 0 h 77"/>
                <a:gd name="T22" fmla="*/ 0 w 94"/>
                <a:gd name="T23" fmla="*/ 0 h 77"/>
                <a:gd name="T24" fmla="*/ 0 w 94"/>
                <a:gd name="T25" fmla="*/ 0 h 77"/>
                <a:gd name="T26" fmla="*/ 0 w 94"/>
                <a:gd name="T27" fmla="*/ 0 h 77"/>
                <a:gd name="T28" fmla="*/ 0 w 94"/>
                <a:gd name="T29" fmla="*/ 0 h 77"/>
                <a:gd name="T30" fmla="*/ 0 w 94"/>
                <a:gd name="T31" fmla="*/ 0 h 77"/>
                <a:gd name="T32" fmla="*/ 0 w 94"/>
                <a:gd name="T33" fmla="*/ 0 h 77"/>
                <a:gd name="T34" fmla="*/ 0 w 94"/>
                <a:gd name="T35" fmla="*/ 0 h 77"/>
                <a:gd name="T36" fmla="*/ 0 w 94"/>
                <a:gd name="T37" fmla="*/ 0 h 77"/>
                <a:gd name="T38" fmla="*/ 0 w 94"/>
                <a:gd name="T39" fmla="*/ 0 h 77"/>
                <a:gd name="T40" fmla="*/ 0 w 94"/>
                <a:gd name="T41" fmla="*/ 0 h 77"/>
                <a:gd name="T42" fmla="*/ 0 w 94"/>
                <a:gd name="T43" fmla="*/ 0 h 77"/>
                <a:gd name="T44" fmla="*/ 0 w 94"/>
                <a:gd name="T45" fmla="*/ 0 h 77"/>
                <a:gd name="T46" fmla="*/ 0 w 94"/>
                <a:gd name="T47" fmla="*/ 0 h 77"/>
                <a:gd name="T48" fmla="*/ 0 w 94"/>
                <a:gd name="T49" fmla="*/ 0 h 77"/>
                <a:gd name="T50" fmla="*/ 0 w 94"/>
                <a:gd name="T51" fmla="*/ 0 h 77"/>
                <a:gd name="T52" fmla="*/ 0 w 94"/>
                <a:gd name="T53" fmla="*/ 0 h 77"/>
                <a:gd name="T54" fmla="*/ 0 w 94"/>
                <a:gd name="T55" fmla="*/ 0 h 77"/>
                <a:gd name="T56" fmla="*/ 0 w 94"/>
                <a:gd name="T57" fmla="*/ 0 h 77"/>
                <a:gd name="T58" fmla="*/ 0 w 94"/>
                <a:gd name="T59" fmla="*/ 0 h 77"/>
                <a:gd name="T60" fmla="*/ 0 w 94"/>
                <a:gd name="T61" fmla="*/ 0 h 77"/>
                <a:gd name="T62" fmla="*/ 0 w 94"/>
                <a:gd name="T63" fmla="*/ 0 h 77"/>
                <a:gd name="T64" fmla="*/ 0 w 94"/>
                <a:gd name="T65" fmla="*/ 0 h 77"/>
                <a:gd name="T66" fmla="*/ 0 w 94"/>
                <a:gd name="T67" fmla="*/ 0 h 77"/>
                <a:gd name="T68" fmla="*/ 0 w 94"/>
                <a:gd name="T69" fmla="*/ 0 h 77"/>
                <a:gd name="T70" fmla="*/ 0 w 94"/>
                <a:gd name="T71" fmla="*/ 0 h 77"/>
                <a:gd name="T72" fmla="*/ 0 w 94"/>
                <a:gd name="T73" fmla="*/ 0 h 77"/>
                <a:gd name="T74" fmla="*/ 0 w 94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4"/>
                <a:gd name="T115" fmla="*/ 0 h 77"/>
                <a:gd name="T116" fmla="*/ 94 w 94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4" h="77">
                  <a:moveTo>
                    <a:pt x="59" y="1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5" y="2"/>
                  </a:lnTo>
                  <a:lnTo>
                    <a:pt x="78" y="5"/>
                  </a:lnTo>
                  <a:lnTo>
                    <a:pt x="82" y="9"/>
                  </a:lnTo>
                  <a:lnTo>
                    <a:pt x="86" y="13"/>
                  </a:lnTo>
                  <a:lnTo>
                    <a:pt x="88" y="18"/>
                  </a:lnTo>
                  <a:lnTo>
                    <a:pt x="94" y="25"/>
                  </a:lnTo>
                  <a:lnTo>
                    <a:pt x="86" y="28"/>
                  </a:lnTo>
                  <a:lnTo>
                    <a:pt x="78" y="31"/>
                  </a:lnTo>
                  <a:lnTo>
                    <a:pt x="70" y="32"/>
                  </a:lnTo>
                  <a:lnTo>
                    <a:pt x="63" y="36"/>
                  </a:lnTo>
                  <a:lnTo>
                    <a:pt x="54" y="38"/>
                  </a:lnTo>
                  <a:lnTo>
                    <a:pt x="47" y="40"/>
                  </a:lnTo>
                  <a:lnTo>
                    <a:pt x="40" y="43"/>
                  </a:lnTo>
                  <a:lnTo>
                    <a:pt x="33" y="46"/>
                  </a:lnTo>
                  <a:lnTo>
                    <a:pt x="24" y="52"/>
                  </a:lnTo>
                  <a:lnTo>
                    <a:pt x="17" y="58"/>
                  </a:lnTo>
                  <a:lnTo>
                    <a:pt x="12" y="62"/>
                  </a:lnTo>
                  <a:lnTo>
                    <a:pt x="8" y="66"/>
                  </a:lnTo>
                  <a:lnTo>
                    <a:pt x="6" y="71"/>
                  </a:lnTo>
                  <a:lnTo>
                    <a:pt x="2" y="77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2" y="56"/>
                  </a:lnTo>
                  <a:lnTo>
                    <a:pt x="6" y="48"/>
                  </a:lnTo>
                  <a:lnTo>
                    <a:pt x="13" y="39"/>
                  </a:lnTo>
                  <a:lnTo>
                    <a:pt x="17" y="32"/>
                  </a:lnTo>
                  <a:lnTo>
                    <a:pt x="22" y="27"/>
                  </a:lnTo>
                  <a:lnTo>
                    <a:pt x="27" y="22"/>
                  </a:lnTo>
                  <a:lnTo>
                    <a:pt x="33" y="17"/>
                  </a:lnTo>
                  <a:lnTo>
                    <a:pt x="40" y="12"/>
                  </a:lnTo>
                  <a:lnTo>
                    <a:pt x="46" y="9"/>
                  </a:lnTo>
                  <a:lnTo>
                    <a:pt x="52" y="4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7" name="Freeform 398"/>
            <p:cNvSpPr>
              <a:spLocks/>
            </p:cNvSpPr>
            <p:nvPr/>
          </p:nvSpPr>
          <p:spPr bwMode="auto">
            <a:xfrm>
              <a:off x="7085" y="3663"/>
              <a:ext cx="15" cy="13"/>
            </a:xfrm>
            <a:custGeom>
              <a:avLst/>
              <a:gdLst>
                <a:gd name="T0" fmla="*/ 0 w 62"/>
                <a:gd name="T1" fmla="*/ 0 h 50"/>
                <a:gd name="T2" fmla="*/ 0 w 62"/>
                <a:gd name="T3" fmla="*/ 0 h 50"/>
                <a:gd name="T4" fmla="*/ 0 w 62"/>
                <a:gd name="T5" fmla="*/ 0 h 50"/>
                <a:gd name="T6" fmla="*/ 0 w 62"/>
                <a:gd name="T7" fmla="*/ 0 h 50"/>
                <a:gd name="T8" fmla="*/ 0 w 62"/>
                <a:gd name="T9" fmla="*/ 0 h 50"/>
                <a:gd name="T10" fmla="*/ 0 w 62"/>
                <a:gd name="T11" fmla="*/ 0 h 50"/>
                <a:gd name="T12" fmla="*/ 0 w 62"/>
                <a:gd name="T13" fmla="*/ 0 h 50"/>
                <a:gd name="T14" fmla="*/ 0 w 62"/>
                <a:gd name="T15" fmla="*/ 0 h 50"/>
                <a:gd name="T16" fmla="*/ 0 w 62"/>
                <a:gd name="T17" fmla="*/ 0 h 50"/>
                <a:gd name="T18" fmla="*/ 0 w 62"/>
                <a:gd name="T19" fmla="*/ 0 h 50"/>
                <a:gd name="T20" fmla="*/ 0 w 62"/>
                <a:gd name="T21" fmla="*/ 0 h 50"/>
                <a:gd name="T22" fmla="*/ 0 w 62"/>
                <a:gd name="T23" fmla="*/ 0 h 50"/>
                <a:gd name="T24" fmla="*/ 0 w 62"/>
                <a:gd name="T25" fmla="*/ 0 h 50"/>
                <a:gd name="T26" fmla="*/ 0 w 62"/>
                <a:gd name="T27" fmla="*/ 0 h 50"/>
                <a:gd name="T28" fmla="*/ 0 w 62"/>
                <a:gd name="T29" fmla="*/ 0 h 50"/>
                <a:gd name="T30" fmla="*/ 0 w 62"/>
                <a:gd name="T31" fmla="*/ 0 h 50"/>
                <a:gd name="T32" fmla="*/ 0 w 62"/>
                <a:gd name="T33" fmla="*/ 0 h 50"/>
                <a:gd name="T34" fmla="*/ 0 w 62"/>
                <a:gd name="T35" fmla="*/ 0 h 50"/>
                <a:gd name="T36" fmla="*/ 0 w 62"/>
                <a:gd name="T37" fmla="*/ 0 h 50"/>
                <a:gd name="T38" fmla="*/ 0 w 62"/>
                <a:gd name="T39" fmla="*/ 0 h 50"/>
                <a:gd name="T40" fmla="*/ 0 w 62"/>
                <a:gd name="T41" fmla="*/ 0 h 50"/>
                <a:gd name="T42" fmla="*/ 0 w 62"/>
                <a:gd name="T43" fmla="*/ 0 h 50"/>
                <a:gd name="T44" fmla="*/ 0 w 62"/>
                <a:gd name="T45" fmla="*/ 0 h 50"/>
                <a:gd name="T46" fmla="*/ 0 w 62"/>
                <a:gd name="T47" fmla="*/ 0 h 50"/>
                <a:gd name="T48" fmla="*/ 0 w 62"/>
                <a:gd name="T49" fmla="*/ 0 h 50"/>
                <a:gd name="T50" fmla="*/ 0 w 62"/>
                <a:gd name="T51" fmla="*/ 0 h 50"/>
                <a:gd name="T52" fmla="*/ 0 w 62"/>
                <a:gd name="T53" fmla="*/ 0 h 50"/>
                <a:gd name="T54" fmla="*/ 0 w 62"/>
                <a:gd name="T55" fmla="*/ 0 h 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"/>
                <a:gd name="T85" fmla="*/ 0 h 50"/>
                <a:gd name="T86" fmla="*/ 62 w 62"/>
                <a:gd name="T87" fmla="*/ 50 h 5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" h="50">
                  <a:moveTo>
                    <a:pt x="34" y="0"/>
                  </a:moveTo>
                  <a:lnTo>
                    <a:pt x="39" y="0"/>
                  </a:lnTo>
                  <a:lnTo>
                    <a:pt x="44" y="3"/>
                  </a:lnTo>
                  <a:lnTo>
                    <a:pt x="46" y="7"/>
                  </a:lnTo>
                  <a:lnTo>
                    <a:pt x="48" y="13"/>
                  </a:lnTo>
                  <a:lnTo>
                    <a:pt x="50" y="19"/>
                  </a:lnTo>
                  <a:lnTo>
                    <a:pt x="53" y="25"/>
                  </a:lnTo>
                  <a:lnTo>
                    <a:pt x="57" y="30"/>
                  </a:lnTo>
                  <a:lnTo>
                    <a:pt x="62" y="36"/>
                  </a:lnTo>
                  <a:lnTo>
                    <a:pt x="56" y="35"/>
                  </a:lnTo>
                  <a:lnTo>
                    <a:pt x="50" y="35"/>
                  </a:lnTo>
                  <a:lnTo>
                    <a:pt x="44" y="33"/>
                  </a:lnTo>
                  <a:lnTo>
                    <a:pt x="36" y="35"/>
                  </a:lnTo>
                  <a:lnTo>
                    <a:pt x="30" y="35"/>
                  </a:lnTo>
                  <a:lnTo>
                    <a:pt x="24" y="39"/>
                  </a:lnTo>
                  <a:lnTo>
                    <a:pt x="21" y="42"/>
                  </a:lnTo>
                  <a:lnTo>
                    <a:pt x="18" y="50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3" y="37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0" y="30"/>
                  </a:lnTo>
                  <a:lnTo>
                    <a:pt x="7" y="22"/>
                  </a:lnTo>
                  <a:lnTo>
                    <a:pt x="15" y="14"/>
                  </a:lnTo>
                  <a:lnTo>
                    <a:pt x="23" y="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" name="Freeform 399"/>
            <p:cNvSpPr>
              <a:spLocks/>
            </p:cNvSpPr>
            <p:nvPr/>
          </p:nvSpPr>
          <p:spPr bwMode="auto">
            <a:xfrm>
              <a:off x="6917" y="3666"/>
              <a:ext cx="16" cy="15"/>
            </a:xfrm>
            <a:custGeom>
              <a:avLst/>
              <a:gdLst>
                <a:gd name="T0" fmla="*/ 0 w 62"/>
                <a:gd name="T1" fmla="*/ 0 h 58"/>
                <a:gd name="T2" fmla="*/ 0 w 62"/>
                <a:gd name="T3" fmla="*/ 0 h 58"/>
                <a:gd name="T4" fmla="*/ 0 w 62"/>
                <a:gd name="T5" fmla="*/ 0 h 58"/>
                <a:gd name="T6" fmla="*/ 0 w 62"/>
                <a:gd name="T7" fmla="*/ 0 h 58"/>
                <a:gd name="T8" fmla="*/ 0 w 62"/>
                <a:gd name="T9" fmla="*/ 0 h 58"/>
                <a:gd name="T10" fmla="*/ 0 w 62"/>
                <a:gd name="T11" fmla="*/ 0 h 58"/>
                <a:gd name="T12" fmla="*/ 0 w 62"/>
                <a:gd name="T13" fmla="*/ 0 h 58"/>
                <a:gd name="T14" fmla="*/ 0 w 62"/>
                <a:gd name="T15" fmla="*/ 0 h 58"/>
                <a:gd name="T16" fmla="*/ 0 w 62"/>
                <a:gd name="T17" fmla="*/ 0 h 58"/>
                <a:gd name="T18" fmla="*/ 0 w 62"/>
                <a:gd name="T19" fmla="*/ 0 h 58"/>
                <a:gd name="T20" fmla="*/ 0 w 62"/>
                <a:gd name="T21" fmla="*/ 0 h 58"/>
                <a:gd name="T22" fmla="*/ 0 w 62"/>
                <a:gd name="T23" fmla="*/ 0 h 58"/>
                <a:gd name="T24" fmla="*/ 0 w 62"/>
                <a:gd name="T25" fmla="*/ 0 h 58"/>
                <a:gd name="T26" fmla="*/ 0 w 62"/>
                <a:gd name="T27" fmla="*/ 0 h 58"/>
                <a:gd name="T28" fmla="*/ 0 w 62"/>
                <a:gd name="T29" fmla="*/ 0 h 58"/>
                <a:gd name="T30" fmla="*/ 0 w 62"/>
                <a:gd name="T31" fmla="*/ 0 h 58"/>
                <a:gd name="T32" fmla="*/ 0 w 62"/>
                <a:gd name="T33" fmla="*/ 0 h 58"/>
                <a:gd name="T34" fmla="*/ 0 w 62"/>
                <a:gd name="T35" fmla="*/ 0 h 58"/>
                <a:gd name="T36" fmla="*/ 0 w 62"/>
                <a:gd name="T37" fmla="*/ 0 h 58"/>
                <a:gd name="T38" fmla="*/ 0 w 62"/>
                <a:gd name="T39" fmla="*/ 0 h 58"/>
                <a:gd name="T40" fmla="*/ 0 w 62"/>
                <a:gd name="T41" fmla="*/ 0 h 58"/>
                <a:gd name="T42" fmla="*/ 0 w 62"/>
                <a:gd name="T43" fmla="*/ 0 h 58"/>
                <a:gd name="T44" fmla="*/ 0 w 62"/>
                <a:gd name="T45" fmla="*/ 0 h 58"/>
                <a:gd name="T46" fmla="*/ 0 w 62"/>
                <a:gd name="T47" fmla="*/ 0 h 58"/>
                <a:gd name="T48" fmla="*/ 0 w 62"/>
                <a:gd name="T49" fmla="*/ 0 h 58"/>
                <a:gd name="T50" fmla="*/ 0 w 62"/>
                <a:gd name="T51" fmla="*/ 0 h 58"/>
                <a:gd name="T52" fmla="*/ 0 w 62"/>
                <a:gd name="T53" fmla="*/ 0 h 58"/>
                <a:gd name="T54" fmla="*/ 0 w 62"/>
                <a:gd name="T55" fmla="*/ 0 h 58"/>
                <a:gd name="T56" fmla="*/ 0 w 62"/>
                <a:gd name="T57" fmla="*/ 0 h 58"/>
                <a:gd name="T58" fmla="*/ 0 w 62"/>
                <a:gd name="T59" fmla="*/ 0 h 58"/>
                <a:gd name="T60" fmla="*/ 0 w 62"/>
                <a:gd name="T61" fmla="*/ 0 h 58"/>
                <a:gd name="T62" fmla="*/ 0 w 62"/>
                <a:gd name="T63" fmla="*/ 0 h 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58"/>
                <a:gd name="T98" fmla="*/ 62 w 62"/>
                <a:gd name="T99" fmla="*/ 58 h 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58">
                  <a:moveTo>
                    <a:pt x="44" y="2"/>
                  </a:moveTo>
                  <a:lnTo>
                    <a:pt x="51" y="0"/>
                  </a:lnTo>
                  <a:lnTo>
                    <a:pt x="56" y="2"/>
                  </a:lnTo>
                  <a:lnTo>
                    <a:pt x="59" y="5"/>
                  </a:lnTo>
                  <a:lnTo>
                    <a:pt x="62" y="10"/>
                  </a:lnTo>
                  <a:lnTo>
                    <a:pt x="62" y="15"/>
                  </a:lnTo>
                  <a:lnTo>
                    <a:pt x="59" y="19"/>
                  </a:lnTo>
                  <a:lnTo>
                    <a:pt x="53" y="21"/>
                  </a:lnTo>
                  <a:lnTo>
                    <a:pt x="44" y="18"/>
                  </a:lnTo>
                  <a:lnTo>
                    <a:pt x="43" y="23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2"/>
                  </a:lnTo>
                  <a:lnTo>
                    <a:pt x="33" y="35"/>
                  </a:lnTo>
                  <a:lnTo>
                    <a:pt x="28" y="38"/>
                  </a:lnTo>
                  <a:lnTo>
                    <a:pt x="20" y="39"/>
                  </a:lnTo>
                  <a:lnTo>
                    <a:pt x="15" y="41"/>
                  </a:lnTo>
                  <a:lnTo>
                    <a:pt x="12" y="43"/>
                  </a:lnTo>
                  <a:lnTo>
                    <a:pt x="12" y="47"/>
                  </a:lnTo>
                  <a:lnTo>
                    <a:pt x="10" y="51"/>
                  </a:lnTo>
                  <a:lnTo>
                    <a:pt x="12" y="58"/>
                  </a:lnTo>
                  <a:lnTo>
                    <a:pt x="6" y="54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8" y="27"/>
                  </a:lnTo>
                  <a:lnTo>
                    <a:pt x="16" y="18"/>
                  </a:lnTo>
                  <a:lnTo>
                    <a:pt x="26" y="11"/>
                  </a:lnTo>
                  <a:lnTo>
                    <a:pt x="34" y="5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9" name="Freeform 400"/>
            <p:cNvSpPr>
              <a:spLocks/>
            </p:cNvSpPr>
            <p:nvPr/>
          </p:nvSpPr>
          <p:spPr bwMode="auto">
            <a:xfrm>
              <a:off x="6766" y="3668"/>
              <a:ext cx="29" cy="19"/>
            </a:xfrm>
            <a:custGeom>
              <a:avLst/>
              <a:gdLst>
                <a:gd name="T0" fmla="*/ 0 w 115"/>
                <a:gd name="T1" fmla="*/ 0 h 77"/>
                <a:gd name="T2" fmla="*/ 0 w 115"/>
                <a:gd name="T3" fmla="*/ 0 h 77"/>
                <a:gd name="T4" fmla="*/ 0 w 115"/>
                <a:gd name="T5" fmla="*/ 0 h 77"/>
                <a:gd name="T6" fmla="*/ 0 w 115"/>
                <a:gd name="T7" fmla="*/ 0 h 77"/>
                <a:gd name="T8" fmla="*/ 0 w 115"/>
                <a:gd name="T9" fmla="*/ 0 h 77"/>
                <a:gd name="T10" fmla="*/ 0 w 115"/>
                <a:gd name="T11" fmla="*/ 0 h 77"/>
                <a:gd name="T12" fmla="*/ 0 w 115"/>
                <a:gd name="T13" fmla="*/ 0 h 77"/>
                <a:gd name="T14" fmla="*/ 0 w 115"/>
                <a:gd name="T15" fmla="*/ 0 h 77"/>
                <a:gd name="T16" fmla="*/ 0 w 115"/>
                <a:gd name="T17" fmla="*/ 0 h 77"/>
                <a:gd name="T18" fmla="*/ 0 w 115"/>
                <a:gd name="T19" fmla="*/ 0 h 77"/>
                <a:gd name="T20" fmla="*/ 0 w 115"/>
                <a:gd name="T21" fmla="*/ 0 h 77"/>
                <a:gd name="T22" fmla="*/ 0 w 115"/>
                <a:gd name="T23" fmla="*/ 0 h 77"/>
                <a:gd name="T24" fmla="*/ 0 w 115"/>
                <a:gd name="T25" fmla="*/ 0 h 77"/>
                <a:gd name="T26" fmla="*/ 0 w 115"/>
                <a:gd name="T27" fmla="*/ 0 h 77"/>
                <a:gd name="T28" fmla="*/ 0 w 115"/>
                <a:gd name="T29" fmla="*/ 0 h 77"/>
                <a:gd name="T30" fmla="*/ 0 w 115"/>
                <a:gd name="T31" fmla="*/ 0 h 77"/>
                <a:gd name="T32" fmla="*/ 0 w 115"/>
                <a:gd name="T33" fmla="*/ 0 h 77"/>
                <a:gd name="T34" fmla="*/ 0 w 115"/>
                <a:gd name="T35" fmla="*/ 0 h 77"/>
                <a:gd name="T36" fmla="*/ 0 w 115"/>
                <a:gd name="T37" fmla="*/ 0 h 77"/>
                <a:gd name="T38" fmla="*/ 0 w 115"/>
                <a:gd name="T39" fmla="*/ 0 h 77"/>
                <a:gd name="T40" fmla="*/ 0 w 115"/>
                <a:gd name="T41" fmla="*/ 0 h 77"/>
                <a:gd name="T42" fmla="*/ 0 w 115"/>
                <a:gd name="T43" fmla="*/ 0 h 77"/>
                <a:gd name="T44" fmla="*/ 0 w 115"/>
                <a:gd name="T45" fmla="*/ 0 h 77"/>
                <a:gd name="T46" fmla="*/ 0 w 115"/>
                <a:gd name="T47" fmla="*/ 0 h 77"/>
                <a:gd name="T48" fmla="*/ 0 w 115"/>
                <a:gd name="T49" fmla="*/ 0 h 77"/>
                <a:gd name="T50" fmla="*/ 0 w 115"/>
                <a:gd name="T51" fmla="*/ 0 h 77"/>
                <a:gd name="T52" fmla="*/ 0 w 115"/>
                <a:gd name="T53" fmla="*/ 0 h 77"/>
                <a:gd name="T54" fmla="*/ 0 w 115"/>
                <a:gd name="T55" fmla="*/ 0 h 77"/>
                <a:gd name="T56" fmla="*/ 0 w 115"/>
                <a:gd name="T57" fmla="*/ 0 h 77"/>
                <a:gd name="T58" fmla="*/ 0 w 115"/>
                <a:gd name="T59" fmla="*/ 0 h 77"/>
                <a:gd name="T60" fmla="*/ 0 w 115"/>
                <a:gd name="T61" fmla="*/ 0 h 77"/>
                <a:gd name="T62" fmla="*/ 0 w 115"/>
                <a:gd name="T63" fmla="*/ 0 h 77"/>
                <a:gd name="T64" fmla="*/ 0 w 115"/>
                <a:gd name="T65" fmla="*/ 0 h 77"/>
                <a:gd name="T66" fmla="*/ 0 w 115"/>
                <a:gd name="T67" fmla="*/ 0 h 77"/>
                <a:gd name="T68" fmla="*/ 0 w 115"/>
                <a:gd name="T69" fmla="*/ 0 h 77"/>
                <a:gd name="T70" fmla="*/ 0 w 115"/>
                <a:gd name="T71" fmla="*/ 0 h 77"/>
                <a:gd name="T72" fmla="*/ 0 w 115"/>
                <a:gd name="T73" fmla="*/ 0 h 77"/>
                <a:gd name="T74" fmla="*/ 0 w 115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5"/>
                <a:gd name="T115" fmla="*/ 0 h 77"/>
                <a:gd name="T116" fmla="*/ 115 w 115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5" h="77">
                  <a:moveTo>
                    <a:pt x="95" y="0"/>
                  </a:moveTo>
                  <a:lnTo>
                    <a:pt x="102" y="0"/>
                  </a:lnTo>
                  <a:lnTo>
                    <a:pt x="108" y="1"/>
                  </a:lnTo>
                  <a:lnTo>
                    <a:pt x="112" y="5"/>
                  </a:lnTo>
                  <a:lnTo>
                    <a:pt x="115" y="8"/>
                  </a:lnTo>
                  <a:lnTo>
                    <a:pt x="115" y="13"/>
                  </a:lnTo>
                  <a:lnTo>
                    <a:pt x="115" y="20"/>
                  </a:lnTo>
                  <a:lnTo>
                    <a:pt x="109" y="25"/>
                  </a:lnTo>
                  <a:lnTo>
                    <a:pt x="103" y="29"/>
                  </a:lnTo>
                  <a:lnTo>
                    <a:pt x="101" y="28"/>
                  </a:lnTo>
                  <a:lnTo>
                    <a:pt x="97" y="27"/>
                  </a:lnTo>
                  <a:lnTo>
                    <a:pt x="93" y="24"/>
                  </a:lnTo>
                  <a:lnTo>
                    <a:pt x="91" y="20"/>
                  </a:lnTo>
                  <a:lnTo>
                    <a:pt x="81" y="25"/>
                  </a:lnTo>
                  <a:lnTo>
                    <a:pt x="74" y="33"/>
                  </a:lnTo>
                  <a:lnTo>
                    <a:pt x="67" y="39"/>
                  </a:lnTo>
                  <a:lnTo>
                    <a:pt x="60" y="48"/>
                  </a:lnTo>
                  <a:lnTo>
                    <a:pt x="53" y="54"/>
                  </a:lnTo>
                  <a:lnTo>
                    <a:pt x="45" y="62"/>
                  </a:lnTo>
                  <a:lnTo>
                    <a:pt x="37" y="67"/>
                  </a:lnTo>
                  <a:lnTo>
                    <a:pt x="30" y="74"/>
                  </a:lnTo>
                  <a:lnTo>
                    <a:pt x="21" y="75"/>
                  </a:lnTo>
                  <a:lnTo>
                    <a:pt x="15" y="76"/>
                  </a:lnTo>
                  <a:lnTo>
                    <a:pt x="8" y="76"/>
                  </a:lnTo>
                  <a:lnTo>
                    <a:pt x="0" y="77"/>
                  </a:lnTo>
                  <a:lnTo>
                    <a:pt x="4" y="68"/>
                  </a:lnTo>
                  <a:lnTo>
                    <a:pt x="10" y="61"/>
                  </a:lnTo>
                  <a:lnTo>
                    <a:pt x="19" y="53"/>
                  </a:lnTo>
                  <a:lnTo>
                    <a:pt x="27" y="46"/>
                  </a:lnTo>
                  <a:lnTo>
                    <a:pt x="33" y="39"/>
                  </a:lnTo>
                  <a:lnTo>
                    <a:pt x="43" y="33"/>
                  </a:lnTo>
                  <a:lnTo>
                    <a:pt x="51" y="27"/>
                  </a:lnTo>
                  <a:lnTo>
                    <a:pt x="61" y="22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86" y="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0" name="Freeform 401"/>
            <p:cNvSpPr>
              <a:spLocks/>
            </p:cNvSpPr>
            <p:nvPr/>
          </p:nvSpPr>
          <p:spPr bwMode="auto">
            <a:xfrm>
              <a:off x="6967" y="3668"/>
              <a:ext cx="7" cy="10"/>
            </a:xfrm>
            <a:custGeom>
              <a:avLst/>
              <a:gdLst>
                <a:gd name="T0" fmla="*/ 0 w 28"/>
                <a:gd name="T1" fmla="*/ 0 h 39"/>
                <a:gd name="T2" fmla="*/ 0 w 28"/>
                <a:gd name="T3" fmla="*/ 0 h 39"/>
                <a:gd name="T4" fmla="*/ 0 w 28"/>
                <a:gd name="T5" fmla="*/ 0 h 39"/>
                <a:gd name="T6" fmla="*/ 0 w 28"/>
                <a:gd name="T7" fmla="*/ 0 h 39"/>
                <a:gd name="T8" fmla="*/ 0 w 28"/>
                <a:gd name="T9" fmla="*/ 0 h 39"/>
                <a:gd name="T10" fmla="*/ 0 w 28"/>
                <a:gd name="T11" fmla="*/ 0 h 39"/>
                <a:gd name="T12" fmla="*/ 0 w 28"/>
                <a:gd name="T13" fmla="*/ 0 h 39"/>
                <a:gd name="T14" fmla="*/ 0 w 28"/>
                <a:gd name="T15" fmla="*/ 0 h 39"/>
                <a:gd name="T16" fmla="*/ 0 w 28"/>
                <a:gd name="T17" fmla="*/ 0 h 39"/>
                <a:gd name="T18" fmla="*/ 0 w 28"/>
                <a:gd name="T19" fmla="*/ 0 h 39"/>
                <a:gd name="T20" fmla="*/ 0 w 28"/>
                <a:gd name="T21" fmla="*/ 0 h 39"/>
                <a:gd name="T22" fmla="*/ 0 w 28"/>
                <a:gd name="T23" fmla="*/ 0 h 39"/>
                <a:gd name="T24" fmla="*/ 0 w 28"/>
                <a:gd name="T25" fmla="*/ 0 h 39"/>
                <a:gd name="T26" fmla="*/ 0 w 28"/>
                <a:gd name="T27" fmla="*/ 0 h 39"/>
                <a:gd name="T28" fmla="*/ 0 w 28"/>
                <a:gd name="T29" fmla="*/ 0 h 39"/>
                <a:gd name="T30" fmla="*/ 0 w 28"/>
                <a:gd name="T31" fmla="*/ 0 h 39"/>
                <a:gd name="T32" fmla="*/ 0 w 28"/>
                <a:gd name="T33" fmla="*/ 0 h 39"/>
                <a:gd name="T34" fmla="*/ 0 w 28"/>
                <a:gd name="T35" fmla="*/ 0 h 39"/>
                <a:gd name="T36" fmla="*/ 0 w 28"/>
                <a:gd name="T37" fmla="*/ 0 h 39"/>
                <a:gd name="T38" fmla="*/ 0 w 2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39"/>
                <a:gd name="T62" fmla="*/ 28 w 2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39">
                  <a:moveTo>
                    <a:pt x="5" y="0"/>
                  </a:moveTo>
                  <a:lnTo>
                    <a:pt x="9" y="5"/>
                  </a:lnTo>
                  <a:lnTo>
                    <a:pt x="13" y="8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3" y="5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8" y="15"/>
                  </a:lnTo>
                  <a:lnTo>
                    <a:pt x="26" y="24"/>
                  </a:lnTo>
                  <a:lnTo>
                    <a:pt x="26" y="35"/>
                  </a:lnTo>
                  <a:lnTo>
                    <a:pt x="17" y="34"/>
                  </a:lnTo>
                  <a:lnTo>
                    <a:pt x="10" y="39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4" y="23"/>
                  </a:lnTo>
                  <a:lnTo>
                    <a:pt x="2" y="19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1" name="Freeform 402"/>
            <p:cNvSpPr>
              <a:spLocks/>
            </p:cNvSpPr>
            <p:nvPr/>
          </p:nvSpPr>
          <p:spPr bwMode="auto">
            <a:xfrm>
              <a:off x="7046" y="3668"/>
              <a:ext cx="28" cy="14"/>
            </a:xfrm>
            <a:custGeom>
              <a:avLst/>
              <a:gdLst>
                <a:gd name="T0" fmla="*/ 0 w 112"/>
                <a:gd name="T1" fmla="*/ 0 h 55"/>
                <a:gd name="T2" fmla="*/ 0 w 112"/>
                <a:gd name="T3" fmla="*/ 0 h 55"/>
                <a:gd name="T4" fmla="*/ 0 w 112"/>
                <a:gd name="T5" fmla="*/ 0 h 55"/>
                <a:gd name="T6" fmla="*/ 0 w 112"/>
                <a:gd name="T7" fmla="*/ 0 h 55"/>
                <a:gd name="T8" fmla="*/ 0 w 112"/>
                <a:gd name="T9" fmla="*/ 0 h 55"/>
                <a:gd name="T10" fmla="*/ 0 w 112"/>
                <a:gd name="T11" fmla="*/ 0 h 55"/>
                <a:gd name="T12" fmla="*/ 0 w 112"/>
                <a:gd name="T13" fmla="*/ 0 h 55"/>
                <a:gd name="T14" fmla="*/ 0 w 112"/>
                <a:gd name="T15" fmla="*/ 0 h 55"/>
                <a:gd name="T16" fmla="*/ 0 w 112"/>
                <a:gd name="T17" fmla="*/ 0 h 55"/>
                <a:gd name="T18" fmla="*/ 0 w 112"/>
                <a:gd name="T19" fmla="*/ 0 h 55"/>
                <a:gd name="T20" fmla="*/ 0 w 112"/>
                <a:gd name="T21" fmla="*/ 0 h 55"/>
                <a:gd name="T22" fmla="*/ 0 w 112"/>
                <a:gd name="T23" fmla="*/ 0 h 55"/>
                <a:gd name="T24" fmla="*/ 0 w 112"/>
                <a:gd name="T25" fmla="*/ 0 h 55"/>
                <a:gd name="T26" fmla="*/ 0 w 112"/>
                <a:gd name="T27" fmla="*/ 0 h 55"/>
                <a:gd name="T28" fmla="*/ 0 w 112"/>
                <a:gd name="T29" fmla="*/ 0 h 55"/>
                <a:gd name="T30" fmla="*/ 0 w 112"/>
                <a:gd name="T31" fmla="*/ 0 h 55"/>
                <a:gd name="T32" fmla="*/ 0 w 112"/>
                <a:gd name="T33" fmla="*/ 0 h 55"/>
                <a:gd name="T34" fmla="*/ 0 w 112"/>
                <a:gd name="T35" fmla="*/ 0 h 55"/>
                <a:gd name="T36" fmla="*/ 0 w 112"/>
                <a:gd name="T37" fmla="*/ 0 h 55"/>
                <a:gd name="T38" fmla="*/ 0 w 112"/>
                <a:gd name="T39" fmla="*/ 0 h 55"/>
                <a:gd name="T40" fmla="*/ 0 w 112"/>
                <a:gd name="T41" fmla="*/ 0 h 55"/>
                <a:gd name="T42" fmla="*/ 0 w 112"/>
                <a:gd name="T43" fmla="*/ 0 h 55"/>
                <a:gd name="T44" fmla="*/ 0 w 112"/>
                <a:gd name="T45" fmla="*/ 0 h 55"/>
                <a:gd name="T46" fmla="*/ 0 w 112"/>
                <a:gd name="T47" fmla="*/ 0 h 55"/>
                <a:gd name="T48" fmla="*/ 0 w 112"/>
                <a:gd name="T49" fmla="*/ 0 h 55"/>
                <a:gd name="T50" fmla="*/ 0 w 112"/>
                <a:gd name="T51" fmla="*/ 0 h 55"/>
                <a:gd name="T52" fmla="*/ 0 w 112"/>
                <a:gd name="T53" fmla="*/ 0 h 55"/>
                <a:gd name="T54" fmla="*/ 0 w 112"/>
                <a:gd name="T55" fmla="*/ 0 h 55"/>
                <a:gd name="T56" fmla="*/ 0 w 112"/>
                <a:gd name="T57" fmla="*/ 0 h 55"/>
                <a:gd name="T58" fmla="*/ 0 w 112"/>
                <a:gd name="T59" fmla="*/ 0 h 55"/>
                <a:gd name="T60" fmla="*/ 0 w 112"/>
                <a:gd name="T61" fmla="*/ 0 h 55"/>
                <a:gd name="T62" fmla="*/ 0 w 112"/>
                <a:gd name="T63" fmla="*/ 0 h 55"/>
                <a:gd name="T64" fmla="*/ 0 w 112"/>
                <a:gd name="T65" fmla="*/ 0 h 55"/>
                <a:gd name="T66" fmla="*/ 0 w 112"/>
                <a:gd name="T67" fmla="*/ 0 h 55"/>
                <a:gd name="T68" fmla="*/ 0 w 112"/>
                <a:gd name="T69" fmla="*/ 0 h 55"/>
                <a:gd name="T70" fmla="*/ 0 w 112"/>
                <a:gd name="T71" fmla="*/ 0 h 55"/>
                <a:gd name="T72" fmla="*/ 0 w 112"/>
                <a:gd name="T73" fmla="*/ 0 h 55"/>
                <a:gd name="T74" fmla="*/ 0 w 112"/>
                <a:gd name="T75" fmla="*/ 0 h 55"/>
                <a:gd name="T76" fmla="*/ 0 w 112"/>
                <a:gd name="T77" fmla="*/ 0 h 55"/>
                <a:gd name="T78" fmla="*/ 0 w 112"/>
                <a:gd name="T79" fmla="*/ 0 h 55"/>
                <a:gd name="T80" fmla="*/ 0 w 112"/>
                <a:gd name="T81" fmla="*/ 0 h 55"/>
                <a:gd name="T82" fmla="*/ 0 w 112"/>
                <a:gd name="T83" fmla="*/ 0 h 55"/>
                <a:gd name="T84" fmla="*/ 0 w 112"/>
                <a:gd name="T85" fmla="*/ 0 h 55"/>
                <a:gd name="T86" fmla="*/ 0 w 112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2"/>
                <a:gd name="T133" fmla="*/ 0 h 55"/>
                <a:gd name="T134" fmla="*/ 112 w 112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2" h="55">
                  <a:moveTo>
                    <a:pt x="34" y="0"/>
                  </a:moveTo>
                  <a:lnTo>
                    <a:pt x="43" y="1"/>
                  </a:lnTo>
                  <a:lnTo>
                    <a:pt x="53" y="2"/>
                  </a:lnTo>
                  <a:lnTo>
                    <a:pt x="64" y="2"/>
                  </a:lnTo>
                  <a:lnTo>
                    <a:pt x="75" y="5"/>
                  </a:lnTo>
                  <a:lnTo>
                    <a:pt x="84" y="6"/>
                  </a:lnTo>
                  <a:lnTo>
                    <a:pt x="95" y="10"/>
                  </a:lnTo>
                  <a:lnTo>
                    <a:pt x="104" y="14"/>
                  </a:lnTo>
                  <a:lnTo>
                    <a:pt x="112" y="23"/>
                  </a:lnTo>
                  <a:lnTo>
                    <a:pt x="110" y="28"/>
                  </a:lnTo>
                  <a:lnTo>
                    <a:pt x="107" y="33"/>
                  </a:lnTo>
                  <a:lnTo>
                    <a:pt x="105" y="37"/>
                  </a:lnTo>
                  <a:lnTo>
                    <a:pt x="101" y="41"/>
                  </a:lnTo>
                  <a:lnTo>
                    <a:pt x="94" y="47"/>
                  </a:lnTo>
                  <a:lnTo>
                    <a:pt x="90" y="55"/>
                  </a:lnTo>
                  <a:lnTo>
                    <a:pt x="83" y="54"/>
                  </a:lnTo>
                  <a:lnTo>
                    <a:pt x="77" y="55"/>
                  </a:lnTo>
                  <a:lnTo>
                    <a:pt x="76" y="49"/>
                  </a:lnTo>
                  <a:lnTo>
                    <a:pt x="69" y="48"/>
                  </a:lnTo>
                  <a:lnTo>
                    <a:pt x="71" y="44"/>
                  </a:lnTo>
                  <a:lnTo>
                    <a:pt x="74" y="38"/>
                  </a:lnTo>
                  <a:lnTo>
                    <a:pt x="77" y="33"/>
                  </a:lnTo>
                  <a:lnTo>
                    <a:pt x="80" y="29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70" y="31"/>
                  </a:lnTo>
                  <a:lnTo>
                    <a:pt x="60" y="33"/>
                  </a:lnTo>
                  <a:lnTo>
                    <a:pt x="57" y="28"/>
                  </a:lnTo>
                  <a:lnTo>
                    <a:pt x="55" y="23"/>
                  </a:lnTo>
                  <a:lnTo>
                    <a:pt x="48" y="25"/>
                  </a:lnTo>
                  <a:lnTo>
                    <a:pt x="42" y="28"/>
                  </a:lnTo>
                  <a:lnTo>
                    <a:pt x="36" y="31"/>
                  </a:lnTo>
                  <a:lnTo>
                    <a:pt x="29" y="33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3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3" y="5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2" name="Freeform 403"/>
            <p:cNvSpPr>
              <a:spLocks/>
            </p:cNvSpPr>
            <p:nvPr/>
          </p:nvSpPr>
          <p:spPr bwMode="auto">
            <a:xfrm>
              <a:off x="6726" y="3671"/>
              <a:ext cx="12" cy="9"/>
            </a:xfrm>
            <a:custGeom>
              <a:avLst/>
              <a:gdLst>
                <a:gd name="T0" fmla="*/ 0 w 50"/>
                <a:gd name="T1" fmla="*/ 0 h 37"/>
                <a:gd name="T2" fmla="*/ 0 w 50"/>
                <a:gd name="T3" fmla="*/ 0 h 37"/>
                <a:gd name="T4" fmla="*/ 0 w 50"/>
                <a:gd name="T5" fmla="*/ 0 h 37"/>
                <a:gd name="T6" fmla="*/ 0 w 50"/>
                <a:gd name="T7" fmla="*/ 0 h 37"/>
                <a:gd name="T8" fmla="*/ 0 w 50"/>
                <a:gd name="T9" fmla="*/ 0 h 37"/>
                <a:gd name="T10" fmla="*/ 0 w 50"/>
                <a:gd name="T11" fmla="*/ 0 h 37"/>
                <a:gd name="T12" fmla="*/ 0 w 50"/>
                <a:gd name="T13" fmla="*/ 0 h 37"/>
                <a:gd name="T14" fmla="*/ 0 w 50"/>
                <a:gd name="T15" fmla="*/ 0 h 37"/>
                <a:gd name="T16" fmla="*/ 0 w 50"/>
                <a:gd name="T17" fmla="*/ 0 h 37"/>
                <a:gd name="T18" fmla="*/ 0 w 50"/>
                <a:gd name="T19" fmla="*/ 0 h 37"/>
                <a:gd name="T20" fmla="*/ 0 w 50"/>
                <a:gd name="T21" fmla="*/ 0 h 37"/>
                <a:gd name="T22" fmla="*/ 0 w 50"/>
                <a:gd name="T23" fmla="*/ 0 h 37"/>
                <a:gd name="T24" fmla="*/ 0 w 50"/>
                <a:gd name="T25" fmla="*/ 0 h 37"/>
                <a:gd name="T26" fmla="*/ 0 w 50"/>
                <a:gd name="T27" fmla="*/ 0 h 37"/>
                <a:gd name="T28" fmla="*/ 0 w 50"/>
                <a:gd name="T29" fmla="*/ 0 h 37"/>
                <a:gd name="T30" fmla="*/ 0 w 50"/>
                <a:gd name="T31" fmla="*/ 0 h 37"/>
                <a:gd name="T32" fmla="*/ 0 w 50"/>
                <a:gd name="T33" fmla="*/ 0 h 37"/>
                <a:gd name="T34" fmla="*/ 0 w 50"/>
                <a:gd name="T35" fmla="*/ 0 h 37"/>
                <a:gd name="T36" fmla="*/ 0 w 50"/>
                <a:gd name="T37" fmla="*/ 0 h 37"/>
                <a:gd name="T38" fmla="*/ 0 w 50"/>
                <a:gd name="T39" fmla="*/ 0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0"/>
                <a:gd name="T61" fmla="*/ 0 h 37"/>
                <a:gd name="T62" fmla="*/ 50 w 50"/>
                <a:gd name="T63" fmla="*/ 37 h 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0" h="37">
                  <a:moveTo>
                    <a:pt x="39" y="0"/>
                  </a:moveTo>
                  <a:lnTo>
                    <a:pt x="45" y="2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5"/>
                  </a:lnTo>
                  <a:lnTo>
                    <a:pt x="45" y="21"/>
                  </a:lnTo>
                  <a:lnTo>
                    <a:pt x="41" y="25"/>
                  </a:lnTo>
                  <a:lnTo>
                    <a:pt x="32" y="30"/>
                  </a:lnTo>
                  <a:lnTo>
                    <a:pt x="20" y="35"/>
                  </a:lnTo>
                  <a:lnTo>
                    <a:pt x="9" y="37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0" y="19"/>
                  </a:lnTo>
                  <a:lnTo>
                    <a:pt x="17" y="14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3" name="Freeform 404"/>
            <p:cNvSpPr>
              <a:spLocks/>
            </p:cNvSpPr>
            <p:nvPr/>
          </p:nvSpPr>
          <p:spPr bwMode="auto">
            <a:xfrm>
              <a:off x="7103" y="3674"/>
              <a:ext cx="8" cy="7"/>
            </a:xfrm>
            <a:custGeom>
              <a:avLst/>
              <a:gdLst>
                <a:gd name="T0" fmla="*/ 0 w 31"/>
                <a:gd name="T1" fmla="*/ 0 h 29"/>
                <a:gd name="T2" fmla="*/ 0 w 31"/>
                <a:gd name="T3" fmla="*/ 0 h 29"/>
                <a:gd name="T4" fmla="*/ 0 w 31"/>
                <a:gd name="T5" fmla="*/ 0 h 29"/>
                <a:gd name="T6" fmla="*/ 0 w 31"/>
                <a:gd name="T7" fmla="*/ 0 h 29"/>
                <a:gd name="T8" fmla="*/ 0 w 31"/>
                <a:gd name="T9" fmla="*/ 0 h 29"/>
                <a:gd name="T10" fmla="*/ 0 w 31"/>
                <a:gd name="T11" fmla="*/ 0 h 29"/>
                <a:gd name="T12" fmla="*/ 0 w 31"/>
                <a:gd name="T13" fmla="*/ 0 h 29"/>
                <a:gd name="T14" fmla="*/ 0 w 31"/>
                <a:gd name="T15" fmla="*/ 0 h 29"/>
                <a:gd name="T16" fmla="*/ 0 w 31"/>
                <a:gd name="T17" fmla="*/ 0 h 29"/>
                <a:gd name="T18" fmla="*/ 0 w 31"/>
                <a:gd name="T19" fmla="*/ 0 h 29"/>
                <a:gd name="T20" fmla="*/ 0 w 31"/>
                <a:gd name="T21" fmla="*/ 0 h 29"/>
                <a:gd name="T22" fmla="*/ 0 w 31"/>
                <a:gd name="T23" fmla="*/ 0 h 29"/>
                <a:gd name="T24" fmla="*/ 0 w 31"/>
                <a:gd name="T25" fmla="*/ 0 h 29"/>
                <a:gd name="T26" fmla="*/ 0 w 31"/>
                <a:gd name="T27" fmla="*/ 0 h 29"/>
                <a:gd name="T28" fmla="*/ 0 w 31"/>
                <a:gd name="T29" fmla="*/ 0 h 29"/>
                <a:gd name="T30" fmla="*/ 0 w 31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"/>
                <a:gd name="T49" fmla="*/ 0 h 29"/>
                <a:gd name="T50" fmla="*/ 31 w 31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" h="29">
                  <a:moveTo>
                    <a:pt x="17" y="0"/>
                  </a:moveTo>
                  <a:lnTo>
                    <a:pt x="26" y="4"/>
                  </a:lnTo>
                  <a:lnTo>
                    <a:pt x="30" y="10"/>
                  </a:lnTo>
                  <a:lnTo>
                    <a:pt x="31" y="13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9" y="24"/>
                  </a:lnTo>
                  <a:lnTo>
                    <a:pt x="14" y="26"/>
                  </a:lnTo>
                  <a:lnTo>
                    <a:pt x="8" y="2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6" y="10"/>
                  </a:lnTo>
                  <a:lnTo>
                    <a:pt x="11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4" name="Freeform 405"/>
            <p:cNvSpPr>
              <a:spLocks/>
            </p:cNvSpPr>
            <p:nvPr/>
          </p:nvSpPr>
          <p:spPr bwMode="auto">
            <a:xfrm>
              <a:off x="6797" y="3682"/>
              <a:ext cx="20" cy="19"/>
            </a:xfrm>
            <a:custGeom>
              <a:avLst/>
              <a:gdLst>
                <a:gd name="T0" fmla="*/ 0 w 81"/>
                <a:gd name="T1" fmla="*/ 0 h 75"/>
                <a:gd name="T2" fmla="*/ 0 w 81"/>
                <a:gd name="T3" fmla="*/ 0 h 75"/>
                <a:gd name="T4" fmla="*/ 0 w 81"/>
                <a:gd name="T5" fmla="*/ 0 h 75"/>
                <a:gd name="T6" fmla="*/ 0 w 81"/>
                <a:gd name="T7" fmla="*/ 0 h 75"/>
                <a:gd name="T8" fmla="*/ 0 w 81"/>
                <a:gd name="T9" fmla="*/ 0 h 75"/>
                <a:gd name="T10" fmla="*/ 0 w 81"/>
                <a:gd name="T11" fmla="*/ 0 h 75"/>
                <a:gd name="T12" fmla="*/ 0 w 81"/>
                <a:gd name="T13" fmla="*/ 0 h 75"/>
                <a:gd name="T14" fmla="*/ 0 w 81"/>
                <a:gd name="T15" fmla="*/ 0 h 75"/>
                <a:gd name="T16" fmla="*/ 0 w 81"/>
                <a:gd name="T17" fmla="*/ 0 h 75"/>
                <a:gd name="T18" fmla="*/ 0 w 81"/>
                <a:gd name="T19" fmla="*/ 0 h 75"/>
                <a:gd name="T20" fmla="*/ 0 w 81"/>
                <a:gd name="T21" fmla="*/ 0 h 75"/>
                <a:gd name="T22" fmla="*/ 0 w 81"/>
                <a:gd name="T23" fmla="*/ 0 h 75"/>
                <a:gd name="T24" fmla="*/ 0 w 81"/>
                <a:gd name="T25" fmla="*/ 0 h 75"/>
                <a:gd name="T26" fmla="*/ 0 w 81"/>
                <a:gd name="T27" fmla="*/ 0 h 75"/>
                <a:gd name="T28" fmla="*/ 0 w 81"/>
                <a:gd name="T29" fmla="*/ 0 h 75"/>
                <a:gd name="T30" fmla="*/ 0 w 81"/>
                <a:gd name="T31" fmla="*/ 0 h 75"/>
                <a:gd name="T32" fmla="*/ 0 w 81"/>
                <a:gd name="T33" fmla="*/ 0 h 75"/>
                <a:gd name="T34" fmla="*/ 0 w 81"/>
                <a:gd name="T35" fmla="*/ 0 h 75"/>
                <a:gd name="T36" fmla="*/ 0 w 81"/>
                <a:gd name="T37" fmla="*/ 0 h 75"/>
                <a:gd name="T38" fmla="*/ 0 w 81"/>
                <a:gd name="T39" fmla="*/ 0 h 75"/>
                <a:gd name="T40" fmla="*/ 0 w 81"/>
                <a:gd name="T41" fmla="*/ 0 h 75"/>
                <a:gd name="T42" fmla="*/ 0 w 81"/>
                <a:gd name="T43" fmla="*/ 0 h 75"/>
                <a:gd name="T44" fmla="*/ 0 w 81"/>
                <a:gd name="T45" fmla="*/ 0 h 75"/>
                <a:gd name="T46" fmla="*/ 0 w 81"/>
                <a:gd name="T47" fmla="*/ 0 h 75"/>
                <a:gd name="T48" fmla="*/ 0 w 81"/>
                <a:gd name="T49" fmla="*/ 0 h 75"/>
                <a:gd name="T50" fmla="*/ 0 w 81"/>
                <a:gd name="T51" fmla="*/ 0 h 75"/>
                <a:gd name="T52" fmla="*/ 0 w 81"/>
                <a:gd name="T53" fmla="*/ 0 h 75"/>
                <a:gd name="T54" fmla="*/ 0 w 81"/>
                <a:gd name="T55" fmla="*/ 0 h 75"/>
                <a:gd name="T56" fmla="*/ 0 w 81"/>
                <a:gd name="T57" fmla="*/ 0 h 75"/>
                <a:gd name="T58" fmla="*/ 0 w 81"/>
                <a:gd name="T59" fmla="*/ 0 h 7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1"/>
                <a:gd name="T91" fmla="*/ 0 h 75"/>
                <a:gd name="T92" fmla="*/ 81 w 81"/>
                <a:gd name="T93" fmla="*/ 75 h 7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1" h="75">
                  <a:moveTo>
                    <a:pt x="48" y="0"/>
                  </a:moveTo>
                  <a:lnTo>
                    <a:pt x="59" y="8"/>
                  </a:lnTo>
                  <a:lnTo>
                    <a:pt x="68" y="17"/>
                  </a:lnTo>
                  <a:lnTo>
                    <a:pt x="72" y="21"/>
                  </a:lnTo>
                  <a:lnTo>
                    <a:pt x="75" y="27"/>
                  </a:lnTo>
                  <a:lnTo>
                    <a:pt x="78" y="32"/>
                  </a:lnTo>
                  <a:lnTo>
                    <a:pt x="81" y="38"/>
                  </a:lnTo>
                  <a:lnTo>
                    <a:pt x="72" y="35"/>
                  </a:lnTo>
                  <a:lnTo>
                    <a:pt x="63" y="36"/>
                  </a:lnTo>
                  <a:lnTo>
                    <a:pt x="55" y="39"/>
                  </a:lnTo>
                  <a:lnTo>
                    <a:pt x="48" y="46"/>
                  </a:lnTo>
                  <a:lnTo>
                    <a:pt x="39" y="52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5" y="75"/>
                  </a:lnTo>
                  <a:lnTo>
                    <a:pt x="16" y="73"/>
                  </a:lnTo>
                  <a:lnTo>
                    <a:pt x="10" y="73"/>
                  </a:lnTo>
                  <a:lnTo>
                    <a:pt x="4" y="7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1" y="56"/>
                  </a:lnTo>
                  <a:lnTo>
                    <a:pt x="2" y="47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29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8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5" name="Freeform 406"/>
            <p:cNvSpPr>
              <a:spLocks/>
            </p:cNvSpPr>
            <p:nvPr/>
          </p:nvSpPr>
          <p:spPr bwMode="auto">
            <a:xfrm>
              <a:off x="6816" y="3682"/>
              <a:ext cx="34" cy="23"/>
            </a:xfrm>
            <a:custGeom>
              <a:avLst/>
              <a:gdLst>
                <a:gd name="T0" fmla="*/ 0 w 136"/>
                <a:gd name="T1" fmla="*/ 0 h 92"/>
                <a:gd name="T2" fmla="*/ 0 w 136"/>
                <a:gd name="T3" fmla="*/ 0 h 92"/>
                <a:gd name="T4" fmla="*/ 0 w 136"/>
                <a:gd name="T5" fmla="*/ 0 h 92"/>
                <a:gd name="T6" fmla="*/ 0 w 136"/>
                <a:gd name="T7" fmla="*/ 0 h 92"/>
                <a:gd name="T8" fmla="*/ 0 w 136"/>
                <a:gd name="T9" fmla="*/ 0 h 92"/>
                <a:gd name="T10" fmla="*/ 0 w 136"/>
                <a:gd name="T11" fmla="*/ 0 h 92"/>
                <a:gd name="T12" fmla="*/ 0 w 136"/>
                <a:gd name="T13" fmla="*/ 0 h 92"/>
                <a:gd name="T14" fmla="*/ 0 w 136"/>
                <a:gd name="T15" fmla="*/ 0 h 92"/>
                <a:gd name="T16" fmla="*/ 0 w 136"/>
                <a:gd name="T17" fmla="*/ 0 h 92"/>
                <a:gd name="T18" fmla="*/ 0 w 136"/>
                <a:gd name="T19" fmla="*/ 0 h 92"/>
                <a:gd name="T20" fmla="*/ 0 w 136"/>
                <a:gd name="T21" fmla="*/ 0 h 92"/>
                <a:gd name="T22" fmla="*/ 0 w 136"/>
                <a:gd name="T23" fmla="*/ 0 h 92"/>
                <a:gd name="T24" fmla="*/ 0 w 136"/>
                <a:gd name="T25" fmla="*/ 0 h 92"/>
                <a:gd name="T26" fmla="*/ 0 w 136"/>
                <a:gd name="T27" fmla="*/ 0 h 92"/>
                <a:gd name="T28" fmla="*/ 0 w 136"/>
                <a:gd name="T29" fmla="*/ 0 h 92"/>
                <a:gd name="T30" fmla="*/ 0 w 136"/>
                <a:gd name="T31" fmla="*/ 0 h 92"/>
                <a:gd name="T32" fmla="*/ 0 w 136"/>
                <a:gd name="T33" fmla="*/ 0 h 92"/>
                <a:gd name="T34" fmla="*/ 0 w 136"/>
                <a:gd name="T35" fmla="*/ 0 h 92"/>
                <a:gd name="T36" fmla="*/ 0 w 136"/>
                <a:gd name="T37" fmla="*/ 0 h 92"/>
                <a:gd name="T38" fmla="*/ 0 w 136"/>
                <a:gd name="T39" fmla="*/ 0 h 92"/>
                <a:gd name="T40" fmla="*/ 0 w 136"/>
                <a:gd name="T41" fmla="*/ 0 h 92"/>
                <a:gd name="T42" fmla="*/ 0 w 136"/>
                <a:gd name="T43" fmla="*/ 0 h 92"/>
                <a:gd name="T44" fmla="*/ 0 w 136"/>
                <a:gd name="T45" fmla="*/ 0 h 92"/>
                <a:gd name="T46" fmla="*/ 0 w 136"/>
                <a:gd name="T47" fmla="*/ 0 h 92"/>
                <a:gd name="T48" fmla="*/ 0 w 136"/>
                <a:gd name="T49" fmla="*/ 0 h 92"/>
                <a:gd name="T50" fmla="*/ 0 w 136"/>
                <a:gd name="T51" fmla="*/ 0 h 92"/>
                <a:gd name="T52" fmla="*/ 0 w 136"/>
                <a:gd name="T53" fmla="*/ 0 h 92"/>
                <a:gd name="T54" fmla="*/ 0 w 136"/>
                <a:gd name="T55" fmla="*/ 0 h 92"/>
                <a:gd name="T56" fmla="*/ 0 w 136"/>
                <a:gd name="T57" fmla="*/ 0 h 92"/>
                <a:gd name="T58" fmla="*/ 0 w 136"/>
                <a:gd name="T59" fmla="*/ 0 h 92"/>
                <a:gd name="T60" fmla="*/ 0 w 136"/>
                <a:gd name="T61" fmla="*/ 0 h 92"/>
                <a:gd name="T62" fmla="*/ 0 w 136"/>
                <a:gd name="T63" fmla="*/ 0 h 92"/>
                <a:gd name="T64" fmla="*/ 0 w 136"/>
                <a:gd name="T65" fmla="*/ 0 h 92"/>
                <a:gd name="T66" fmla="*/ 0 w 136"/>
                <a:gd name="T67" fmla="*/ 0 h 92"/>
                <a:gd name="T68" fmla="*/ 0 w 136"/>
                <a:gd name="T69" fmla="*/ 0 h 92"/>
                <a:gd name="T70" fmla="*/ 0 w 136"/>
                <a:gd name="T71" fmla="*/ 0 h 92"/>
                <a:gd name="T72" fmla="*/ 0 w 136"/>
                <a:gd name="T73" fmla="*/ 0 h 92"/>
                <a:gd name="T74" fmla="*/ 0 w 136"/>
                <a:gd name="T75" fmla="*/ 0 h 92"/>
                <a:gd name="T76" fmla="*/ 0 w 136"/>
                <a:gd name="T77" fmla="*/ 0 h 92"/>
                <a:gd name="T78" fmla="*/ 0 w 136"/>
                <a:gd name="T79" fmla="*/ 0 h 92"/>
                <a:gd name="T80" fmla="*/ 0 w 136"/>
                <a:gd name="T81" fmla="*/ 0 h 92"/>
                <a:gd name="T82" fmla="*/ 0 w 136"/>
                <a:gd name="T83" fmla="*/ 0 h 92"/>
                <a:gd name="T84" fmla="*/ 0 w 136"/>
                <a:gd name="T85" fmla="*/ 0 h 92"/>
                <a:gd name="T86" fmla="*/ 0 w 136"/>
                <a:gd name="T87" fmla="*/ 0 h 92"/>
                <a:gd name="T88" fmla="*/ 0 w 136"/>
                <a:gd name="T89" fmla="*/ 0 h 92"/>
                <a:gd name="T90" fmla="*/ 0 w 136"/>
                <a:gd name="T91" fmla="*/ 0 h 92"/>
                <a:gd name="T92" fmla="*/ 0 w 136"/>
                <a:gd name="T93" fmla="*/ 0 h 92"/>
                <a:gd name="T94" fmla="*/ 0 w 136"/>
                <a:gd name="T95" fmla="*/ 0 h 92"/>
                <a:gd name="T96" fmla="*/ 0 w 136"/>
                <a:gd name="T97" fmla="*/ 0 h 92"/>
                <a:gd name="T98" fmla="*/ 0 w 136"/>
                <a:gd name="T99" fmla="*/ 0 h 92"/>
                <a:gd name="T100" fmla="*/ 0 w 136"/>
                <a:gd name="T101" fmla="*/ 0 h 92"/>
                <a:gd name="T102" fmla="*/ 0 w 136"/>
                <a:gd name="T103" fmla="*/ 0 h 92"/>
                <a:gd name="T104" fmla="*/ 0 w 136"/>
                <a:gd name="T105" fmla="*/ 0 h 92"/>
                <a:gd name="T106" fmla="*/ 0 w 136"/>
                <a:gd name="T107" fmla="*/ 0 h 92"/>
                <a:gd name="T108" fmla="*/ 0 w 136"/>
                <a:gd name="T109" fmla="*/ 0 h 92"/>
                <a:gd name="T110" fmla="*/ 0 w 136"/>
                <a:gd name="T111" fmla="*/ 0 h 92"/>
                <a:gd name="T112" fmla="*/ 0 w 136"/>
                <a:gd name="T113" fmla="*/ 0 h 92"/>
                <a:gd name="T114" fmla="*/ 0 w 136"/>
                <a:gd name="T115" fmla="*/ 0 h 92"/>
                <a:gd name="T116" fmla="*/ 0 w 136"/>
                <a:gd name="T117" fmla="*/ 0 h 92"/>
                <a:gd name="T118" fmla="*/ 0 w 136"/>
                <a:gd name="T119" fmla="*/ 0 h 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92"/>
                <a:gd name="T182" fmla="*/ 136 w 136"/>
                <a:gd name="T183" fmla="*/ 92 h 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92">
                  <a:moveTo>
                    <a:pt x="100" y="1"/>
                  </a:moveTo>
                  <a:lnTo>
                    <a:pt x="104" y="0"/>
                  </a:lnTo>
                  <a:lnTo>
                    <a:pt x="110" y="1"/>
                  </a:lnTo>
                  <a:lnTo>
                    <a:pt x="116" y="3"/>
                  </a:lnTo>
                  <a:lnTo>
                    <a:pt x="122" y="6"/>
                  </a:lnTo>
                  <a:lnTo>
                    <a:pt x="131" y="11"/>
                  </a:lnTo>
                  <a:lnTo>
                    <a:pt x="136" y="20"/>
                  </a:lnTo>
                  <a:lnTo>
                    <a:pt x="135" y="23"/>
                  </a:lnTo>
                  <a:lnTo>
                    <a:pt x="132" y="28"/>
                  </a:lnTo>
                  <a:lnTo>
                    <a:pt x="127" y="30"/>
                  </a:lnTo>
                  <a:lnTo>
                    <a:pt x="124" y="31"/>
                  </a:lnTo>
                  <a:lnTo>
                    <a:pt x="118" y="32"/>
                  </a:lnTo>
                  <a:lnTo>
                    <a:pt x="112" y="33"/>
                  </a:lnTo>
                  <a:lnTo>
                    <a:pt x="106" y="31"/>
                  </a:lnTo>
                  <a:lnTo>
                    <a:pt x="100" y="31"/>
                  </a:lnTo>
                  <a:lnTo>
                    <a:pt x="94" y="31"/>
                  </a:lnTo>
                  <a:lnTo>
                    <a:pt x="90" y="33"/>
                  </a:lnTo>
                  <a:lnTo>
                    <a:pt x="80" y="38"/>
                  </a:lnTo>
                  <a:lnTo>
                    <a:pt x="76" y="45"/>
                  </a:lnTo>
                  <a:lnTo>
                    <a:pt x="71" y="53"/>
                  </a:lnTo>
                  <a:lnTo>
                    <a:pt x="68" y="63"/>
                  </a:lnTo>
                  <a:lnTo>
                    <a:pt x="67" y="68"/>
                  </a:lnTo>
                  <a:lnTo>
                    <a:pt x="68" y="74"/>
                  </a:lnTo>
                  <a:lnTo>
                    <a:pt x="68" y="80"/>
                  </a:lnTo>
                  <a:lnTo>
                    <a:pt x="72" y="86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5" y="87"/>
                  </a:lnTo>
                  <a:lnTo>
                    <a:pt x="59" y="86"/>
                  </a:lnTo>
                  <a:lnTo>
                    <a:pt x="53" y="85"/>
                  </a:lnTo>
                  <a:lnTo>
                    <a:pt x="48" y="86"/>
                  </a:lnTo>
                  <a:lnTo>
                    <a:pt x="42" y="86"/>
                  </a:lnTo>
                  <a:lnTo>
                    <a:pt x="38" y="86"/>
                  </a:lnTo>
                  <a:lnTo>
                    <a:pt x="33" y="85"/>
                  </a:lnTo>
                  <a:lnTo>
                    <a:pt x="30" y="80"/>
                  </a:lnTo>
                  <a:lnTo>
                    <a:pt x="25" y="85"/>
                  </a:lnTo>
                  <a:lnTo>
                    <a:pt x="17" y="88"/>
                  </a:lnTo>
                  <a:lnTo>
                    <a:pt x="7" y="89"/>
                  </a:lnTo>
                  <a:lnTo>
                    <a:pt x="0" y="92"/>
                  </a:lnTo>
                  <a:lnTo>
                    <a:pt x="1" y="85"/>
                  </a:lnTo>
                  <a:lnTo>
                    <a:pt x="6" y="77"/>
                  </a:lnTo>
                  <a:lnTo>
                    <a:pt x="9" y="68"/>
                  </a:lnTo>
                  <a:lnTo>
                    <a:pt x="17" y="61"/>
                  </a:lnTo>
                  <a:lnTo>
                    <a:pt x="21" y="54"/>
                  </a:lnTo>
                  <a:lnTo>
                    <a:pt x="27" y="53"/>
                  </a:lnTo>
                  <a:lnTo>
                    <a:pt x="29" y="52"/>
                  </a:lnTo>
                  <a:lnTo>
                    <a:pt x="30" y="53"/>
                  </a:lnTo>
                  <a:lnTo>
                    <a:pt x="31" y="57"/>
                  </a:lnTo>
                  <a:lnTo>
                    <a:pt x="32" y="63"/>
                  </a:lnTo>
                  <a:lnTo>
                    <a:pt x="42" y="54"/>
                  </a:lnTo>
                  <a:lnTo>
                    <a:pt x="53" y="49"/>
                  </a:lnTo>
                  <a:lnTo>
                    <a:pt x="61" y="43"/>
                  </a:lnTo>
                  <a:lnTo>
                    <a:pt x="70" y="35"/>
                  </a:lnTo>
                  <a:lnTo>
                    <a:pt x="76" y="28"/>
                  </a:lnTo>
                  <a:lnTo>
                    <a:pt x="83" y="21"/>
                  </a:lnTo>
                  <a:lnTo>
                    <a:pt x="86" y="17"/>
                  </a:lnTo>
                  <a:lnTo>
                    <a:pt x="90" y="11"/>
                  </a:lnTo>
                  <a:lnTo>
                    <a:pt x="95" y="7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6" name="Freeform 407"/>
            <p:cNvSpPr>
              <a:spLocks/>
            </p:cNvSpPr>
            <p:nvPr/>
          </p:nvSpPr>
          <p:spPr bwMode="auto">
            <a:xfrm>
              <a:off x="7041" y="3683"/>
              <a:ext cx="14" cy="15"/>
            </a:xfrm>
            <a:custGeom>
              <a:avLst/>
              <a:gdLst>
                <a:gd name="T0" fmla="*/ 0 w 55"/>
                <a:gd name="T1" fmla="*/ 0 h 60"/>
                <a:gd name="T2" fmla="*/ 0 w 55"/>
                <a:gd name="T3" fmla="*/ 0 h 60"/>
                <a:gd name="T4" fmla="*/ 0 w 55"/>
                <a:gd name="T5" fmla="*/ 0 h 60"/>
                <a:gd name="T6" fmla="*/ 0 w 55"/>
                <a:gd name="T7" fmla="*/ 0 h 60"/>
                <a:gd name="T8" fmla="*/ 0 w 55"/>
                <a:gd name="T9" fmla="*/ 0 h 60"/>
                <a:gd name="T10" fmla="*/ 0 w 55"/>
                <a:gd name="T11" fmla="*/ 0 h 60"/>
                <a:gd name="T12" fmla="*/ 0 w 55"/>
                <a:gd name="T13" fmla="*/ 0 h 60"/>
                <a:gd name="T14" fmla="*/ 0 w 55"/>
                <a:gd name="T15" fmla="*/ 0 h 60"/>
                <a:gd name="T16" fmla="*/ 0 w 55"/>
                <a:gd name="T17" fmla="*/ 0 h 60"/>
                <a:gd name="T18" fmla="*/ 0 w 55"/>
                <a:gd name="T19" fmla="*/ 0 h 60"/>
                <a:gd name="T20" fmla="*/ 0 w 55"/>
                <a:gd name="T21" fmla="*/ 0 h 60"/>
                <a:gd name="T22" fmla="*/ 0 w 55"/>
                <a:gd name="T23" fmla="*/ 0 h 60"/>
                <a:gd name="T24" fmla="*/ 0 w 55"/>
                <a:gd name="T25" fmla="*/ 0 h 60"/>
                <a:gd name="T26" fmla="*/ 0 w 55"/>
                <a:gd name="T27" fmla="*/ 0 h 60"/>
                <a:gd name="T28" fmla="*/ 0 w 55"/>
                <a:gd name="T29" fmla="*/ 0 h 60"/>
                <a:gd name="T30" fmla="*/ 0 w 55"/>
                <a:gd name="T31" fmla="*/ 0 h 60"/>
                <a:gd name="T32" fmla="*/ 0 w 55"/>
                <a:gd name="T33" fmla="*/ 0 h 60"/>
                <a:gd name="T34" fmla="*/ 0 w 55"/>
                <a:gd name="T35" fmla="*/ 0 h 60"/>
                <a:gd name="T36" fmla="*/ 0 w 55"/>
                <a:gd name="T37" fmla="*/ 0 h 60"/>
                <a:gd name="T38" fmla="*/ 0 w 55"/>
                <a:gd name="T39" fmla="*/ 0 h 60"/>
                <a:gd name="T40" fmla="*/ 0 w 55"/>
                <a:gd name="T41" fmla="*/ 0 h 60"/>
                <a:gd name="T42" fmla="*/ 0 w 55"/>
                <a:gd name="T43" fmla="*/ 0 h 60"/>
                <a:gd name="T44" fmla="*/ 0 w 55"/>
                <a:gd name="T45" fmla="*/ 0 h 60"/>
                <a:gd name="T46" fmla="*/ 0 w 55"/>
                <a:gd name="T47" fmla="*/ 0 h 60"/>
                <a:gd name="T48" fmla="*/ 0 w 55"/>
                <a:gd name="T49" fmla="*/ 0 h 60"/>
                <a:gd name="T50" fmla="*/ 0 w 55"/>
                <a:gd name="T51" fmla="*/ 0 h 60"/>
                <a:gd name="T52" fmla="*/ 0 w 55"/>
                <a:gd name="T53" fmla="*/ 0 h 60"/>
                <a:gd name="T54" fmla="*/ 0 w 55"/>
                <a:gd name="T55" fmla="*/ 0 h 60"/>
                <a:gd name="T56" fmla="*/ 0 w 55"/>
                <a:gd name="T57" fmla="*/ 0 h 60"/>
                <a:gd name="T58" fmla="*/ 0 w 55"/>
                <a:gd name="T59" fmla="*/ 0 h 60"/>
                <a:gd name="T60" fmla="*/ 0 w 55"/>
                <a:gd name="T61" fmla="*/ 0 h 60"/>
                <a:gd name="T62" fmla="*/ 0 w 55"/>
                <a:gd name="T63" fmla="*/ 0 h 60"/>
                <a:gd name="T64" fmla="*/ 0 w 55"/>
                <a:gd name="T65" fmla="*/ 0 h 60"/>
                <a:gd name="T66" fmla="*/ 0 w 55"/>
                <a:gd name="T67" fmla="*/ 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"/>
                <a:gd name="T103" fmla="*/ 0 h 60"/>
                <a:gd name="T104" fmla="*/ 55 w 55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" h="60">
                  <a:moveTo>
                    <a:pt x="6" y="0"/>
                  </a:moveTo>
                  <a:lnTo>
                    <a:pt x="15" y="4"/>
                  </a:lnTo>
                  <a:lnTo>
                    <a:pt x="26" y="3"/>
                  </a:lnTo>
                  <a:lnTo>
                    <a:pt x="31" y="1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50" y="5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5" y="25"/>
                  </a:lnTo>
                  <a:lnTo>
                    <a:pt x="53" y="30"/>
                  </a:lnTo>
                  <a:lnTo>
                    <a:pt x="48" y="37"/>
                  </a:lnTo>
                  <a:lnTo>
                    <a:pt x="46" y="43"/>
                  </a:lnTo>
                  <a:lnTo>
                    <a:pt x="46" y="48"/>
                  </a:lnTo>
                  <a:lnTo>
                    <a:pt x="50" y="55"/>
                  </a:lnTo>
                  <a:lnTo>
                    <a:pt x="43" y="56"/>
                  </a:lnTo>
                  <a:lnTo>
                    <a:pt x="36" y="57"/>
                  </a:lnTo>
                  <a:lnTo>
                    <a:pt x="30" y="58"/>
                  </a:lnTo>
                  <a:lnTo>
                    <a:pt x="23" y="60"/>
                  </a:lnTo>
                  <a:lnTo>
                    <a:pt x="26" y="51"/>
                  </a:lnTo>
                  <a:lnTo>
                    <a:pt x="29" y="43"/>
                  </a:lnTo>
                  <a:lnTo>
                    <a:pt x="29" y="34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19" y="21"/>
                  </a:lnTo>
                  <a:lnTo>
                    <a:pt x="11" y="21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7" name="Freeform 408"/>
            <p:cNvSpPr>
              <a:spLocks/>
            </p:cNvSpPr>
            <p:nvPr/>
          </p:nvSpPr>
          <p:spPr bwMode="auto">
            <a:xfrm>
              <a:off x="6736" y="3684"/>
              <a:ext cx="9" cy="18"/>
            </a:xfrm>
            <a:custGeom>
              <a:avLst/>
              <a:gdLst>
                <a:gd name="T0" fmla="*/ 0 w 39"/>
                <a:gd name="T1" fmla="*/ 0 h 72"/>
                <a:gd name="T2" fmla="*/ 0 w 39"/>
                <a:gd name="T3" fmla="*/ 0 h 72"/>
                <a:gd name="T4" fmla="*/ 0 w 39"/>
                <a:gd name="T5" fmla="*/ 0 h 72"/>
                <a:gd name="T6" fmla="*/ 0 w 39"/>
                <a:gd name="T7" fmla="*/ 0 h 72"/>
                <a:gd name="T8" fmla="*/ 0 w 39"/>
                <a:gd name="T9" fmla="*/ 0 h 72"/>
                <a:gd name="T10" fmla="*/ 0 w 39"/>
                <a:gd name="T11" fmla="*/ 0 h 72"/>
                <a:gd name="T12" fmla="*/ 0 w 39"/>
                <a:gd name="T13" fmla="*/ 0 h 72"/>
                <a:gd name="T14" fmla="*/ 0 w 39"/>
                <a:gd name="T15" fmla="*/ 0 h 72"/>
                <a:gd name="T16" fmla="*/ 0 w 39"/>
                <a:gd name="T17" fmla="*/ 0 h 72"/>
                <a:gd name="T18" fmla="*/ 0 w 39"/>
                <a:gd name="T19" fmla="*/ 0 h 72"/>
                <a:gd name="T20" fmla="*/ 0 w 39"/>
                <a:gd name="T21" fmla="*/ 0 h 72"/>
                <a:gd name="T22" fmla="*/ 0 w 39"/>
                <a:gd name="T23" fmla="*/ 0 h 72"/>
                <a:gd name="T24" fmla="*/ 0 w 39"/>
                <a:gd name="T25" fmla="*/ 0 h 72"/>
                <a:gd name="T26" fmla="*/ 0 w 39"/>
                <a:gd name="T27" fmla="*/ 0 h 72"/>
                <a:gd name="T28" fmla="*/ 0 w 39"/>
                <a:gd name="T29" fmla="*/ 0 h 72"/>
                <a:gd name="T30" fmla="*/ 0 w 39"/>
                <a:gd name="T31" fmla="*/ 0 h 72"/>
                <a:gd name="T32" fmla="*/ 0 w 39"/>
                <a:gd name="T33" fmla="*/ 0 h 72"/>
                <a:gd name="T34" fmla="*/ 0 w 39"/>
                <a:gd name="T35" fmla="*/ 0 h 72"/>
                <a:gd name="T36" fmla="*/ 0 w 39"/>
                <a:gd name="T37" fmla="*/ 0 h 72"/>
                <a:gd name="T38" fmla="*/ 0 w 39"/>
                <a:gd name="T39" fmla="*/ 0 h 72"/>
                <a:gd name="T40" fmla="*/ 0 w 39"/>
                <a:gd name="T41" fmla="*/ 0 h 72"/>
                <a:gd name="T42" fmla="*/ 0 w 39"/>
                <a:gd name="T43" fmla="*/ 0 h 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9"/>
                <a:gd name="T67" fmla="*/ 0 h 72"/>
                <a:gd name="T68" fmla="*/ 39 w 39"/>
                <a:gd name="T69" fmla="*/ 72 h 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9" h="72">
                  <a:moveTo>
                    <a:pt x="30" y="0"/>
                  </a:moveTo>
                  <a:lnTo>
                    <a:pt x="36" y="2"/>
                  </a:lnTo>
                  <a:lnTo>
                    <a:pt x="39" y="7"/>
                  </a:lnTo>
                  <a:lnTo>
                    <a:pt x="39" y="11"/>
                  </a:lnTo>
                  <a:lnTo>
                    <a:pt x="39" y="19"/>
                  </a:lnTo>
                  <a:lnTo>
                    <a:pt x="30" y="27"/>
                  </a:lnTo>
                  <a:lnTo>
                    <a:pt x="22" y="38"/>
                  </a:lnTo>
                  <a:lnTo>
                    <a:pt x="14" y="48"/>
                  </a:lnTo>
                  <a:lnTo>
                    <a:pt x="11" y="55"/>
                  </a:lnTo>
                  <a:lnTo>
                    <a:pt x="17" y="67"/>
                  </a:lnTo>
                  <a:lnTo>
                    <a:pt x="9" y="72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4" y="40"/>
                  </a:lnTo>
                  <a:lnTo>
                    <a:pt x="6" y="34"/>
                  </a:lnTo>
                  <a:lnTo>
                    <a:pt x="10" y="28"/>
                  </a:lnTo>
                  <a:lnTo>
                    <a:pt x="14" y="22"/>
                  </a:lnTo>
                  <a:lnTo>
                    <a:pt x="17" y="17"/>
                  </a:lnTo>
                  <a:lnTo>
                    <a:pt x="24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8" name="Freeform 409"/>
            <p:cNvSpPr>
              <a:spLocks/>
            </p:cNvSpPr>
            <p:nvPr/>
          </p:nvSpPr>
          <p:spPr bwMode="auto">
            <a:xfrm>
              <a:off x="7061" y="3687"/>
              <a:ext cx="11" cy="7"/>
            </a:xfrm>
            <a:custGeom>
              <a:avLst/>
              <a:gdLst>
                <a:gd name="T0" fmla="*/ 0 w 43"/>
                <a:gd name="T1" fmla="*/ 0 h 28"/>
                <a:gd name="T2" fmla="*/ 0 w 43"/>
                <a:gd name="T3" fmla="*/ 0 h 28"/>
                <a:gd name="T4" fmla="*/ 0 w 43"/>
                <a:gd name="T5" fmla="*/ 0 h 28"/>
                <a:gd name="T6" fmla="*/ 0 w 43"/>
                <a:gd name="T7" fmla="*/ 0 h 28"/>
                <a:gd name="T8" fmla="*/ 0 w 43"/>
                <a:gd name="T9" fmla="*/ 0 h 28"/>
                <a:gd name="T10" fmla="*/ 0 w 43"/>
                <a:gd name="T11" fmla="*/ 0 h 28"/>
                <a:gd name="T12" fmla="*/ 0 w 43"/>
                <a:gd name="T13" fmla="*/ 0 h 28"/>
                <a:gd name="T14" fmla="*/ 0 w 43"/>
                <a:gd name="T15" fmla="*/ 0 h 28"/>
                <a:gd name="T16" fmla="*/ 0 w 43"/>
                <a:gd name="T17" fmla="*/ 0 h 28"/>
                <a:gd name="T18" fmla="*/ 0 w 43"/>
                <a:gd name="T19" fmla="*/ 0 h 28"/>
                <a:gd name="T20" fmla="*/ 0 w 43"/>
                <a:gd name="T21" fmla="*/ 0 h 28"/>
                <a:gd name="T22" fmla="*/ 0 w 43"/>
                <a:gd name="T23" fmla="*/ 0 h 28"/>
                <a:gd name="T24" fmla="*/ 0 w 43"/>
                <a:gd name="T25" fmla="*/ 0 h 28"/>
                <a:gd name="T26" fmla="*/ 0 w 43"/>
                <a:gd name="T27" fmla="*/ 0 h 28"/>
                <a:gd name="T28" fmla="*/ 0 w 43"/>
                <a:gd name="T29" fmla="*/ 0 h 28"/>
                <a:gd name="T30" fmla="*/ 0 w 43"/>
                <a:gd name="T31" fmla="*/ 0 h 28"/>
                <a:gd name="T32" fmla="*/ 0 w 43"/>
                <a:gd name="T33" fmla="*/ 0 h 28"/>
                <a:gd name="T34" fmla="*/ 0 w 43"/>
                <a:gd name="T35" fmla="*/ 0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8"/>
                <a:gd name="T56" fmla="*/ 43 w 43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8">
                  <a:moveTo>
                    <a:pt x="22" y="0"/>
                  </a:moveTo>
                  <a:lnTo>
                    <a:pt x="26" y="1"/>
                  </a:lnTo>
                  <a:lnTo>
                    <a:pt x="32" y="7"/>
                  </a:lnTo>
                  <a:lnTo>
                    <a:pt x="37" y="11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37" y="15"/>
                  </a:lnTo>
                  <a:lnTo>
                    <a:pt x="30" y="15"/>
                  </a:lnTo>
                  <a:lnTo>
                    <a:pt x="25" y="15"/>
                  </a:lnTo>
                  <a:lnTo>
                    <a:pt x="19" y="18"/>
                  </a:lnTo>
                  <a:lnTo>
                    <a:pt x="9" y="24"/>
                  </a:lnTo>
                  <a:lnTo>
                    <a:pt x="0" y="28"/>
                  </a:lnTo>
                  <a:lnTo>
                    <a:pt x="2" y="20"/>
                  </a:lnTo>
                  <a:lnTo>
                    <a:pt x="9" y="13"/>
                  </a:lnTo>
                  <a:lnTo>
                    <a:pt x="17" y="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9" name="Freeform 410"/>
            <p:cNvSpPr>
              <a:spLocks/>
            </p:cNvSpPr>
            <p:nvPr/>
          </p:nvSpPr>
          <p:spPr bwMode="auto">
            <a:xfrm>
              <a:off x="6857" y="3688"/>
              <a:ext cx="17" cy="13"/>
            </a:xfrm>
            <a:custGeom>
              <a:avLst/>
              <a:gdLst>
                <a:gd name="T0" fmla="*/ 0 w 68"/>
                <a:gd name="T1" fmla="*/ 0 h 49"/>
                <a:gd name="T2" fmla="*/ 0 w 68"/>
                <a:gd name="T3" fmla="*/ 0 h 49"/>
                <a:gd name="T4" fmla="*/ 0 w 68"/>
                <a:gd name="T5" fmla="*/ 0 h 49"/>
                <a:gd name="T6" fmla="*/ 0 w 68"/>
                <a:gd name="T7" fmla="*/ 0 h 49"/>
                <a:gd name="T8" fmla="*/ 0 w 68"/>
                <a:gd name="T9" fmla="*/ 0 h 49"/>
                <a:gd name="T10" fmla="*/ 0 w 68"/>
                <a:gd name="T11" fmla="*/ 0 h 49"/>
                <a:gd name="T12" fmla="*/ 0 w 68"/>
                <a:gd name="T13" fmla="*/ 0 h 49"/>
                <a:gd name="T14" fmla="*/ 0 w 68"/>
                <a:gd name="T15" fmla="*/ 0 h 49"/>
                <a:gd name="T16" fmla="*/ 0 w 68"/>
                <a:gd name="T17" fmla="*/ 0 h 49"/>
                <a:gd name="T18" fmla="*/ 0 w 68"/>
                <a:gd name="T19" fmla="*/ 0 h 49"/>
                <a:gd name="T20" fmla="*/ 0 w 68"/>
                <a:gd name="T21" fmla="*/ 0 h 49"/>
                <a:gd name="T22" fmla="*/ 0 w 68"/>
                <a:gd name="T23" fmla="*/ 0 h 49"/>
                <a:gd name="T24" fmla="*/ 0 w 68"/>
                <a:gd name="T25" fmla="*/ 0 h 49"/>
                <a:gd name="T26" fmla="*/ 0 w 68"/>
                <a:gd name="T27" fmla="*/ 0 h 49"/>
                <a:gd name="T28" fmla="*/ 0 w 68"/>
                <a:gd name="T29" fmla="*/ 0 h 49"/>
                <a:gd name="T30" fmla="*/ 0 w 68"/>
                <a:gd name="T31" fmla="*/ 0 h 49"/>
                <a:gd name="T32" fmla="*/ 0 w 68"/>
                <a:gd name="T33" fmla="*/ 0 h 49"/>
                <a:gd name="T34" fmla="*/ 0 w 68"/>
                <a:gd name="T35" fmla="*/ 0 h 49"/>
                <a:gd name="T36" fmla="*/ 0 w 68"/>
                <a:gd name="T37" fmla="*/ 0 h 49"/>
                <a:gd name="T38" fmla="*/ 0 w 68"/>
                <a:gd name="T39" fmla="*/ 0 h 49"/>
                <a:gd name="T40" fmla="*/ 0 w 68"/>
                <a:gd name="T41" fmla="*/ 0 h 49"/>
                <a:gd name="T42" fmla="*/ 0 w 68"/>
                <a:gd name="T43" fmla="*/ 0 h 49"/>
                <a:gd name="T44" fmla="*/ 0 w 68"/>
                <a:gd name="T45" fmla="*/ 0 h 49"/>
                <a:gd name="T46" fmla="*/ 0 w 68"/>
                <a:gd name="T47" fmla="*/ 0 h 49"/>
                <a:gd name="T48" fmla="*/ 0 w 68"/>
                <a:gd name="T49" fmla="*/ 0 h 49"/>
                <a:gd name="T50" fmla="*/ 0 w 68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49"/>
                <a:gd name="T80" fmla="*/ 68 w 68"/>
                <a:gd name="T81" fmla="*/ 49 h 4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49">
                  <a:moveTo>
                    <a:pt x="54" y="0"/>
                  </a:moveTo>
                  <a:lnTo>
                    <a:pt x="59" y="4"/>
                  </a:lnTo>
                  <a:lnTo>
                    <a:pt x="63" y="9"/>
                  </a:lnTo>
                  <a:lnTo>
                    <a:pt x="67" y="16"/>
                  </a:lnTo>
                  <a:lnTo>
                    <a:pt x="68" y="24"/>
                  </a:lnTo>
                  <a:lnTo>
                    <a:pt x="60" y="22"/>
                  </a:lnTo>
                  <a:lnTo>
                    <a:pt x="53" y="23"/>
                  </a:lnTo>
                  <a:lnTo>
                    <a:pt x="48" y="25"/>
                  </a:lnTo>
                  <a:lnTo>
                    <a:pt x="42" y="30"/>
                  </a:lnTo>
                  <a:lnTo>
                    <a:pt x="36" y="35"/>
                  </a:lnTo>
                  <a:lnTo>
                    <a:pt x="30" y="39"/>
                  </a:lnTo>
                  <a:lnTo>
                    <a:pt x="25" y="44"/>
                  </a:lnTo>
                  <a:lnTo>
                    <a:pt x="19" y="47"/>
                  </a:lnTo>
                  <a:lnTo>
                    <a:pt x="15" y="48"/>
                  </a:lnTo>
                  <a:lnTo>
                    <a:pt x="10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12" y="33"/>
                  </a:lnTo>
                  <a:lnTo>
                    <a:pt x="17" y="26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37" y="10"/>
                  </a:lnTo>
                  <a:lnTo>
                    <a:pt x="44" y="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0" name="Freeform 411"/>
            <p:cNvSpPr>
              <a:spLocks/>
            </p:cNvSpPr>
            <p:nvPr/>
          </p:nvSpPr>
          <p:spPr bwMode="auto">
            <a:xfrm>
              <a:off x="6713" y="3690"/>
              <a:ext cx="7" cy="8"/>
            </a:xfrm>
            <a:custGeom>
              <a:avLst/>
              <a:gdLst>
                <a:gd name="T0" fmla="*/ 0 w 30"/>
                <a:gd name="T1" fmla="*/ 0 h 31"/>
                <a:gd name="T2" fmla="*/ 0 w 30"/>
                <a:gd name="T3" fmla="*/ 0 h 31"/>
                <a:gd name="T4" fmla="*/ 0 w 30"/>
                <a:gd name="T5" fmla="*/ 0 h 31"/>
                <a:gd name="T6" fmla="*/ 0 w 30"/>
                <a:gd name="T7" fmla="*/ 0 h 31"/>
                <a:gd name="T8" fmla="*/ 0 w 30"/>
                <a:gd name="T9" fmla="*/ 0 h 31"/>
                <a:gd name="T10" fmla="*/ 0 w 30"/>
                <a:gd name="T11" fmla="*/ 0 h 31"/>
                <a:gd name="T12" fmla="*/ 0 w 30"/>
                <a:gd name="T13" fmla="*/ 0 h 31"/>
                <a:gd name="T14" fmla="*/ 0 w 30"/>
                <a:gd name="T15" fmla="*/ 0 h 31"/>
                <a:gd name="T16" fmla="*/ 0 w 30"/>
                <a:gd name="T17" fmla="*/ 0 h 31"/>
                <a:gd name="T18" fmla="*/ 0 w 30"/>
                <a:gd name="T19" fmla="*/ 0 h 31"/>
                <a:gd name="T20" fmla="*/ 0 w 30"/>
                <a:gd name="T21" fmla="*/ 0 h 31"/>
                <a:gd name="T22" fmla="*/ 0 w 30"/>
                <a:gd name="T23" fmla="*/ 0 h 31"/>
                <a:gd name="T24" fmla="*/ 0 w 30"/>
                <a:gd name="T25" fmla="*/ 0 h 31"/>
                <a:gd name="T26" fmla="*/ 0 w 30"/>
                <a:gd name="T27" fmla="*/ 0 h 31"/>
                <a:gd name="T28" fmla="*/ 0 w 30"/>
                <a:gd name="T29" fmla="*/ 0 h 31"/>
                <a:gd name="T30" fmla="*/ 0 w 30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31"/>
                <a:gd name="T50" fmla="*/ 30 w 30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31">
                  <a:moveTo>
                    <a:pt x="21" y="0"/>
                  </a:moveTo>
                  <a:lnTo>
                    <a:pt x="27" y="4"/>
                  </a:lnTo>
                  <a:lnTo>
                    <a:pt x="30" y="8"/>
                  </a:lnTo>
                  <a:lnTo>
                    <a:pt x="27" y="12"/>
                  </a:lnTo>
                  <a:lnTo>
                    <a:pt x="21" y="17"/>
                  </a:lnTo>
                  <a:lnTo>
                    <a:pt x="13" y="23"/>
                  </a:lnTo>
                  <a:lnTo>
                    <a:pt x="8" y="31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8" y="9"/>
                  </a:lnTo>
                  <a:lnTo>
                    <a:pt x="14" y="6"/>
                  </a:lnTo>
                  <a:lnTo>
                    <a:pt x="1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1" name="Freeform 412"/>
            <p:cNvSpPr>
              <a:spLocks/>
            </p:cNvSpPr>
            <p:nvPr/>
          </p:nvSpPr>
          <p:spPr bwMode="auto">
            <a:xfrm>
              <a:off x="6769" y="3693"/>
              <a:ext cx="17" cy="13"/>
            </a:xfrm>
            <a:custGeom>
              <a:avLst/>
              <a:gdLst>
                <a:gd name="T0" fmla="*/ 0 w 68"/>
                <a:gd name="T1" fmla="*/ 0 h 53"/>
                <a:gd name="T2" fmla="*/ 0 w 68"/>
                <a:gd name="T3" fmla="*/ 0 h 53"/>
                <a:gd name="T4" fmla="*/ 0 w 68"/>
                <a:gd name="T5" fmla="*/ 0 h 53"/>
                <a:gd name="T6" fmla="*/ 0 w 68"/>
                <a:gd name="T7" fmla="*/ 0 h 53"/>
                <a:gd name="T8" fmla="*/ 0 w 68"/>
                <a:gd name="T9" fmla="*/ 0 h 53"/>
                <a:gd name="T10" fmla="*/ 0 w 68"/>
                <a:gd name="T11" fmla="*/ 0 h 53"/>
                <a:gd name="T12" fmla="*/ 0 w 68"/>
                <a:gd name="T13" fmla="*/ 0 h 53"/>
                <a:gd name="T14" fmla="*/ 0 w 68"/>
                <a:gd name="T15" fmla="*/ 0 h 53"/>
                <a:gd name="T16" fmla="*/ 0 w 68"/>
                <a:gd name="T17" fmla="*/ 0 h 53"/>
                <a:gd name="T18" fmla="*/ 0 w 68"/>
                <a:gd name="T19" fmla="*/ 0 h 53"/>
                <a:gd name="T20" fmla="*/ 0 w 68"/>
                <a:gd name="T21" fmla="*/ 0 h 53"/>
                <a:gd name="T22" fmla="*/ 0 w 68"/>
                <a:gd name="T23" fmla="*/ 0 h 53"/>
                <a:gd name="T24" fmla="*/ 0 w 68"/>
                <a:gd name="T25" fmla="*/ 0 h 53"/>
                <a:gd name="T26" fmla="*/ 0 w 68"/>
                <a:gd name="T27" fmla="*/ 0 h 53"/>
                <a:gd name="T28" fmla="*/ 0 w 68"/>
                <a:gd name="T29" fmla="*/ 0 h 53"/>
                <a:gd name="T30" fmla="*/ 0 w 68"/>
                <a:gd name="T31" fmla="*/ 0 h 53"/>
                <a:gd name="T32" fmla="*/ 0 w 68"/>
                <a:gd name="T33" fmla="*/ 0 h 53"/>
                <a:gd name="T34" fmla="*/ 0 w 68"/>
                <a:gd name="T35" fmla="*/ 0 h 53"/>
                <a:gd name="T36" fmla="*/ 0 w 68"/>
                <a:gd name="T37" fmla="*/ 0 h 53"/>
                <a:gd name="T38" fmla="*/ 0 w 68"/>
                <a:gd name="T39" fmla="*/ 0 h 53"/>
                <a:gd name="T40" fmla="*/ 0 w 68"/>
                <a:gd name="T41" fmla="*/ 0 h 53"/>
                <a:gd name="T42" fmla="*/ 0 w 68"/>
                <a:gd name="T43" fmla="*/ 0 h 53"/>
                <a:gd name="T44" fmla="*/ 0 w 68"/>
                <a:gd name="T45" fmla="*/ 0 h 53"/>
                <a:gd name="T46" fmla="*/ 0 w 68"/>
                <a:gd name="T47" fmla="*/ 0 h 53"/>
                <a:gd name="T48" fmla="*/ 0 w 68"/>
                <a:gd name="T49" fmla="*/ 0 h 53"/>
                <a:gd name="T50" fmla="*/ 0 w 68"/>
                <a:gd name="T51" fmla="*/ 0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3"/>
                <a:gd name="T80" fmla="*/ 68 w 68"/>
                <a:gd name="T81" fmla="*/ 53 h 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3">
                  <a:moveTo>
                    <a:pt x="42" y="0"/>
                  </a:moveTo>
                  <a:lnTo>
                    <a:pt x="47" y="4"/>
                  </a:lnTo>
                  <a:lnTo>
                    <a:pt x="56" y="8"/>
                  </a:lnTo>
                  <a:lnTo>
                    <a:pt x="63" y="15"/>
                  </a:lnTo>
                  <a:lnTo>
                    <a:pt x="68" y="24"/>
                  </a:lnTo>
                  <a:lnTo>
                    <a:pt x="61" y="19"/>
                  </a:lnTo>
                  <a:lnTo>
                    <a:pt x="56" y="19"/>
                  </a:lnTo>
                  <a:lnTo>
                    <a:pt x="51" y="18"/>
                  </a:lnTo>
                  <a:lnTo>
                    <a:pt x="48" y="21"/>
                  </a:lnTo>
                  <a:lnTo>
                    <a:pt x="41" y="27"/>
                  </a:lnTo>
                  <a:lnTo>
                    <a:pt x="34" y="36"/>
                  </a:lnTo>
                  <a:lnTo>
                    <a:pt x="27" y="42"/>
                  </a:lnTo>
                  <a:lnTo>
                    <a:pt x="21" y="47"/>
                  </a:lnTo>
                  <a:lnTo>
                    <a:pt x="15" y="50"/>
                  </a:lnTo>
                  <a:lnTo>
                    <a:pt x="10" y="52"/>
                  </a:lnTo>
                  <a:lnTo>
                    <a:pt x="6" y="52"/>
                  </a:lnTo>
                  <a:lnTo>
                    <a:pt x="0" y="53"/>
                  </a:lnTo>
                  <a:lnTo>
                    <a:pt x="4" y="46"/>
                  </a:lnTo>
                  <a:lnTo>
                    <a:pt x="9" y="39"/>
                  </a:lnTo>
                  <a:lnTo>
                    <a:pt x="14" y="32"/>
                  </a:lnTo>
                  <a:lnTo>
                    <a:pt x="21" y="27"/>
                  </a:lnTo>
                  <a:lnTo>
                    <a:pt x="25" y="19"/>
                  </a:lnTo>
                  <a:lnTo>
                    <a:pt x="31" y="13"/>
                  </a:lnTo>
                  <a:lnTo>
                    <a:pt x="36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2" name="Freeform 413"/>
            <p:cNvSpPr>
              <a:spLocks/>
            </p:cNvSpPr>
            <p:nvPr/>
          </p:nvSpPr>
          <p:spPr bwMode="auto">
            <a:xfrm>
              <a:off x="6926" y="3693"/>
              <a:ext cx="17" cy="10"/>
            </a:xfrm>
            <a:custGeom>
              <a:avLst/>
              <a:gdLst>
                <a:gd name="T0" fmla="*/ 0 w 69"/>
                <a:gd name="T1" fmla="*/ 0 h 38"/>
                <a:gd name="T2" fmla="*/ 0 w 69"/>
                <a:gd name="T3" fmla="*/ 0 h 38"/>
                <a:gd name="T4" fmla="*/ 0 w 69"/>
                <a:gd name="T5" fmla="*/ 0 h 38"/>
                <a:gd name="T6" fmla="*/ 0 w 69"/>
                <a:gd name="T7" fmla="*/ 0 h 38"/>
                <a:gd name="T8" fmla="*/ 0 w 69"/>
                <a:gd name="T9" fmla="*/ 0 h 38"/>
                <a:gd name="T10" fmla="*/ 0 w 69"/>
                <a:gd name="T11" fmla="*/ 0 h 38"/>
                <a:gd name="T12" fmla="*/ 0 w 69"/>
                <a:gd name="T13" fmla="*/ 0 h 38"/>
                <a:gd name="T14" fmla="*/ 0 w 69"/>
                <a:gd name="T15" fmla="*/ 0 h 38"/>
                <a:gd name="T16" fmla="*/ 0 w 69"/>
                <a:gd name="T17" fmla="*/ 0 h 38"/>
                <a:gd name="T18" fmla="*/ 0 w 69"/>
                <a:gd name="T19" fmla="*/ 0 h 38"/>
                <a:gd name="T20" fmla="*/ 0 w 69"/>
                <a:gd name="T21" fmla="*/ 0 h 38"/>
                <a:gd name="T22" fmla="*/ 0 w 69"/>
                <a:gd name="T23" fmla="*/ 0 h 38"/>
                <a:gd name="T24" fmla="*/ 0 w 69"/>
                <a:gd name="T25" fmla="*/ 0 h 38"/>
                <a:gd name="T26" fmla="*/ 0 w 69"/>
                <a:gd name="T27" fmla="*/ 0 h 38"/>
                <a:gd name="T28" fmla="*/ 0 w 69"/>
                <a:gd name="T29" fmla="*/ 0 h 38"/>
                <a:gd name="T30" fmla="*/ 0 w 69"/>
                <a:gd name="T31" fmla="*/ 0 h 38"/>
                <a:gd name="T32" fmla="*/ 0 w 69"/>
                <a:gd name="T33" fmla="*/ 0 h 38"/>
                <a:gd name="T34" fmla="*/ 0 w 69"/>
                <a:gd name="T35" fmla="*/ 0 h 38"/>
                <a:gd name="T36" fmla="*/ 0 w 69"/>
                <a:gd name="T37" fmla="*/ 0 h 38"/>
                <a:gd name="T38" fmla="*/ 0 w 69"/>
                <a:gd name="T39" fmla="*/ 0 h 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9"/>
                <a:gd name="T61" fmla="*/ 0 h 38"/>
                <a:gd name="T62" fmla="*/ 69 w 69"/>
                <a:gd name="T63" fmla="*/ 38 h 3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9" h="38">
                  <a:moveTo>
                    <a:pt x="32" y="0"/>
                  </a:moveTo>
                  <a:lnTo>
                    <a:pt x="41" y="2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69" y="21"/>
                  </a:lnTo>
                  <a:lnTo>
                    <a:pt x="59" y="17"/>
                  </a:lnTo>
                  <a:lnTo>
                    <a:pt x="52" y="16"/>
                  </a:lnTo>
                  <a:lnTo>
                    <a:pt x="42" y="17"/>
                  </a:lnTo>
                  <a:lnTo>
                    <a:pt x="34" y="20"/>
                  </a:lnTo>
                  <a:lnTo>
                    <a:pt x="26" y="24"/>
                  </a:lnTo>
                  <a:lnTo>
                    <a:pt x="17" y="28"/>
                  </a:lnTo>
                  <a:lnTo>
                    <a:pt x="9" y="33"/>
                  </a:lnTo>
                  <a:lnTo>
                    <a:pt x="0" y="38"/>
                  </a:lnTo>
                  <a:lnTo>
                    <a:pt x="5" y="31"/>
                  </a:lnTo>
                  <a:lnTo>
                    <a:pt x="10" y="26"/>
                  </a:lnTo>
                  <a:lnTo>
                    <a:pt x="15" y="19"/>
                  </a:lnTo>
                  <a:lnTo>
                    <a:pt x="20" y="14"/>
                  </a:lnTo>
                  <a:lnTo>
                    <a:pt x="26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3" name="Freeform 414"/>
            <p:cNvSpPr>
              <a:spLocks/>
            </p:cNvSpPr>
            <p:nvPr/>
          </p:nvSpPr>
          <p:spPr bwMode="auto">
            <a:xfrm>
              <a:off x="7105" y="3694"/>
              <a:ext cx="17" cy="16"/>
            </a:xfrm>
            <a:custGeom>
              <a:avLst/>
              <a:gdLst>
                <a:gd name="T0" fmla="*/ 0 w 67"/>
                <a:gd name="T1" fmla="*/ 0 h 63"/>
                <a:gd name="T2" fmla="*/ 0 w 67"/>
                <a:gd name="T3" fmla="*/ 0 h 63"/>
                <a:gd name="T4" fmla="*/ 0 w 67"/>
                <a:gd name="T5" fmla="*/ 0 h 63"/>
                <a:gd name="T6" fmla="*/ 0 w 67"/>
                <a:gd name="T7" fmla="*/ 0 h 63"/>
                <a:gd name="T8" fmla="*/ 0 w 67"/>
                <a:gd name="T9" fmla="*/ 0 h 63"/>
                <a:gd name="T10" fmla="*/ 0 w 67"/>
                <a:gd name="T11" fmla="*/ 0 h 63"/>
                <a:gd name="T12" fmla="*/ 0 w 67"/>
                <a:gd name="T13" fmla="*/ 0 h 63"/>
                <a:gd name="T14" fmla="*/ 0 w 67"/>
                <a:gd name="T15" fmla="*/ 0 h 63"/>
                <a:gd name="T16" fmla="*/ 0 w 67"/>
                <a:gd name="T17" fmla="*/ 0 h 63"/>
                <a:gd name="T18" fmla="*/ 0 w 67"/>
                <a:gd name="T19" fmla="*/ 0 h 63"/>
                <a:gd name="T20" fmla="*/ 0 w 67"/>
                <a:gd name="T21" fmla="*/ 0 h 63"/>
                <a:gd name="T22" fmla="*/ 0 w 67"/>
                <a:gd name="T23" fmla="*/ 0 h 63"/>
                <a:gd name="T24" fmla="*/ 0 w 67"/>
                <a:gd name="T25" fmla="*/ 0 h 63"/>
                <a:gd name="T26" fmla="*/ 0 w 67"/>
                <a:gd name="T27" fmla="*/ 0 h 63"/>
                <a:gd name="T28" fmla="*/ 0 w 67"/>
                <a:gd name="T29" fmla="*/ 0 h 63"/>
                <a:gd name="T30" fmla="*/ 0 w 67"/>
                <a:gd name="T31" fmla="*/ 0 h 63"/>
                <a:gd name="T32" fmla="*/ 0 w 67"/>
                <a:gd name="T33" fmla="*/ 0 h 63"/>
                <a:gd name="T34" fmla="*/ 0 w 67"/>
                <a:gd name="T35" fmla="*/ 0 h 63"/>
                <a:gd name="T36" fmla="*/ 0 w 67"/>
                <a:gd name="T37" fmla="*/ 0 h 63"/>
                <a:gd name="T38" fmla="*/ 0 w 67"/>
                <a:gd name="T39" fmla="*/ 0 h 63"/>
                <a:gd name="T40" fmla="*/ 0 w 67"/>
                <a:gd name="T41" fmla="*/ 0 h 63"/>
                <a:gd name="T42" fmla="*/ 0 w 67"/>
                <a:gd name="T43" fmla="*/ 0 h 63"/>
                <a:gd name="T44" fmla="*/ 0 w 67"/>
                <a:gd name="T45" fmla="*/ 0 h 63"/>
                <a:gd name="T46" fmla="*/ 0 w 67"/>
                <a:gd name="T47" fmla="*/ 0 h 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63"/>
                <a:gd name="T74" fmla="*/ 67 w 67"/>
                <a:gd name="T75" fmla="*/ 63 h 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63">
                  <a:moveTo>
                    <a:pt x="42" y="0"/>
                  </a:moveTo>
                  <a:lnTo>
                    <a:pt x="48" y="2"/>
                  </a:lnTo>
                  <a:lnTo>
                    <a:pt x="55" y="9"/>
                  </a:lnTo>
                  <a:lnTo>
                    <a:pt x="60" y="15"/>
                  </a:lnTo>
                  <a:lnTo>
                    <a:pt x="67" y="22"/>
                  </a:lnTo>
                  <a:lnTo>
                    <a:pt x="60" y="27"/>
                  </a:lnTo>
                  <a:lnTo>
                    <a:pt x="55" y="36"/>
                  </a:lnTo>
                  <a:lnTo>
                    <a:pt x="47" y="43"/>
                  </a:lnTo>
                  <a:lnTo>
                    <a:pt x="40" y="51"/>
                  </a:lnTo>
                  <a:lnTo>
                    <a:pt x="31" y="56"/>
                  </a:lnTo>
                  <a:lnTo>
                    <a:pt x="22" y="62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6" y="62"/>
                  </a:lnTo>
                  <a:lnTo>
                    <a:pt x="0" y="61"/>
                  </a:lnTo>
                  <a:lnTo>
                    <a:pt x="8" y="52"/>
                  </a:lnTo>
                  <a:lnTo>
                    <a:pt x="14" y="43"/>
                  </a:lnTo>
                  <a:lnTo>
                    <a:pt x="19" y="34"/>
                  </a:lnTo>
                  <a:lnTo>
                    <a:pt x="24" y="25"/>
                  </a:lnTo>
                  <a:lnTo>
                    <a:pt x="28" y="17"/>
                  </a:lnTo>
                  <a:lnTo>
                    <a:pt x="31" y="12"/>
                  </a:lnTo>
                  <a:lnTo>
                    <a:pt x="35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4" name="Freeform 415"/>
            <p:cNvSpPr>
              <a:spLocks/>
            </p:cNvSpPr>
            <p:nvPr/>
          </p:nvSpPr>
          <p:spPr bwMode="auto">
            <a:xfrm>
              <a:off x="6943" y="3696"/>
              <a:ext cx="12" cy="10"/>
            </a:xfrm>
            <a:custGeom>
              <a:avLst/>
              <a:gdLst>
                <a:gd name="T0" fmla="*/ 0 w 48"/>
                <a:gd name="T1" fmla="*/ 0 h 41"/>
                <a:gd name="T2" fmla="*/ 0 w 48"/>
                <a:gd name="T3" fmla="*/ 0 h 41"/>
                <a:gd name="T4" fmla="*/ 0 w 48"/>
                <a:gd name="T5" fmla="*/ 0 h 41"/>
                <a:gd name="T6" fmla="*/ 0 w 48"/>
                <a:gd name="T7" fmla="*/ 0 h 41"/>
                <a:gd name="T8" fmla="*/ 0 w 48"/>
                <a:gd name="T9" fmla="*/ 0 h 41"/>
                <a:gd name="T10" fmla="*/ 0 w 48"/>
                <a:gd name="T11" fmla="*/ 0 h 41"/>
                <a:gd name="T12" fmla="*/ 0 w 48"/>
                <a:gd name="T13" fmla="*/ 0 h 41"/>
                <a:gd name="T14" fmla="*/ 0 w 48"/>
                <a:gd name="T15" fmla="*/ 0 h 41"/>
                <a:gd name="T16" fmla="*/ 0 w 48"/>
                <a:gd name="T17" fmla="*/ 0 h 41"/>
                <a:gd name="T18" fmla="*/ 0 w 48"/>
                <a:gd name="T19" fmla="*/ 0 h 41"/>
                <a:gd name="T20" fmla="*/ 0 w 48"/>
                <a:gd name="T21" fmla="*/ 0 h 41"/>
                <a:gd name="T22" fmla="*/ 0 w 48"/>
                <a:gd name="T23" fmla="*/ 0 h 41"/>
                <a:gd name="T24" fmla="*/ 0 w 48"/>
                <a:gd name="T25" fmla="*/ 0 h 41"/>
                <a:gd name="T26" fmla="*/ 0 w 48"/>
                <a:gd name="T27" fmla="*/ 0 h 41"/>
                <a:gd name="T28" fmla="*/ 0 w 48"/>
                <a:gd name="T29" fmla="*/ 0 h 41"/>
                <a:gd name="T30" fmla="*/ 0 w 48"/>
                <a:gd name="T31" fmla="*/ 0 h 41"/>
                <a:gd name="T32" fmla="*/ 0 w 48"/>
                <a:gd name="T33" fmla="*/ 0 h 41"/>
                <a:gd name="T34" fmla="*/ 0 w 48"/>
                <a:gd name="T35" fmla="*/ 0 h 41"/>
                <a:gd name="T36" fmla="*/ 0 w 48"/>
                <a:gd name="T37" fmla="*/ 0 h 41"/>
                <a:gd name="T38" fmla="*/ 0 w 48"/>
                <a:gd name="T39" fmla="*/ 0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41"/>
                <a:gd name="T62" fmla="*/ 48 w 48"/>
                <a:gd name="T63" fmla="*/ 41 h 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41">
                  <a:moveTo>
                    <a:pt x="35" y="0"/>
                  </a:moveTo>
                  <a:lnTo>
                    <a:pt x="41" y="1"/>
                  </a:lnTo>
                  <a:lnTo>
                    <a:pt x="44" y="4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7" y="12"/>
                  </a:lnTo>
                  <a:lnTo>
                    <a:pt x="44" y="17"/>
                  </a:lnTo>
                  <a:lnTo>
                    <a:pt x="41" y="22"/>
                  </a:lnTo>
                  <a:lnTo>
                    <a:pt x="35" y="27"/>
                  </a:lnTo>
                  <a:lnTo>
                    <a:pt x="26" y="32"/>
                  </a:lnTo>
                  <a:lnTo>
                    <a:pt x="19" y="37"/>
                  </a:lnTo>
                  <a:lnTo>
                    <a:pt x="10" y="39"/>
                  </a:lnTo>
                  <a:lnTo>
                    <a:pt x="5" y="41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7" y="15"/>
                  </a:lnTo>
                  <a:lnTo>
                    <a:pt x="16" y="7"/>
                  </a:lnTo>
                  <a:lnTo>
                    <a:pt x="24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5" name="Freeform 416"/>
            <p:cNvSpPr>
              <a:spLocks/>
            </p:cNvSpPr>
            <p:nvPr/>
          </p:nvSpPr>
          <p:spPr bwMode="auto">
            <a:xfrm>
              <a:off x="6978" y="3696"/>
              <a:ext cx="22" cy="14"/>
            </a:xfrm>
            <a:custGeom>
              <a:avLst/>
              <a:gdLst>
                <a:gd name="T0" fmla="*/ 0 w 86"/>
                <a:gd name="T1" fmla="*/ 0 h 56"/>
                <a:gd name="T2" fmla="*/ 0 w 86"/>
                <a:gd name="T3" fmla="*/ 0 h 56"/>
                <a:gd name="T4" fmla="*/ 0 w 86"/>
                <a:gd name="T5" fmla="*/ 0 h 56"/>
                <a:gd name="T6" fmla="*/ 0 w 86"/>
                <a:gd name="T7" fmla="*/ 0 h 56"/>
                <a:gd name="T8" fmla="*/ 0 w 86"/>
                <a:gd name="T9" fmla="*/ 0 h 56"/>
                <a:gd name="T10" fmla="*/ 0 w 86"/>
                <a:gd name="T11" fmla="*/ 0 h 56"/>
                <a:gd name="T12" fmla="*/ 0 w 86"/>
                <a:gd name="T13" fmla="*/ 0 h 56"/>
                <a:gd name="T14" fmla="*/ 0 w 86"/>
                <a:gd name="T15" fmla="*/ 0 h 56"/>
                <a:gd name="T16" fmla="*/ 0 w 86"/>
                <a:gd name="T17" fmla="*/ 0 h 56"/>
                <a:gd name="T18" fmla="*/ 0 w 86"/>
                <a:gd name="T19" fmla="*/ 0 h 56"/>
                <a:gd name="T20" fmla="*/ 0 w 86"/>
                <a:gd name="T21" fmla="*/ 0 h 56"/>
                <a:gd name="T22" fmla="*/ 0 w 86"/>
                <a:gd name="T23" fmla="*/ 0 h 56"/>
                <a:gd name="T24" fmla="*/ 0 w 86"/>
                <a:gd name="T25" fmla="*/ 0 h 56"/>
                <a:gd name="T26" fmla="*/ 0 w 86"/>
                <a:gd name="T27" fmla="*/ 0 h 56"/>
                <a:gd name="T28" fmla="*/ 0 w 86"/>
                <a:gd name="T29" fmla="*/ 0 h 56"/>
                <a:gd name="T30" fmla="*/ 0 w 86"/>
                <a:gd name="T31" fmla="*/ 0 h 56"/>
                <a:gd name="T32" fmla="*/ 0 w 86"/>
                <a:gd name="T33" fmla="*/ 0 h 56"/>
                <a:gd name="T34" fmla="*/ 0 w 86"/>
                <a:gd name="T35" fmla="*/ 0 h 56"/>
                <a:gd name="T36" fmla="*/ 0 w 86"/>
                <a:gd name="T37" fmla="*/ 0 h 56"/>
                <a:gd name="T38" fmla="*/ 0 w 86"/>
                <a:gd name="T39" fmla="*/ 0 h 56"/>
                <a:gd name="T40" fmla="*/ 0 w 86"/>
                <a:gd name="T41" fmla="*/ 0 h 56"/>
                <a:gd name="T42" fmla="*/ 0 w 86"/>
                <a:gd name="T43" fmla="*/ 0 h 56"/>
                <a:gd name="T44" fmla="*/ 0 w 86"/>
                <a:gd name="T45" fmla="*/ 0 h 56"/>
                <a:gd name="T46" fmla="*/ 0 w 86"/>
                <a:gd name="T47" fmla="*/ 0 h 56"/>
                <a:gd name="T48" fmla="*/ 0 w 86"/>
                <a:gd name="T49" fmla="*/ 0 h 56"/>
                <a:gd name="T50" fmla="*/ 0 w 86"/>
                <a:gd name="T51" fmla="*/ 0 h 56"/>
                <a:gd name="T52" fmla="*/ 0 w 86"/>
                <a:gd name="T53" fmla="*/ 0 h 56"/>
                <a:gd name="T54" fmla="*/ 0 w 86"/>
                <a:gd name="T55" fmla="*/ 0 h 56"/>
                <a:gd name="T56" fmla="*/ 0 w 86"/>
                <a:gd name="T57" fmla="*/ 0 h 56"/>
                <a:gd name="T58" fmla="*/ 0 w 86"/>
                <a:gd name="T59" fmla="*/ 0 h 56"/>
                <a:gd name="T60" fmla="*/ 0 w 86"/>
                <a:gd name="T61" fmla="*/ 0 h 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56"/>
                <a:gd name="T95" fmla="*/ 86 w 86"/>
                <a:gd name="T96" fmla="*/ 56 h 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56">
                  <a:moveTo>
                    <a:pt x="57" y="0"/>
                  </a:moveTo>
                  <a:lnTo>
                    <a:pt x="66" y="2"/>
                  </a:lnTo>
                  <a:lnTo>
                    <a:pt x="77" y="6"/>
                  </a:lnTo>
                  <a:lnTo>
                    <a:pt x="83" y="15"/>
                  </a:lnTo>
                  <a:lnTo>
                    <a:pt x="86" y="26"/>
                  </a:lnTo>
                  <a:lnTo>
                    <a:pt x="79" y="22"/>
                  </a:lnTo>
                  <a:lnTo>
                    <a:pt x="74" y="21"/>
                  </a:lnTo>
                  <a:lnTo>
                    <a:pt x="67" y="21"/>
                  </a:lnTo>
                  <a:lnTo>
                    <a:pt x="62" y="21"/>
                  </a:lnTo>
                  <a:lnTo>
                    <a:pt x="55" y="21"/>
                  </a:lnTo>
                  <a:lnTo>
                    <a:pt x="49" y="24"/>
                  </a:lnTo>
                  <a:lnTo>
                    <a:pt x="43" y="25"/>
                  </a:lnTo>
                  <a:lnTo>
                    <a:pt x="38" y="27"/>
                  </a:lnTo>
                  <a:lnTo>
                    <a:pt x="29" y="32"/>
                  </a:lnTo>
                  <a:lnTo>
                    <a:pt x="21" y="38"/>
                  </a:lnTo>
                  <a:lnTo>
                    <a:pt x="18" y="45"/>
                  </a:lnTo>
                  <a:lnTo>
                    <a:pt x="16" y="53"/>
                  </a:lnTo>
                  <a:lnTo>
                    <a:pt x="14" y="56"/>
                  </a:lnTo>
                  <a:lnTo>
                    <a:pt x="6" y="48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3" y="35"/>
                  </a:lnTo>
                  <a:lnTo>
                    <a:pt x="7" y="29"/>
                  </a:lnTo>
                  <a:lnTo>
                    <a:pt x="13" y="25"/>
                  </a:lnTo>
                  <a:lnTo>
                    <a:pt x="20" y="19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6" name="Freeform 417"/>
            <p:cNvSpPr>
              <a:spLocks/>
            </p:cNvSpPr>
            <p:nvPr/>
          </p:nvSpPr>
          <p:spPr bwMode="auto">
            <a:xfrm>
              <a:off x="7079" y="3699"/>
              <a:ext cx="18" cy="14"/>
            </a:xfrm>
            <a:custGeom>
              <a:avLst/>
              <a:gdLst>
                <a:gd name="T0" fmla="*/ 0 w 75"/>
                <a:gd name="T1" fmla="*/ 0 h 57"/>
                <a:gd name="T2" fmla="*/ 0 w 75"/>
                <a:gd name="T3" fmla="*/ 0 h 57"/>
                <a:gd name="T4" fmla="*/ 0 w 75"/>
                <a:gd name="T5" fmla="*/ 0 h 57"/>
                <a:gd name="T6" fmla="*/ 0 w 75"/>
                <a:gd name="T7" fmla="*/ 0 h 57"/>
                <a:gd name="T8" fmla="*/ 0 w 75"/>
                <a:gd name="T9" fmla="*/ 0 h 57"/>
                <a:gd name="T10" fmla="*/ 0 w 75"/>
                <a:gd name="T11" fmla="*/ 0 h 57"/>
                <a:gd name="T12" fmla="*/ 0 w 75"/>
                <a:gd name="T13" fmla="*/ 0 h 57"/>
                <a:gd name="T14" fmla="*/ 0 w 75"/>
                <a:gd name="T15" fmla="*/ 0 h 57"/>
                <a:gd name="T16" fmla="*/ 0 w 75"/>
                <a:gd name="T17" fmla="*/ 0 h 57"/>
                <a:gd name="T18" fmla="*/ 0 w 75"/>
                <a:gd name="T19" fmla="*/ 0 h 57"/>
                <a:gd name="T20" fmla="*/ 0 w 75"/>
                <a:gd name="T21" fmla="*/ 0 h 57"/>
                <a:gd name="T22" fmla="*/ 0 w 75"/>
                <a:gd name="T23" fmla="*/ 0 h 57"/>
                <a:gd name="T24" fmla="*/ 0 w 75"/>
                <a:gd name="T25" fmla="*/ 0 h 57"/>
                <a:gd name="T26" fmla="*/ 0 w 75"/>
                <a:gd name="T27" fmla="*/ 0 h 57"/>
                <a:gd name="T28" fmla="*/ 0 w 75"/>
                <a:gd name="T29" fmla="*/ 0 h 57"/>
                <a:gd name="T30" fmla="*/ 0 w 75"/>
                <a:gd name="T31" fmla="*/ 0 h 57"/>
                <a:gd name="T32" fmla="*/ 0 w 75"/>
                <a:gd name="T33" fmla="*/ 0 h 57"/>
                <a:gd name="T34" fmla="*/ 0 w 75"/>
                <a:gd name="T35" fmla="*/ 0 h 57"/>
                <a:gd name="T36" fmla="*/ 0 w 75"/>
                <a:gd name="T37" fmla="*/ 0 h 57"/>
                <a:gd name="T38" fmla="*/ 0 w 75"/>
                <a:gd name="T39" fmla="*/ 0 h 57"/>
                <a:gd name="T40" fmla="*/ 0 w 75"/>
                <a:gd name="T41" fmla="*/ 0 h 57"/>
                <a:gd name="T42" fmla="*/ 0 w 75"/>
                <a:gd name="T43" fmla="*/ 0 h 57"/>
                <a:gd name="T44" fmla="*/ 0 w 75"/>
                <a:gd name="T45" fmla="*/ 0 h 57"/>
                <a:gd name="T46" fmla="*/ 0 w 75"/>
                <a:gd name="T47" fmla="*/ 0 h 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5"/>
                <a:gd name="T73" fmla="*/ 0 h 57"/>
                <a:gd name="T74" fmla="*/ 75 w 75"/>
                <a:gd name="T75" fmla="*/ 57 h 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5" h="57">
                  <a:moveTo>
                    <a:pt x="53" y="0"/>
                  </a:moveTo>
                  <a:lnTo>
                    <a:pt x="59" y="2"/>
                  </a:lnTo>
                  <a:lnTo>
                    <a:pt x="68" y="6"/>
                  </a:lnTo>
                  <a:lnTo>
                    <a:pt x="72" y="12"/>
                  </a:lnTo>
                  <a:lnTo>
                    <a:pt x="75" y="19"/>
                  </a:lnTo>
                  <a:lnTo>
                    <a:pt x="66" y="18"/>
                  </a:lnTo>
                  <a:lnTo>
                    <a:pt x="58" y="21"/>
                  </a:lnTo>
                  <a:lnTo>
                    <a:pt x="52" y="23"/>
                  </a:lnTo>
                  <a:lnTo>
                    <a:pt x="46" y="30"/>
                  </a:lnTo>
                  <a:lnTo>
                    <a:pt x="39" y="34"/>
                  </a:lnTo>
                  <a:lnTo>
                    <a:pt x="33" y="41"/>
                  </a:lnTo>
                  <a:lnTo>
                    <a:pt x="25" y="45"/>
                  </a:lnTo>
                  <a:lnTo>
                    <a:pt x="21" y="52"/>
                  </a:lnTo>
                  <a:lnTo>
                    <a:pt x="10" y="56"/>
                  </a:lnTo>
                  <a:lnTo>
                    <a:pt x="0" y="57"/>
                  </a:lnTo>
                  <a:lnTo>
                    <a:pt x="1" y="47"/>
                  </a:lnTo>
                  <a:lnTo>
                    <a:pt x="6" y="40"/>
                  </a:lnTo>
                  <a:lnTo>
                    <a:pt x="11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6" y="13"/>
                  </a:lnTo>
                  <a:lnTo>
                    <a:pt x="45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7" name="Freeform 418"/>
            <p:cNvSpPr>
              <a:spLocks/>
            </p:cNvSpPr>
            <p:nvPr/>
          </p:nvSpPr>
          <p:spPr bwMode="auto">
            <a:xfrm>
              <a:off x="7021" y="3703"/>
              <a:ext cx="11" cy="10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0 w 41"/>
                <a:gd name="T5" fmla="*/ 0 h 43"/>
                <a:gd name="T6" fmla="*/ 0 w 41"/>
                <a:gd name="T7" fmla="*/ 0 h 43"/>
                <a:gd name="T8" fmla="*/ 0 w 41"/>
                <a:gd name="T9" fmla="*/ 0 h 43"/>
                <a:gd name="T10" fmla="*/ 0 w 41"/>
                <a:gd name="T11" fmla="*/ 0 h 43"/>
                <a:gd name="T12" fmla="*/ 0 w 41"/>
                <a:gd name="T13" fmla="*/ 0 h 43"/>
                <a:gd name="T14" fmla="*/ 0 w 41"/>
                <a:gd name="T15" fmla="*/ 0 h 43"/>
                <a:gd name="T16" fmla="*/ 0 w 41"/>
                <a:gd name="T17" fmla="*/ 0 h 43"/>
                <a:gd name="T18" fmla="*/ 0 w 41"/>
                <a:gd name="T19" fmla="*/ 0 h 43"/>
                <a:gd name="T20" fmla="*/ 0 w 41"/>
                <a:gd name="T21" fmla="*/ 0 h 43"/>
                <a:gd name="T22" fmla="*/ 0 w 41"/>
                <a:gd name="T23" fmla="*/ 0 h 43"/>
                <a:gd name="T24" fmla="*/ 0 w 41"/>
                <a:gd name="T25" fmla="*/ 0 h 43"/>
                <a:gd name="T26" fmla="*/ 0 w 41"/>
                <a:gd name="T27" fmla="*/ 0 h 43"/>
                <a:gd name="T28" fmla="*/ 0 w 41"/>
                <a:gd name="T29" fmla="*/ 0 h 43"/>
                <a:gd name="T30" fmla="*/ 0 w 41"/>
                <a:gd name="T31" fmla="*/ 0 h 43"/>
                <a:gd name="T32" fmla="*/ 0 w 41"/>
                <a:gd name="T33" fmla="*/ 0 h 43"/>
                <a:gd name="T34" fmla="*/ 0 w 41"/>
                <a:gd name="T35" fmla="*/ 0 h 43"/>
                <a:gd name="T36" fmla="*/ 0 w 41"/>
                <a:gd name="T37" fmla="*/ 0 h 43"/>
                <a:gd name="T38" fmla="*/ 0 w 41"/>
                <a:gd name="T39" fmla="*/ 0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43"/>
                <a:gd name="T62" fmla="*/ 41 w 41"/>
                <a:gd name="T63" fmla="*/ 43 h 4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43">
                  <a:moveTo>
                    <a:pt x="22" y="0"/>
                  </a:moveTo>
                  <a:lnTo>
                    <a:pt x="27" y="3"/>
                  </a:lnTo>
                  <a:lnTo>
                    <a:pt x="31" y="8"/>
                  </a:lnTo>
                  <a:lnTo>
                    <a:pt x="34" y="13"/>
                  </a:lnTo>
                  <a:lnTo>
                    <a:pt x="41" y="15"/>
                  </a:lnTo>
                  <a:lnTo>
                    <a:pt x="31" y="18"/>
                  </a:lnTo>
                  <a:lnTo>
                    <a:pt x="22" y="25"/>
                  </a:lnTo>
                  <a:lnTo>
                    <a:pt x="17" y="32"/>
                  </a:lnTo>
                  <a:lnTo>
                    <a:pt x="17" y="43"/>
                  </a:lnTo>
                  <a:lnTo>
                    <a:pt x="10" y="43"/>
                  </a:lnTo>
                  <a:lnTo>
                    <a:pt x="6" y="43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7" y="20"/>
                  </a:lnTo>
                  <a:lnTo>
                    <a:pt x="12" y="12"/>
                  </a:lnTo>
                  <a:lnTo>
                    <a:pt x="18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8" name="Freeform 419"/>
            <p:cNvSpPr>
              <a:spLocks/>
            </p:cNvSpPr>
            <p:nvPr/>
          </p:nvSpPr>
          <p:spPr bwMode="auto">
            <a:xfrm>
              <a:off x="6829" y="3708"/>
              <a:ext cx="13" cy="8"/>
            </a:xfrm>
            <a:custGeom>
              <a:avLst/>
              <a:gdLst>
                <a:gd name="T0" fmla="*/ 0 w 52"/>
                <a:gd name="T1" fmla="*/ 0 h 32"/>
                <a:gd name="T2" fmla="*/ 0 w 52"/>
                <a:gd name="T3" fmla="*/ 0 h 32"/>
                <a:gd name="T4" fmla="*/ 0 w 52"/>
                <a:gd name="T5" fmla="*/ 0 h 32"/>
                <a:gd name="T6" fmla="*/ 0 w 52"/>
                <a:gd name="T7" fmla="*/ 0 h 32"/>
                <a:gd name="T8" fmla="*/ 0 w 52"/>
                <a:gd name="T9" fmla="*/ 0 h 32"/>
                <a:gd name="T10" fmla="*/ 0 w 52"/>
                <a:gd name="T11" fmla="*/ 0 h 32"/>
                <a:gd name="T12" fmla="*/ 0 w 52"/>
                <a:gd name="T13" fmla="*/ 0 h 32"/>
                <a:gd name="T14" fmla="*/ 0 w 52"/>
                <a:gd name="T15" fmla="*/ 0 h 32"/>
                <a:gd name="T16" fmla="*/ 0 w 52"/>
                <a:gd name="T17" fmla="*/ 0 h 32"/>
                <a:gd name="T18" fmla="*/ 0 w 52"/>
                <a:gd name="T19" fmla="*/ 0 h 32"/>
                <a:gd name="T20" fmla="*/ 0 w 52"/>
                <a:gd name="T21" fmla="*/ 0 h 32"/>
                <a:gd name="T22" fmla="*/ 0 w 52"/>
                <a:gd name="T23" fmla="*/ 0 h 32"/>
                <a:gd name="T24" fmla="*/ 0 w 52"/>
                <a:gd name="T25" fmla="*/ 0 h 32"/>
                <a:gd name="T26" fmla="*/ 0 w 52"/>
                <a:gd name="T27" fmla="*/ 0 h 32"/>
                <a:gd name="T28" fmla="*/ 0 w 52"/>
                <a:gd name="T29" fmla="*/ 0 h 32"/>
                <a:gd name="T30" fmla="*/ 0 w 52"/>
                <a:gd name="T31" fmla="*/ 0 h 32"/>
                <a:gd name="T32" fmla="*/ 0 w 52"/>
                <a:gd name="T33" fmla="*/ 0 h 32"/>
                <a:gd name="T34" fmla="*/ 0 w 52"/>
                <a:gd name="T35" fmla="*/ 0 h 32"/>
                <a:gd name="T36" fmla="*/ 0 w 52"/>
                <a:gd name="T37" fmla="*/ 0 h 32"/>
                <a:gd name="T38" fmla="*/ 0 w 52"/>
                <a:gd name="T39" fmla="*/ 0 h 32"/>
                <a:gd name="T40" fmla="*/ 0 w 52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32"/>
                <a:gd name="T65" fmla="*/ 52 w 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32">
                  <a:moveTo>
                    <a:pt x="26" y="2"/>
                  </a:moveTo>
                  <a:lnTo>
                    <a:pt x="34" y="0"/>
                  </a:lnTo>
                  <a:lnTo>
                    <a:pt x="40" y="1"/>
                  </a:lnTo>
                  <a:lnTo>
                    <a:pt x="43" y="3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7" y="16"/>
                  </a:lnTo>
                  <a:lnTo>
                    <a:pt x="48" y="22"/>
                  </a:lnTo>
                  <a:lnTo>
                    <a:pt x="52" y="27"/>
                  </a:lnTo>
                  <a:lnTo>
                    <a:pt x="46" y="27"/>
                  </a:lnTo>
                  <a:lnTo>
                    <a:pt x="38" y="27"/>
                  </a:lnTo>
                  <a:lnTo>
                    <a:pt x="32" y="27"/>
                  </a:lnTo>
                  <a:lnTo>
                    <a:pt x="26" y="27"/>
                  </a:lnTo>
                  <a:lnTo>
                    <a:pt x="16" y="28"/>
                  </a:lnTo>
                  <a:lnTo>
                    <a:pt x="5" y="3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3" y="11"/>
                  </a:lnTo>
                  <a:lnTo>
                    <a:pt x="20" y="6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9" name="Freeform 420"/>
            <p:cNvSpPr>
              <a:spLocks/>
            </p:cNvSpPr>
            <p:nvPr/>
          </p:nvSpPr>
          <p:spPr bwMode="auto">
            <a:xfrm>
              <a:off x="6878" y="3716"/>
              <a:ext cx="15" cy="13"/>
            </a:xfrm>
            <a:custGeom>
              <a:avLst/>
              <a:gdLst>
                <a:gd name="T0" fmla="*/ 0 w 61"/>
                <a:gd name="T1" fmla="*/ 0 h 54"/>
                <a:gd name="T2" fmla="*/ 0 w 61"/>
                <a:gd name="T3" fmla="*/ 0 h 54"/>
                <a:gd name="T4" fmla="*/ 0 w 61"/>
                <a:gd name="T5" fmla="*/ 0 h 54"/>
                <a:gd name="T6" fmla="*/ 0 w 61"/>
                <a:gd name="T7" fmla="*/ 0 h 54"/>
                <a:gd name="T8" fmla="*/ 0 w 61"/>
                <a:gd name="T9" fmla="*/ 0 h 54"/>
                <a:gd name="T10" fmla="*/ 0 w 61"/>
                <a:gd name="T11" fmla="*/ 0 h 54"/>
                <a:gd name="T12" fmla="*/ 0 w 61"/>
                <a:gd name="T13" fmla="*/ 0 h 54"/>
                <a:gd name="T14" fmla="*/ 0 w 61"/>
                <a:gd name="T15" fmla="*/ 0 h 54"/>
                <a:gd name="T16" fmla="*/ 0 w 61"/>
                <a:gd name="T17" fmla="*/ 0 h 54"/>
                <a:gd name="T18" fmla="*/ 0 w 61"/>
                <a:gd name="T19" fmla="*/ 0 h 54"/>
                <a:gd name="T20" fmla="*/ 0 w 61"/>
                <a:gd name="T21" fmla="*/ 0 h 54"/>
                <a:gd name="T22" fmla="*/ 0 w 61"/>
                <a:gd name="T23" fmla="*/ 0 h 54"/>
                <a:gd name="T24" fmla="*/ 0 w 61"/>
                <a:gd name="T25" fmla="*/ 0 h 54"/>
                <a:gd name="T26" fmla="*/ 0 w 61"/>
                <a:gd name="T27" fmla="*/ 0 h 54"/>
                <a:gd name="T28" fmla="*/ 0 w 61"/>
                <a:gd name="T29" fmla="*/ 0 h 54"/>
                <a:gd name="T30" fmla="*/ 0 w 61"/>
                <a:gd name="T31" fmla="*/ 0 h 54"/>
                <a:gd name="T32" fmla="*/ 0 w 61"/>
                <a:gd name="T33" fmla="*/ 0 h 54"/>
                <a:gd name="T34" fmla="*/ 0 w 61"/>
                <a:gd name="T35" fmla="*/ 0 h 54"/>
                <a:gd name="T36" fmla="*/ 0 w 61"/>
                <a:gd name="T37" fmla="*/ 0 h 54"/>
                <a:gd name="T38" fmla="*/ 0 w 61"/>
                <a:gd name="T39" fmla="*/ 0 h 54"/>
                <a:gd name="T40" fmla="*/ 0 w 61"/>
                <a:gd name="T41" fmla="*/ 0 h 54"/>
                <a:gd name="T42" fmla="*/ 0 w 61"/>
                <a:gd name="T43" fmla="*/ 0 h 54"/>
                <a:gd name="T44" fmla="*/ 0 w 61"/>
                <a:gd name="T45" fmla="*/ 0 h 54"/>
                <a:gd name="T46" fmla="*/ 0 w 61"/>
                <a:gd name="T47" fmla="*/ 0 h 54"/>
                <a:gd name="T48" fmla="*/ 0 w 61"/>
                <a:gd name="T49" fmla="*/ 0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54"/>
                <a:gd name="T77" fmla="*/ 61 w 61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54">
                  <a:moveTo>
                    <a:pt x="32" y="0"/>
                  </a:moveTo>
                  <a:lnTo>
                    <a:pt x="37" y="2"/>
                  </a:lnTo>
                  <a:lnTo>
                    <a:pt x="44" y="6"/>
                  </a:lnTo>
                  <a:lnTo>
                    <a:pt x="49" y="10"/>
                  </a:lnTo>
                  <a:lnTo>
                    <a:pt x="53" y="16"/>
                  </a:lnTo>
                  <a:lnTo>
                    <a:pt x="55" y="21"/>
                  </a:lnTo>
                  <a:lnTo>
                    <a:pt x="59" y="27"/>
                  </a:lnTo>
                  <a:lnTo>
                    <a:pt x="60" y="32"/>
                  </a:lnTo>
                  <a:lnTo>
                    <a:pt x="61" y="39"/>
                  </a:lnTo>
                  <a:lnTo>
                    <a:pt x="57" y="44"/>
                  </a:lnTo>
                  <a:lnTo>
                    <a:pt x="50" y="49"/>
                  </a:lnTo>
                  <a:lnTo>
                    <a:pt x="45" y="50"/>
                  </a:lnTo>
                  <a:lnTo>
                    <a:pt x="39" y="53"/>
                  </a:lnTo>
                  <a:lnTo>
                    <a:pt x="33" y="53"/>
                  </a:lnTo>
                  <a:lnTo>
                    <a:pt x="26" y="54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6" y="35"/>
                  </a:lnTo>
                  <a:lnTo>
                    <a:pt x="10" y="30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0"/>
                  </a:lnTo>
                  <a:lnTo>
                    <a:pt x="27" y="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0" name="Freeform 421"/>
            <p:cNvSpPr>
              <a:spLocks/>
            </p:cNvSpPr>
            <p:nvPr/>
          </p:nvSpPr>
          <p:spPr bwMode="auto">
            <a:xfrm>
              <a:off x="6683" y="3716"/>
              <a:ext cx="30" cy="32"/>
            </a:xfrm>
            <a:custGeom>
              <a:avLst/>
              <a:gdLst>
                <a:gd name="T0" fmla="*/ 0 w 121"/>
                <a:gd name="T1" fmla="*/ 0 h 126"/>
                <a:gd name="T2" fmla="*/ 0 w 121"/>
                <a:gd name="T3" fmla="*/ 0 h 126"/>
                <a:gd name="T4" fmla="*/ 0 w 121"/>
                <a:gd name="T5" fmla="*/ 0 h 126"/>
                <a:gd name="T6" fmla="*/ 0 w 121"/>
                <a:gd name="T7" fmla="*/ 0 h 126"/>
                <a:gd name="T8" fmla="*/ 0 w 121"/>
                <a:gd name="T9" fmla="*/ 0 h 126"/>
                <a:gd name="T10" fmla="*/ 0 w 121"/>
                <a:gd name="T11" fmla="*/ 0 h 126"/>
                <a:gd name="T12" fmla="*/ 0 w 121"/>
                <a:gd name="T13" fmla="*/ 0 h 126"/>
                <a:gd name="T14" fmla="*/ 0 w 121"/>
                <a:gd name="T15" fmla="*/ 0 h 126"/>
                <a:gd name="T16" fmla="*/ 0 w 121"/>
                <a:gd name="T17" fmla="*/ 0 h 126"/>
                <a:gd name="T18" fmla="*/ 0 w 121"/>
                <a:gd name="T19" fmla="*/ 0 h 126"/>
                <a:gd name="T20" fmla="*/ 0 w 121"/>
                <a:gd name="T21" fmla="*/ 0 h 126"/>
                <a:gd name="T22" fmla="*/ 0 w 121"/>
                <a:gd name="T23" fmla="*/ 0 h 126"/>
                <a:gd name="T24" fmla="*/ 0 w 121"/>
                <a:gd name="T25" fmla="*/ 0 h 126"/>
                <a:gd name="T26" fmla="*/ 0 w 121"/>
                <a:gd name="T27" fmla="*/ 0 h 126"/>
                <a:gd name="T28" fmla="*/ 0 w 121"/>
                <a:gd name="T29" fmla="*/ 0 h 126"/>
                <a:gd name="T30" fmla="*/ 0 w 121"/>
                <a:gd name="T31" fmla="*/ 0 h 126"/>
                <a:gd name="T32" fmla="*/ 0 w 121"/>
                <a:gd name="T33" fmla="*/ 0 h 126"/>
                <a:gd name="T34" fmla="*/ 0 w 121"/>
                <a:gd name="T35" fmla="*/ 0 h 126"/>
                <a:gd name="T36" fmla="*/ 0 w 121"/>
                <a:gd name="T37" fmla="*/ 0 h 126"/>
                <a:gd name="T38" fmla="*/ 0 w 121"/>
                <a:gd name="T39" fmla="*/ 0 h 126"/>
                <a:gd name="T40" fmla="*/ 0 w 121"/>
                <a:gd name="T41" fmla="*/ 0 h 126"/>
                <a:gd name="T42" fmla="*/ 0 w 121"/>
                <a:gd name="T43" fmla="*/ 0 h 126"/>
                <a:gd name="T44" fmla="*/ 0 w 121"/>
                <a:gd name="T45" fmla="*/ 0 h 126"/>
                <a:gd name="T46" fmla="*/ 0 w 121"/>
                <a:gd name="T47" fmla="*/ 0 h 126"/>
                <a:gd name="T48" fmla="*/ 0 w 121"/>
                <a:gd name="T49" fmla="*/ 0 h 126"/>
                <a:gd name="T50" fmla="*/ 0 w 121"/>
                <a:gd name="T51" fmla="*/ 0 h 126"/>
                <a:gd name="T52" fmla="*/ 0 w 121"/>
                <a:gd name="T53" fmla="*/ 0 h 126"/>
                <a:gd name="T54" fmla="*/ 0 w 121"/>
                <a:gd name="T55" fmla="*/ 0 h 126"/>
                <a:gd name="T56" fmla="*/ 0 w 121"/>
                <a:gd name="T57" fmla="*/ 0 h 126"/>
                <a:gd name="T58" fmla="*/ 0 w 121"/>
                <a:gd name="T59" fmla="*/ 0 h 126"/>
                <a:gd name="T60" fmla="*/ 0 w 121"/>
                <a:gd name="T61" fmla="*/ 0 h 126"/>
                <a:gd name="T62" fmla="*/ 0 w 121"/>
                <a:gd name="T63" fmla="*/ 0 h 126"/>
                <a:gd name="T64" fmla="*/ 0 w 121"/>
                <a:gd name="T65" fmla="*/ 0 h 126"/>
                <a:gd name="T66" fmla="*/ 0 w 121"/>
                <a:gd name="T67" fmla="*/ 0 h 1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1"/>
                <a:gd name="T103" fmla="*/ 0 h 126"/>
                <a:gd name="T104" fmla="*/ 121 w 121"/>
                <a:gd name="T105" fmla="*/ 126 h 1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1" h="126">
                  <a:moveTo>
                    <a:pt x="51" y="0"/>
                  </a:moveTo>
                  <a:lnTo>
                    <a:pt x="63" y="0"/>
                  </a:lnTo>
                  <a:lnTo>
                    <a:pt x="75" y="3"/>
                  </a:lnTo>
                  <a:lnTo>
                    <a:pt x="85" y="6"/>
                  </a:lnTo>
                  <a:lnTo>
                    <a:pt x="94" y="12"/>
                  </a:lnTo>
                  <a:lnTo>
                    <a:pt x="100" y="18"/>
                  </a:lnTo>
                  <a:lnTo>
                    <a:pt x="107" y="25"/>
                  </a:lnTo>
                  <a:lnTo>
                    <a:pt x="112" y="32"/>
                  </a:lnTo>
                  <a:lnTo>
                    <a:pt x="117" y="41"/>
                  </a:lnTo>
                  <a:lnTo>
                    <a:pt x="120" y="50"/>
                  </a:lnTo>
                  <a:lnTo>
                    <a:pt x="121" y="59"/>
                  </a:lnTo>
                  <a:lnTo>
                    <a:pt x="120" y="69"/>
                  </a:lnTo>
                  <a:lnTo>
                    <a:pt x="118" y="79"/>
                  </a:lnTo>
                  <a:lnTo>
                    <a:pt x="114" y="87"/>
                  </a:lnTo>
                  <a:lnTo>
                    <a:pt x="110" y="96"/>
                  </a:lnTo>
                  <a:lnTo>
                    <a:pt x="104" y="104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7" y="126"/>
                  </a:lnTo>
                  <a:lnTo>
                    <a:pt x="77" y="121"/>
                  </a:lnTo>
                  <a:lnTo>
                    <a:pt x="80" y="114"/>
                  </a:lnTo>
                  <a:lnTo>
                    <a:pt x="81" y="107"/>
                  </a:lnTo>
                  <a:lnTo>
                    <a:pt x="83" y="100"/>
                  </a:lnTo>
                  <a:lnTo>
                    <a:pt x="85" y="92"/>
                  </a:lnTo>
                  <a:lnTo>
                    <a:pt x="86" y="83"/>
                  </a:lnTo>
                  <a:lnTo>
                    <a:pt x="87" y="76"/>
                  </a:lnTo>
                  <a:lnTo>
                    <a:pt x="87" y="68"/>
                  </a:lnTo>
                  <a:lnTo>
                    <a:pt x="87" y="59"/>
                  </a:lnTo>
                  <a:lnTo>
                    <a:pt x="86" y="52"/>
                  </a:lnTo>
                  <a:lnTo>
                    <a:pt x="83" y="45"/>
                  </a:lnTo>
                  <a:lnTo>
                    <a:pt x="81" y="40"/>
                  </a:lnTo>
                  <a:lnTo>
                    <a:pt x="76" y="34"/>
                  </a:lnTo>
                  <a:lnTo>
                    <a:pt x="71" y="31"/>
                  </a:lnTo>
                  <a:lnTo>
                    <a:pt x="64" y="29"/>
                  </a:lnTo>
                  <a:lnTo>
                    <a:pt x="56" y="29"/>
                  </a:lnTo>
                  <a:lnTo>
                    <a:pt x="54" y="33"/>
                  </a:lnTo>
                  <a:lnTo>
                    <a:pt x="53" y="39"/>
                  </a:lnTo>
                  <a:lnTo>
                    <a:pt x="53" y="45"/>
                  </a:lnTo>
                  <a:lnTo>
                    <a:pt x="53" y="52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1" y="70"/>
                  </a:lnTo>
                  <a:lnTo>
                    <a:pt x="51" y="78"/>
                  </a:lnTo>
                  <a:lnTo>
                    <a:pt x="47" y="82"/>
                  </a:lnTo>
                  <a:lnTo>
                    <a:pt x="45" y="87"/>
                  </a:lnTo>
                  <a:lnTo>
                    <a:pt x="41" y="91"/>
                  </a:lnTo>
                  <a:lnTo>
                    <a:pt x="39" y="94"/>
                  </a:lnTo>
                  <a:lnTo>
                    <a:pt x="33" y="94"/>
                  </a:lnTo>
                  <a:lnTo>
                    <a:pt x="28" y="95"/>
                  </a:lnTo>
                  <a:lnTo>
                    <a:pt x="20" y="93"/>
                  </a:lnTo>
                  <a:lnTo>
                    <a:pt x="14" y="91"/>
                  </a:lnTo>
                  <a:lnTo>
                    <a:pt x="6" y="83"/>
                  </a:lnTo>
                  <a:lnTo>
                    <a:pt x="4" y="78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1" y="51"/>
                  </a:lnTo>
                  <a:lnTo>
                    <a:pt x="4" y="45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5" y="26"/>
                  </a:lnTo>
                  <a:lnTo>
                    <a:pt x="18" y="19"/>
                  </a:lnTo>
                  <a:lnTo>
                    <a:pt x="26" y="15"/>
                  </a:lnTo>
                  <a:lnTo>
                    <a:pt x="30" y="10"/>
                  </a:lnTo>
                  <a:lnTo>
                    <a:pt x="38" y="6"/>
                  </a:lnTo>
                  <a:lnTo>
                    <a:pt x="44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1" name="Freeform 422"/>
            <p:cNvSpPr>
              <a:spLocks/>
            </p:cNvSpPr>
            <p:nvPr/>
          </p:nvSpPr>
          <p:spPr bwMode="auto">
            <a:xfrm>
              <a:off x="7107" y="3716"/>
              <a:ext cx="23" cy="13"/>
            </a:xfrm>
            <a:custGeom>
              <a:avLst/>
              <a:gdLst>
                <a:gd name="T0" fmla="*/ 0 w 90"/>
                <a:gd name="T1" fmla="*/ 0 h 51"/>
                <a:gd name="T2" fmla="*/ 0 w 90"/>
                <a:gd name="T3" fmla="*/ 0 h 51"/>
                <a:gd name="T4" fmla="*/ 0 w 90"/>
                <a:gd name="T5" fmla="*/ 0 h 51"/>
                <a:gd name="T6" fmla="*/ 0 w 90"/>
                <a:gd name="T7" fmla="*/ 0 h 51"/>
                <a:gd name="T8" fmla="*/ 0 w 90"/>
                <a:gd name="T9" fmla="*/ 0 h 51"/>
                <a:gd name="T10" fmla="*/ 0 w 90"/>
                <a:gd name="T11" fmla="*/ 0 h 51"/>
                <a:gd name="T12" fmla="*/ 0 w 90"/>
                <a:gd name="T13" fmla="*/ 0 h 51"/>
                <a:gd name="T14" fmla="*/ 0 w 90"/>
                <a:gd name="T15" fmla="*/ 0 h 51"/>
                <a:gd name="T16" fmla="*/ 0 w 90"/>
                <a:gd name="T17" fmla="*/ 0 h 51"/>
                <a:gd name="T18" fmla="*/ 0 w 90"/>
                <a:gd name="T19" fmla="*/ 0 h 51"/>
                <a:gd name="T20" fmla="*/ 0 w 90"/>
                <a:gd name="T21" fmla="*/ 0 h 51"/>
                <a:gd name="T22" fmla="*/ 0 w 90"/>
                <a:gd name="T23" fmla="*/ 0 h 51"/>
                <a:gd name="T24" fmla="*/ 0 w 90"/>
                <a:gd name="T25" fmla="*/ 0 h 51"/>
                <a:gd name="T26" fmla="*/ 0 w 90"/>
                <a:gd name="T27" fmla="*/ 0 h 51"/>
                <a:gd name="T28" fmla="*/ 0 w 90"/>
                <a:gd name="T29" fmla="*/ 0 h 51"/>
                <a:gd name="T30" fmla="*/ 0 w 90"/>
                <a:gd name="T31" fmla="*/ 0 h 51"/>
                <a:gd name="T32" fmla="*/ 0 w 90"/>
                <a:gd name="T33" fmla="*/ 0 h 51"/>
                <a:gd name="T34" fmla="*/ 0 w 90"/>
                <a:gd name="T35" fmla="*/ 0 h 51"/>
                <a:gd name="T36" fmla="*/ 0 w 90"/>
                <a:gd name="T37" fmla="*/ 0 h 51"/>
                <a:gd name="T38" fmla="*/ 0 w 90"/>
                <a:gd name="T39" fmla="*/ 0 h 51"/>
                <a:gd name="T40" fmla="*/ 0 w 90"/>
                <a:gd name="T41" fmla="*/ 0 h 51"/>
                <a:gd name="T42" fmla="*/ 0 w 90"/>
                <a:gd name="T43" fmla="*/ 0 h 51"/>
                <a:gd name="T44" fmla="*/ 0 w 90"/>
                <a:gd name="T45" fmla="*/ 0 h 51"/>
                <a:gd name="T46" fmla="*/ 0 w 90"/>
                <a:gd name="T47" fmla="*/ 0 h 51"/>
                <a:gd name="T48" fmla="*/ 0 w 90"/>
                <a:gd name="T49" fmla="*/ 0 h 51"/>
                <a:gd name="T50" fmla="*/ 0 w 90"/>
                <a:gd name="T51" fmla="*/ 0 h 51"/>
                <a:gd name="T52" fmla="*/ 0 w 90"/>
                <a:gd name="T53" fmla="*/ 0 h 51"/>
                <a:gd name="T54" fmla="*/ 0 w 90"/>
                <a:gd name="T55" fmla="*/ 0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0"/>
                <a:gd name="T85" fmla="*/ 0 h 51"/>
                <a:gd name="T86" fmla="*/ 90 w 90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0" h="51">
                  <a:moveTo>
                    <a:pt x="74" y="0"/>
                  </a:moveTo>
                  <a:lnTo>
                    <a:pt x="79" y="6"/>
                  </a:lnTo>
                  <a:lnTo>
                    <a:pt x="84" y="11"/>
                  </a:lnTo>
                  <a:lnTo>
                    <a:pt x="89" y="16"/>
                  </a:lnTo>
                  <a:lnTo>
                    <a:pt x="90" y="24"/>
                  </a:lnTo>
                  <a:lnTo>
                    <a:pt x="81" y="26"/>
                  </a:lnTo>
                  <a:lnTo>
                    <a:pt x="73" y="30"/>
                  </a:lnTo>
                  <a:lnTo>
                    <a:pt x="65" y="36"/>
                  </a:lnTo>
                  <a:lnTo>
                    <a:pt x="57" y="41"/>
                  </a:lnTo>
                  <a:lnTo>
                    <a:pt x="48" y="46"/>
                  </a:lnTo>
                  <a:lnTo>
                    <a:pt x="39" y="50"/>
                  </a:lnTo>
                  <a:lnTo>
                    <a:pt x="30" y="51"/>
                  </a:lnTo>
                  <a:lnTo>
                    <a:pt x="21" y="51"/>
                  </a:lnTo>
                  <a:lnTo>
                    <a:pt x="20" y="48"/>
                  </a:lnTo>
                  <a:lnTo>
                    <a:pt x="24" y="45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4" y="44"/>
                  </a:lnTo>
                  <a:lnTo>
                    <a:pt x="0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26" y="26"/>
                  </a:lnTo>
                  <a:lnTo>
                    <a:pt x="37" y="21"/>
                  </a:lnTo>
                  <a:lnTo>
                    <a:pt x="47" y="17"/>
                  </a:lnTo>
                  <a:lnTo>
                    <a:pt x="57" y="12"/>
                  </a:lnTo>
                  <a:lnTo>
                    <a:pt x="6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2" name="Freeform 423"/>
            <p:cNvSpPr>
              <a:spLocks/>
            </p:cNvSpPr>
            <p:nvPr/>
          </p:nvSpPr>
          <p:spPr bwMode="auto">
            <a:xfrm>
              <a:off x="6746" y="3721"/>
              <a:ext cx="36" cy="32"/>
            </a:xfrm>
            <a:custGeom>
              <a:avLst/>
              <a:gdLst>
                <a:gd name="T0" fmla="*/ 0 w 145"/>
                <a:gd name="T1" fmla="*/ 0 h 129"/>
                <a:gd name="T2" fmla="*/ 0 w 145"/>
                <a:gd name="T3" fmla="*/ 0 h 129"/>
                <a:gd name="T4" fmla="*/ 0 w 145"/>
                <a:gd name="T5" fmla="*/ 0 h 129"/>
                <a:gd name="T6" fmla="*/ 0 w 145"/>
                <a:gd name="T7" fmla="*/ 0 h 129"/>
                <a:gd name="T8" fmla="*/ 0 w 145"/>
                <a:gd name="T9" fmla="*/ 0 h 129"/>
                <a:gd name="T10" fmla="*/ 0 w 145"/>
                <a:gd name="T11" fmla="*/ 0 h 129"/>
                <a:gd name="T12" fmla="*/ 0 w 145"/>
                <a:gd name="T13" fmla="*/ 0 h 129"/>
                <a:gd name="T14" fmla="*/ 0 w 145"/>
                <a:gd name="T15" fmla="*/ 0 h 129"/>
                <a:gd name="T16" fmla="*/ 0 w 145"/>
                <a:gd name="T17" fmla="*/ 0 h 129"/>
                <a:gd name="T18" fmla="*/ 0 w 145"/>
                <a:gd name="T19" fmla="*/ 0 h 129"/>
                <a:gd name="T20" fmla="*/ 0 w 145"/>
                <a:gd name="T21" fmla="*/ 0 h 129"/>
                <a:gd name="T22" fmla="*/ 0 w 145"/>
                <a:gd name="T23" fmla="*/ 0 h 129"/>
                <a:gd name="T24" fmla="*/ 0 w 145"/>
                <a:gd name="T25" fmla="*/ 0 h 129"/>
                <a:gd name="T26" fmla="*/ 0 w 145"/>
                <a:gd name="T27" fmla="*/ 0 h 129"/>
                <a:gd name="T28" fmla="*/ 0 w 145"/>
                <a:gd name="T29" fmla="*/ 0 h 129"/>
                <a:gd name="T30" fmla="*/ 0 w 145"/>
                <a:gd name="T31" fmla="*/ 0 h 129"/>
                <a:gd name="T32" fmla="*/ 0 w 145"/>
                <a:gd name="T33" fmla="*/ 0 h 129"/>
                <a:gd name="T34" fmla="*/ 0 w 145"/>
                <a:gd name="T35" fmla="*/ 0 h 129"/>
                <a:gd name="T36" fmla="*/ 0 w 145"/>
                <a:gd name="T37" fmla="*/ 0 h 129"/>
                <a:gd name="T38" fmla="*/ 0 w 145"/>
                <a:gd name="T39" fmla="*/ 0 h 129"/>
                <a:gd name="T40" fmla="*/ 0 w 145"/>
                <a:gd name="T41" fmla="*/ 0 h 129"/>
                <a:gd name="T42" fmla="*/ 0 w 145"/>
                <a:gd name="T43" fmla="*/ 0 h 129"/>
                <a:gd name="T44" fmla="*/ 0 w 145"/>
                <a:gd name="T45" fmla="*/ 0 h 129"/>
                <a:gd name="T46" fmla="*/ 0 w 145"/>
                <a:gd name="T47" fmla="*/ 0 h 129"/>
                <a:gd name="T48" fmla="*/ 0 w 145"/>
                <a:gd name="T49" fmla="*/ 0 h 129"/>
                <a:gd name="T50" fmla="*/ 0 w 145"/>
                <a:gd name="T51" fmla="*/ 0 h 129"/>
                <a:gd name="T52" fmla="*/ 0 w 145"/>
                <a:gd name="T53" fmla="*/ 0 h 129"/>
                <a:gd name="T54" fmla="*/ 0 w 145"/>
                <a:gd name="T55" fmla="*/ 0 h 129"/>
                <a:gd name="T56" fmla="*/ 0 w 145"/>
                <a:gd name="T57" fmla="*/ 0 h 129"/>
                <a:gd name="T58" fmla="*/ 0 w 145"/>
                <a:gd name="T59" fmla="*/ 0 h 129"/>
                <a:gd name="T60" fmla="*/ 0 w 145"/>
                <a:gd name="T61" fmla="*/ 0 h 129"/>
                <a:gd name="T62" fmla="*/ 0 w 145"/>
                <a:gd name="T63" fmla="*/ 0 h 129"/>
                <a:gd name="T64" fmla="*/ 0 w 145"/>
                <a:gd name="T65" fmla="*/ 0 h 129"/>
                <a:gd name="T66" fmla="*/ 0 w 145"/>
                <a:gd name="T67" fmla="*/ 0 h 129"/>
                <a:gd name="T68" fmla="*/ 0 w 145"/>
                <a:gd name="T69" fmla="*/ 0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5"/>
                <a:gd name="T106" fmla="*/ 0 h 129"/>
                <a:gd name="T107" fmla="*/ 145 w 145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5" h="129">
                  <a:moveTo>
                    <a:pt x="50" y="3"/>
                  </a:moveTo>
                  <a:lnTo>
                    <a:pt x="59" y="0"/>
                  </a:lnTo>
                  <a:lnTo>
                    <a:pt x="70" y="1"/>
                  </a:lnTo>
                  <a:lnTo>
                    <a:pt x="80" y="3"/>
                  </a:lnTo>
                  <a:lnTo>
                    <a:pt x="92" y="9"/>
                  </a:lnTo>
                  <a:lnTo>
                    <a:pt x="100" y="13"/>
                  </a:lnTo>
                  <a:lnTo>
                    <a:pt x="111" y="20"/>
                  </a:lnTo>
                  <a:lnTo>
                    <a:pt x="120" y="27"/>
                  </a:lnTo>
                  <a:lnTo>
                    <a:pt x="128" y="36"/>
                  </a:lnTo>
                  <a:lnTo>
                    <a:pt x="134" y="45"/>
                  </a:lnTo>
                  <a:lnTo>
                    <a:pt x="139" y="53"/>
                  </a:lnTo>
                  <a:lnTo>
                    <a:pt x="143" y="64"/>
                  </a:lnTo>
                  <a:lnTo>
                    <a:pt x="145" y="75"/>
                  </a:lnTo>
                  <a:lnTo>
                    <a:pt x="144" y="83"/>
                  </a:lnTo>
                  <a:lnTo>
                    <a:pt x="141" y="93"/>
                  </a:lnTo>
                  <a:lnTo>
                    <a:pt x="135" y="102"/>
                  </a:lnTo>
                  <a:lnTo>
                    <a:pt x="129" y="111"/>
                  </a:lnTo>
                  <a:lnTo>
                    <a:pt x="123" y="113"/>
                  </a:lnTo>
                  <a:lnTo>
                    <a:pt x="117" y="116"/>
                  </a:lnTo>
                  <a:lnTo>
                    <a:pt x="110" y="117"/>
                  </a:lnTo>
                  <a:lnTo>
                    <a:pt x="103" y="120"/>
                  </a:lnTo>
                  <a:lnTo>
                    <a:pt x="94" y="122"/>
                  </a:lnTo>
                  <a:lnTo>
                    <a:pt x="87" y="126"/>
                  </a:lnTo>
                  <a:lnTo>
                    <a:pt x="78" y="127"/>
                  </a:lnTo>
                  <a:lnTo>
                    <a:pt x="71" y="128"/>
                  </a:lnTo>
                  <a:lnTo>
                    <a:pt x="64" y="129"/>
                  </a:lnTo>
                  <a:lnTo>
                    <a:pt x="58" y="128"/>
                  </a:lnTo>
                  <a:lnTo>
                    <a:pt x="67" y="122"/>
                  </a:lnTo>
                  <a:lnTo>
                    <a:pt x="76" y="116"/>
                  </a:lnTo>
                  <a:lnTo>
                    <a:pt x="81" y="106"/>
                  </a:lnTo>
                  <a:lnTo>
                    <a:pt x="87" y="96"/>
                  </a:lnTo>
                  <a:lnTo>
                    <a:pt x="88" y="85"/>
                  </a:lnTo>
                  <a:lnTo>
                    <a:pt x="91" y="75"/>
                  </a:lnTo>
                  <a:lnTo>
                    <a:pt x="90" y="63"/>
                  </a:lnTo>
                  <a:lnTo>
                    <a:pt x="88" y="53"/>
                  </a:lnTo>
                  <a:lnTo>
                    <a:pt x="85" y="42"/>
                  </a:lnTo>
                  <a:lnTo>
                    <a:pt x="79" y="35"/>
                  </a:lnTo>
                  <a:lnTo>
                    <a:pt x="73" y="28"/>
                  </a:lnTo>
                  <a:lnTo>
                    <a:pt x="65" y="25"/>
                  </a:lnTo>
                  <a:lnTo>
                    <a:pt x="56" y="23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6" y="41"/>
                  </a:lnTo>
                  <a:lnTo>
                    <a:pt x="26" y="56"/>
                  </a:lnTo>
                  <a:lnTo>
                    <a:pt x="33" y="56"/>
                  </a:lnTo>
                  <a:lnTo>
                    <a:pt x="40" y="59"/>
                  </a:lnTo>
                  <a:lnTo>
                    <a:pt x="44" y="60"/>
                  </a:lnTo>
                  <a:lnTo>
                    <a:pt x="49" y="63"/>
                  </a:lnTo>
                  <a:lnTo>
                    <a:pt x="52" y="67"/>
                  </a:lnTo>
                  <a:lnTo>
                    <a:pt x="53" y="75"/>
                  </a:lnTo>
                  <a:lnTo>
                    <a:pt x="49" y="82"/>
                  </a:lnTo>
                  <a:lnTo>
                    <a:pt x="44" y="91"/>
                  </a:lnTo>
                  <a:lnTo>
                    <a:pt x="39" y="100"/>
                  </a:lnTo>
                  <a:lnTo>
                    <a:pt x="34" y="108"/>
                  </a:lnTo>
                  <a:lnTo>
                    <a:pt x="23" y="103"/>
                  </a:lnTo>
                  <a:lnTo>
                    <a:pt x="17" y="98"/>
                  </a:lnTo>
                  <a:lnTo>
                    <a:pt x="9" y="91"/>
                  </a:lnTo>
                  <a:lnTo>
                    <a:pt x="6" y="85"/>
                  </a:lnTo>
                  <a:lnTo>
                    <a:pt x="3" y="77"/>
                  </a:lnTo>
                  <a:lnTo>
                    <a:pt x="2" y="69"/>
                  </a:lnTo>
                  <a:lnTo>
                    <a:pt x="0" y="62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8" y="23"/>
                  </a:lnTo>
                  <a:lnTo>
                    <a:pt x="23" y="16"/>
                  </a:lnTo>
                  <a:lnTo>
                    <a:pt x="31" y="11"/>
                  </a:lnTo>
                  <a:lnTo>
                    <a:pt x="40" y="7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3" name="Freeform 424"/>
            <p:cNvSpPr>
              <a:spLocks/>
            </p:cNvSpPr>
            <p:nvPr/>
          </p:nvSpPr>
          <p:spPr bwMode="auto">
            <a:xfrm>
              <a:off x="6988" y="3722"/>
              <a:ext cx="11" cy="18"/>
            </a:xfrm>
            <a:custGeom>
              <a:avLst/>
              <a:gdLst>
                <a:gd name="T0" fmla="*/ 0 w 42"/>
                <a:gd name="T1" fmla="*/ 0 h 70"/>
                <a:gd name="T2" fmla="*/ 0 w 42"/>
                <a:gd name="T3" fmla="*/ 0 h 70"/>
                <a:gd name="T4" fmla="*/ 0 w 42"/>
                <a:gd name="T5" fmla="*/ 0 h 70"/>
                <a:gd name="T6" fmla="*/ 0 w 42"/>
                <a:gd name="T7" fmla="*/ 0 h 70"/>
                <a:gd name="T8" fmla="*/ 0 w 42"/>
                <a:gd name="T9" fmla="*/ 0 h 70"/>
                <a:gd name="T10" fmla="*/ 0 w 42"/>
                <a:gd name="T11" fmla="*/ 0 h 70"/>
                <a:gd name="T12" fmla="*/ 0 w 42"/>
                <a:gd name="T13" fmla="*/ 0 h 70"/>
                <a:gd name="T14" fmla="*/ 0 w 42"/>
                <a:gd name="T15" fmla="*/ 0 h 70"/>
                <a:gd name="T16" fmla="*/ 0 w 42"/>
                <a:gd name="T17" fmla="*/ 0 h 70"/>
                <a:gd name="T18" fmla="*/ 0 w 42"/>
                <a:gd name="T19" fmla="*/ 0 h 70"/>
                <a:gd name="T20" fmla="*/ 0 w 42"/>
                <a:gd name="T21" fmla="*/ 0 h 70"/>
                <a:gd name="T22" fmla="*/ 0 w 42"/>
                <a:gd name="T23" fmla="*/ 0 h 70"/>
                <a:gd name="T24" fmla="*/ 0 w 42"/>
                <a:gd name="T25" fmla="*/ 0 h 70"/>
                <a:gd name="T26" fmla="*/ 0 w 42"/>
                <a:gd name="T27" fmla="*/ 0 h 70"/>
                <a:gd name="T28" fmla="*/ 0 w 42"/>
                <a:gd name="T29" fmla="*/ 0 h 70"/>
                <a:gd name="T30" fmla="*/ 0 w 42"/>
                <a:gd name="T31" fmla="*/ 0 h 70"/>
                <a:gd name="T32" fmla="*/ 0 w 42"/>
                <a:gd name="T33" fmla="*/ 0 h 70"/>
                <a:gd name="T34" fmla="*/ 0 w 42"/>
                <a:gd name="T35" fmla="*/ 0 h 70"/>
                <a:gd name="T36" fmla="*/ 0 w 42"/>
                <a:gd name="T37" fmla="*/ 0 h 70"/>
                <a:gd name="T38" fmla="*/ 0 w 42"/>
                <a:gd name="T39" fmla="*/ 0 h 70"/>
                <a:gd name="T40" fmla="*/ 0 w 42"/>
                <a:gd name="T41" fmla="*/ 0 h 70"/>
                <a:gd name="T42" fmla="*/ 0 w 42"/>
                <a:gd name="T43" fmla="*/ 0 h 70"/>
                <a:gd name="T44" fmla="*/ 0 w 42"/>
                <a:gd name="T45" fmla="*/ 0 h 70"/>
                <a:gd name="T46" fmla="*/ 0 w 42"/>
                <a:gd name="T47" fmla="*/ 0 h 70"/>
                <a:gd name="T48" fmla="*/ 0 w 42"/>
                <a:gd name="T49" fmla="*/ 0 h 70"/>
                <a:gd name="T50" fmla="*/ 0 w 42"/>
                <a:gd name="T51" fmla="*/ 0 h 70"/>
                <a:gd name="T52" fmla="*/ 0 w 42"/>
                <a:gd name="T53" fmla="*/ 0 h 70"/>
                <a:gd name="T54" fmla="*/ 0 w 42"/>
                <a:gd name="T55" fmla="*/ 0 h 7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"/>
                <a:gd name="T85" fmla="*/ 0 h 70"/>
                <a:gd name="T86" fmla="*/ 42 w 42"/>
                <a:gd name="T87" fmla="*/ 70 h 7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" h="70">
                  <a:moveTo>
                    <a:pt x="13" y="2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1" y="12"/>
                  </a:lnTo>
                  <a:lnTo>
                    <a:pt x="41" y="17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8" y="35"/>
                  </a:lnTo>
                  <a:lnTo>
                    <a:pt x="33" y="45"/>
                  </a:lnTo>
                  <a:lnTo>
                    <a:pt x="26" y="56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3" y="58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7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4" name="Freeform 425"/>
            <p:cNvSpPr>
              <a:spLocks/>
            </p:cNvSpPr>
            <p:nvPr/>
          </p:nvSpPr>
          <p:spPr bwMode="auto">
            <a:xfrm>
              <a:off x="6722" y="3726"/>
              <a:ext cx="21" cy="6"/>
            </a:xfrm>
            <a:custGeom>
              <a:avLst/>
              <a:gdLst>
                <a:gd name="T0" fmla="*/ 0 w 83"/>
                <a:gd name="T1" fmla="*/ 0 h 24"/>
                <a:gd name="T2" fmla="*/ 0 w 83"/>
                <a:gd name="T3" fmla="*/ 0 h 24"/>
                <a:gd name="T4" fmla="*/ 0 w 83"/>
                <a:gd name="T5" fmla="*/ 0 h 24"/>
                <a:gd name="T6" fmla="*/ 0 w 83"/>
                <a:gd name="T7" fmla="*/ 0 h 24"/>
                <a:gd name="T8" fmla="*/ 0 w 83"/>
                <a:gd name="T9" fmla="*/ 0 h 24"/>
                <a:gd name="T10" fmla="*/ 0 w 83"/>
                <a:gd name="T11" fmla="*/ 0 h 24"/>
                <a:gd name="T12" fmla="*/ 0 w 83"/>
                <a:gd name="T13" fmla="*/ 0 h 24"/>
                <a:gd name="T14" fmla="*/ 0 w 83"/>
                <a:gd name="T15" fmla="*/ 0 h 24"/>
                <a:gd name="T16" fmla="*/ 0 w 83"/>
                <a:gd name="T17" fmla="*/ 0 h 24"/>
                <a:gd name="T18" fmla="*/ 0 w 83"/>
                <a:gd name="T19" fmla="*/ 0 h 24"/>
                <a:gd name="T20" fmla="*/ 0 w 83"/>
                <a:gd name="T21" fmla="*/ 0 h 24"/>
                <a:gd name="T22" fmla="*/ 0 w 83"/>
                <a:gd name="T23" fmla="*/ 0 h 24"/>
                <a:gd name="T24" fmla="*/ 0 w 83"/>
                <a:gd name="T25" fmla="*/ 0 h 24"/>
                <a:gd name="T26" fmla="*/ 0 w 83"/>
                <a:gd name="T27" fmla="*/ 0 h 24"/>
                <a:gd name="T28" fmla="*/ 0 w 83"/>
                <a:gd name="T29" fmla="*/ 0 h 24"/>
                <a:gd name="T30" fmla="*/ 0 w 83"/>
                <a:gd name="T31" fmla="*/ 0 h 24"/>
                <a:gd name="T32" fmla="*/ 0 w 83"/>
                <a:gd name="T33" fmla="*/ 0 h 24"/>
                <a:gd name="T34" fmla="*/ 0 w 83"/>
                <a:gd name="T35" fmla="*/ 0 h 24"/>
                <a:gd name="T36" fmla="*/ 0 w 83"/>
                <a:gd name="T37" fmla="*/ 0 h 24"/>
                <a:gd name="T38" fmla="*/ 0 w 83"/>
                <a:gd name="T39" fmla="*/ 0 h 24"/>
                <a:gd name="T40" fmla="*/ 0 w 83"/>
                <a:gd name="T41" fmla="*/ 0 h 24"/>
                <a:gd name="T42" fmla="*/ 0 w 83"/>
                <a:gd name="T43" fmla="*/ 0 h 24"/>
                <a:gd name="T44" fmla="*/ 0 w 83"/>
                <a:gd name="T45" fmla="*/ 0 h 24"/>
                <a:gd name="T46" fmla="*/ 0 w 83"/>
                <a:gd name="T47" fmla="*/ 0 h 24"/>
                <a:gd name="T48" fmla="*/ 0 w 83"/>
                <a:gd name="T49" fmla="*/ 0 h 24"/>
                <a:gd name="T50" fmla="*/ 0 w 83"/>
                <a:gd name="T51" fmla="*/ 0 h 24"/>
                <a:gd name="T52" fmla="*/ 0 w 83"/>
                <a:gd name="T53" fmla="*/ 0 h 24"/>
                <a:gd name="T54" fmla="*/ 0 w 83"/>
                <a:gd name="T55" fmla="*/ 0 h 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3"/>
                <a:gd name="T85" fmla="*/ 0 h 24"/>
                <a:gd name="T86" fmla="*/ 83 w 83"/>
                <a:gd name="T87" fmla="*/ 24 h 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3" h="24">
                  <a:moveTo>
                    <a:pt x="17" y="1"/>
                  </a:moveTo>
                  <a:lnTo>
                    <a:pt x="25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7" y="1"/>
                  </a:lnTo>
                  <a:lnTo>
                    <a:pt x="75" y="2"/>
                  </a:lnTo>
                  <a:lnTo>
                    <a:pt x="83" y="5"/>
                  </a:lnTo>
                  <a:lnTo>
                    <a:pt x="79" y="7"/>
                  </a:lnTo>
                  <a:lnTo>
                    <a:pt x="76" y="11"/>
                  </a:lnTo>
                  <a:lnTo>
                    <a:pt x="73" y="16"/>
                  </a:lnTo>
                  <a:lnTo>
                    <a:pt x="75" y="23"/>
                  </a:lnTo>
                  <a:lnTo>
                    <a:pt x="69" y="23"/>
                  </a:lnTo>
                  <a:lnTo>
                    <a:pt x="60" y="23"/>
                  </a:lnTo>
                  <a:lnTo>
                    <a:pt x="52" y="23"/>
                  </a:lnTo>
                  <a:lnTo>
                    <a:pt x="43" y="24"/>
                  </a:lnTo>
                  <a:lnTo>
                    <a:pt x="34" y="23"/>
                  </a:lnTo>
                  <a:lnTo>
                    <a:pt x="23" y="21"/>
                  </a:lnTo>
                  <a:lnTo>
                    <a:pt x="14" y="20"/>
                  </a:lnTo>
                  <a:lnTo>
                    <a:pt x="8" y="19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5" name="Freeform 426"/>
            <p:cNvSpPr>
              <a:spLocks/>
            </p:cNvSpPr>
            <p:nvPr/>
          </p:nvSpPr>
          <p:spPr bwMode="auto">
            <a:xfrm>
              <a:off x="6789" y="3731"/>
              <a:ext cx="382" cy="183"/>
            </a:xfrm>
            <a:custGeom>
              <a:avLst/>
              <a:gdLst>
                <a:gd name="T0" fmla="*/ 0 w 1527"/>
                <a:gd name="T1" fmla="*/ 0 h 733"/>
                <a:gd name="T2" fmla="*/ 0 w 1527"/>
                <a:gd name="T3" fmla="*/ 0 h 733"/>
                <a:gd name="T4" fmla="*/ 0 w 1527"/>
                <a:gd name="T5" fmla="*/ 0 h 733"/>
                <a:gd name="T6" fmla="*/ 0 w 1527"/>
                <a:gd name="T7" fmla="*/ 0 h 733"/>
                <a:gd name="T8" fmla="*/ 0 w 1527"/>
                <a:gd name="T9" fmla="*/ 0 h 733"/>
                <a:gd name="T10" fmla="*/ 0 w 1527"/>
                <a:gd name="T11" fmla="*/ 0 h 733"/>
                <a:gd name="T12" fmla="*/ 0 w 1527"/>
                <a:gd name="T13" fmla="*/ 0 h 733"/>
                <a:gd name="T14" fmla="*/ 0 w 1527"/>
                <a:gd name="T15" fmla="*/ 0 h 733"/>
                <a:gd name="T16" fmla="*/ 0 w 1527"/>
                <a:gd name="T17" fmla="*/ 0 h 733"/>
                <a:gd name="T18" fmla="*/ 0 w 1527"/>
                <a:gd name="T19" fmla="*/ 0 h 733"/>
                <a:gd name="T20" fmla="*/ 0 w 1527"/>
                <a:gd name="T21" fmla="*/ 0 h 733"/>
                <a:gd name="T22" fmla="*/ 0 w 1527"/>
                <a:gd name="T23" fmla="*/ 0 h 733"/>
                <a:gd name="T24" fmla="*/ 0 w 1527"/>
                <a:gd name="T25" fmla="*/ 0 h 733"/>
                <a:gd name="T26" fmla="*/ 0 w 1527"/>
                <a:gd name="T27" fmla="*/ 0 h 733"/>
                <a:gd name="T28" fmla="*/ 0 w 1527"/>
                <a:gd name="T29" fmla="*/ 0 h 733"/>
                <a:gd name="T30" fmla="*/ 0 w 1527"/>
                <a:gd name="T31" fmla="*/ 0 h 733"/>
                <a:gd name="T32" fmla="*/ 0 w 1527"/>
                <a:gd name="T33" fmla="*/ 0 h 733"/>
                <a:gd name="T34" fmla="*/ 0 w 1527"/>
                <a:gd name="T35" fmla="*/ 0 h 733"/>
                <a:gd name="T36" fmla="*/ 0 w 1527"/>
                <a:gd name="T37" fmla="*/ 0 h 733"/>
                <a:gd name="T38" fmla="*/ 0 w 1527"/>
                <a:gd name="T39" fmla="*/ 0 h 733"/>
                <a:gd name="T40" fmla="*/ 0 w 1527"/>
                <a:gd name="T41" fmla="*/ 0 h 733"/>
                <a:gd name="T42" fmla="*/ 0 w 1527"/>
                <a:gd name="T43" fmla="*/ 0 h 733"/>
                <a:gd name="T44" fmla="*/ 0 w 1527"/>
                <a:gd name="T45" fmla="*/ 0 h 733"/>
                <a:gd name="T46" fmla="*/ 0 w 1527"/>
                <a:gd name="T47" fmla="*/ 0 h 733"/>
                <a:gd name="T48" fmla="*/ 0 w 1527"/>
                <a:gd name="T49" fmla="*/ 0 h 733"/>
                <a:gd name="T50" fmla="*/ 0 w 1527"/>
                <a:gd name="T51" fmla="*/ 0 h 733"/>
                <a:gd name="T52" fmla="*/ 0 w 1527"/>
                <a:gd name="T53" fmla="*/ 0 h 733"/>
                <a:gd name="T54" fmla="*/ 0 w 1527"/>
                <a:gd name="T55" fmla="*/ 0 h 733"/>
                <a:gd name="T56" fmla="*/ 0 w 1527"/>
                <a:gd name="T57" fmla="*/ 0 h 733"/>
                <a:gd name="T58" fmla="*/ 0 w 1527"/>
                <a:gd name="T59" fmla="*/ 0 h 733"/>
                <a:gd name="T60" fmla="*/ 0 w 1527"/>
                <a:gd name="T61" fmla="*/ 0 h 733"/>
                <a:gd name="T62" fmla="*/ 0 w 1527"/>
                <a:gd name="T63" fmla="*/ 0 h 733"/>
                <a:gd name="T64" fmla="*/ 0 w 1527"/>
                <a:gd name="T65" fmla="*/ 0 h 733"/>
                <a:gd name="T66" fmla="*/ 0 w 1527"/>
                <a:gd name="T67" fmla="*/ 0 h 733"/>
                <a:gd name="T68" fmla="*/ 0 w 1527"/>
                <a:gd name="T69" fmla="*/ 0 h 733"/>
                <a:gd name="T70" fmla="*/ 0 w 1527"/>
                <a:gd name="T71" fmla="*/ 0 h 733"/>
                <a:gd name="T72" fmla="*/ 0 w 1527"/>
                <a:gd name="T73" fmla="*/ 0 h 733"/>
                <a:gd name="T74" fmla="*/ 0 w 1527"/>
                <a:gd name="T75" fmla="*/ 0 h 733"/>
                <a:gd name="T76" fmla="*/ 0 w 1527"/>
                <a:gd name="T77" fmla="*/ 0 h 733"/>
                <a:gd name="T78" fmla="*/ 0 w 1527"/>
                <a:gd name="T79" fmla="*/ 0 h 733"/>
                <a:gd name="T80" fmla="*/ 0 w 1527"/>
                <a:gd name="T81" fmla="*/ 0 h 733"/>
                <a:gd name="T82" fmla="*/ 0 w 1527"/>
                <a:gd name="T83" fmla="*/ 0 h 733"/>
                <a:gd name="T84" fmla="*/ 0 w 1527"/>
                <a:gd name="T85" fmla="*/ 0 h 733"/>
                <a:gd name="T86" fmla="*/ 0 w 1527"/>
                <a:gd name="T87" fmla="*/ 0 h 733"/>
                <a:gd name="T88" fmla="*/ 0 w 1527"/>
                <a:gd name="T89" fmla="*/ 0 h 733"/>
                <a:gd name="T90" fmla="*/ 0 w 1527"/>
                <a:gd name="T91" fmla="*/ 0 h 733"/>
                <a:gd name="T92" fmla="*/ 0 w 1527"/>
                <a:gd name="T93" fmla="*/ 0 h 733"/>
                <a:gd name="T94" fmla="*/ 0 w 1527"/>
                <a:gd name="T95" fmla="*/ 0 h 733"/>
                <a:gd name="T96" fmla="*/ 0 w 1527"/>
                <a:gd name="T97" fmla="*/ 0 h 733"/>
                <a:gd name="T98" fmla="*/ 0 w 1527"/>
                <a:gd name="T99" fmla="*/ 0 h 733"/>
                <a:gd name="T100" fmla="*/ 0 w 1527"/>
                <a:gd name="T101" fmla="*/ 0 h 733"/>
                <a:gd name="T102" fmla="*/ 0 w 1527"/>
                <a:gd name="T103" fmla="*/ 0 h 733"/>
                <a:gd name="T104" fmla="*/ 0 w 1527"/>
                <a:gd name="T105" fmla="*/ 0 h 733"/>
                <a:gd name="T106" fmla="*/ 0 w 1527"/>
                <a:gd name="T107" fmla="*/ 0 h 733"/>
                <a:gd name="T108" fmla="*/ 0 w 1527"/>
                <a:gd name="T109" fmla="*/ 0 h 733"/>
                <a:gd name="T110" fmla="*/ 0 w 1527"/>
                <a:gd name="T111" fmla="*/ 0 h 733"/>
                <a:gd name="T112" fmla="*/ 0 w 1527"/>
                <a:gd name="T113" fmla="*/ 0 h 733"/>
                <a:gd name="T114" fmla="*/ 0 w 1527"/>
                <a:gd name="T115" fmla="*/ 0 h 733"/>
                <a:gd name="T116" fmla="*/ 0 w 1527"/>
                <a:gd name="T117" fmla="*/ 0 h 733"/>
                <a:gd name="T118" fmla="*/ 0 w 1527"/>
                <a:gd name="T119" fmla="*/ 0 h 733"/>
                <a:gd name="T120" fmla="*/ 0 w 1527"/>
                <a:gd name="T121" fmla="*/ 0 h 733"/>
                <a:gd name="T122" fmla="*/ 0 w 1527"/>
                <a:gd name="T123" fmla="*/ 0 h 73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27"/>
                <a:gd name="T187" fmla="*/ 0 h 733"/>
                <a:gd name="T188" fmla="*/ 1527 w 1527"/>
                <a:gd name="T189" fmla="*/ 733 h 73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27" h="733">
                  <a:moveTo>
                    <a:pt x="3" y="0"/>
                  </a:moveTo>
                  <a:lnTo>
                    <a:pt x="22" y="0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9" y="1"/>
                  </a:lnTo>
                  <a:lnTo>
                    <a:pt x="97" y="1"/>
                  </a:lnTo>
                  <a:lnTo>
                    <a:pt x="116" y="3"/>
                  </a:lnTo>
                  <a:lnTo>
                    <a:pt x="135" y="3"/>
                  </a:lnTo>
                  <a:lnTo>
                    <a:pt x="154" y="7"/>
                  </a:lnTo>
                  <a:lnTo>
                    <a:pt x="172" y="8"/>
                  </a:lnTo>
                  <a:lnTo>
                    <a:pt x="191" y="10"/>
                  </a:lnTo>
                  <a:lnTo>
                    <a:pt x="209" y="13"/>
                  </a:lnTo>
                  <a:lnTo>
                    <a:pt x="228" y="15"/>
                  </a:lnTo>
                  <a:lnTo>
                    <a:pt x="244" y="19"/>
                  </a:lnTo>
                  <a:lnTo>
                    <a:pt x="262" y="22"/>
                  </a:lnTo>
                  <a:lnTo>
                    <a:pt x="278" y="25"/>
                  </a:lnTo>
                  <a:lnTo>
                    <a:pt x="295" y="29"/>
                  </a:lnTo>
                  <a:lnTo>
                    <a:pt x="297" y="41"/>
                  </a:lnTo>
                  <a:lnTo>
                    <a:pt x="298" y="54"/>
                  </a:lnTo>
                  <a:lnTo>
                    <a:pt x="298" y="67"/>
                  </a:lnTo>
                  <a:lnTo>
                    <a:pt x="299" y="79"/>
                  </a:lnTo>
                  <a:lnTo>
                    <a:pt x="298" y="91"/>
                  </a:lnTo>
                  <a:lnTo>
                    <a:pt x="298" y="105"/>
                  </a:lnTo>
                  <a:lnTo>
                    <a:pt x="298" y="117"/>
                  </a:lnTo>
                  <a:lnTo>
                    <a:pt x="298" y="130"/>
                  </a:lnTo>
                  <a:lnTo>
                    <a:pt x="297" y="142"/>
                  </a:lnTo>
                  <a:lnTo>
                    <a:pt x="295" y="155"/>
                  </a:lnTo>
                  <a:lnTo>
                    <a:pt x="295" y="168"/>
                  </a:lnTo>
                  <a:lnTo>
                    <a:pt x="295" y="181"/>
                  </a:lnTo>
                  <a:lnTo>
                    <a:pt x="295" y="193"/>
                  </a:lnTo>
                  <a:lnTo>
                    <a:pt x="295" y="206"/>
                  </a:lnTo>
                  <a:lnTo>
                    <a:pt x="297" y="219"/>
                  </a:lnTo>
                  <a:lnTo>
                    <a:pt x="300" y="232"/>
                  </a:lnTo>
                  <a:lnTo>
                    <a:pt x="371" y="224"/>
                  </a:lnTo>
                  <a:lnTo>
                    <a:pt x="442" y="216"/>
                  </a:lnTo>
                  <a:lnTo>
                    <a:pt x="515" y="211"/>
                  </a:lnTo>
                  <a:lnTo>
                    <a:pt x="588" y="205"/>
                  </a:lnTo>
                  <a:lnTo>
                    <a:pt x="660" y="199"/>
                  </a:lnTo>
                  <a:lnTo>
                    <a:pt x="733" y="193"/>
                  </a:lnTo>
                  <a:lnTo>
                    <a:pt x="806" y="187"/>
                  </a:lnTo>
                  <a:lnTo>
                    <a:pt x="879" y="183"/>
                  </a:lnTo>
                  <a:lnTo>
                    <a:pt x="952" y="177"/>
                  </a:lnTo>
                  <a:lnTo>
                    <a:pt x="1024" y="173"/>
                  </a:lnTo>
                  <a:lnTo>
                    <a:pt x="1097" y="169"/>
                  </a:lnTo>
                  <a:lnTo>
                    <a:pt x="1171" y="164"/>
                  </a:lnTo>
                  <a:lnTo>
                    <a:pt x="1242" y="161"/>
                  </a:lnTo>
                  <a:lnTo>
                    <a:pt x="1315" y="158"/>
                  </a:lnTo>
                  <a:lnTo>
                    <a:pt x="1389" y="155"/>
                  </a:lnTo>
                  <a:lnTo>
                    <a:pt x="1461" y="152"/>
                  </a:lnTo>
                  <a:lnTo>
                    <a:pt x="1465" y="158"/>
                  </a:lnTo>
                  <a:lnTo>
                    <a:pt x="1473" y="159"/>
                  </a:lnTo>
                  <a:lnTo>
                    <a:pt x="1483" y="154"/>
                  </a:lnTo>
                  <a:lnTo>
                    <a:pt x="1494" y="148"/>
                  </a:lnTo>
                  <a:lnTo>
                    <a:pt x="1500" y="141"/>
                  </a:lnTo>
                  <a:lnTo>
                    <a:pt x="1505" y="132"/>
                  </a:lnTo>
                  <a:lnTo>
                    <a:pt x="1503" y="130"/>
                  </a:lnTo>
                  <a:lnTo>
                    <a:pt x="1502" y="127"/>
                  </a:lnTo>
                  <a:lnTo>
                    <a:pt x="1497" y="124"/>
                  </a:lnTo>
                  <a:lnTo>
                    <a:pt x="1493" y="124"/>
                  </a:lnTo>
                  <a:lnTo>
                    <a:pt x="1483" y="120"/>
                  </a:lnTo>
                  <a:lnTo>
                    <a:pt x="1473" y="117"/>
                  </a:lnTo>
                  <a:lnTo>
                    <a:pt x="1464" y="112"/>
                  </a:lnTo>
                  <a:lnTo>
                    <a:pt x="1454" y="109"/>
                  </a:lnTo>
                  <a:lnTo>
                    <a:pt x="1454" y="101"/>
                  </a:lnTo>
                  <a:lnTo>
                    <a:pt x="1454" y="93"/>
                  </a:lnTo>
                  <a:lnTo>
                    <a:pt x="1461" y="92"/>
                  </a:lnTo>
                  <a:lnTo>
                    <a:pt x="1470" y="94"/>
                  </a:lnTo>
                  <a:lnTo>
                    <a:pt x="1477" y="96"/>
                  </a:lnTo>
                  <a:lnTo>
                    <a:pt x="1485" y="100"/>
                  </a:lnTo>
                  <a:lnTo>
                    <a:pt x="1493" y="103"/>
                  </a:lnTo>
                  <a:lnTo>
                    <a:pt x="1500" y="109"/>
                  </a:lnTo>
                  <a:lnTo>
                    <a:pt x="1506" y="115"/>
                  </a:lnTo>
                  <a:lnTo>
                    <a:pt x="1512" y="120"/>
                  </a:lnTo>
                  <a:lnTo>
                    <a:pt x="1518" y="129"/>
                  </a:lnTo>
                  <a:lnTo>
                    <a:pt x="1521" y="137"/>
                  </a:lnTo>
                  <a:lnTo>
                    <a:pt x="1525" y="146"/>
                  </a:lnTo>
                  <a:lnTo>
                    <a:pt x="1527" y="155"/>
                  </a:lnTo>
                  <a:lnTo>
                    <a:pt x="1527" y="161"/>
                  </a:lnTo>
                  <a:lnTo>
                    <a:pt x="1526" y="170"/>
                  </a:lnTo>
                  <a:lnTo>
                    <a:pt x="1521" y="174"/>
                  </a:lnTo>
                  <a:lnTo>
                    <a:pt x="1517" y="181"/>
                  </a:lnTo>
                  <a:lnTo>
                    <a:pt x="1508" y="183"/>
                  </a:lnTo>
                  <a:lnTo>
                    <a:pt x="1501" y="186"/>
                  </a:lnTo>
                  <a:lnTo>
                    <a:pt x="1491" y="186"/>
                  </a:lnTo>
                  <a:lnTo>
                    <a:pt x="1482" y="186"/>
                  </a:lnTo>
                  <a:lnTo>
                    <a:pt x="1442" y="189"/>
                  </a:lnTo>
                  <a:lnTo>
                    <a:pt x="1403" y="193"/>
                  </a:lnTo>
                  <a:lnTo>
                    <a:pt x="1365" y="195"/>
                  </a:lnTo>
                  <a:lnTo>
                    <a:pt x="1326" y="198"/>
                  </a:lnTo>
                  <a:lnTo>
                    <a:pt x="1287" y="200"/>
                  </a:lnTo>
                  <a:lnTo>
                    <a:pt x="1249" y="202"/>
                  </a:lnTo>
                  <a:lnTo>
                    <a:pt x="1209" y="205"/>
                  </a:lnTo>
                  <a:lnTo>
                    <a:pt x="1171" y="206"/>
                  </a:lnTo>
                  <a:lnTo>
                    <a:pt x="1131" y="207"/>
                  </a:lnTo>
                  <a:lnTo>
                    <a:pt x="1090" y="209"/>
                  </a:lnTo>
                  <a:lnTo>
                    <a:pt x="1051" y="211"/>
                  </a:lnTo>
                  <a:lnTo>
                    <a:pt x="1011" y="214"/>
                  </a:lnTo>
                  <a:lnTo>
                    <a:pt x="970" y="215"/>
                  </a:lnTo>
                  <a:lnTo>
                    <a:pt x="928" y="219"/>
                  </a:lnTo>
                  <a:lnTo>
                    <a:pt x="887" y="222"/>
                  </a:lnTo>
                  <a:lnTo>
                    <a:pt x="846" y="225"/>
                  </a:lnTo>
                  <a:lnTo>
                    <a:pt x="811" y="228"/>
                  </a:lnTo>
                  <a:lnTo>
                    <a:pt x="776" y="232"/>
                  </a:lnTo>
                  <a:lnTo>
                    <a:pt x="741" y="235"/>
                  </a:lnTo>
                  <a:lnTo>
                    <a:pt x="707" y="238"/>
                  </a:lnTo>
                  <a:lnTo>
                    <a:pt x="672" y="241"/>
                  </a:lnTo>
                  <a:lnTo>
                    <a:pt x="637" y="245"/>
                  </a:lnTo>
                  <a:lnTo>
                    <a:pt x="602" y="247"/>
                  </a:lnTo>
                  <a:lnTo>
                    <a:pt x="569" y="250"/>
                  </a:lnTo>
                  <a:lnTo>
                    <a:pt x="533" y="253"/>
                  </a:lnTo>
                  <a:lnTo>
                    <a:pt x="499" y="256"/>
                  </a:lnTo>
                  <a:lnTo>
                    <a:pt x="464" y="259"/>
                  </a:lnTo>
                  <a:lnTo>
                    <a:pt x="430" y="263"/>
                  </a:lnTo>
                  <a:lnTo>
                    <a:pt x="397" y="267"/>
                  </a:lnTo>
                  <a:lnTo>
                    <a:pt x="364" y="272"/>
                  </a:lnTo>
                  <a:lnTo>
                    <a:pt x="331" y="277"/>
                  </a:lnTo>
                  <a:lnTo>
                    <a:pt x="300" y="282"/>
                  </a:lnTo>
                  <a:lnTo>
                    <a:pt x="299" y="308"/>
                  </a:lnTo>
                  <a:lnTo>
                    <a:pt x="298" y="333"/>
                  </a:lnTo>
                  <a:lnTo>
                    <a:pt x="298" y="360"/>
                  </a:lnTo>
                  <a:lnTo>
                    <a:pt x="299" y="386"/>
                  </a:lnTo>
                  <a:lnTo>
                    <a:pt x="299" y="412"/>
                  </a:lnTo>
                  <a:lnTo>
                    <a:pt x="299" y="438"/>
                  </a:lnTo>
                  <a:lnTo>
                    <a:pt x="300" y="465"/>
                  </a:lnTo>
                  <a:lnTo>
                    <a:pt x="301" y="491"/>
                  </a:lnTo>
                  <a:lnTo>
                    <a:pt x="301" y="516"/>
                  </a:lnTo>
                  <a:lnTo>
                    <a:pt x="304" y="542"/>
                  </a:lnTo>
                  <a:lnTo>
                    <a:pt x="305" y="566"/>
                  </a:lnTo>
                  <a:lnTo>
                    <a:pt x="307" y="592"/>
                  </a:lnTo>
                  <a:lnTo>
                    <a:pt x="309" y="615"/>
                  </a:lnTo>
                  <a:lnTo>
                    <a:pt x="311" y="639"/>
                  </a:lnTo>
                  <a:lnTo>
                    <a:pt x="313" y="663"/>
                  </a:lnTo>
                  <a:lnTo>
                    <a:pt x="315" y="687"/>
                  </a:lnTo>
                  <a:lnTo>
                    <a:pt x="330" y="682"/>
                  </a:lnTo>
                  <a:lnTo>
                    <a:pt x="347" y="679"/>
                  </a:lnTo>
                  <a:lnTo>
                    <a:pt x="363" y="676"/>
                  </a:lnTo>
                  <a:lnTo>
                    <a:pt x="381" y="673"/>
                  </a:lnTo>
                  <a:lnTo>
                    <a:pt x="397" y="668"/>
                  </a:lnTo>
                  <a:lnTo>
                    <a:pt x="413" y="666"/>
                  </a:lnTo>
                  <a:lnTo>
                    <a:pt x="430" y="663"/>
                  </a:lnTo>
                  <a:lnTo>
                    <a:pt x="448" y="661"/>
                  </a:lnTo>
                  <a:lnTo>
                    <a:pt x="464" y="659"/>
                  </a:lnTo>
                  <a:lnTo>
                    <a:pt x="481" y="655"/>
                  </a:lnTo>
                  <a:lnTo>
                    <a:pt x="498" y="653"/>
                  </a:lnTo>
                  <a:lnTo>
                    <a:pt x="515" y="653"/>
                  </a:lnTo>
                  <a:lnTo>
                    <a:pt x="531" y="651"/>
                  </a:lnTo>
                  <a:lnTo>
                    <a:pt x="547" y="651"/>
                  </a:lnTo>
                  <a:lnTo>
                    <a:pt x="564" y="651"/>
                  </a:lnTo>
                  <a:lnTo>
                    <a:pt x="581" y="652"/>
                  </a:lnTo>
                  <a:lnTo>
                    <a:pt x="580" y="660"/>
                  </a:lnTo>
                  <a:lnTo>
                    <a:pt x="581" y="668"/>
                  </a:lnTo>
                  <a:lnTo>
                    <a:pt x="581" y="669"/>
                  </a:lnTo>
                  <a:lnTo>
                    <a:pt x="584" y="673"/>
                  </a:lnTo>
                  <a:lnTo>
                    <a:pt x="588" y="672"/>
                  </a:lnTo>
                  <a:lnTo>
                    <a:pt x="594" y="672"/>
                  </a:lnTo>
                  <a:lnTo>
                    <a:pt x="602" y="668"/>
                  </a:lnTo>
                  <a:lnTo>
                    <a:pt x="612" y="666"/>
                  </a:lnTo>
                  <a:lnTo>
                    <a:pt x="621" y="663"/>
                  </a:lnTo>
                  <a:lnTo>
                    <a:pt x="630" y="660"/>
                  </a:lnTo>
                  <a:lnTo>
                    <a:pt x="637" y="655"/>
                  </a:lnTo>
                  <a:lnTo>
                    <a:pt x="648" y="652"/>
                  </a:lnTo>
                  <a:lnTo>
                    <a:pt x="655" y="647"/>
                  </a:lnTo>
                  <a:lnTo>
                    <a:pt x="665" y="645"/>
                  </a:lnTo>
                  <a:lnTo>
                    <a:pt x="674" y="639"/>
                  </a:lnTo>
                  <a:lnTo>
                    <a:pt x="683" y="636"/>
                  </a:lnTo>
                  <a:lnTo>
                    <a:pt x="693" y="633"/>
                  </a:lnTo>
                  <a:lnTo>
                    <a:pt x="702" y="629"/>
                  </a:lnTo>
                  <a:lnTo>
                    <a:pt x="712" y="626"/>
                  </a:lnTo>
                  <a:lnTo>
                    <a:pt x="722" y="625"/>
                  </a:lnTo>
                  <a:lnTo>
                    <a:pt x="731" y="623"/>
                  </a:lnTo>
                  <a:lnTo>
                    <a:pt x="743" y="623"/>
                  </a:lnTo>
                  <a:lnTo>
                    <a:pt x="751" y="622"/>
                  </a:lnTo>
                  <a:lnTo>
                    <a:pt x="758" y="622"/>
                  </a:lnTo>
                  <a:lnTo>
                    <a:pt x="765" y="621"/>
                  </a:lnTo>
                  <a:lnTo>
                    <a:pt x="775" y="620"/>
                  </a:lnTo>
                  <a:lnTo>
                    <a:pt x="782" y="618"/>
                  </a:lnTo>
                  <a:lnTo>
                    <a:pt x="790" y="615"/>
                  </a:lnTo>
                  <a:lnTo>
                    <a:pt x="800" y="614"/>
                  </a:lnTo>
                  <a:lnTo>
                    <a:pt x="808" y="613"/>
                  </a:lnTo>
                  <a:lnTo>
                    <a:pt x="816" y="610"/>
                  </a:lnTo>
                  <a:lnTo>
                    <a:pt x="824" y="609"/>
                  </a:lnTo>
                  <a:lnTo>
                    <a:pt x="834" y="607"/>
                  </a:lnTo>
                  <a:lnTo>
                    <a:pt x="842" y="607"/>
                  </a:lnTo>
                  <a:lnTo>
                    <a:pt x="849" y="607"/>
                  </a:lnTo>
                  <a:lnTo>
                    <a:pt x="858" y="607"/>
                  </a:lnTo>
                  <a:lnTo>
                    <a:pt x="865" y="608"/>
                  </a:lnTo>
                  <a:lnTo>
                    <a:pt x="873" y="611"/>
                  </a:lnTo>
                  <a:lnTo>
                    <a:pt x="878" y="613"/>
                  </a:lnTo>
                  <a:lnTo>
                    <a:pt x="884" y="615"/>
                  </a:lnTo>
                  <a:lnTo>
                    <a:pt x="890" y="620"/>
                  </a:lnTo>
                  <a:lnTo>
                    <a:pt x="895" y="625"/>
                  </a:lnTo>
                  <a:lnTo>
                    <a:pt x="899" y="626"/>
                  </a:lnTo>
                  <a:lnTo>
                    <a:pt x="905" y="626"/>
                  </a:lnTo>
                  <a:lnTo>
                    <a:pt x="912" y="626"/>
                  </a:lnTo>
                  <a:lnTo>
                    <a:pt x="918" y="627"/>
                  </a:lnTo>
                  <a:lnTo>
                    <a:pt x="925" y="627"/>
                  </a:lnTo>
                  <a:lnTo>
                    <a:pt x="931" y="627"/>
                  </a:lnTo>
                  <a:lnTo>
                    <a:pt x="940" y="626"/>
                  </a:lnTo>
                  <a:lnTo>
                    <a:pt x="947" y="626"/>
                  </a:lnTo>
                  <a:lnTo>
                    <a:pt x="952" y="625"/>
                  </a:lnTo>
                  <a:lnTo>
                    <a:pt x="959" y="623"/>
                  </a:lnTo>
                  <a:lnTo>
                    <a:pt x="964" y="621"/>
                  </a:lnTo>
                  <a:lnTo>
                    <a:pt x="970" y="620"/>
                  </a:lnTo>
                  <a:lnTo>
                    <a:pt x="976" y="613"/>
                  </a:lnTo>
                  <a:lnTo>
                    <a:pt x="979" y="607"/>
                  </a:lnTo>
                  <a:lnTo>
                    <a:pt x="993" y="601"/>
                  </a:lnTo>
                  <a:lnTo>
                    <a:pt x="1008" y="597"/>
                  </a:lnTo>
                  <a:lnTo>
                    <a:pt x="1024" y="593"/>
                  </a:lnTo>
                  <a:lnTo>
                    <a:pt x="1041" y="588"/>
                  </a:lnTo>
                  <a:lnTo>
                    <a:pt x="1057" y="584"/>
                  </a:lnTo>
                  <a:lnTo>
                    <a:pt x="1075" y="582"/>
                  </a:lnTo>
                  <a:lnTo>
                    <a:pt x="1091" y="579"/>
                  </a:lnTo>
                  <a:lnTo>
                    <a:pt x="1110" y="578"/>
                  </a:lnTo>
                  <a:lnTo>
                    <a:pt x="1125" y="574"/>
                  </a:lnTo>
                  <a:lnTo>
                    <a:pt x="1142" y="574"/>
                  </a:lnTo>
                  <a:lnTo>
                    <a:pt x="1159" y="574"/>
                  </a:lnTo>
                  <a:lnTo>
                    <a:pt x="1176" y="578"/>
                  </a:lnTo>
                  <a:lnTo>
                    <a:pt x="1191" y="580"/>
                  </a:lnTo>
                  <a:lnTo>
                    <a:pt x="1207" y="584"/>
                  </a:lnTo>
                  <a:lnTo>
                    <a:pt x="1223" y="588"/>
                  </a:lnTo>
                  <a:lnTo>
                    <a:pt x="1240" y="595"/>
                  </a:lnTo>
                  <a:lnTo>
                    <a:pt x="1243" y="595"/>
                  </a:lnTo>
                  <a:lnTo>
                    <a:pt x="1250" y="595"/>
                  </a:lnTo>
                  <a:lnTo>
                    <a:pt x="1255" y="594"/>
                  </a:lnTo>
                  <a:lnTo>
                    <a:pt x="1262" y="593"/>
                  </a:lnTo>
                  <a:lnTo>
                    <a:pt x="1272" y="586"/>
                  </a:lnTo>
                  <a:lnTo>
                    <a:pt x="1278" y="578"/>
                  </a:lnTo>
                  <a:lnTo>
                    <a:pt x="1282" y="573"/>
                  </a:lnTo>
                  <a:lnTo>
                    <a:pt x="1288" y="569"/>
                  </a:lnTo>
                  <a:lnTo>
                    <a:pt x="1295" y="566"/>
                  </a:lnTo>
                  <a:lnTo>
                    <a:pt x="1302" y="563"/>
                  </a:lnTo>
                  <a:lnTo>
                    <a:pt x="1311" y="560"/>
                  </a:lnTo>
                  <a:lnTo>
                    <a:pt x="1319" y="558"/>
                  </a:lnTo>
                  <a:lnTo>
                    <a:pt x="1329" y="556"/>
                  </a:lnTo>
                  <a:lnTo>
                    <a:pt x="1338" y="556"/>
                  </a:lnTo>
                  <a:lnTo>
                    <a:pt x="1347" y="555"/>
                  </a:lnTo>
                  <a:lnTo>
                    <a:pt x="1356" y="555"/>
                  </a:lnTo>
                  <a:lnTo>
                    <a:pt x="1365" y="555"/>
                  </a:lnTo>
                  <a:lnTo>
                    <a:pt x="1373" y="555"/>
                  </a:lnTo>
                  <a:lnTo>
                    <a:pt x="1381" y="555"/>
                  </a:lnTo>
                  <a:lnTo>
                    <a:pt x="1389" y="556"/>
                  </a:lnTo>
                  <a:lnTo>
                    <a:pt x="1395" y="557"/>
                  </a:lnTo>
                  <a:lnTo>
                    <a:pt x="1402" y="558"/>
                  </a:lnTo>
                  <a:lnTo>
                    <a:pt x="1409" y="563"/>
                  </a:lnTo>
                  <a:lnTo>
                    <a:pt x="1415" y="571"/>
                  </a:lnTo>
                  <a:lnTo>
                    <a:pt x="1417" y="579"/>
                  </a:lnTo>
                  <a:lnTo>
                    <a:pt x="1417" y="587"/>
                  </a:lnTo>
                  <a:lnTo>
                    <a:pt x="1413" y="595"/>
                  </a:lnTo>
                  <a:lnTo>
                    <a:pt x="1406" y="602"/>
                  </a:lnTo>
                  <a:lnTo>
                    <a:pt x="1401" y="603"/>
                  </a:lnTo>
                  <a:lnTo>
                    <a:pt x="1395" y="605"/>
                  </a:lnTo>
                  <a:lnTo>
                    <a:pt x="1389" y="605"/>
                  </a:lnTo>
                  <a:lnTo>
                    <a:pt x="1382" y="605"/>
                  </a:lnTo>
                  <a:lnTo>
                    <a:pt x="1342" y="608"/>
                  </a:lnTo>
                  <a:lnTo>
                    <a:pt x="1302" y="611"/>
                  </a:lnTo>
                  <a:lnTo>
                    <a:pt x="1264" y="614"/>
                  </a:lnTo>
                  <a:lnTo>
                    <a:pt x="1224" y="618"/>
                  </a:lnTo>
                  <a:lnTo>
                    <a:pt x="1184" y="621"/>
                  </a:lnTo>
                  <a:lnTo>
                    <a:pt x="1146" y="624"/>
                  </a:lnTo>
                  <a:lnTo>
                    <a:pt x="1106" y="626"/>
                  </a:lnTo>
                  <a:lnTo>
                    <a:pt x="1066" y="631"/>
                  </a:lnTo>
                  <a:lnTo>
                    <a:pt x="1028" y="634"/>
                  </a:lnTo>
                  <a:lnTo>
                    <a:pt x="988" y="638"/>
                  </a:lnTo>
                  <a:lnTo>
                    <a:pt x="949" y="642"/>
                  </a:lnTo>
                  <a:lnTo>
                    <a:pt x="911" y="648"/>
                  </a:lnTo>
                  <a:lnTo>
                    <a:pt x="871" y="654"/>
                  </a:lnTo>
                  <a:lnTo>
                    <a:pt x="833" y="661"/>
                  </a:lnTo>
                  <a:lnTo>
                    <a:pt x="793" y="668"/>
                  </a:lnTo>
                  <a:lnTo>
                    <a:pt x="754" y="679"/>
                  </a:lnTo>
                  <a:lnTo>
                    <a:pt x="727" y="679"/>
                  </a:lnTo>
                  <a:lnTo>
                    <a:pt x="699" y="681"/>
                  </a:lnTo>
                  <a:lnTo>
                    <a:pt x="671" y="684"/>
                  </a:lnTo>
                  <a:lnTo>
                    <a:pt x="643" y="687"/>
                  </a:lnTo>
                  <a:lnTo>
                    <a:pt x="615" y="690"/>
                  </a:lnTo>
                  <a:lnTo>
                    <a:pt x="588" y="692"/>
                  </a:lnTo>
                  <a:lnTo>
                    <a:pt x="559" y="696"/>
                  </a:lnTo>
                  <a:lnTo>
                    <a:pt x="533" y="700"/>
                  </a:lnTo>
                  <a:lnTo>
                    <a:pt x="504" y="703"/>
                  </a:lnTo>
                  <a:lnTo>
                    <a:pt x="476" y="707"/>
                  </a:lnTo>
                  <a:lnTo>
                    <a:pt x="448" y="711"/>
                  </a:lnTo>
                  <a:lnTo>
                    <a:pt x="422" y="716"/>
                  </a:lnTo>
                  <a:lnTo>
                    <a:pt x="393" y="720"/>
                  </a:lnTo>
                  <a:lnTo>
                    <a:pt x="368" y="725"/>
                  </a:lnTo>
                  <a:lnTo>
                    <a:pt x="341" y="729"/>
                  </a:lnTo>
                  <a:lnTo>
                    <a:pt x="315" y="733"/>
                  </a:lnTo>
                  <a:lnTo>
                    <a:pt x="309" y="732"/>
                  </a:lnTo>
                  <a:lnTo>
                    <a:pt x="303" y="732"/>
                  </a:lnTo>
                  <a:lnTo>
                    <a:pt x="297" y="732"/>
                  </a:lnTo>
                  <a:lnTo>
                    <a:pt x="291" y="732"/>
                  </a:lnTo>
                  <a:lnTo>
                    <a:pt x="284" y="731"/>
                  </a:lnTo>
                  <a:lnTo>
                    <a:pt x="278" y="731"/>
                  </a:lnTo>
                  <a:lnTo>
                    <a:pt x="271" y="730"/>
                  </a:lnTo>
                  <a:lnTo>
                    <a:pt x="266" y="730"/>
                  </a:lnTo>
                  <a:lnTo>
                    <a:pt x="257" y="726"/>
                  </a:lnTo>
                  <a:lnTo>
                    <a:pt x="251" y="720"/>
                  </a:lnTo>
                  <a:lnTo>
                    <a:pt x="247" y="714"/>
                  </a:lnTo>
                  <a:lnTo>
                    <a:pt x="247" y="709"/>
                  </a:lnTo>
                  <a:lnTo>
                    <a:pt x="247" y="703"/>
                  </a:lnTo>
                  <a:lnTo>
                    <a:pt x="250" y="696"/>
                  </a:lnTo>
                  <a:lnTo>
                    <a:pt x="248" y="678"/>
                  </a:lnTo>
                  <a:lnTo>
                    <a:pt x="248" y="660"/>
                  </a:lnTo>
                  <a:lnTo>
                    <a:pt x="248" y="642"/>
                  </a:lnTo>
                  <a:lnTo>
                    <a:pt x="248" y="625"/>
                  </a:lnTo>
                  <a:lnTo>
                    <a:pt x="248" y="606"/>
                  </a:lnTo>
                  <a:lnTo>
                    <a:pt x="248" y="588"/>
                  </a:lnTo>
                  <a:lnTo>
                    <a:pt x="248" y="571"/>
                  </a:lnTo>
                  <a:lnTo>
                    <a:pt x="248" y="553"/>
                  </a:lnTo>
                  <a:lnTo>
                    <a:pt x="247" y="535"/>
                  </a:lnTo>
                  <a:lnTo>
                    <a:pt x="247" y="518"/>
                  </a:lnTo>
                  <a:lnTo>
                    <a:pt x="247" y="500"/>
                  </a:lnTo>
                  <a:lnTo>
                    <a:pt x="247" y="482"/>
                  </a:lnTo>
                  <a:lnTo>
                    <a:pt x="247" y="465"/>
                  </a:lnTo>
                  <a:lnTo>
                    <a:pt x="247" y="447"/>
                  </a:lnTo>
                  <a:lnTo>
                    <a:pt x="247" y="429"/>
                  </a:lnTo>
                  <a:lnTo>
                    <a:pt x="247" y="413"/>
                  </a:lnTo>
                  <a:lnTo>
                    <a:pt x="244" y="392"/>
                  </a:lnTo>
                  <a:lnTo>
                    <a:pt x="241" y="371"/>
                  </a:lnTo>
                  <a:lnTo>
                    <a:pt x="239" y="349"/>
                  </a:lnTo>
                  <a:lnTo>
                    <a:pt x="239" y="328"/>
                  </a:lnTo>
                  <a:lnTo>
                    <a:pt x="239" y="305"/>
                  </a:lnTo>
                  <a:lnTo>
                    <a:pt x="239" y="282"/>
                  </a:lnTo>
                  <a:lnTo>
                    <a:pt x="240" y="260"/>
                  </a:lnTo>
                  <a:lnTo>
                    <a:pt x="241" y="238"/>
                  </a:lnTo>
                  <a:lnTo>
                    <a:pt x="240" y="215"/>
                  </a:lnTo>
                  <a:lnTo>
                    <a:pt x="240" y="193"/>
                  </a:lnTo>
                  <a:lnTo>
                    <a:pt x="239" y="171"/>
                  </a:lnTo>
                  <a:lnTo>
                    <a:pt x="239" y="149"/>
                  </a:lnTo>
                  <a:lnTo>
                    <a:pt x="235" y="127"/>
                  </a:lnTo>
                  <a:lnTo>
                    <a:pt x="231" y="106"/>
                  </a:lnTo>
                  <a:lnTo>
                    <a:pt x="227" y="86"/>
                  </a:lnTo>
                  <a:lnTo>
                    <a:pt x="221" y="66"/>
                  </a:lnTo>
                  <a:lnTo>
                    <a:pt x="210" y="67"/>
                  </a:lnTo>
                  <a:lnTo>
                    <a:pt x="199" y="67"/>
                  </a:lnTo>
                  <a:lnTo>
                    <a:pt x="189" y="67"/>
                  </a:lnTo>
                  <a:lnTo>
                    <a:pt x="180" y="67"/>
                  </a:lnTo>
                  <a:lnTo>
                    <a:pt x="170" y="65"/>
                  </a:lnTo>
                  <a:lnTo>
                    <a:pt x="160" y="63"/>
                  </a:lnTo>
                  <a:lnTo>
                    <a:pt x="150" y="61"/>
                  </a:lnTo>
                  <a:lnTo>
                    <a:pt x="141" y="59"/>
                  </a:lnTo>
                  <a:lnTo>
                    <a:pt x="132" y="56"/>
                  </a:lnTo>
                  <a:lnTo>
                    <a:pt x="122" y="55"/>
                  </a:lnTo>
                  <a:lnTo>
                    <a:pt x="113" y="54"/>
                  </a:lnTo>
                  <a:lnTo>
                    <a:pt x="104" y="54"/>
                  </a:lnTo>
                  <a:lnTo>
                    <a:pt x="94" y="54"/>
                  </a:lnTo>
                  <a:lnTo>
                    <a:pt x="86" y="55"/>
                  </a:lnTo>
                  <a:lnTo>
                    <a:pt x="77" y="57"/>
                  </a:lnTo>
                  <a:lnTo>
                    <a:pt x="69" y="62"/>
                  </a:lnTo>
                  <a:lnTo>
                    <a:pt x="66" y="61"/>
                  </a:lnTo>
                  <a:lnTo>
                    <a:pt x="62" y="61"/>
                  </a:lnTo>
                  <a:lnTo>
                    <a:pt x="57" y="60"/>
                  </a:lnTo>
                  <a:lnTo>
                    <a:pt x="54" y="60"/>
                  </a:lnTo>
                  <a:lnTo>
                    <a:pt x="46" y="55"/>
                  </a:lnTo>
                  <a:lnTo>
                    <a:pt x="40" y="51"/>
                  </a:lnTo>
                  <a:lnTo>
                    <a:pt x="34" y="47"/>
                  </a:lnTo>
                  <a:lnTo>
                    <a:pt x="33" y="44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5" y="35"/>
                  </a:lnTo>
                  <a:lnTo>
                    <a:pt x="45" y="32"/>
                  </a:lnTo>
                  <a:lnTo>
                    <a:pt x="51" y="32"/>
                  </a:lnTo>
                  <a:lnTo>
                    <a:pt x="57" y="32"/>
                  </a:lnTo>
                  <a:lnTo>
                    <a:pt x="52" y="25"/>
                  </a:lnTo>
                  <a:lnTo>
                    <a:pt x="45" y="22"/>
                  </a:lnTo>
                  <a:lnTo>
                    <a:pt x="36" y="20"/>
                  </a:lnTo>
                  <a:lnTo>
                    <a:pt x="30" y="20"/>
                  </a:lnTo>
                  <a:lnTo>
                    <a:pt x="23" y="19"/>
                  </a:lnTo>
                  <a:lnTo>
                    <a:pt x="16" y="17"/>
                  </a:lnTo>
                  <a:lnTo>
                    <a:pt x="9" y="14"/>
                  </a:lnTo>
                  <a:lnTo>
                    <a:pt x="3" y="12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6" name="Freeform 427"/>
            <p:cNvSpPr>
              <a:spLocks/>
            </p:cNvSpPr>
            <p:nvPr/>
          </p:nvSpPr>
          <p:spPr bwMode="auto">
            <a:xfrm>
              <a:off x="7080" y="3731"/>
              <a:ext cx="11" cy="10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41"/>
                <a:gd name="T56" fmla="*/ 44 w 44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41">
                  <a:moveTo>
                    <a:pt x="19" y="0"/>
                  </a:moveTo>
                  <a:lnTo>
                    <a:pt x="25" y="1"/>
                  </a:lnTo>
                  <a:lnTo>
                    <a:pt x="31" y="6"/>
                  </a:lnTo>
                  <a:lnTo>
                    <a:pt x="38" y="11"/>
                  </a:lnTo>
                  <a:lnTo>
                    <a:pt x="44" y="17"/>
                  </a:lnTo>
                  <a:lnTo>
                    <a:pt x="32" y="22"/>
                  </a:lnTo>
                  <a:lnTo>
                    <a:pt x="21" y="28"/>
                  </a:lnTo>
                  <a:lnTo>
                    <a:pt x="11" y="36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2" y="26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6" y="9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7" name="Freeform 428"/>
            <p:cNvSpPr>
              <a:spLocks/>
            </p:cNvSpPr>
            <p:nvPr/>
          </p:nvSpPr>
          <p:spPr bwMode="auto">
            <a:xfrm>
              <a:off x="6777" y="3734"/>
              <a:ext cx="3" cy="4"/>
            </a:xfrm>
            <a:custGeom>
              <a:avLst/>
              <a:gdLst>
                <a:gd name="T0" fmla="*/ 0 w 12"/>
                <a:gd name="T1" fmla="*/ 0 h 15"/>
                <a:gd name="T2" fmla="*/ 0 w 12"/>
                <a:gd name="T3" fmla="*/ 0 h 15"/>
                <a:gd name="T4" fmla="*/ 0 w 12"/>
                <a:gd name="T5" fmla="*/ 0 h 15"/>
                <a:gd name="T6" fmla="*/ 0 w 12"/>
                <a:gd name="T7" fmla="*/ 0 h 15"/>
                <a:gd name="T8" fmla="*/ 0 w 12"/>
                <a:gd name="T9" fmla="*/ 0 h 15"/>
                <a:gd name="T10" fmla="*/ 0 w 12"/>
                <a:gd name="T11" fmla="*/ 0 h 15"/>
                <a:gd name="T12" fmla="*/ 0 w 12"/>
                <a:gd name="T13" fmla="*/ 0 h 15"/>
                <a:gd name="T14" fmla="*/ 0 w 12"/>
                <a:gd name="T15" fmla="*/ 0 h 15"/>
                <a:gd name="T16" fmla="*/ 0 w 12"/>
                <a:gd name="T17" fmla="*/ 0 h 15"/>
                <a:gd name="T18" fmla="*/ 0 w 12"/>
                <a:gd name="T19" fmla="*/ 0 h 15"/>
                <a:gd name="T20" fmla="*/ 0 w 12"/>
                <a:gd name="T21" fmla="*/ 0 h 15"/>
                <a:gd name="T22" fmla="*/ 0 w 12"/>
                <a:gd name="T23" fmla="*/ 0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15"/>
                <a:gd name="T38" fmla="*/ 12 w 12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15">
                  <a:moveTo>
                    <a:pt x="4" y="0"/>
                  </a:moveTo>
                  <a:lnTo>
                    <a:pt x="9" y="1"/>
                  </a:lnTo>
                  <a:lnTo>
                    <a:pt x="12" y="8"/>
                  </a:lnTo>
                  <a:lnTo>
                    <a:pt x="11" y="12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8" name="Freeform 429"/>
            <p:cNvSpPr>
              <a:spLocks/>
            </p:cNvSpPr>
            <p:nvPr/>
          </p:nvSpPr>
          <p:spPr bwMode="auto">
            <a:xfrm>
              <a:off x="6547" y="3739"/>
              <a:ext cx="288" cy="184"/>
            </a:xfrm>
            <a:custGeom>
              <a:avLst/>
              <a:gdLst>
                <a:gd name="T0" fmla="*/ 0 w 1151"/>
                <a:gd name="T1" fmla="*/ 0 h 738"/>
                <a:gd name="T2" fmla="*/ 0 w 1151"/>
                <a:gd name="T3" fmla="*/ 0 h 738"/>
                <a:gd name="T4" fmla="*/ 0 w 1151"/>
                <a:gd name="T5" fmla="*/ 0 h 738"/>
                <a:gd name="T6" fmla="*/ 0 w 1151"/>
                <a:gd name="T7" fmla="*/ 0 h 738"/>
                <a:gd name="T8" fmla="*/ 0 w 1151"/>
                <a:gd name="T9" fmla="*/ 0 h 738"/>
                <a:gd name="T10" fmla="*/ 0 w 1151"/>
                <a:gd name="T11" fmla="*/ 0 h 738"/>
                <a:gd name="T12" fmla="*/ 0 w 1151"/>
                <a:gd name="T13" fmla="*/ 0 h 738"/>
                <a:gd name="T14" fmla="*/ 0 w 1151"/>
                <a:gd name="T15" fmla="*/ 0 h 738"/>
                <a:gd name="T16" fmla="*/ 0 w 1151"/>
                <a:gd name="T17" fmla="*/ 0 h 738"/>
                <a:gd name="T18" fmla="*/ 0 w 1151"/>
                <a:gd name="T19" fmla="*/ 0 h 738"/>
                <a:gd name="T20" fmla="*/ 0 w 1151"/>
                <a:gd name="T21" fmla="*/ 0 h 738"/>
                <a:gd name="T22" fmla="*/ 0 w 1151"/>
                <a:gd name="T23" fmla="*/ 0 h 738"/>
                <a:gd name="T24" fmla="*/ 0 w 1151"/>
                <a:gd name="T25" fmla="*/ 0 h 738"/>
                <a:gd name="T26" fmla="*/ 0 w 1151"/>
                <a:gd name="T27" fmla="*/ 0 h 738"/>
                <a:gd name="T28" fmla="*/ 0 w 1151"/>
                <a:gd name="T29" fmla="*/ 0 h 738"/>
                <a:gd name="T30" fmla="*/ 0 w 1151"/>
                <a:gd name="T31" fmla="*/ 0 h 738"/>
                <a:gd name="T32" fmla="*/ 0 w 1151"/>
                <a:gd name="T33" fmla="*/ 0 h 738"/>
                <a:gd name="T34" fmla="*/ 0 w 1151"/>
                <a:gd name="T35" fmla="*/ 0 h 738"/>
                <a:gd name="T36" fmla="*/ 0 w 1151"/>
                <a:gd name="T37" fmla="*/ 0 h 738"/>
                <a:gd name="T38" fmla="*/ 0 w 1151"/>
                <a:gd name="T39" fmla="*/ 0 h 738"/>
                <a:gd name="T40" fmla="*/ 0 w 1151"/>
                <a:gd name="T41" fmla="*/ 0 h 738"/>
                <a:gd name="T42" fmla="*/ 0 w 1151"/>
                <a:gd name="T43" fmla="*/ 0 h 738"/>
                <a:gd name="T44" fmla="*/ 0 w 1151"/>
                <a:gd name="T45" fmla="*/ 0 h 738"/>
                <a:gd name="T46" fmla="*/ 0 w 1151"/>
                <a:gd name="T47" fmla="*/ 0 h 738"/>
                <a:gd name="T48" fmla="*/ 0 w 1151"/>
                <a:gd name="T49" fmla="*/ 0 h 738"/>
                <a:gd name="T50" fmla="*/ 0 w 1151"/>
                <a:gd name="T51" fmla="*/ 0 h 738"/>
                <a:gd name="T52" fmla="*/ 0 w 1151"/>
                <a:gd name="T53" fmla="*/ 0 h 738"/>
                <a:gd name="T54" fmla="*/ 0 w 1151"/>
                <a:gd name="T55" fmla="*/ 0 h 738"/>
                <a:gd name="T56" fmla="*/ 0 w 1151"/>
                <a:gd name="T57" fmla="*/ 0 h 738"/>
                <a:gd name="T58" fmla="*/ 0 w 1151"/>
                <a:gd name="T59" fmla="*/ 0 h 738"/>
                <a:gd name="T60" fmla="*/ 0 w 1151"/>
                <a:gd name="T61" fmla="*/ 0 h 738"/>
                <a:gd name="T62" fmla="*/ 0 w 1151"/>
                <a:gd name="T63" fmla="*/ 0 h 738"/>
                <a:gd name="T64" fmla="*/ 0 w 1151"/>
                <a:gd name="T65" fmla="*/ 0 h 738"/>
                <a:gd name="T66" fmla="*/ 0 w 1151"/>
                <a:gd name="T67" fmla="*/ 0 h 738"/>
                <a:gd name="T68" fmla="*/ 0 w 1151"/>
                <a:gd name="T69" fmla="*/ 0 h 738"/>
                <a:gd name="T70" fmla="*/ 0 w 1151"/>
                <a:gd name="T71" fmla="*/ 0 h 738"/>
                <a:gd name="T72" fmla="*/ 0 w 1151"/>
                <a:gd name="T73" fmla="*/ 0 h 738"/>
                <a:gd name="T74" fmla="*/ 0 w 1151"/>
                <a:gd name="T75" fmla="*/ 0 h 738"/>
                <a:gd name="T76" fmla="*/ 0 w 1151"/>
                <a:gd name="T77" fmla="*/ 0 h 738"/>
                <a:gd name="T78" fmla="*/ 0 w 1151"/>
                <a:gd name="T79" fmla="*/ 0 h 738"/>
                <a:gd name="T80" fmla="*/ 0 w 1151"/>
                <a:gd name="T81" fmla="*/ 0 h 738"/>
                <a:gd name="T82" fmla="*/ 0 w 1151"/>
                <a:gd name="T83" fmla="*/ 0 h 738"/>
                <a:gd name="T84" fmla="*/ 0 w 1151"/>
                <a:gd name="T85" fmla="*/ 0 h 738"/>
                <a:gd name="T86" fmla="*/ 0 w 1151"/>
                <a:gd name="T87" fmla="*/ 0 h 738"/>
                <a:gd name="T88" fmla="*/ 0 w 1151"/>
                <a:gd name="T89" fmla="*/ 0 h 738"/>
                <a:gd name="T90" fmla="*/ 0 w 1151"/>
                <a:gd name="T91" fmla="*/ 0 h 738"/>
                <a:gd name="T92" fmla="*/ 0 w 1151"/>
                <a:gd name="T93" fmla="*/ 0 h 738"/>
                <a:gd name="T94" fmla="*/ 0 w 1151"/>
                <a:gd name="T95" fmla="*/ 0 h 738"/>
                <a:gd name="T96" fmla="*/ 0 w 1151"/>
                <a:gd name="T97" fmla="*/ 0 h 738"/>
                <a:gd name="T98" fmla="*/ 0 w 1151"/>
                <a:gd name="T99" fmla="*/ 0 h 738"/>
                <a:gd name="T100" fmla="*/ 0 w 1151"/>
                <a:gd name="T101" fmla="*/ 0 h 738"/>
                <a:gd name="T102" fmla="*/ 0 w 1151"/>
                <a:gd name="T103" fmla="*/ 0 h 738"/>
                <a:gd name="T104" fmla="*/ 0 w 1151"/>
                <a:gd name="T105" fmla="*/ 0 h 738"/>
                <a:gd name="T106" fmla="*/ 0 w 1151"/>
                <a:gd name="T107" fmla="*/ 0 h 738"/>
                <a:gd name="T108" fmla="*/ 0 w 1151"/>
                <a:gd name="T109" fmla="*/ 0 h 738"/>
                <a:gd name="T110" fmla="*/ 0 w 1151"/>
                <a:gd name="T111" fmla="*/ 0 h 738"/>
                <a:gd name="T112" fmla="*/ 0 w 1151"/>
                <a:gd name="T113" fmla="*/ 0 h 738"/>
                <a:gd name="T114" fmla="*/ 0 w 1151"/>
                <a:gd name="T115" fmla="*/ 0 h 738"/>
                <a:gd name="T116" fmla="*/ 0 w 1151"/>
                <a:gd name="T117" fmla="*/ 0 h 738"/>
                <a:gd name="T118" fmla="*/ 0 w 1151"/>
                <a:gd name="T119" fmla="*/ 0 h 7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51"/>
                <a:gd name="T181" fmla="*/ 0 h 738"/>
                <a:gd name="T182" fmla="*/ 1151 w 1151"/>
                <a:gd name="T183" fmla="*/ 738 h 7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51" h="738">
                  <a:moveTo>
                    <a:pt x="702" y="0"/>
                  </a:moveTo>
                  <a:lnTo>
                    <a:pt x="711" y="3"/>
                  </a:lnTo>
                  <a:lnTo>
                    <a:pt x="721" y="4"/>
                  </a:lnTo>
                  <a:lnTo>
                    <a:pt x="730" y="3"/>
                  </a:lnTo>
                  <a:lnTo>
                    <a:pt x="742" y="3"/>
                  </a:lnTo>
                  <a:lnTo>
                    <a:pt x="751" y="3"/>
                  </a:lnTo>
                  <a:lnTo>
                    <a:pt x="760" y="4"/>
                  </a:lnTo>
                  <a:lnTo>
                    <a:pt x="763" y="5"/>
                  </a:lnTo>
                  <a:lnTo>
                    <a:pt x="766" y="8"/>
                  </a:lnTo>
                  <a:lnTo>
                    <a:pt x="768" y="12"/>
                  </a:lnTo>
                  <a:lnTo>
                    <a:pt x="769" y="18"/>
                  </a:lnTo>
                  <a:lnTo>
                    <a:pt x="749" y="20"/>
                  </a:lnTo>
                  <a:lnTo>
                    <a:pt x="754" y="32"/>
                  </a:lnTo>
                  <a:lnTo>
                    <a:pt x="760" y="32"/>
                  </a:lnTo>
                  <a:lnTo>
                    <a:pt x="768" y="35"/>
                  </a:lnTo>
                  <a:lnTo>
                    <a:pt x="774" y="37"/>
                  </a:lnTo>
                  <a:lnTo>
                    <a:pt x="780" y="44"/>
                  </a:lnTo>
                  <a:lnTo>
                    <a:pt x="771" y="45"/>
                  </a:lnTo>
                  <a:lnTo>
                    <a:pt x="771" y="47"/>
                  </a:lnTo>
                  <a:lnTo>
                    <a:pt x="777" y="51"/>
                  </a:lnTo>
                  <a:lnTo>
                    <a:pt x="783" y="56"/>
                  </a:lnTo>
                  <a:lnTo>
                    <a:pt x="789" y="59"/>
                  </a:lnTo>
                  <a:lnTo>
                    <a:pt x="795" y="64"/>
                  </a:lnTo>
                  <a:lnTo>
                    <a:pt x="802" y="67"/>
                  </a:lnTo>
                  <a:lnTo>
                    <a:pt x="808" y="71"/>
                  </a:lnTo>
                  <a:lnTo>
                    <a:pt x="816" y="74"/>
                  </a:lnTo>
                  <a:lnTo>
                    <a:pt x="824" y="77"/>
                  </a:lnTo>
                  <a:lnTo>
                    <a:pt x="830" y="77"/>
                  </a:lnTo>
                  <a:lnTo>
                    <a:pt x="837" y="80"/>
                  </a:lnTo>
                  <a:lnTo>
                    <a:pt x="846" y="80"/>
                  </a:lnTo>
                  <a:lnTo>
                    <a:pt x="854" y="81"/>
                  </a:lnTo>
                  <a:lnTo>
                    <a:pt x="863" y="78"/>
                  </a:lnTo>
                  <a:lnTo>
                    <a:pt x="872" y="77"/>
                  </a:lnTo>
                  <a:lnTo>
                    <a:pt x="882" y="75"/>
                  </a:lnTo>
                  <a:lnTo>
                    <a:pt x="893" y="73"/>
                  </a:lnTo>
                  <a:lnTo>
                    <a:pt x="902" y="70"/>
                  </a:lnTo>
                  <a:lnTo>
                    <a:pt x="912" y="68"/>
                  </a:lnTo>
                  <a:lnTo>
                    <a:pt x="922" y="65"/>
                  </a:lnTo>
                  <a:lnTo>
                    <a:pt x="933" y="63"/>
                  </a:lnTo>
                  <a:lnTo>
                    <a:pt x="942" y="60"/>
                  </a:lnTo>
                  <a:lnTo>
                    <a:pt x="953" y="58"/>
                  </a:lnTo>
                  <a:lnTo>
                    <a:pt x="963" y="56"/>
                  </a:lnTo>
                  <a:lnTo>
                    <a:pt x="972" y="55"/>
                  </a:lnTo>
                  <a:lnTo>
                    <a:pt x="982" y="51"/>
                  </a:lnTo>
                  <a:lnTo>
                    <a:pt x="992" y="50"/>
                  </a:lnTo>
                  <a:lnTo>
                    <a:pt x="1001" y="50"/>
                  </a:lnTo>
                  <a:lnTo>
                    <a:pt x="1012" y="50"/>
                  </a:lnTo>
                  <a:lnTo>
                    <a:pt x="1022" y="50"/>
                  </a:lnTo>
                  <a:lnTo>
                    <a:pt x="1032" y="51"/>
                  </a:lnTo>
                  <a:lnTo>
                    <a:pt x="1043" y="54"/>
                  </a:lnTo>
                  <a:lnTo>
                    <a:pt x="1055" y="57"/>
                  </a:lnTo>
                  <a:lnTo>
                    <a:pt x="1076" y="60"/>
                  </a:lnTo>
                  <a:lnTo>
                    <a:pt x="1093" y="67"/>
                  </a:lnTo>
                  <a:lnTo>
                    <a:pt x="1106" y="76"/>
                  </a:lnTo>
                  <a:lnTo>
                    <a:pt x="1119" y="88"/>
                  </a:lnTo>
                  <a:lnTo>
                    <a:pt x="1128" y="102"/>
                  </a:lnTo>
                  <a:lnTo>
                    <a:pt x="1135" y="118"/>
                  </a:lnTo>
                  <a:lnTo>
                    <a:pt x="1140" y="135"/>
                  </a:lnTo>
                  <a:lnTo>
                    <a:pt x="1143" y="154"/>
                  </a:lnTo>
                  <a:lnTo>
                    <a:pt x="1145" y="173"/>
                  </a:lnTo>
                  <a:lnTo>
                    <a:pt x="1146" y="193"/>
                  </a:lnTo>
                  <a:lnTo>
                    <a:pt x="1146" y="214"/>
                  </a:lnTo>
                  <a:lnTo>
                    <a:pt x="1146" y="234"/>
                  </a:lnTo>
                  <a:lnTo>
                    <a:pt x="1145" y="253"/>
                  </a:lnTo>
                  <a:lnTo>
                    <a:pt x="1145" y="272"/>
                  </a:lnTo>
                  <a:lnTo>
                    <a:pt x="1145" y="290"/>
                  </a:lnTo>
                  <a:lnTo>
                    <a:pt x="1147" y="309"/>
                  </a:lnTo>
                  <a:lnTo>
                    <a:pt x="1148" y="329"/>
                  </a:lnTo>
                  <a:lnTo>
                    <a:pt x="1149" y="352"/>
                  </a:lnTo>
                  <a:lnTo>
                    <a:pt x="1151" y="373"/>
                  </a:lnTo>
                  <a:lnTo>
                    <a:pt x="1151" y="395"/>
                  </a:lnTo>
                  <a:lnTo>
                    <a:pt x="1151" y="416"/>
                  </a:lnTo>
                  <a:lnTo>
                    <a:pt x="1151" y="438"/>
                  </a:lnTo>
                  <a:lnTo>
                    <a:pt x="1151" y="460"/>
                  </a:lnTo>
                  <a:lnTo>
                    <a:pt x="1151" y="483"/>
                  </a:lnTo>
                  <a:lnTo>
                    <a:pt x="1149" y="504"/>
                  </a:lnTo>
                  <a:lnTo>
                    <a:pt x="1148" y="526"/>
                  </a:lnTo>
                  <a:lnTo>
                    <a:pt x="1146" y="548"/>
                  </a:lnTo>
                  <a:lnTo>
                    <a:pt x="1143" y="569"/>
                  </a:lnTo>
                  <a:lnTo>
                    <a:pt x="1140" y="590"/>
                  </a:lnTo>
                  <a:lnTo>
                    <a:pt x="1137" y="612"/>
                  </a:lnTo>
                  <a:lnTo>
                    <a:pt x="1132" y="633"/>
                  </a:lnTo>
                  <a:lnTo>
                    <a:pt x="1129" y="655"/>
                  </a:lnTo>
                  <a:lnTo>
                    <a:pt x="1118" y="650"/>
                  </a:lnTo>
                  <a:lnTo>
                    <a:pt x="1117" y="639"/>
                  </a:lnTo>
                  <a:lnTo>
                    <a:pt x="1117" y="627"/>
                  </a:lnTo>
                  <a:lnTo>
                    <a:pt x="1117" y="616"/>
                  </a:lnTo>
                  <a:lnTo>
                    <a:pt x="1117" y="605"/>
                  </a:lnTo>
                  <a:lnTo>
                    <a:pt x="1116" y="594"/>
                  </a:lnTo>
                  <a:lnTo>
                    <a:pt x="1116" y="584"/>
                  </a:lnTo>
                  <a:lnTo>
                    <a:pt x="1116" y="574"/>
                  </a:lnTo>
                  <a:lnTo>
                    <a:pt x="1116" y="564"/>
                  </a:lnTo>
                  <a:lnTo>
                    <a:pt x="1116" y="553"/>
                  </a:lnTo>
                  <a:lnTo>
                    <a:pt x="1114" y="543"/>
                  </a:lnTo>
                  <a:lnTo>
                    <a:pt x="1113" y="533"/>
                  </a:lnTo>
                  <a:lnTo>
                    <a:pt x="1112" y="523"/>
                  </a:lnTo>
                  <a:lnTo>
                    <a:pt x="1111" y="512"/>
                  </a:lnTo>
                  <a:lnTo>
                    <a:pt x="1110" y="503"/>
                  </a:lnTo>
                  <a:lnTo>
                    <a:pt x="1108" y="493"/>
                  </a:lnTo>
                  <a:lnTo>
                    <a:pt x="1107" y="484"/>
                  </a:lnTo>
                  <a:lnTo>
                    <a:pt x="1099" y="486"/>
                  </a:lnTo>
                  <a:lnTo>
                    <a:pt x="1094" y="491"/>
                  </a:lnTo>
                  <a:lnTo>
                    <a:pt x="1093" y="499"/>
                  </a:lnTo>
                  <a:lnTo>
                    <a:pt x="1093" y="510"/>
                  </a:lnTo>
                  <a:lnTo>
                    <a:pt x="1090" y="520"/>
                  </a:lnTo>
                  <a:lnTo>
                    <a:pt x="1089" y="529"/>
                  </a:lnTo>
                  <a:lnTo>
                    <a:pt x="1085" y="537"/>
                  </a:lnTo>
                  <a:lnTo>
                    <a:pt x="1079" y="541"/>
                  </a:lnTo>
                  <a:lnTo>
                    <a:pt x="1079" y="536"/>
                  </a:lnTo>
                  <a:lnTo>
                    <a:pt x="1079" y="530"/>
                  </a:lnTo>
                  <a:lnTo>
                    <a:pt x="1079" y="524"/>
                  </a:lnTo>
                  <a:lnTo>
                    <a:pt x="1079" y="519"/>
                  </a:lnTo>
                  <a:lnTo>
                    <a:pt x="1079" y="512"/>
                  </a:lnTo>
                  <a:lnTo>
                    <a:pt x="1079" y="508"/>
                  </a:lnTo>
                  <a:lnTo>
                    <a:pt x="1079" y="501"/>
                  </a:lnTo>
                  <a:lnTo>
                    <a:pt x="1081" y="497"/>
                  </a:lnTo>
                  <a:lnTo>
                    <a:pt x="1081" y="486"/>
                  </a:lnTo>
                  <a:lnTo>
                    <a:pt x="1081" y="476"/>
                  </a:lnTo>
                  <a:lnTo>
                    <a:pt x="1081" y="466"/>
                  </a:lnTo>
                  <a:lnTo>
                    <a:pt x="1081" y="457"/>
                  </a:lnTo>
                  <a:lnTo>
                    <a:pt x="1058" y="460"/>
                  </a:lnTo>
                  <a:lnTo>
                    <a:pt x="1035" y="466"/>
                  </a:lnTo>
                  <a:lnTo>
                    <a:pt x="1012" y="469"/>
                  </a:lnTo>
                  <a:lnTo>
                    <a:pt x="992" y="474"/>
                  </a:lnTo>
                  <a:lnTo>
                    <a:pt x="969" y="479"/>
                  </a:lnTo>
                  <a:lnTo>
                    <a:pt x="948" y="483"/>
                  </a:lnTo>
                  <a:lnTo>
                    <a:pt x="927" y="487"/>
                  </a:lnTo>
                  <a:lnTo>
                    <a:pt x="906" y="493"/>
                  </a:lnTo>
                  <a:lnTo>
                    <a:pt x="884" y="498"/>
                  </a:lnTo>
                  <a:lnTo>
                    <a:pt x="863" y="502"/>
                  </a:lnTo>
                  <a:lnTo>
                    <a:pt x="842" y="509"/>
                  </a:lnTo>
                  <a:lnTo>
                    <a:pt x="823" y="515"/>
                  </a:lnTo>
                  <a:lnTo>
                    <a:pt x="802" y="521"/>
                  </a:lnTo>
                  <a:lnTo>
                    <a:pt x="781" y="530"/>
                  </a:lnTo>
                  <a:lnTo>
                    <a:pt x="760" y="538"/>
                  </a:lnTo>
                  <a:lnTo>
                    <a:pt x="741" y="548"/>
                  </a:lnTo>
                  <a:lnTo>
                    <a:pt x="754" y="546"/>
                  </a:lnTo>
                  <a:lnTo>
                    <a:pt x="768" y="543"/>
                  </a:lnTo>
                  <a:lnTo>
                    <a:pt x="781" y="541"/>
                  </a:lnTo>
                  <a:lnTo>
                    <a:pt x="795" y="538"/>
                  </a:lnTo>
                  <a:lnTo>
                    <a:pt x="810" y="534"/>
                  </a:lnTo>
                  <a:lnTo>
                    <a:pt x="825" y="530"/>
                  </a:lnTo>
                  <a:lnTo>
                    <a:pt x="839" y="526"/>
                  </a:lnTo>
                  <a:lnTo>
                    <a:pt x="855" y="522"/>
                  </a:lnTo>
                  <a:lnTo>
                    <a:pt x="871" y="517"/>
                  </a:lnTo>
                  <a:lnTo>
                    <a:pt x="886" y="513"/>
                  </a:lnTo>
                  <a:lnTo>
                    <a:pt x="901" y="510"/>
                  </a:lnTo>
                  <a:lnTo>
                    <a:pt x="918" y="507"/>
                  </a:lnTo>
                  <a:lnTo>
                    <a:pt x="933" y="503"/>
                  </a:lnTo>
                  <a:lnTo>
                    <a:pt x="948" y="501"/>
                  </a:lnTo>
                  <a:lnTo>
                    <a:pt x="964" y="499"/>
                  </a:lnTo>
                  <a:lnTo>
                    <a:pt x="979" y="499"/>
                  </a:lnTo>
                  <a:lnTo>
                    <a:pt x="987" y="496"/>
                  </a:lnTo>
                  <a:lnTo>
                    <a:pt x="994" y="496"/>
                  </a:lnTo>
                  <a:lnTo>
                    <a:pt x="1000" y="496"/>
                  </a:lnTo>
                  <a:lnTo>
                    <a:pt x="1008" y="496"/>
                  </a:lnTo>
                  <a:lnTo>
                    <a:pt x="1004" y="500"/>
                  </a:lnTo>
                  <a:lnTo>
                    <a:pt x="998" y="503"/>
                  </a:lnTo>
                  <a:lnTo>
                    <a:pt x="989" y="506"/>
                  </a:lnTo>
                  <a:lnTo>
                    <a:pt x="981" y="508"/>
                  </a:lnTo>
                  <a:lnTo>
                    <a:pt x="971" y="509"/>
                  </a:lnTo>
                  <a:lnTo>
                    <a:pt x="963" y="511"/>
                  </a:lnTo>
                  <a:lnTo>
                    <a:pt x="955" y="516"/>
                  </a:lnTo>
                  <a:lnTo>
                    <a:pt x="954" y="524"/>
                  </a:lnTo>
                  <a:lnTo>
                    <a:pt x="943" y="525"/>
                  </a:lnTo>
                  <a:lnTo>
                    <a:pt x="935" y="527"/>
                  </a:lnTo>
                  <a:lnTo>
                    <a:pt x="927" y="528"/>
                  </a:lnTo>
                  <a:lnTo>
                    <a:pt x="918" y="530"/>
                  </a:lnTo>
                  <a:lnTo>
                    <a:pt x="907" y="531"/>
                  </a:lnTo>
                  <a:lnTo>
                    <a:pt x="900" y="533"/>
                  </a:lnTo>
                  <a:lnTo>
                    <a:pt x="892" y="534"/>
                  </a:lnTo>
                  <a:lnTo>
                    <a:pt x="884" y="537"/>
                  </a:lnTo>
                  <a:lnTo>
                    <a:pt x="874" y="538"/>
                  </a:lnTo>
                  <a:lnTo>
                    <a:pt x="866" y="540"/>
                  </a:lnTo>
                  <a:lnTo>
                    <a:pt x="858" y="542"/>
                  </a:lnTo>
                  <a:lnTo>
                    <a:pt x="849" y="547"/>
                  </a:lnTo>
                  <a:lnTo>
                    <a:pt x="841" y="550"/>
                  </a:lnTo>
                  <a:lnTo>
                    <a:pt x="834" y="554"/>
                  </a:lnTo>
                  <a:lnTo>
                    <a:pt x="825" y="560"/>
                  </a:lnTo>
                  <a:lnTo>
                    <a:pt x="817" y="565"/>
                  </a:lnTo>
                  <a:lnTo>
                    <a:pt x="824" y="565"/>
                  </a:lnTo>
                  <a:lnTo>
                    <a:pt x="830" y="565"/>
                  </a:lnTo>
                  <a:lnTo>
                    <a:pt x="837" y="565"/>
                  </a:lnTo>
                  <a:lnTo>
                    <a:pt x="843" y="565"/>
                  </a:lnTo>
                  <a:lnTo>
                    <a:pt x="849" y="564"/>
                  </a:lnTo>
                  <a:lnTo>
                    <a:pt x="857" y="563"/>
                  </a:lnTo>
                  <a:lnTo>
                    <a:pt x="863" y="563"/>
                  </a:lnTo>
                  <a:lnTo>
                    <a:pt x="870" y="562"/>
                  </a:lnTo>
                  <a:lnTo>
                    <a:pt x="876" y="560"/>
                  </a:lnTo>
                  <a:lnTo>
                    <a:pt x="883" y="559"/>
                  </a:lnTo>
                  <a:lnTo>
                    <a:pt x="889" y="557"/>
                  </a:lnTo>
                  <a:lnTo>
                    <a:pt x="896" y="557"/>
                  </a:lnTo>
                  <a:lnTo>
                    <a:pt x="904" y="556"/>
                  </a:lnTo>
                  <a:lnTo>
                    <a:pt x="911" y="556"/>
                  </a:lnTo>
                  <a:lnTo>
                    <a:pt x="918" y="556"/>
                  </a:lnTo>
                  <a:lnTo>
                    <a:pt x="925" y="557"/>
                  </a:lnTo>
                  <a:lnTo>
                    <a:pt x="904" y="563"/>
                  </a:lnTo>
                  <a:lnTo>
                    <a:pt x="882" y="568"/>
                  </a:lnTo>
                  <a:lnTo>
                    <a:pt x="860" y="574"/>
                  </a:lnTo>
                  <a:lnTo>
                    <a:pt x="837" y="580"/>
                  </a:lnTo>
                  <a:lnTo>
                    <a:pt x="814" y="586"/>
                  </a:lnTo>
                  <a:lnTo>
                    <a:pt x="793" y="592"/>
                  </a:lnTo>
                  <a:lnTo>
                    <a:pt x="771" y="597"/>
                  </a:lnTo>
                  <a:lnTo>
                    <a:pt x="751" y="606"/>
                  </a:lnTo>
                  <a:lnTo>
                    <a:pt x="728" y="615"/>
                  </a:lnTo>
                  <a:lnTo>
                    <a:pt x="707" y="624"/>
                  </a:lnTo>
                  <a:lnTo>
                    <a:pt x="687" y="634"/>
                  </a:lnTo>
                  <a:lnTo>
                    <a:pt x="668" y="646"/>
                  </a:lnTo>
                  <a:lnTo>
                    <a:pt x="648" y="658"/>
                  </a:lnTo>
                  <a:lnTo>
                    <a:pt x="630" y="673"/>
                  </a:lnTo>
                  <a:lnTo>
                    <a:pt x="613" y="689"/>
                  </a:lnTo>
                  <a:lnTo>
                    <a:pt x="598" y="710"/>
                  </a:lnTo>
                  <a:lnTo>
                    <a:pt x="588" y="711"/>
                  </a:lnTo>
                  <a:lnTo>
                    <a:pt x="582" y="715"/>
                  </a:lnTo>
                  <a:lnTo>
                    <a:pt x="575" y="721"/>
                  </a:lnTo>
                  <a:lnTo>
                    <a:pt x="569" y="728"/>
                  </a:lnTo>
                  <a:lnTo>
                    <a:pt x="562" y="733"/>
                  </a:lnTo>
                  <a:lnTo>
                    <a:pt x="557" y="737"/>
                  </a:lnTo>
                  <a:lnTo>
                    <a:pt x="550" y="738"/>
                  </a:lnTo>
                  <a:lnTo>
                    <a:pt x="545" y="737"/>
                  </a:lnTo>
                  <a:lnTo>
                    <a:pt x="547" y="730"/>
                  </a:lnTo>
                  <a:lnTo>
                    <a:pt x="552" y="724"/>
                  </a:lnTo>
                  <a:lnTo>
                    <a:pt x="559" y="717"/>
                  </a:lnTo>
                  <a:lnTo>
                    <a:pt x="566" y="711"/>
                  </a:lnTo>
                  <a:lnTo>
                    <a:pt x="572" y="702"/>
                  </a:lnTo>
                  <a:lnTo>
                    <a:pt x="581" y="697"/>
                  </a:lnTo>
                  <a:lnTo>
                    <a:pt x="588" y="689"/>
                  </a:lnTo>
                  <a:lnTo>
                    <a:pt x="595" y="684"/>
                  </a:lnTo>
                  <a:lnTo>
                    <a:pt x="600" y="677"/>
                  </a:lnTo>
                  <a:lnTo>
                    <a:pt x="605" y="671"/>
                  </a:lnTo>
                  <a:lnTo>
                    <a:pt x="606" y="667"/>
                  </a:lnTo>
                  <a:lnTo>
                    <a:pt x="606" y="662"/>
                  </a:lnTo>
                  <a:lnTo>
                    <a:pt x="604" y="658"/>
                  </a:lnTo>
                  <a:lnTo>
                    <a:pt x="598" y="657"/>
                  </a:lnTo>
                  <a:lnTo>
                    <a:pt x="589" y="656"/>
                  </a:lnTo>
                  <a:lnTo>
                    <a:pt x="577" y="657"/>
                  </a:lnTo>
                  <a:lnTo>
                    <a:pt x="568" y="666"/>
                  </a:lnTo>
                  <a:lnTo>
                    <a:pt x="559" y="674"/>
                  </a:lnTo>
                  <a:lnTo>
                    <a:pt x="551" y="682"/>
                  </a:lnTo>
                  <a:lnTo>
                    <a:pt x="542" y="689"/>
                  </a:lnTo>
                  <a:lnTo>
                    <a:pt x="536" y="693"/>
                  </a:lnTo>
                  <a:lnTo>
                    <a:pt x="530" y="696"/>
                  </a:lnTo>
                  <a:lnTo>
                    <a:pt x="524" y="698"/>
                  </a:lnTo>
                  <a:lnTo>
                    <a:pt x="518" y="699"/>
                  </a:lnTo>
                  <a:lnTo>
                    <a:pt x="518" y="690"/>
                  </a:lnTo>
                  <a:lnTo>
                    <a:pt x="523" y="682"/>
                  </a:lnTo>
                  <a:lnTo>
                    <a:pt x="527" y="673"/>
                  </a:lnTo>
                  <a:lnTo>
                    <a:pt x="534" y="667"/>
                  </a:lnTo>
                  <a:lnTo>
                    <a:pt x="542" y="657"/>
                  </a:lnTo>
                  <a:lnTo>
                    <a:pt x="554" y="647"/>
                  </a:lnTo>
                  <a:lnTo>
                    <a:pt x="559" y="644"/>
                  </a:lnTo>
                  <a:lnTo>
                    <a:pt x="565" y="640"/>
                  </a:lnTo>
                  <a:lnTo>
                    <a:pt x="571" y="636"/>
                  </a:lnTo>
                  <a:lnTo>
                    <a:pt x="578" y="633"/>
                  </a:lnTo>
                  <a:lnTo>
                    <a:pt x="583" y="629"/>
                  </a:lnTo>
                  <a:lnTo>
                    <a:pt x="590" y="626"/>
                  </a:lnTo>
                  <a:lnTo>
                    <a:pt x="596" y="621"/>
                  </a:lnTo>
                  <a:lnTo>
                    <a:pt x="604" y="618"/>
                  </a:lnTo>
                  <a:lnTo>
                    <a:pt x="609" y="615"/>
                  </a:lnTo>
                  <a:lnTo>
                    <a:pt x="616" y="612"/>
                  </a:lnTo>
                  <a:lnTo>
                    <a:pt x="621" y="607"/>
                  </a:lnTo>
                  <a:lnTo>
                    <a:pt x="627" y="604"/>
                  </a:lnTo>
                  <a:lnTo>
                    <a:pt x="631" y="601"/>
                  </a:lnTo>
                  <a:lnTo>
                    <a:pt x="639" y="596"/>
                  </a:lnTo>
                  <a:lnTo>
                    <a:pt x="643" y="591"/>
                  </a:lnTo>
                  <a:lnTo>
                    <a:pt x="646" y="584"/>
                  </a:lnTo>
                  <a:lnTo>
                    <a:pt x="637" y="588"/>
                  </a:lnTo>
                  <a:lnTo>
                    <a:pt x="629" y="592"/>
                  </a:lnTo>
                  <a:lnTo>
                    <a:pt x="619" y="594"/>
                  </a:lnTo>
                  <a:lnTo>
                    <a:pt x="612" y="599"/>
                  </a:lnTo>
                  <a:lnTo>
                    <a:pt x="604" y="601"/>
                  </a:lnTo>
                  <a:lnTo>
                    <a:pt x="595" y="604"/>
                  </a:lnTo>
                  <a:lnTo>
                    <a:pt x="587" y="606"/>
                  </a:lnTo>
                  <a:lnTo>
                    <a:pt x="581" y="609"/>
                  </a:lnTo>
                  <a:lnTo>
                    <a:pt x="571" y="612"/>
                  </a:lnTo>
                  <a:lnTo>
                    <a:pt x="564" y="615"/>
                  </a:lnTo>
                  <a:lnTo>
                    <a:pt x="556" y="617"/>
                  </a:lnTo>
                  <a:lnTo>
                    <a:pt x="548" y="622"/>
                  </a:lnTo>
                  <a:lnTo>
                    <a:pt x="541" y="627"/>
                  </a:lnTo>
                  <a:lnTo>
                    <a:pt x="534" y="632"/>
                  </a:lnTo>
                  <a:lnTo>
                    <a:pt x="527" y="637"/>
                  </a:lnTo>
                  <a:lnTo>
                    <a:pt x="521" y="647"/>
                  </a:lnTo>
                  <a:lnTo>
                    <a:pt x="519" y="641"/>
                  </a:lnTo>
                  <a:lnTo>
                    <a:pt x="521" y="635"/>
                  </a:lnTo>
                  <a:lnTo>
                    <a:pt x="523" y="629"/>
                  </a:lnTo>
                  <a:lnTo>
                    <a:pt x="525" y="624"/>
                  </a:lnTo>
                  <a:lnTo>
                    <a:pt x="534" y="615"/>
                  </a:lnTo>
                  <a:lnTo>
                    <a:pt x="545" y="605"/>
                  </a:lnTo>
                  <a:lnTo>
                    <a:pt x="548" y="601"/>
                  </a:lnTo>
                  <a:lnTo>
                    <a:pt x="556" y="596"/>
                  </a:lnTo>
                  <a:lnTo>
                    <a:pt x="560" y="594"/>
                  </a:lnTo>
                  <a:lnTo>
                    <a:pt x="568" y="591"/>
                  </a:lnTo>
                  <a:lnTo>
                    <a:pt x="572" y="588"/>
                  </a:lnTo>
                  <a:lnTo>
                    <a:pt x="578" y="584"/>
                  </a:lnTo>
                  <a:lnTo>
                    <a:pt x="583" y="582"/>
                  </a:lnTo>
                  <a:lnTo>
                    <a:pt x="590" y="581"/>
                  </a:lnTo>
                  <a:lnTo>
                    <a:pt x="583" y="577"/>
                  </a:lnTo>
                  <a:lnTo>
                    <a:pt x="577" y="576"/>
                  </a:lnTo>
                  <a:lnTo>
                    <a:pt x="571" y="575"/>
                  </a:lnTo>
                  <a:lnTo>
                    <a:pt x="564" y="577"/>
                  </a:lnTo>
                  <a:lnTo>
                    <a:pt x="557" y="579"/>
                  </a:lnTo>
                  <a:lnTo>
                    <a:pt x="548" y="583"/>
                  </a:lnTo>
                  <a:lnTo>
                    <a:pt x="542" y="587"/>
                  </a:lnTo>
                  <a:lnTo>
                    <a:pt x="536" y="592"/>
                  </a:lnTo>
                  <a:lnTo>
                    <a:pt x="529" y="595"/>
                  </a:lnTo>
                  <a:lnTo>
                    <a:pt x="523" y="600"/>
                  </a:lnTo>
                  <a:lnTo>
                    <a:pt x="516" y="603"/>
                  </a:lnTo>
                  <a:lnTo>
                    <a:pt x="510" y="606"/>
                  </a:lnTo>
                  <a:lnTo>
                    <a:pt x="513" y="596"/>
                  </a:lnTo>
                  <a:lnTo>
                    <a:pt x="521" y="591"/>
                  </a:lnTo>
                  <a:lnTo>
                    <a:pt x="528" y="584"/>
                  </a:lnTo>
                  <a:lnTo>
                    <a:pt x="536" y="581"/>
                  </a:lnTo>
                  <a:lnTo>
                    <a:pt x="543" y="576"/>
                  </a:lnTo>
                  <a:lnTo>
                    <a:pt x="551" y="571"/>
                  </a:lnTo>
                  <a:lnTo>
                    <a:pt x="557" y="564"/>
                  </a:lnTo>
                  <a:lnTo>
                    <a:pt x="559" y="557"/>
                  </a:lnTo>
                  <a:lnTo>
                    <a:pt x="551" y="559"/>
                  </a:lnTo>
                  <a:lnTo>
                    <a:pt x="542" y="560"/>
                  </a:lnTo>
                  <a:lnTo>
                    <a:pt x="530" y="561"/>
                  </a:lnTo>
                  <a:lnTo>
                    <a:pt x="519" y="563"/>
                  </a:lnTo>
                  <a:lnTo>
                    <a:pt x="509" y="565"/>
                  </a:lnTo>
                  <a:lnTo>
                    <a:pt x="499" y="567"/>
                  </a:lnTo>
                  <a:lnTo>
                    <a:pt x="527" y="541"/>
                  </a:lnTo>
                  <a:lnTo>
                    <a:pt x="558" y="520"/>
                  </a:lnTo>
                  <a:lnTo>
                    <a:pt x="589" y="499"/>
                  </a:lnTo>
                  <a:lnTo>
                    <a:pt x="623" y="482"/>
                  </a:lnTo>
                  <a:lnTo>
                    <a:pt x="657" y="466"/>
                  </a:lnTo>
                  <a:lnTo>
                    <a:pt x="693" y="451"/>
                  </a:lnTo>
                  <a:lnTo>
                    <a:pt x="729" y="438"/>
                  </a:lnTo>
                  <a:lnTo>
                    <a:pt x="766" y="428"/>
                  </a:lnTo>
                  <a:lnTo>
                    <a:pt x="802" y="416"/>
                  </a:lnTo>
                  <a:lnTo>
                    <a:pt x="840" y="407"/>
                  </a:lnTo>
                  <a:lnTo>
                    <a:pt x="878" y="398"/>
                  </a:lnTo>
                  <a:lnTo>
                    <a:pt x="917" y="391"/>
                  </a:lnTo>
                  <a:lnTo>
                    <a:pt x="954" y="382"/>
                  </a:lnTo>
                  <a:lnTo>
                    <a:pt x="990" y="375"/>
                  </a:lnTo>
                  <a:lnTo>
                    <a:pt x="1026" y="366"/>
                  </a:lnTo>
                  <a:lnTo>
                    <a:pt x="1064" y="360"/>
                  </a:lnTo>
                  <a:lnTo>
                    <a:pt x="1064" y="352"/>
                  </a:lnTo>
                  <a:lnTo>
                    <a:pt x="1063" y="346"/>
                  </a:lnTo>
                  <a:lnTo>
                    <a:pt x="1060" y="340"/>
                  </a:lnTo>
                  <a:lnTo>
                    <a:pt x="1059" y="334"/>
                  </a:lnTo>
                  <a:lnTo>
                    <a:pt x="1045" y="336"/>
                  </a:lnTo>
                  <a:lnTo>
                    <a:pt x="1030" y="339"/>
                  </a:lnTo>
                  <a:lnTo>
                    <a:pt x="1014" y="341"/>
                  </a:lnTo>
                  <a:lnTo>
                    <a:pt x="1001" y="344"/>
                  </a:lnTo>
                  <a:lnTo>
                    <a:pt x="987" y="347"/>
                  </a:lnTo>
                  <a:lnTo>
                    <a:pt x="972" y="350"/>
                  </a:lnTo>
                  <a:lnTo>
                    <a:pt x="958" y="352"/>
                  </a:lnTo>
                  <a:lnTo>
                    <a:pt x="945" y="354"/>
                  </a:lnTo>
                  <a:lnTo>
                    <a:pt x="930" y="356"/>
                  </a:lnTo>
                  <a:lnTo>
                    <a:pt x="917" y="358"/>
                  </a:lnTo>
                  <a:lnTo>
                    <a:pt x="904" y="361"/>
                  </a:lnTo>
                  <a:lnTo>
                    <a:pt x="890" y="363"/>
                  </a:lnTo>
                  <a:lnTo>
                    <a:pt x="877" y="365"/>
                  </a:lnTo>
                  <a:lnTo>
                    <a:pt x="865" y="367"/>
                  </a:lnTo>
                  <a:lnTo>
                    <a:pt x="853" y="370"/>
                  </a:lnTo>
                  <a:lnTo>
                    <a:pt x="843" y="373"/>
                  </a:lnTo>
                  <a:lnTo>
                    <a:pt x="835" y="373"/>
                  </a:lnTo>
                  <a:lnTo>
                    <a:pt x="827" y="373"/>
                  </a:lnTo>
                  <a:lnTo>
                    <a:pt x="818" y="374"/>
                  </a:lnTo>
                  <a:lnTo>
                    <a:pt x="812" y="376"/>
                  </a:lnTo>
                  <a:lnTo>
                    <a:pt x="804" y="378"/>
                  </a:lnTo>
                  <a:lnTo>
                    <a:pt x="798" y="381"/>
                  </a:lnTo>
                  <a:lnTo>
                    <a:pt x="790" y="383"/>
                  </a:lnTo>
                  <a:lnTo>
                    <a:pt x="784" y="387"/>
                  </a:lnTo>
                  <a:lnTo>
                    <a:pt x="777" y="389"/>
                  </a:lnTo>
                  <a:lnTo>
                    <a:pt x="770" y="392"/>
                  </a:lnTo>
                  <a:lnTo>
                    <a:pt x="764" y="394"/>
                  </a:lnTo>
                  <a:lnTo>
                    <a:pt x="757" y="397"/>
                  </a:lnTo>
                  <a:lnTo>
                    <a:pt x="749" y="400"/>
                  </a:lnTo>
                  <a:lnTo>
                    <a:pt x="742" y="402"/>
                  </a:lnTo>
                  <a:lnTo>
                    <a:pt x="734" y="403"/>
                  </a:lnTo>
                  <a:lnTo>
                    <a:pt x="727" y="404"/>
                  </a:lnTo>
                  <a:lnTo>
                    <a:pt x="711" y="407"/>
                  </a:lnTo>
                  <a:lnTo>
                    <a:pt x="696" y="414"/>
                  </a:lnTo>
                  <a:lnTo>
                    <a:pt x="681" y="417"/>
                  </a:lnTo>
                  <a:lnTo>
                    <a:pt x="666" y="423"/>
                  </a:lnTo>
                  <a:lnTo>
                    <a:pt x="651" y="428"/>
                  </a:lnTo>
                  <a:lnTo>
                    <a:pt x="636" y="433"/>
                  </a:lnTo>
                  <a:lnTo>
                    <a:pt x="621" y="438"/>
                  </a:lnTo>
                  <a:lnTo>
                    <a:pt x="606" y="445"/>
                  </a:lnTo>
                  <a:lnTo>
                    <a:pt x="592" y="450"/>
                  </a:lnTo>
                  <a:lnTo>
                    <a:pt x="577" y="457"/>
                  </a:lnTo>
                  <a:lnTo>
                    <a:pt x="563" y="463"/>
                  </a:lnTo>
                  <a:lnTo>
                    <a:pt x="550" y="471"/>
                  </a:lnTo>
                  <a:lnTo>
                    <a:pt x="536" y="479"/>
                  </a:lnTo>
                  <a:lnTo>
                    <a:pt x="524" y="488"/>
                  </a:lnTo>
                  <a:lnTo>
                    <a:pt x="512" y="497"/>
                  </a:lnTo>
                  <a:lnTo>
                    <a:pt x="501" y="508"/>
                  </a:lnTo>
                  <a:lnTo>
                    <a:pt x="495" y="504"/>
                  </a:lnTo>
                  <a:lnTo>
                    <a:pt x="490" y="506"/>
                  </a:lnTo>
                  <a:lnTo>
                    <a:pt x="486" y="506"/>
                  </a:lnTo>
                  <a:lnTo>
                    <a:pt x="481" y="503"/>
                  </a:lnTo>
                  <a:lnTo>
                    <a:pt x="477" y="510"/>
                  </a:lnTo>
                  <a:lnTo>
                    <a:pt x="476" y="513"/>
                  </a:lnTo>
                  <a:lnTo>
                    <a:pt x="471" y="516"/>
                  </a:lnTo>
                  <a:lnTo>
                    <a:pt x="466" y="519"/>
                  </a:lnTo>
                  <a:lnTo>
                    <a:pt x="460" y="517"/>
                  </a:lnTo>
                  <a:lnTo>
                    <a:pt x="454" y="517"/>
                  </a:lnTo>
                  <a:lnTo>
                    <a:pt x="448" y="515"/>
                  </a:lnTo>
                  <a:lnTo>
                    <a:pt x="442" y="514"/>
                  </a:lnTo>
                  <a:lnTo>
                    <a:pt x="434" y="511"/>
                  </a:lnTo>
                  <a:lnTo>
                    <a:pt x="427" y="509"/>
                  </a:lnTo>
                  <a:lnTo>
                    <a:pt x="419" y="506"/>
                  </a:lnTo>
                  <a:lnTo>
                    <a:pt x="411" y="502"/>
                  </a:lnTo>
                  <a:lnTo>
                    <a:pt x="403" y="499"/>
                  </a:lnTo>
                  <a:lnTo>
                    <a:pt x="397" y="499"/>
                  </a:lnTo>
                  <a:lnTo>
                    <a:pt x="388" y="499"/>
                  </a:lnTo>
                  <a:lnTo>
                    <a:pt x="382" y="499"/>
                  </a:lnTo>
                  <a:lnTo>
                    <a:pt x="371" y="499"/>
                  </a:lnTo>
                  <a:lnTo>
                    <a:pt x="356" y="498"/>
                  </a:lnTo>
                  <a:lnTo>
                    <a:pt x="338" y="497"/>
                  </a:lnTo>
                  <a:lnTo>
                    <a:pt x="317" y="496"/>
                  </a:lnTo>
                  <a:lnTo>
                    <a:pt x="293" y="494"/>
                  </a:lnTo>
                  <a:lnTo>
                    <a:pt x="269" y="491"/>
                  </a:lnTo>
                  <a:lnTo>
                    <a:pt x="241" y="489"/>
                  </a:lnTo>
                  <a:lnTo>
                    <a:pt x="213" y="488"/>
                  </a:lnTo>
                  <a:lnTo>
                    <a:pt x="185" y="486"/>
                  </a:lnTo>
                  <a:lnTo>
                    <a:pt x="156" y="485"/>
                  </a:lnTo>
                  <a:lnTo>
                    <a:pt x="129" y="483"/>
                  </a:lnTo>
                  <a:lnTo>
                    <a:pt x="103" y="482"/>
                  </a:lnTo>
                  <a:lnTo>
                    <a:pt x="77" y="481"/>
                  </a:lnTo>
                  <a:lnTo>
                    <a:pt x="56" y="480"/>
                  </a:lnTo>
                  <a:lnTo>
                    <a:pt x="36" y="480"/>
                  </a:lnTo>
                  <a:lnTo>
                    <a:pt x="21" y="480"/>
                  </a:lnTo>
                  <a:lnTo>
                    <a:pt x="11" y="481"/>
                  </a:lnTo>
                  <a:lnTo>
                    <a:pt x="0" y="482"/>
                  </a:lnTo>
                  <a:lnTo>
                    <a:pt x="16" y="468"/>
                  </a:lnTo>
                  <a:lnTo>
                    <a:pt x="24" y="460"/>
                  </a:lnTo>
                  <a:lnTo>
                    <a:pt x="34" y="454"/>
                  </a:lnTo>
                  <a:lnTo>
                    <a:pt x="44" y="447"/>
                  </a:lnTo>
                  <a:lnTo>
                    <a:pt x="53" y="441"/>
                  </a:lnTo>
                  <a:lnTo>
                    <a:pt x="63" y="435"/>
                  </a:lnTo>
                  <a:lnTo>
                    <a:pt x="75" y="429"/>
                  </a:lnTo>
                  <a:lnTo>
                    <a:pt x="86" y="423"/>
                  </a:lnTo>
                  <a:lnTo>
                    <a:pt x="98" y="417"/>
                  </a:lnTo>
                  <a:lnTo>
                    <a:pt x="107" y="411"/>
                  </a:lnTo>
                  <a:lnTo>
                    <a:pt x="120" y="405"/>
                  </a:lnTo>
                  <a:lnTo>
                    <a:pt x="129" y="400"/>
                  </a:lnTo>
                  <a:lnTo>
                    <a:pt x="142" y="394"/>
                  </a:lnTo>
                  <a:lnTo>
                    <a:pt x="152" y="389"/>
                  </a:lnTo>
                  <a:lnTo>
                    <a:pt x="164" y="383"/>
                  </a:lnTo>
                  <a:lnTo>
                    <a:pt x="175" y="378"/>
                  </a:lnTo>
                  <a:lnTo>
                    <a:pt x="187" y="373"/>
                  </a:lnTo>
                  <a:lnTo>
                    <a:pt x="220" y="361"/>
                  </a:lnTo>
                  <a:lnTo>
                    <a:pt x="253" y="352"/>
                  </a:lnTo>
                  <a:lnTo>
                    <a:pt x="288" y="343"/>
                  </a:lnTo>
                  <a:lnTo>
                    <a:pt x="324" y="339"/>
                  </a:lnTo>
                  <a:lnTo>
                    <a:pt x="360" y="334"/>
                  </a:lnTo>
                  <a:lnTo>
                    <a:pt x="397" y="330"/>
                  </a:lnTo>
                  <a:lnTo>
                    <a:pt x="433" y="329"/>
                  </a:lnTo>
                  <a:lnTo>
                    <a:pt x="470" y="329"/>
                  </a:lnTo>
                  <a:lnTo>
                    <a:pt x="506" y="328"/>
                  </a:lnTo>
                  <a:lnTo>
                    <a:pt x="543" y="328"/>
                  </a:lnTo>
                  <a:lnTo>
                    <a:pt x="581" y="329"/>
                  </a:lnTo>
                  <a:lnTo>
                    <a:pt x="618" y="330"/>
                  </a:lnTo>
                  <a:lnTo>
                    <a:pt x="656" y="331"/>
                  </a:lnTo>
                  <a:lnTo>
                    <a:pt x="693" y="334"/>
                  </a:lnTo>
                  <a:lnTo>
                    <a:pt x="730" y="336"/>
                  </a:lnTo>
                  <a:lnTo>
                    <a:pt x="768" y="338"/>
                  </a:lnTo>
                  <a:lnTo>
                    <a:pt x="764" y="330"/>
                  </a:lnTo>
                  <a:lnTo>
                    <a:pt x="763" y="323"/>
                  </a:lnTo>
                  <a:lnTo>
                    <a:pt x="763" y="315"/>
                  </a:lnTo>
                  <a:lnTo>
                    <a:pt x="764" y="308"/>
                  </a:lnTo>
                  <a:lnTo>
                    <a:pt x="765" y="299"/>
                  </a:lnTo>
                  <a:lnTo>
                    <a:pt x="768" y="289"/>
                  </a:lnTo>
                  <a:lnTo>
                    <a:pt x="770" y="281"/>
                  </a:lnTo>
                  <a:lnTo>
                    <a:pt x="775" y="273"/>
                  </a:lnTo>
                  <a:lnTo>
                    <a:pt x="778" y="263"/>
                  </a:lnTo>
                  <a:lnTo>
                    <a:pt x="781" y="255"/>
                  </a:lnTo>
                  <a:lnTo>
                    <a:pt x="784" y="246"/>
                  </a:lnTo>
                  <a:lnTo>
                    <a:pt x="789" y="236"/>
                  </a:lnTo>
                  <a:lnTo>
                    <a:pt x="792" y="228"/>
                  </a:lnTo>
                  <a:lnTo>
                    <a:pt x="795" y="219"/>
                  </a:lnTo>
                  <a:lnTo>
                    <a:pt x="799" y="211"/>
                  </a:lnTo>
                  <a:lnTo>
                    <a:pt x="802" y="204"/>
                  </a:lnTo>
                  <a:lnTo>
                    <a:pt x="804" y="195"/>
                  </a:lnTo>
                  <a:lnTo>
                    <a:pt x="807" y="188"/>
                  </a:lnTo>
                  <a:lnTo>
                    <a:pt x="811" y="179"/>
                  </a:lnTo>
                  <a:lnTo>
                    <a:pt x="814" y="171"/>
                  </a:lnTo>
                  <a:lnTo>
                    <a:pt x="816" y="162"/>
                  </a:lnTo>
                  <a:lnTo>
                    <a:pt x="819" y="154"/>
                  </a:lnTo>
                  <a:lnTo>
                    <a:pt x="822" y="147"/>
                  </a:lnTo>
                  <a:lnTo>
                    <a:pt x="824" y="140"/>
                  </a:lnTo>
                  <a:lnTo>
                    <a:pt x="823" y="131"/>
                  </a:lnTo>
                  <a:lnTo>
                    <a:pt x="823" y="126"/>
                  </a:lnTo>
                  <a:lnTo>
                    <a:pt x="819" y="120"/>
                  </a:lnTo>
                  <a:lnTo>
                    <a:pt x="816" y="116"/>
                  </a:lnTo>
                  <a:lnTo>
                    <a:pt x="810" y="112"/>
                  </a:lnTo>
                  <a:lnTo>
                    <a:pt x="802" y="110"/>
                  </a:lnTo>
                  <a:lnTo>
                    <a:pt x="792" y="109"/>
                  </a:lnTo>
                  <a:lnTo>
                    <a:pt x="780" y="110"/>
                  </a:lnTo>
                  <a:lnTo>
                    <a:pt x="758" y="102"/>
                  </a:lnTo>
                  <a:lnTo>
                    <a:pt x="737" y="98"/>
                  </a:lnTo>
                  <a:lnTo>
                    <a:pt x="716" y="94"/>
                  </a:lnTo>
                  <a:lnTo>
                    <a:pt x="694" y="91"/>
                  </a:lnTo>
                  <a:lnTo>
                    <a:pt x="671" y="89"/>
                  </a:lnTo>
                  <a:lnTo>
                    <a:pt x="648" y="89"/>
                  </a:lnTo>
                  <a:lnTo>
                    <a:pt x="625" y="89"/>
                  </a:lnTo>
                  <a:lnTo>
                    <a:pt x="603" y="89"/>
                  </a:lnTo>
                  <a:lnTo>
                    <a:pt x="578" y="88"/>
                  </a:lnTo>
                  <a:lnTo>
                    <a:pt x="556" y="88"/>
                  </a:lnTo>
                  <a:lnTo>
                    <a:pt x="533" y="88"/>
                  </a:lnTo>
                  <a:lnTo>
                    <a:pt x="511" y="87"/>
                  </a:lnTo>
                  <a:lnTo>
                    <a:pt x="488" y="83"/>
                  </a:lnTo>
                  <a:lnTo>
                    <a:pt x="468" y="80"/>
                  </a:lnTo>
                  <a:lnTo>
                    <a:pt x="447" y="75"/>
                  </a:lnTo>
                  <a:lnTo>
                    <a:pt x="430" y="69"/>
                  </a:lnTo>
                  <a:lnTo>
                    <a:pt x="430" y="67"/>
                  </a:lnTo>
                  <a:lnTo>
                    <a:pt x="428" y="63"/>
                  </a:lnTo>
                  <a:lnTo>
                    <a:pt x="434" y="60"/>
                  </a:lnTo>
                  <a:lnTo>
                    <a:pt x="442" y="58"/>
                  </a:lnTo>
                  <a:lnTo>
                    <a:pt x="448" y="56"/>
                  </a:lnTo>
                  <a:lnTo>
                    <a:pt x="456" y="52"/>
                  </a:lnTo>
                  <a:lnTo>
                    <a:pt x="463" y="48"/>
                  </a:lnTo>
                  <a:lnTo>
                    <a:pt x="469" y="45"/>
                  </a:lnTo>
                  <a:lnTo>
                    <a:pt x="476" y="41"/>
                  </a:lnTo>
                  <a:lnTo>
                    <a:pt x="483" y="37"/>
                  </a:lnTo>
                  <a:lnTo>
                    <a:pt x="490" y="33"/>
                  </a:lnTo>
                  <a:lnTo>
                    <a:pt x="500" y="30"/>
                  </a:lnTo>
                  <a:lnTo>
                    <a:pt x="507" y="27"/>
                  </a:lnTo>
                  <a:lnTo>
                    <a:pt x="516" y="27"/>
                  </a:lnTo>
                  <a:lnTo>
                    <a:pt x="524" y="25"/>
                  </a:lnTo>
                  <a:lnTo>
                    <a:pt x="533" y="29"/>
                  </a:lnTo>
                  <a:lnTo>
                    <a:pt x="540" y="33"/>
                  </a:lnTo>
                  <a:lnTo>
                    <a:pt x="548" y="40"/>
                  </a:lnTo>
                  <a:lnTo>
                    <a:pt x="558" y="44"/>
                  </a:lnTo>
                  <a:lnTo>
                    <a:pt x="568" y="47"/>
                  </a:lnTo>
                  <a:lnTo>
                    <a:pt x="577" y="50"/>
                  </a:lnTo>
                  <a:lnTo>
                    <a:pt x="588" y="54"/>
                  </a:lnTo>
                  <a:lnTo>
                    <a:pt x="598" y="55"/>
                  </a:lnTo>
                  <a:lnTo>
                    <a:pt x="610" y="56"/>
                  </a:lnTo>
                  <a:lnTo>
                    <a:pt x="619" y="55"/>
                  </a:lnTo>
                  <a:lnTo>
                    <a:pt x="631" y="54"/>
                  </a:lnTo>
                  <a:lnTo>
                    <a:pt x="641" y="49"/>
                  </a:lnTo>
                  <a:lnTo>
                    <a:pt x="652" y="46"/>
                  </a:lnTo>
                  <a:lnTo>
                    <a:pt x="662" y="41"/>
                  </a:lnTo>
                  <a:lnTo>
                    <a:pt x="671" y="35"/>
                  </a:lnTo>
                  <a:lnTo>
                    <a:pt x="678" y="27"/>
                  </a:lnTo>
                  <a:lnTo>
                    <a:pt x="687" y="19"/>
                  </a:lnTo>
                  <a:lnTo>
                    <a:pt x="695" y="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9" name="Freeform 430"/>
            <p:cNvSpPr>
              <a:spLocks/>
            </p:cNvSpPr>
            <p:nvPr/>
          </p:nvSpPr>
          <p:spPr bwMode="auto">
            <a:xfrm>
              <a:off x="6841" y="3739"/>
              <a:ext cx="18" cy="6"/>
            </a:xfrm>
            <a:custGeom>
              <a:avLst/>
              <a:gdLst>
                <a:gd name="T0" fmla="*/ 0 w 71"/>
                <a:gd name="T1" fmla="*/ 0 h 24"/>
                <a:gd name="T2" fmla="*/ 0 w 71"/>
                <a:gd name="T3" fmla="*/ 0 h 24"/>
                <a:gd name="T4" fmla="*/ 0 w 71"/>
                <a:gd name="T5" fmla="*/ 0 h 24"/>
                <a:gd name="T6" fmla="*/ 0 w 71"/>
                <a:gd name="T7" fmla="*/ 0 h 24"/>
                <a:gd name="T8" fmla="*/ 0 w 71"/>
                <a:gd name="T9" fmla="*/ 0 h 24"/>
                <a:gd name="T10" fmla="*/ 0 w 71"/>
                <a:gd name="T11" fmla="*/ 0 h 24"/>
                <a:gd name="T12" fmla="*/ 0 w 71"/>
                <a:gd name="T13" fmla="*/ 0 h 24"/>
                <a:gd name="T14" fmla="*/ 0 w 71"/>
                <a:gd name="T15" fmla="*/ 0 h 24"/>
                <a:gd name="T16" fmla="*/ 0 w 71"/>
                <a:gd name="T17" fmla="*/ 0 h 24"/>
                <a:gd name="T18" fmla="*/ 0 w 71"/>
                <a:gd name="T19" fmla="*/ 0 h 24"/>
                <a:gd name="T20" fmla="*/ 0 w 71"/>
                <a:gd name="T21" fmla="*/ 0 h 24"/>
                <a:gd name="T22" fmla="*/ 0 w 71"/>
                <a:gd name="T23" fmla="*/ 0 h 24"/>
                <a:gd name="T24" fmla="*/ 0 w 71"/>
                <a:gd name="T25" fmla="*/ 0 h 24"/>
                <a:gd name="T26" fmla="*/ 0 w 71"/>
                <a:gd name="T27" fmla="*/ 0 h 24"/>
                <a:gd name="T28" fmla="*/ 0 w 71"/>
                <a:gd name="T29" fmla="*/ 0 h 24"/>
                <a:gd name="T30" fmla="*/ 0 w 71"/>
                <a:gd name="T31" fmla="*/ 0 h 24"/>
                <a:gd name="T32" fmla="*/ 0 w 71"/>
                <a:gd name="T33" fmla="*/ 0 h 24"/>
                <a:gd name="T34" fmla="*/ 0 w 71"/>
                <a:gd name="T35" fmla="*/ 0 h 24"/>
                <a:gd name="T36" fmla="*/ 0 w 71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24"/>
                <a:gd name="T59" fmla="*/ 71 w 71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24">
                  <a:moveTo>
                    <a:pt x="8" y="0"/>
                  </a:moveTo>
                  <a:lnTo>
                    <a:pt x="13" y="0"/>
                  </a:lnTo>
                  <a:lnTo>
                    <a:pt x="20" y="1"/>
                  </a:lnTo>
                  <a:lnTo>
                    <a:pt x="27" y="1"/>
                  </a:lnTo>
                  <a:lnTo>
                    <a:pt x="36" y="2"/>
                  </a:lnTo>
                  <a:lnTo>
                    <a:pt x="45" y="3"/>
                  </a:lnTo>
                  <a:lnTo>
                    <a:pt x="56" y="4"/>
                  </a:lnTo>
                  <a:lnTo>
                    <a:pt x="65" y="7"/>
                  </a:lnTo>
                  <a:lnTo>
                    <a:pt x="71" y="12"/>
                  </a:lnTo>
                  <a:lnTo>
                    <a:pt x="43" y="24"/>
                  </a:lnTo>
                  <a:lnTo>
                    <a:pt x="32" y="24"/>
                  </a:lnTo>
                  <a:lnTo>
                    <a:pt x="21" y="24"/>
                  </a:lnTo>
                  <a:lnTo>
                    <a:pt x="10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0" name="Freeform 431"/>
            <p:cNvSpPr>
              <a:spLocks/>
            </p:cNvSpPr>
            <p:nvPr/>
          </p:nvSpPr>
          <p:spPr bwMode="auto">
            <a:xfrm>
              <a:off x="7035" y="3739"/>
              <a:ext cx="11" cy="8"/>
            </a:xfrm>
            <a:custGeom>
              <a:avLst/>
              <a:gdLst>
                <a:gd name="T0" fmla="*/ 0 w 46"/>
                <a:gd name="T1" fmla="*/ 0 h 34"/>
                <a:gd name="T2" fmla="*/ 0 w 46"/>
                <a:gd name="T3" fmla="*/ 0 h 34"/>
                <a:gd name="T4" fmla="*/ 0 w 46"/>
                <a:gd name="T5" fmla="*/ 0 h 34"/>
                <a:gd name="T6" fmla="*/ 0 w 46"/>
                <a:gd name="T7" fmla="*/ 0 h 34"/>
                <a:gd name="T8" fmla="*/ 0 w 46"/>
                <a:gd name="T9" fmla="*/ 0 h 34"/>
                <a:gd name="T10" fmla="*/ 0 w 46"/>
                <a:gd name="T11" fmla="*/ 0 h 34"/>
                <a:gd name="T12" fmla="*/ 0 w 46"/>
                <a:gd name="T13" fmla="*/ 0 h 34"/>
                <a:gd name="T14" fmla="*/ 0 w 46"/>
                <a:gd name="T15" fmla="*/ 0 h 34"/>
                <a:gd name="T16" fmla="*/ 0 w 46"/>
                <a:gd name="T17" fmla="*/ 0 h 34"/>
                <a:gd name="T18" fmla="*/ 0 w 46"/>
                <a:gd name="T19" fmla="*/ 0 h 34"/>
                <a:gd name="T20" fmla="*/ 0 w 46"/>
                <a:gd name="T21" fmla="*/ 0 h 34"/>
                <a:gd name="T22" fmla="*/ 0 w 46"/>
                <a:gd name="T23" fmla="*/ 0 h 34"/>
                <a:gd name="T24" fmla="*/ 0 w 46"/>
                <a:gd name="T25" fmla="*/ 0 h 34"/>
                <a:gd name="T26" fmla="*/ 0 w 46"/>
                <a:gd name="T27" fmla="*/ 0 h 34"/>
                <a:gd name="T28" fmla="*/ 0 w 46"/>
                <a:gd name="T29" fmla="*/ 0 h 34"/>
                <a:gd name="T30" fmla="*/ 0 w 46"/>
                <a:gd name="T31" fmla="*/ 0 h 34"/>
                <a:gd name="T32" fmla="*/ 0 w 46"/>
                <a:gd name="T33" fmla="*/ 0 h 34"/>
                <a:gd name="T34" fmla="*/ 0 w 46"/>
                <a:gd name="T35" fmla="*/ 0 h 34"/>
                <a:gd name="T36" fmla="*/ 0 w 46"/>
                <a:gd name="T37" fmla="*/ 0 h 34"/>
                <a:gd name="T38" fmla="*/ 0 w 46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4"/>
                <a:gd name="T62" fmla="*/ 46 w 4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4">
                  <a:moveTo>
                    <a:pt x="24" y="0"/>
                  </a:moveTo>
                  <a:lnTo>
                    <a:pt x="27" y="1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4" y="7"/>
                  </a:lnTo>
                  <a:lnTo>
                    <a:pt x="45" y="10"/>
                  </a:lnTo>
                  <a:lnTo>
                    <a:pt x="46" y="16"/>
                  </a:lnTo>
                  <a:lnTo>
                    <a:pt x="39" y="15"/>
                  </a:lnTo>
                  <a:lnTo>
                    <a:pt x="35" y="15"/>
                  </a:lnTo>
                  <a:lnTo>
                    <a:pt x="32" y="16"/>
                  </a:lnTo>
                  <a:lnTo>
                    <a:pt x="28" y="18"/>
                  </a:lnTo>
                  <a:lnTo>
                    <a:pt x="22" y="23"/>
                  </a:lnTo>
                  <a:lnTo>
                    <a:pt x="16" y="28"/>
                  </a:lnTo>
                  <a:lnTo>
                    <a:pt x="9" y="32"/>
                  </a:lnTo>
                  <a:lnTo>
                    <a:pt x="0" y="34"/>
                  </a:lnTo>
                  <a:lnTo>
                    <a:pt x="6" y="24"/>
                  </a:lnTo>
                  <a:lnTo>
                    <a:pt x="14" y="17"/>
                  </a:lnTo>
                  <a:lnTo>
                    <a:pt x="20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1" name="Freeform 432"/>
            <p:cNvSpPr>
              <a:spLocks/>
            </p:cNvSpPr>
            <p:nvPr/>
          </p:nvSpPr>
          <p:spPr bwMode="auto">
            <a:xfrm>
              <a:off x="6945" y="3745"/>
              <a:ext cx="16" cy="13"/>
            </a:xfrm>
            <a:custGeom>
              <a:avLst/>
              <a:gdLst>
                <a:gd name="T0" fmla="*/ 0 w 62"/>
                <a:gd name="T1" fmla="*/ 0 h 53"/>
                <a:gd name="T2" fmla="*/ 0 w 62"/>
                <a:gd name="T3" fmla="*/ 0 h 53"/>
                <a:gd name="T4" fmla="*/ 0 w 62"/>
                <a:gd name="T5" fmla="*/ 0 h 53"/>
                <a:gd name="T6" fmla="*/ 0 w 62"/>
                <a:gd name="T7" fmla="*/ 0 h 53"/>
                <a:gd name="T8" fmla="*/ 0 w 62"/>
                <a:gd name="T9" fmla="*/ 0 h 53"/>
                <a:gd name="T10" fmla="*/ 0 w 62"/>
                <a:gd name="T11" fmla="*/ 0 h 53"/>
                <a:gd name="T12" fmla="*/ 0 w 62"/>
                <a:gd name="T13" fmla="*/ 0 h 53"/>
                <a:gd name="T14" fmla="*/ 0 w 62"/>
                <a:gd name="T15" fmla="*/ 0 h 53"/>
                <a:gd name="T16" fmla="*/ 0 w 62"/>
                <a:gd name="T17" fmla="*/ 0 h 53"/>
                <a:gd name="T18" fmla="*/ 0 w 62"/>
                <a:gd name="T19" fmla="*/ 0 h 53"/>
                <a:gd name="T20" fmla="*/ 0 w 62"/>
                <a:gd name="T21" fmla="*/ 0 h 53"/>
                <a:gd name="T22" fmla="*/ 0 w 62"/>
                <a:gd name="T23" fmla="*/ 0 h 53"/>
                <a:gd name="T24" fmla="*/ 0 w 62"/>
                <a:gd name="T25" fmla="*/ 0 h 53"/>
                <a:gd name="T26" fmla="*/ 0 w 62"/>
                <a:gd name="T27" fmla="*/ 0 h 53"/>
                <a:gd name="T28" fmla="*/ 0 w 62"/>
                <a:gd name="T29" fmla="*/ 0 h 53"/>
                <a:gd name="T30" fmla="*/ 0 w 62"/>
                <a:gd name="T31" fmla="*/ 0 h 53"/>
                <a:gd name="T32" fmla="*/ 0 w 62"/>
                <a:gd name="T33" fmla="*/ 0 h 53"/>
                <a:gd name="T34" fmla="*/ 0 w 62"/>
                <a:gd name="T35" fmla="*/ 0 h 53"/>
                <a:gd name="T36" fmla="*/ 0 w 62"/>
                <a:gd name="T37" fmla="*/ 0 h 53"/>
                <a:gd name="T38" fmla="*/ 0 w 62"/>
                <a:gd name="T39" fmla="*/ 0 h 53"/>
                <a:gd name="T40" fmla="*/ 0 w 62"/>
                <a:gd name="T41" fmla="*/ 0 h 53"/>
                <a:gd name="T42" fmla="*/ 0 w 62"/>
                <a:gd name="T43" fmla="*/ 0 h 53"/>
                <a:gd name="T44" fmla="*/ 0 w 62"/>
                <a:gd name="T45" fmla="*/ 0 h 53"/>
                <a:gd name="T46" fmla="*/ 0 w 62"/>
                <a:gd name="T47" fmla="*/ 0 h 53"/>
                <a:gd name="T48" fmla="*/ 0 w 62"/>
                <a:gd name="T49" fmla="*/ 0 h 53"/>
                <a:gd name="T50" fmla="*/ 0 w 62"/>
                <a:gd name="T51" fmla="*/ 0 h 53"/>
                <a:gd name="T52" fmla="*/ 0 w 62"/>
                <a:gd name="T53" fmla="*/ 0 h 53"/>
                <a:gd name="T54" fmla="*/ 0 w 62"/>
                <a:gd name="T55" fmla="*/ 0 h 53"/>
                <a:gd name="T56" fmla="*/ 0 w 62"/>
                <a:gd name="T57" fmla="*/ 0 h 53"/>
                <a:gd name="T58" fmla="*/ 0 w 62"/>
                <a:gd name="T59" fmla="*/ 0 h 53"/>
                <a:gd name="T60" fmla="*/ 0 w 62"/>
                <a:gd name="T61" fmla="*/ 0 h 53"/>
                <a:gd name="T62" fmla="*/ 0 w 62"/>
                <a:gd name="T63" fmla="*/ 0 h 53"/>
                <a:gd name="T64" fmla="*/ 0 w 62"/>
                <a:gd name="T65" fmla="*/ 0 h 53"/>
                <a:gd name="T66" fmla="*/ 0 w 62"/>
                <a:gd name="T67" fmla="*/ 0 h 53"/>
                <a:gd name="T68" fmla="*/ 0 w 62"/>
                <a:gd name="T69" fmla="*/ 0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2"/>
                <a:gd name="T106" fmla="*/ 0 h 53"/>
                <a:gd name="T107" fmla="*/ 62 w 62"/>
                <a:gd name="T108" fmla="*/ 53 h 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2" h="53">
                  <a:moveTo>
                    <a:pt x="30" y="0"/>
                  </a:moveTo>
                  <a:lnTo>
                    <a:pt x="34" y="7"/>
                  </a:lnTo>
                  <a:lnTo>
                    <a:pt x="36" y="16"/>
                  </a:lnTo>
                  <a:lnTo>
                    <a:pt x="34" y="23"/>
                  </a:lnTo>
                  <a:lnTo>
                    <a:pt x="34" y="32"/>
                  </a:lnTo>
                  <a:lnTo>
                    <a:pt x="41" y="31"/>
                  </a:lnTo>
                  <a:lnTo>
                    <a:pt x="48" y="29"/>
                  </a:lnTo>
                  <a:lnTo>
                    <a:pt x="55" y="25"/>
                  </a:lnTo>
                  <a:lnTo>
                    <a:pt x="62" y="24"/>
                  </a:lnTo>
                  <a:lnTo>
                    <a:pt x="56" y="30"/>
                  </a:lnTo>
                  <a:lnTo>
                    <a:pt x="55" y="36"/>
                  </a:lnTo>
                  <a:lnTo>
                    <a:pt x="54" y="44"/>
                  </a:lnTo>
                  <a:lnTo>
                    <a:pt x="54" y="52"/>
                  </a:lnTo>
                  <a:lnTo>
                    <a:pt x="45" y="52"/>
                  </a:lnTo>
                  <a:lnTo>
                    <a:pt x="38" y="53"/>
                  </a:lnTo>
                  <a:lnTo>
                    <a:pt x="32" y="52"/>
                  </a:lnTo>
                  <a:lnTo>
                    <a:pt x="28" y="51"/>
                  </a:lnTo>
                  <a:lnTo>
                    <a:pt x="24" y="47"/>
                  </a:lnTo>
                  <a:lnTo>
                    <a:pt x="22" y="42"/>
                  </a:lnTo>
                  <a:lnTo>
                    <a:pt x="22" y="35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8" y="34"/>
                  </a:lnTo>
                  <a:lnTo>
                    <a:pt x="12" y="3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2" name="Freeform 433"/>
            <p:cNvSpPr>
              <a:spLocks/>
            </p:cNvSpPr>
            <p:nvPr/>
          </p:nvSpPr>
          <p:spPr bwMode="auto">
            <a:xfrm>
              <a:off x="6915" y="3752"/>
              <a:ext cx="10" cy="11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"/>
                <a:gd name="T67" fmla="*/ 0 h 44"/>
                <a:gd name="T68" fmla="*/ 41 w 41"/>
                <a:gd name="T69" fmla="*/ 44 h 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" h="44">
                  <a:moveTo>
                    <a:pt x="16" y="0"/>
                  </a:moveTo>
                  <a:lnTo>
                    <a:pt x="22" y="0"/>
                  </a:lnTo>
                  <a:lnTo>
                    <a:pt x="29" y="1"/>
                  </a:lnTo>
                  <a:lnTo>
                    <a:pt x="34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1" y="11"/>
                  </a:lnTo>
                  <a:lnTo>
                    <a:pt x="38" y="15"/>
                  </a:lnTo>
                  <a:lnTo>
                    <a:pt x="32" y="21"/>
                  </a:lnTo>
                  <a:lnTo>
                    <a:pt x="25" y="27"/>
                  </a:lnTo>
                  <a:lnTo>
                    <a:pt x="17" y="33"/>
                  </a:lnTo>
                  <a:lnTo>
                    <a:pt x="8" y="38"/>
                  </a:lnTo>
                  <a:lnTo>
                    <a:pt x="2" y="44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3" name="Freeform 434"/>
            <p:cNvSpPr>
              <a:spLocks/>
            </p:cNvSpPr>
            <p:nvPr/>
          </p:nvSpPr>
          <p:spPr bwMode="auto">
            <a:xfrm>
              <a:off x="6964" y="3759"/>
              <a:ext cx="14" cy="11"/>
            </a:xfrm>
            <a:custGeom>
              <a:avLst/>
              <a:gdLst>
                <a:gd name="T0" fmla="*/ 0 w 54"/>
                <a:gd name="T1" fmla="*/ 0 h 44"/>
                <a:gd name="T2" fmla="*/ 0 w 54"/>
                <a:gd name="T3" fmla="*/ 0 h 44"/>
                <a:gd name="T4" fmla="*/ 0 w 54"/>
                <a:gd name="T5" fmla="*/ 0 h 44"/>
                <a:gd name="T6" fmla="*/ 0 w 54"/>
                <a:gd name="T7" fmla="*/ 0 h 44"/>
                <a:gd name="T8" fmla="*/ 0 w 54"/>
                <a:gd name="T9" fmla="*/ 0 h 44"/>
                <a:gd name="T10" fmla="*/ 0 w 54"/>
                <a:gd name="T11" fmla="*/ 0 h 44"/>
                <a:gd name="T12" fmla="*/ 0 w 54"/>
                <a:gd name="T13" fmla="*/ 0 h 44"/>
                <a:gd name="T14" fmla="*/ 0 w 54"/>
                <a:gd name="T15" fmla="*/ 0 h 44"/>
                <a:gd name="T16" fmla="*/ 0 w 54"/>
                <a:gd name="T17" fmla="*/ 0 h 44"/>
                <a:gd name="T18" fmla="*/ 0 w 54"/>
                <a:gd name="T19" fmla="*/ 0 h 44"/>
                <a:gd name="T20" fmla="*/ 0 w 54"/>
                <a:gd name="T21" fmla="*/ 0 h 44"/>
                <a:gd name="T22" fmla="*/ 0 w 54"/>
                <a:gd name="T23" fmla="*/ 0 h 44"/>
                <a:gd name="T24" fmla="*/ 0 w 54"/>
                <a:gd name="T25" fmla="*/ 0 h 44"/>
                <a:gd name="T26" fmla="*/ 0 w 54"/>
                <a:gd name="T27" fmla="*/ 0 h 44"/>
                <a:gd name="T28" fmla="*/ 0 w 54"/>
                <a:gd name="T29" fmla="*/ 0 h 44"/>
                <a:gd name="T30" fmla="*/ 0 w 54"/>
                <a:gd name="T31" fmla="*/ 0 h 44"/>
                <a:gd name="T32" fmla="*/ 0 w 54"/>
                <a:gd name="T33" fmla="*/ 0 h 44"/>
                <a:gd name="T34" fmla="*/ 0 w 54"/>
                <a:gd name="T35" fmla="*/ 0 h 44"/>
                <a:gd name="T36" fmla="*/ 0 w 54"/>
                <a:gd name="T37" fmla="*/ 0 h 44"/>
                <a:gd name="T38" fmla="*/ 0 w 54"/>
                <a:gd name="T39" fmla="*/ 0 h 44"/>
                <a:gd name="T40" fmla="*/ 0 w 54"/>
                <a:gd name="T41" fmla="*/ 0 h 44"/>
                <a:gd name="T42" fmla="*/ 0 w 54"/>
                <a:gd name="T43" fmla="*/ 0 h 44"/>
                <a:gd name="T44" fmla="*/ 0 w 54"/>
                <a:gd name="T45" fmla="*/ 0 h 44"/>
                <a:gd name="T46" fmla="*/ 0 w 54"/>
                <a:gd name="T47" fmla="*/ 0 h 44"/>
                <a:gd name="T48" fmla="*/ 0 w 54"/>
                <a:gd name="T49" fmla="*/ 0 h 44"/>
                <a:gd name="T50" fmla="*/ 0 w 54"/>
                <a:gd name="T51" fmla="*/ 0 h 44"/>
                <a:gd name="T52" fmla="*/ 0 w 54"/>
                <a:gd name="T53" fmla="*/ 0 h 44"/>
                <a:gd name="T54" fmla="*/ 0 w 54"/>
                <a:gd name="T55" fmla="*/ 0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4"/>
                <a:gd name="T85" fmla="*/ 0 h 44"/>
                <a:gd name="T86" fmla="*/ 54 w 54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4" h="44">
                  <a:moveTo>
                    <a:pt x="41" y="1"/>
                  </a:moveTo>
                  <a:lnTo>
                    <a:pt x="45" y="0"/>
                  </a:lnTo>
                  <a:lnTo>
                    <a:pt x="47" y="3"/>
                  </a:lnTo>
                  <a:lnTo>
                    <a:pt x="46" y="6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1" y="27"/>
                  </a:lnTo>
                  <a:lnTo>
                    <a:pt x="47" y="30"/>
                  </a:lnTo>
                  <a:lnTo>
                    <a:pt x="38" y="33"/>
                  </a:lnTo>
                  <a:lnTo>
                    <a:pt x="28" y="36"/>
                  </a:lnTo>
                  <a:lnTo>
                    <a:pt x="17" y="39"/>
                  </a:lnTo>
                  <a:lnTo>
                    <a:pt x="7" y="44"/>
                  </a:lnTo>
                  <a:lnTo>
                    <a:pt x="4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8" y="10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4" name="Freeform 435"/>
            <p:cNvSpPr>
              <a:spLocks/>
            </p:cNvSpPr>
            <p:nvPr/>
          </p:nvSpPr>
          <p:spPr bwMode="auto">
            <a:xfrm>
              <a:off x="6629" y="3765"/>
              <a:ext cx="38" cy="48"/>
            </a:xfrm>
            <a:custGeom>
              <a:avLst/>
              <a:gdLst>
                <a:gd name="T0" fmla="*/ 0 w 150"/>
                <a:gd name="T1" fmla="*/ 0 h 190"/>
                <a:gd name="T2" fmla="*/ 0 w 150"/>
                <a:gd name="T3" fmla="*/ 0 h 190"/>
                <a:gd name="T4" fmla="*/ 0 w 150"/>
                <a:gd name="T5" fmla="*/ 0 h 190"/>
                <a:gd name="T6" fmla="*/ 0 w 150"/>
                <a:gd name="T7" fmla="*/ 0 h 190"/>
                <a:gd name="T8" fmla="*/ 0 w 150"/>
                <a:gd name="T9" fmla="*/ 0 h 190"/>
                <a:gd name="T10" fmla="*/ 0 w 150"/>
                <a:gd name="T11" fmla="*/ 0 h 190"/>
                <a:gd name="T12" fmla="*/ 0 w 150"/>
                <a:gd name="T13" fmla="*/ 0 h 190"/>
                <a:gd name="T14" fmla="*/ 0 w 150"/>
                <a:gd name="T15" fmla="*/ 0 h 190"/>
                <a:gd name="T16" fmla="*/ 0 w 150"/>
                <a:gd name="T17" fmla="*/ 0 h 190"/>
                <a:gd name="T18" fmla="*/ 0 w 150"/>
                <a:gd name="T19" fmla="*/ 0 h 190"/>
                <a:gd name="T20" fmla="*/ 0 w 150"/>
                <a:gd name="T21" fmla="*/ 0 h 190"/>
                <a:gd name="T22" fmla="*/ 0 w 150"/>
                <a:gd name="T23" fmla="*/ 0 h 190"/>
                <a:gd name="T24" fmla="*/ 0 w 150"/>
                <a:gd name="T25" fmla="*/ 0 h 190"/>
                <a:gd name="T26" fmla="*/ 0 w 150"/>
                <a:gd name="T27" fmla="*/ 0 h 190"/>
                <a:gd name="T28" fmla="*/ 0 w 150"/>
                <a:gd name="T29" fmla="*/ 0 h 190"/>
                <a:gd name="T30" fmla="*/ 0 w 150"/>
                <a:gd name="T31" fmla="*/ 0 h 190"/>
                <a:gd name="T32" fmla="*/ 0 w 150"/>
                <a:gd name="T33" fmla="*/ 0 h 190"/>
                <a:gd name="T34" fmla="*/ 0 w 150"/>
                <a:gd name="T35" fmla="*/ 0 h 190"/>
                <a:gd name="T36" fmla="*/ 0 w 150"/>
                <a:gd name="T37" fmla="*/ 0 h 190"/>
                <a:gd name="T38" fmla="*/ 0 w 150"/>
                <a:gd name="T39" fmla="*/ 0 h 190"/>
                <a:gd name="T40" fmla="*/ 0 w 150"/>
                <a:gd name="T41" fmla="*/ 0 h 190"/>
                <a:gd name="T42" fmla="*/ 0 w 150"/>
                <a:gd name="T43" fmla="*/ 0 h 190"/>
                <a:gd name="T44" fmla="*/ 0 w 150"/>
                <a:gd name="T45" fmla="*/ 0 h 190"/>
                <a:gd name="T46" fmla="*/ 0 w 150"/>
                <a:gd name="T47" fmla="*/ 0 h 190"/>
                <a:gd name="T48" fmla="*/ 0 w 150"/>
                <a:gd name="T49" fmla="*/ 0 h 190"/>
                <a:gd name="T50" fmla="*/ 0 w 150"/>
                <a:gd name="T51" fmla="*/ 0 h 190"/>
                <a:gd name="T52" fmla="*/ 0 w 150"/>
                <a:gd name="T53" fmla="*/ 0 h 190"/>
                <a:gd name="T54" fmla="*/ 0 w 150"/>
                <a:gd name="T55" fmla="*/ 0 h 190"/>
                <a:gd name="T56" fmla="*/ 0 w 150"/>
                <a:gd name="T57" fmla="*/ 0 h 190"/>
                <a:gd name="T58" fmla="*/ 0 w 150"/>
                <a:gd name="T59" fmla="*/ 0 h 190"/>
                <a:gd name="T60" fmla="*/ 0 w 150"/>
                <a:gd name="T61" fmla="*/ 0 h 190"/>
                <a:gd name="T62" fmla="*/ 0 w 150"/>
                <a:gd name="T63" fmla="*/ 0 h 190"/>
                <a:gd name="T64" fmla="*/ 0 w 150"/>
                <a:gd name="T65" fmla="*/ 0 h 190"/>
                <a:gd name="T66" fmla="*/ 0 w 150"/>
                <a:gd name="T67" fmla="*/ 0 h 190"/>
                <a:gd name="T68" fmla="*/ 0 w 150"/>
                <a:gd name="T69" fmla="*/ 0 h 190"/>
                <a:gd name="T70" fmla="*/ 0 w 150"/>
                <a:gd name="T71" fmla="*/ 0 h 190"/>
                <a:gd name="T72" fmla="*/ 0 w 150"/>
                <a:gd name="T73" fmla="*/ 0 h 1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90"/>
                <a:gd name="T113" fmla="*/ 150 w 150"/>
                <a:gd name="T114" fmla="*/ 190 h 1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90">
                  <a:moveTo>
                    <a:pt x="103" y="0"/>
                  </a:moveTo>
                  <a:lnTo>
                    <a:pt x="150" y="3"/>
                  </a:lnTo>
                  <a:lnTo>
                    <a:pt x="150" y="5"/>
                  </a:lnTo>
                  <a:lnTo>
                    <a:pt x="137" y="13"/>
                  </a:lnTo>
                  <a:lnTo>
                    <a:pt x="126" y="22"/>
                  </a:lnTo>
                  <a:lnTo>
                    <a:pt x="114" y="31"/>
                  </a:lnTo>
                  <a:lnTo>
                    <a:pt x="104" y="42"/>
                  </a:lnTo>
                  <a:lnTo>
                    <a:pt x="94" y="50"/>
                  </a:lnTo>
                  <a:lnTo>
                    <a:pt x="83" y="61"/>
                  </a:lnTo>
                  <a:lnTo>
                    <a:pt x="73" y="73"/>
                  </a:lnTo>
                  <a:lnTo>
                    <a:pt x="66" y="85"/>
                  </a:lnTo>
                  <a:lnTo>
                    <a:pt x="58" y="96"/>
                  </a:lnTo>
                  <a:lnTo>
                    <a:pt x="49" y="108"/>
                  </a:lnTo>
                  <a:lnTo>
                    <a:pt x="43" y="118"/>
                  </a:lnTo>
                  <a:lnTo>
                    <a:pt x="36" y="130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19" y="168"/>
                  </a:lnTo>
                  <a:lnTo>
                    <a:pt x="15" y="181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" y="162"/>
                  </a:lnTo>
                  <a:lnTo>
                    <a:pt x="3" y="149"/>
                  </a:lnTo>
                  <a:lnTo>
                    <a:pt x="8" y="136"/>
                  </a:lnTo>
                  <a:lnTo>
                    <a:pt x="12" y="122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30" y="86"/>
                  </a:lnTo>
                  <a:lnTo>
                    <a:pt x="36" y="73"/>
                  </a:lnTo>
                  <a:lnTo>
                    <a:pt x="44" y="61"/>
                  </a:lnTo>
                  <a:lnTo>
                    <a:pt x="53" y="49"/>
                  </a:lnTo>
                  <a:lnTo>
                    <a:pt x="62" y="40"/>
                  </a:lnTo>
                  <a:lnTo>
                    <a:pt x="71" y="28"/>
                  </a:lnTo>
                  <a:lnTo>
                    <a:pt x="82" y="18"/>
                  </a:lnTo>
                  <a:lnTo>
                    <a:pt x="92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5" name="Freeform 436"/>
            <p:cNvSpPr>
              <a:spLocks/>
            </p:cNvSpPr>
            <p:nvPr/>
          </p:nvSpPr>
          <p:spPr bwMode="auto">
            <a:xfrm>
              <a:off x="6709" y="3769"/>
              <a:ext cx="32" cy="46"/>
            </a:xfrm>
            <a:custGeom>
              <a:avLst/>
              <a:gdLst>
                <a:gd name="T0" fmla="*/ 0 w 130"/>
                <a:gd name="T1" fmla="*/ 0 h 185"/>
                <a:gd name="T2" fmla="*/ 0 w 130"/>
                <a:gd name="T3" fmla="*/ 0 h 185"/>
                <a:gd name="T4" fmla="*/ 0 w 130"/>
                <a:gd name="T5" fmla="*/ 0 h 185"/>
                <a:gd name="T6" fmla="*/ 0 w 130"/>
                <a:gd name="T7" fmla="*/ 0 h 185"/>
                <a:gd name="T8" fmla="*/ 0 w 130"/>
                <a:gd name="T9" fmla="*/ 0 h 185"/>
                <a:gd name="T10" fmla="*/ 0 w 130"/>
                <a:gd name="T11" fmla="*/ 0 h 185"/>
                <a:gd name="T12" fmla="*/ 0 w 130"/>
                <a:gd name="T13" fmla="*/ 0 h 185"/>
                <a:gd name="T14" fmla="*/ 0 w 130"/>
                <a:gd name="T15" fmla="*/ 0 h 185"/>
                <a:gd name="T16" fmla="*/ 0 w 130"/>
                <a:gd name="T17" fmla="*/ 0 h 185"/>
                <a:gd name="T18" fmla="*/ 0 w 130"/>
                <a:gd name="T19" fmla="*/ 0 h 185"/>
                <a:gd name="T20" fmla="*/ 0 w 130"/>
                <a:gd name="T21" fmla="*/ 0 h 185"/>
                <a:gd name="T22" fmla="*/ 0 w 130"/>
                <a:gd name="T23" fmla="*/ 0 h 185"/>
                <a:gd name="T24" fmla="*/ 0 w 130"/>
                <a:gd name="T25" fmla="*/ 0 h 185"/>
                <a:gd name="T26" fmla="*/ 0 w 130"/>
                <a:gd name="T27" fmla="*/ 0 h 185"/>
                <a:gd name="T28" fmla="*/ 0 w 130"/>
                <a:gd name="T29" fmla="*/ 0 h 185"/>
                <a:gd name="T30" fmla="*/ 0 w 130"/>
                <a:gd name="T31" fmla="*/ 0 h 185"/>
                <a:gd name="T32" fmla="*/ 0 w 130"/>
                <a:gd name="T33" fmla="*/ 0 h 185"/>
                <a:gd name="T34" fmla="*/ 0 w 130"/>
                <a:gd name="T35" fmla="*/ 0 h 185"/>
                <a:gd name="T36" fmla="*/ 0 w 130"/>
                <a:gd name="T37" fmla="*/ 0 h 185"/>
                <a:gd name="T38" fmla="*/ 0 w 130"/>
                <a:gd name="T39" fmla="*/ 0 h 185"/>
                <a:gd name="T40" fmla="*/ 0 w 130"/>
                <a:gd name="T41" fmla="*/ 0 h 185"/>
                <a:gd name="T42" fmla="*/ 0 w 130"/>
                <a:gd name="T43" fmla="*/ 0 h 185"/>
                <a:gd name="T44" fmla="*/ 0 w 130"/>
                <a:gd name="T45" fmla="*/ 0 h 185"/>
                <a:gd name="T46" fmla="*/ 0 w 130"/>
                <a:gd name="T47" fmla="*/ 0 h 185"/>
                <a:gd name="T48" fmla="*/ 0 w 130"/>
                <a:gd name="T49" fmla="*/ 0 h 185"/>
                <a:gd name="T50" fmla="*/ 0 w 130"/>
                <a:gd name="T51" fmla="*/ 0 h 185"/>
                <a:gd name="T52" fmla="*/ 0 w 130"/>
                <a:gd name="T53" fmla="*/ 0 h 185"/>
                <a:gd name="T54" fmla="*/ 0 w 130"/>
                <a:gd name="T55" fmla="*/ 0 h 185"/>
                <a:gd name="T56" fmla="*/ 0 w 130"/>
                <a:gd name="T57" fmla="*/ 0 h 185"/>
                <a:gd name="T58" fmla="*/ 0 w 130"/>
                <a:gd name="T59" fmla="*/ 0 h 185"/>
                <a:gd name="T60" fmla="*/ 0 w 130"/>
                <a:gd name="T61" fmla="*/ 0 h 185"/>
                <a:gd name="T62" fmla="*/ 0 w 130"/>
                <a:gd name="T63" fmla="*/ 0 h 185"/>
                <a:gd name="T64" fmla="*/ 0 w 130"/>
                <a:gd name="T65" fmla="*/ 0 h 185"/>
                <a:gd name="T66" fmla="*/ 0 w 130"/>
                <a:gd name="T67" fmla="*/ 0 h 185"/>
                <a:gd name="T68" fmla="*/ 0 w 130"/>
                <a:gd name="T69" fmla="*/ 0 h 185"/>
                <a:gd name="T70" fmla="*/ 0 w 130"/>
                <a:gd name="T71" fmla="*/ 0 h 185"/>
                <a:gd name="T72" fmla="*/ 0 w 130"/>
                <a:gd name="T73" fmla="*/ 0 h 185"/>
                <a:gd name="T74" fmla="*/ 0 w 130"/>
                <a:gd name="T75" fmla="*/ 0 h 185"/>
                <a:gd name="T76" fmla="*/ 0 w 130"/>
                <a:gd name="T77" fmla="*/ 0 h 185"/>
                <a:gd name="T78" fmla="*/ 0 w 130"/>
                <a:gd name="T79" fmla="*/ 0 h 185"/>
                <a:gd name="T80" fmla="*/ 0 w 130"/>
                <a:gd name="T81" fmla="*/ 0 h 185"/>
                <a:gd name="T82" fmla="*/ 0 w 130"/>
                <a:gd name="T83" fmla="*/ 0 h 185"/>
                <a:gd name="T84" fmla="*/ 0 w 130"/>
                <a:gd name="T85" fmla="*/ 0 h 185"/>
                <a:gd name="T86" fmla="*/ 0 w 130"/>
                <a:gd name="T87" fmla="*/ 0 h 1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85"/>
                <a:gd name="T134" fmla="*/ 130 w 130"/>
                <a:gd name="T135" fmla="*/ 185 h 1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85">
                  <a:moveTo>
                    <a:pt x="97" y="0"/>
                  </a:moveTo>
                  <a:lnTo>
                    <a:pt x="103" y="1"/>
                  </a:lnTo>
                  <a:lnTo>
                    <a:pt x="109" y="3"/>
                  </a:lnTo>
                  <a:lnTo>
                    <a:pt x="114" y="6"/>
                  </a:lnTo>
                  <a:lnTo>
                    <a:pt x="120" y="9"/>
                  </a:lnTo>
                  <a:lnTo>
                    <a:pt x="126" y="17"/>
                  </a:lnTo>
                  <a:lnTo>
                    <a:pt x="130" y="27"/>
                  </a:lnTo>
                  <a:lnTo>
                    <a:pt x="130" y="33"/>
                  </a:lnTo>
                  <a:lnTo>
                    <a:pt x="130" y="41"/>
                  </a:lnTo>
                  <a:lnTo>
                    <a:pt x="129" y="48"/>
                  </a:lnTo>
                  <a:lnTo>
                    <a:pt x="128" y="56"/>
                  </a:lnTo>
                  <a:lnTo>
                    <a:pt x="125" y="61"/>
                  </a:lnTo>
                  <a:lnTo>
                    <a:pt x="123" y="69"/>
                  </a:lnTo>
                  <a:lnTo>
                    <a:pt x="120" y="75"/>
                  </a:lnTo>
                  <a:lnTo>
                    <a:pt x="118" y="82"/>
                  </a:lnTo>
                  <a:lnTo>
                    <a:pt x="114" y="88"/>
                  </a:lnTo>
                  <a:lnTo>
                    <a:pt x="112" y="96"/>
                  </a:lnTo>
                  <a:lnTo>
                    <a:pt x="109" y="102"/>
                  </a:lnTo>
                  <a:lnTo>
                    <a:pt x="107" y="110"/>
                  </a:lnTo>
                  <a:lnTo>
                    <a:pt x="103" y="115"/>
                  </a:lnTo>
                  <a:lnTo>
                    <a:pt x="100" y="123"/>
                  </a:lnTo>
                  <a:lnTo>
                    <a:pt x="99" y="128"/>
                  </a:lnTo>
                  <a:lnTo>
                    <a:pt x="96" y="135"/>
                  </a:lnTo>
                  <a:lnTo>
                    <a:pt x="94" y="141"/>
                  </a:lnTo>
                  <a:lnTo>
                    <a:pt x="93" y="147"/>
                  </a:lnTo>
                  <a:lnTo>
                    <a:pt x="93" y="153"/>
                  </a:lnTo>
                  <a:lnTo>
                    <a:pt x="93" y="159"/>
                  </a:lnTo>
                  <a:lnTo>
                    <a:pt x="84" y="162"/>
                  </a:lnTo>
                  <a:lnTo>
                    <a:pt x="76" y="165"/>
                  </a:lnTo>
                  <a:lnTo>
                    <a:pt x="70" y="167"/>
                  </a:lnTo>
                  <a:lnTo>
                    <a:pt x="64" y="172"/>
                  </a:lnTo>
                  <a:lnTo>
                    <a:pt x="55" y="175"/>
                  </a:lnTo>
                  <a:lnTo>
                    <a:pt x="49" y="178"/>
                  </a:lnTo>
                  <a:lnTo>
                    <a:pt x="41" y="181"/>
                  </a:lnTo>
                  <a:lnTo>
                    <a:pt x="35" y="185"/>
                  </a:lnTo>
                  <a:lnTo>
                    <a:pt x="38" y="178"/>
                  </a:lnTo>
                  <a:lnTo>
                    <a:pt x="43" y="175"/>
                  </a:lnTo>
                  <a:lnTo>
                    <a:pt x="47" y="169"/>
                  </a:lnTo>
                  <a:lnTo>
                    <a:pt x="48" y="163"/>
                  </a:lnTo>
                  <a:lnTo>
                    <a:pt x="37" y="166"/>
                  </a:lnTo>
                  <a:lnTo>
                    <a:pt x="29" y="172"/>
                  </a:lnTo>
                  <a:lnTo>
                    <a:pt x="18" y="177"/>
                  </a:lnTo>
                  <a:lnTo>
                    <a:pt x="8" y="178"/>
                  </a:lnTo>
                  <a:lnTo>
                    <a:pt x="16" y="168"/>
                  </a:lnTo>
                  <a:lnTo>
                    <a:pt x="25" y="162"/>
                  </a:lnTo>
                  <a:lnTo>
                    <a:pt x="36" y="155"/>
                  </a:lnTo>
                  <a:lnTo>
                    <a:pt x="48" y="149"/>
                  </a:lnTo>
                  <a:lnTo>
                    <a:pt x="58" y="141"/>
                  </a:lnTo>
                  <a:lnTo>
                    <a:pt x="67" y="134"/>
                  </a:lnTo>
                  <a:lnTo>
                    <a:pt x="71" y="129"/>
                  </a:lnTo>
                  <a:lnTo>
                    <a:pt x="75" y="124"/>
                  </a:lnTo>
                  <a:lnTo>
                    <a:pt x="77" y="120"/>
                  </a:lnTo>
                  <a:lnTo>
                    <a:pt x="81" y="114"/>
                  </a:lnTo>
                  <a:lnTo>
                    <a:pt x="73" y="118"/>
                  </a:lnTo>
                  <a:lnTo>
                    <a:pt x="66" y="121"/>
                  </a:lnTo>
                  <a:lnTo>
                    <a:pt x="59" y="124"/>
                  </a:lnTo>
                  <a:lnTo>
                    <a:pt x="52" y="129"/>
                  </a:lnTo>
                  <a:lnTo>
                    <a:pt x="43" y="133"/>
                  </a:lnTo>
                  <a:lnTo>
                    <a:pt x="36" y="137"/>
                  </a:lnTo>
                  <a:lnTo>
                    <a:pt x="29" y="140"/>
                  </a:lnTo>
                  <a:lnTo>
                    <a:pt x="22" y="146"/>
                  </a:lnTo>
                  <a:lnTo>
                    <a:pt x="17" y="146"/>
                  </a:lnTo>
                  <a:lnTo>
                    <a:pt x="11" y="147"/>
                  </a:lnTo>
                  <a:lnTo>
                    <a:pt x="5" y="147"/>
                  </a:lnTo>
                  <a:lnTo>
                    <a:pt x="0" y="147"/>
                  </a:lnTo>
                  <a:lnTo>
                    <a:pt x="5" y="140"/>
                  </a:lnTo>
                  <a:lnTo>
                    <a:pt x="10" y="135"/>
                  </a:lnTo>
                  <a:lnTo>
                    <a:pt x="14" y="132"/>
                  </a:lnTo>
                  <a:lnTo>
                    <a:pt x="19" y="128"/>
                  </a:lnTo>
                  <a:lnTo>
                    <a:pt x="29" y="122"/>
                  </a:lnTo>
                  <a:lnTo>
                    <a:pt x="38" y="115"/>
                  </a:lnTo>
                  <a:lnTo>
                    <a:pt x="47" y="110"/>
                  </a:lnTo>
                  <a:lnTo>
                    <a:pt x="56" y="105"/>
                  </a:lnTo>
                  <a:lnTo>
                    <a:pt x="65" y="99"/>
                  </a:lnTo>
                  <a:lnTo>
                    <a:pt x="75" y="93"/>
                  </a:lnTo>
                  <a:lnTo>
                    <a:pt x="85" y="86"/>
                  </a:lnTo>
                  <a:lnTo>
                    <a:pt x="95" y="80"/>
                  </a:lnTo>
                  <a:lnTo>
                    <a:pt x="87" y="81"/>
                  </a:lnTo>
                  <a:lnTo>
                    <a:pt x="78" y="83"/>
                  </a:lnTo>
                  <a:lnTo>
                    <a:pt x="71" y="86"/>
                  </a:lnTo>
                  <a:lnTo>
                    <a:pt x="64" y="91"/>
                  </a:lnTo>
                  <a:lnTo>
                    <a:pt x="55" y="94"/>
                  </a:lnTo>
                  <a:lnTo>
                    <a:pt x="48" y="98"/>
                  </a:lnTo>
                  <a:lnTo>
                    <a:pt x="41" y="101"/>
                  </a:lnTo>
                  <a:lnTo>
                    <a:pt x="32" y="105"/>
                  </a:lnTo>
                  <a:lnTo>
                    <a:pt x="23" y="106"/>
                  </a:lnTo>
                  <a:lnTo>
                    <a:pt x="13" y="105"/>
                  </a:lnTo>
                  <a:lnTo>
                    <a:pt x="18" y="99"/>
                  </a:lnTo>
                  <a:lnTo>
                    <a:pt x="25" y="94"/>
                  </a:lnTo>
                  <a:lnTo>
                    <a:pt x="32" y="89"/>
                  </a:lnTo>
                  <a:lnTo>
                    <a:pt x="41" y="85"/>
                  </a:lnTo>
                  <a:lnTo>
                    <a:pt x="53" y="79"/>
                  </a:lnTo>
                  <a:lnTo>
                    <a:pt x="64" y="71"/>
                  </a:lnTo>
                  <a:lnTo>
                    <a:pt x="73" y="65"/>
                  </a:lnTo>
                  <a:lnTo>
                    <a:pt x="83" y="58"/>
                  </a:lnTo>
                  <a:lnTo>
                    <a:pt x="75" y="58"/>
                  </a:lnTo>
                  <a:lnTo>
                    <a:pt x="67" y="59"/>
                  </a:lnTo>
                  <a:lnTo>
                    <a:pt x="61" y="59"/>
                  </a:lnTo>
                  <a:lnTo>
                    <a:pt x="58" y="60"/>
                  </a:lnTo>
                  <a:lnTo>
                    <a:pt x="50" y="60"/>
                  </a:lnTo>
                  <a:lnTo>
                    <a:pt x="46" y="60"/>
                  </a:lnTo>
                  <a:lnTo>
                    <a:pt x="41" y="58"/>
                  </a:lnTo>
                  <a:lnTo>
                    <a:pt x="41" y="56"/>
                  </a:lnTo>
                  <a:lnTo>
                    <a:pt x="44" y="53"/>
                  </a:lnTo>
                  <a:lnTo>
                    <a:pt x="53" y="51"/>
                  </a:lnTo>
                  <a:lnTo>
                    <a:pt x="56" y="47"/>
                  </a:lnTo>
                  <a:lnTo>
                    <a:pt x="64" y="44"/>
                  </a:lnTo>
                  <a:lnTo>
                    <a:pt x="70" y="41"/>
                  </a:lnTo>
                  <a:lnTo>
                    <a:pt x="76" y="39"/>
                  </a:lnTo>
                  <a:lnTo>
                    <a:pt x="82" y="35"/>
                  </a:lnTo>
                  <a:lnTo>
                    <a:pt x="88" y="32"/>
                  </a:lnTo>
                  <a:lnTo>
                    <a:pt x="95" y="30"/>
                  </a:lnTo>
                  <a:lnTo>
                    <a:pt x="101" y="29"/>
                  </a:lnTo>
                  <a:lnTo>
                    <a:pt x="103" y="29"/>
                  </a:lnTo>
                  <a:lnTo>
                    <a:pt x="102" y="25"/>
                  </a:lnTo>
                  <a:lnTo>
                    <a:pt x="101" y="20"/>
                  </a:lnTo>
                  <a:lnTo>
                    <a:pt x="94" y="22"/>
                  </a:lnTo>
                  <a:lnTo>
                    <a:pt x="87" y="25"/>
                  </a:lnTo>
                  <a:lnTo>
                    <a:pt x="81" y="27"/>
                  </a:lnTo>
                  <a:lnTo>
                    <a:pt x="75" y="29"/>
                  </a:lnTo>
                  <a:lnTo>
                    <a:pt x="67" y="29"/>
                  </a:lnTo>
                  <a:lnTo>
                    <a:pt x="61" y="31"/>
                  </a:lnTo>
                  <a:lnTo>
                    <a:pt x="54" y="32"/>
                  </a:lnTo>
                  <a:lnTo>
                    <a:pt x="48" y="34"/>
                  </a:lnTo>
                  <a:lnTo>
                    <a:pt x="49" y="29"/>
                  </a:lnTo>
                  <a:lnTo>
                    <a:pt x="53" y="25"/>
                  </a:lnTo>
                  <a:lnTo>
                    <a:pt x="55" y="21"/>
                  </a:lnTo>
                  <a:lnTo>
                    <a:pt x="59" y="18"/>
                  </a:lnTo>
                  <a:lnTo>
                    <a:pt x="69" y="12"/>
                  </a:lnTo>
                  <a:lnTo>
                    <a:pt x="79" y="8"/>
                  </a:lnTo>
                  <a:lnTo>
                    <a:pt x="88" y="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6" name="Freeform 437"/>
            <p:cNvSpPr>
              <a:spLocks/>
            </p:cNvSpPr>
            <p:nvPr/>
          </p:nvSpPr>
          <p:spPr bwMode="auto">
            <a:xfrm>
              <a:off x="6750" y="3768"/>
              <a:ext cx="61" cy="57"/>
            </a:xfrm>
            <a:custGeom>
              <a:avLst/>
              <a:gdLst>
                <a:gd name="T0" fmla="*/ 0 w 244"/>
                <a:gd name="T1" fmla="*/ 0 h 228"/>
                <a:gd name="T2" fmla="*/ 0 w 244"/>
                <a:gd name="T3" fmla="*/ 0 h 228"/>
                <a:gd name="T4" fmla="*/ 0 w 244"/>
                <a:gd name="T5" fmla="*/ 0 h 228"/>
                <a:gd name="T6" fmla="*/ 0 w 244"/>
                <a:gd name="T7" fmla="*/ 0 h 228"/>
                <a:gd name="T8" fmla="*/ 0 w 244"/>
                <a:gd name="T9" fmla="*/ 0 h 228"/>
                <a:gd name="T10" fmla="*/ 0 w 244"/>
                <a:gd name="T11" fmla="*/ 0 h 228"/>
                <a:gd name="T12" fmla="*/ 0 w 244"/>
                <a:gd name="T13" fmla="*/ 0 h 228"/>
                <a:gd name="T14" fmla="*/ 0 w 244"/>
                <a:gd name="T15" fmla="*/ 0 h 228"/>
                <a:gd name="T16" fmla="*/ 0 w 244"/>
                <a:gd name="T17" fmla="*/ 0 h 228"/>
                <a:gd name="T18" fmla="*/ 0 w 244"/>
                <a:gd name="T19" fmla="*/ 0 h 228"/>
                <a:gd name="T20" fmla="*/ 0 w 244"/>
                <a:gd name="T21" fmla="*/ 0 h 228"/>
                <a:gd name="T22" fmla="*/ 0 w 244"/>
                <a:gd name="T23" fmla="*/ 0 h 228"/>
                <a:gd name="T24" fmla="*/ 0 w 244"/>
                <a:gd name="T25" fmla="*/ 0 h 228"/>
                <a:gd name="T26" fmla="*/ 0 w 244"/>
                <a:gd name="T27" fmla="*/ 0 h 228"/>
                <a:gd name="T28" fmla="*/ 0 w 244"/>
                <a:gd name="T29" fmla="*/ 0 h 228"/>
                <a:gd name="T30" fmla="*/ 0 w 244"/>
                <a:gd name="T31" fmla="*/ 0 h 228"/>
                <a:gd name="T32" fmla="*/ 0 w 244"/>
                <a:gd name="T33" fmla="*/ 0 h 228"/>
                <a:gd name="T34" fmla="*/ 0 w 244"/>
                <a:gd name="T35" fmla="*/ 0 h 228"/>
                <a:gd name="T36" fmla="*/ 0 w 244"/>
                <a:gd name="T37" fmla="*/ 0 h 228"/>
                <a:gd name="T38" fmla="*/ 0 w 244"/>
                <a:gd name="T39" fmla="*/ 0 h 228"/>
                <a:gd name="T40" fmla="*/ 0 w 244"/>
                <a:gd name="T41" fmla="*/ 0 h 228"/>
                <a:gd name="T42" fmla="*/ 0 w 244"/>
                <a:gd name="T43" fmla="*/ 0 h 228"/>
                <a:gd name="T44" fmla="*/ 0 w 244"/>
                <a:gd name="T45" fmla="*/ 0 h 228"/>
                <a:gd name="T46" fmla="*/ 0 w 244"/>
                <a:gd name="T47" fmla="*/ 0 h 228"/>
                <a:gd name="T48" fmla="*/ 0 w 244"/>
                <a:gd name="T49" fmla="*/ 0 h 228"/>
                <a:gd name="T50" fmla="*/ 0 w 244"/>
                <a:gd name="T51" fmla="*/ 0 h 228"/>
                <a:gd name="T52" fmla="*/ 0 w 244"/>
                <a:gd name="T53" fmla="*/ 0 h 228"/>
                <a:gd name="T54" fmla="*/ 0 w 244"/>
                <a:gd name="T55" fmla="*/ 0 h 228"/>
                <a:gd name="T56" fmla="*/ 0 w 244"/>
                <a:gd name="T57" fmla="*/ 0 h 228"/>
                <a:gd name="T58" fmla="*/ 0 w 244"/>
                <a:gd name="T59" fmla="*/ 0 h 228"/>
                <a:gd name="T60" fmla="*/ 0 w 244"/>
                <a:gd name="T61" fmla="*/ 0 h 228"/>
                <a:gd name="T62" fmla="*/ 0 w 244"/>
                <a:gd name="T63" fmla="*/ 0 h 228"/>
                <a:gd name="T64" fmla="*/ 0 w 244"/>
                <a:gd name="T65" fmla="*/ 0 h 228"/>
                <a:gd name="T66" fmla="*/ 0 w 244"/>
                <a:gd name="T67" fmla="*/ 0 h 228"/>
                <a:gd name="T68" fmla="*/ 0 w 244"/>
                <a:gd name="T69" fmla="*/ 0 h 228"/>
                <a:gd name="T70" fmla="*/ 0 w 244"/>
                <a:gd name="T71" fmla="*/ 0 h 228"/>
                <a:gd name="T72" fmla="*/ 0 w 244"/>
                <a:gd name="T73" fmla="*/ 0 h 228"/>
                <a:gd name="T74" fmla="*/ 0 w 244"/>
                <a:gd name="T75" fmla="*/ 0 h 228"/>
                <a:gd name="T76" fmla="*/ 0 w 244"/>
                <a:gd name="T77" fmla="*/ 0 h 228"/>
                <a:gd name="T78" fmla="*/ 0 w 244"/>
                <a:gd name="T79" fmla="*/ 0 h 228"/>
                <a:gd name="T80" fmla="*/ 0 w 244"/>
                <a:gd name="T81" fmla="*/ 0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4"/>
                <a:gd name="T124" fmla="*/ 0 h 228"/>
                <a:gd name="T125" fmla="*/ 244 w 244"/>
                <a:gd name="T126" fmla="*/ 228 h 2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4" h="228">
                  <a:moveTo>
                    <a:pt x="128" y="4"/>
                  </a:moveTo>
                  <a:lnTo>
                    <a:pt x="136" y="3"/>
                  </a:lnTo>
                  <a:lnTo>
                    <a:pt x="146" y="3"/>
                  </a:lnTo>
                  <a:lnTo>
                    <a:pt x="155" y="2"/>
                  </a:lnTo>
                  <a:lnTo>
                    <a:pt x="166" y="2"/>
                  </a:lnTo>
                  <a:lnTo>
                    <a:pt x="177" y="2"/>
                  </a:lnTo>
                  <a:lnTo>
                    <a:pt x="187" y="0"/>
                  </a:lnTo>
                  <a:lnTo>
                    <a:pt x="196" y="0"/>
                  </a:lnTo>
                  <a:lnTo>
                    <a:pt x="207" y="2"/>
                  </a:lnTo>
                  <a:lnTo>
                    <a:pt x="214" y="3"/>
                  </a:lnTo>
                  <a:lnTo>
                    <a:pt x="223" y="6"/>
                  </a:lnTo>
                  <a:lnTo>
                    <a:pt x="229" y="10"/>
                  </a:lnTo>
                  <a:lnTo>
                    <a:pt x="235" y="16"/>
                  </a:lnTo>
                  <a:lnTo>
                    <a:pt x="240" y="22"/>
                  </a:lnTo>
                  <a:lnTo>
                    <a:pt x="243" y="31"/>
                  </a:lnTo>
                  <a:lnTo>
                    <a:pt x="244" y="40"/>
                  </a:lnTo>
                  <a:lnTo>
                    <a:pt x="244" y="55"/>
                  </a:lnTo>
                  <a:lnTo>
                    <a:pt x="242" y="63"/>
                  </a:lnTo>
                  <a:lnTo>
                    <a:pt x="241" y="72"/>
                  </a:lnTo>
                  <a:lnTo>
                    <a:pt x="238" y="80"/>
                  </a:lnTo>
                  <a:lnTo>
                    <a:pt x="238" y="90"/>
                  </a:lnTo>
                  <a:lnTo>
                    <a:pt x="236" y="99"/>
                  </a:lnTo>
                  <a:lnTo>
                    <a:pt x="235" y="109"/>
                  </a:lnTo>
                  <a:lnTo>
                    <a:pt x="234" y="117"/>
                  </a:lnTo>
                  <a:lnTo>
                    <a:pt x="234" y="128"/>
                  </a:lnTo>
                  <a:lnTo>
                    <a:pt x="232" y="137"/>
                  </a:lnTo>
                  <a:lnTo>
                    <a:pt x="231" y="145"/>
                  </a:lnTo>
                  <a:lnTo>
                    <a:pt x="231" y="154"/>
                  </a:lnTo>
                  <a:lnTo>
                    <a:pt x="231" y="164"/>
                  </a:lnTo>
                  <a:lnTo>
                    <a:pt x="231" y="172"/>
                  </a:lnTo>
                  <a:lnTo>
                    <a:pt x="232" y="181"/>
                  </a:lnTo>
                  <a:lnTo>
                    <a:pt x="234" y="191"/>
                  </a:lnTo>
                  <a:lnTo>
                    <a:pt x="235" y="200"/>
                  </a:lnTo>
                  <a:lnTo>
                    <a:pt x="219" y="200"/>
                  </a:lnTo>
                  <a:lnTo>
                    <a:pt x="205" y="202"/>
                  </a:lnTo>
                  <a:lnTo>
                    <a:pt x="189" y="203"/>
                  </a:lnTo>
                  <a:lnTo>
                    <a:pt x="176" y="205"/>
                  </a:lnTo>
                  <a:lnTo>
                    <a:pt x="160" y="206"/>
                  </a:lnTo>
                  <a:lnTo>
                    <a:pt x="147" y="208"/>
                  </a:lnTo>
                  <a:lnTo>
                    <a:pt x="131" y="209"/>
                  </a:lnTo>
                  <a:lnTo>
                    <a:pt x="119" y="211"/>
                  </a:lnTo>
                  <a:lnTo>
                    <a:pt x="103" y="212"/>
                  </a:lnTo>
                  <a:lnTo>
                    <a:pt x="89" y="213"/>
                  </a:lnTo>
                  <a:lnTo>
                    <a:pt x="75" y="216"/>
                  </a:lnTo>
                  <a:lnTo>
                    <a:pt x="61" y="219"/>
                  </a:lnTo>
                  <a:lnTo>
                    <a:pt x="48" y="221"/>
                  </a:lnTo>
                  <a:lnTo>
                    <a:pt x="34" y="222"/>
                  </a:lnTo>
                  <a:lnTo>
                    <a:pt x="19" y="224"/>
                  </a:lnTo>
                  <a:lnTo>
                    <a:pt x="6" y="228"/>
                  </a:lnTo>
                  <a:lnTo>
                    <a:pt x="2" y="213"/>
                  </a:lnTo>
                  <a:lnTo>
                    <a:pt x="1" y="202"/>
                  </a:lnTo>
                  <a:lnTo>
                    <a:pt x="0" y="189"/>
                  </a:lnTo>
                  <a:lnTo>
                    <a:pt x="2" y="176"/>
                  </a:lnTo>
                  <a:lnTo>
                    <a:pt x="3" y="162"/>
                  </a:lnTo>
                  <a:lnTo>
                    <a:pt x="6" y="150"/>
                  </a:lnTo>
                  <a:lnTo>
                    <a:pt x="10" y="136"/>
                  </a:lnTo>
                  <a:lnTo>
                    <a:pt x="14" y="124"/>
                  </a:lnTo>
                  <a:lnTo>
                    <a:pt x="18" y="110"/>
                  </a:lnTo>
                  <a:lnTo>
                    <a:pt x="24" y="97"/>
                  </a:lnTo>
                  <a:lnTo>
                    <a:pt x="29" y="86"/>
                  </a:lnTo>
                  <a:lnTo>
                    <a:pt x="35" y="74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8" y="38"/>
                  </a:lnTo>
                  <a:lnTo>
                    <a:pt x="52" y="29"/>
                  </a:lnTo>
                  <a:lnTo>
                    <a:pt x="50" y="22"/>
                  </a:lnTo>
                  <a:lnTo>
                    <a:pt x="50" y="19"/>
                  </a:lnTo>
                  <a:lnTo>
                    <a:pt x="53" y="14"/>
                  </a:lnTo>
                  <a:lnTo>
                    <a:pt x="58" y="12"/>
                  </a:lnTo>
                  <a:lnTo>
                    <a:pt x="61" y="10"/>
                  </a:lnTo>
                  <a:lnTo>
                    <a:pt x="66" y="9"/>
                  </a:lnTo>
                  <a:lnTo>
                    <a:pt x="73" y="9"/>
                  </a:lnTo>
                  <a:lnTo>
                    <a:pt x="79" y="9"/>
                  </a:lnTo>
                  <a:lnTo>
                    <a:pt x="85" y="8"/>
                  </a:lnTo>
                  <a:lnTo>
                    <a:pt x="93" y="8"/>
                  </a:lnTo>
                  <a:lnTo>
                    <a:pt x="99" y="8"/>
                  </a:lnTo>
                  <a:lnTo>
                    <a:pt x="106" y="8"/>
                  </a:lnTo>
                  <a:lnTo>
                    <a:pt x="111" y="7"/>
                  </a:lnTo>
                  <a:lnTo>
                    <a:pt x="118" y="6"/>
                  </a:lnTo>
                  <a:lnTo>
                    <a:pt x="122" y="5"/>
                  </a:lnTo>
                  <a:lnTo>
                    <a:pt x="12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7" name="Freeform 438"/>
            <p:cNvSpPr>
              <a:spLocks/>
            </p:cNvSpPr>
            <p:nvPr/>
          </p:nvSpPr>
          <p:spPr bwMode="auto">
            <a:xfrm>
              <a:off x="7151" y="3789"/>
              <a:ext cx="12" cy="82"/>
            </a:xfrm>
            <a:custGeom>
              <a:avLst/>
              <a:gdLst>
                <a:gd name="T0" fmla="*/ 0 w 46"/>
                <a:gd name="T1" fmla="*/ 0 h 328"/>
                <a:gd name="T2" fmla="*/ 0 w 46"/>
                <a:gd name="T3" fmla="*/ 0 h 328"/>
                <a:gd name="T4" fmla="*/ 0 w 46"/>
                <a:gd name="T5" fmla="*/ 0 h 328"/>
                <a:gd name="T6" fmla="*/ 0 w 46"/>
                <a:gd name="T7" fmla="*/ 0 h 328"/>
                <a:gd name="T8" fmla="*/ 0 w 46"/>
                <a:gd name="T9" fmla="*/ 0 h 328"/>
                <a:gd name="T10" fmla="*/ 0 w 46"/>
                <a:gd name="T11" fmla="*/ 0 h 328"/>
                <a:gd name="T12" fmla="*/ 0 w 46"/>
                <a:gd name="T13" fmla="*/ 0 h 328"/>
                <a:gd name="T14" fmla="*/ 0 w 46"/>
                <a:gd name="T15" fmla="*/ 0 h 328"/>
                <a:gd name="T16" fmla="*/ 0 w 46"/>
                <a:gd name="T17" fmla="*/ 0 h 328"/>
                <a:gd name="T18" fmla="*/ 0 w 46"/>
                <a:gd name="T19" fmla="*/ 0 h 328"/>
                <a:gd name="T20" fmla="*/ 0 w 46"/>
                <a:gd name="T21" fmla="*/ 0 h 328"/>
                <a:gd name="T22" fmla="*/ 0 w 46"/>
                <a:gd name="T23" fmla="*/ 0 h 328"/>
                <a:gd name="T24" fmla="*/ 0 w 46"/>
                <a:gd name="T25" fmla="*/ 0 h 328"/>
                <a:gd name="T26" fmla="*/ 0 w 46"/>
                <a:gd name="T27" fmla="*/ 0 h 328"/>
                <a:gd name="T28" fmla="*/ 0 w 46"/>
                <a:gd name="T29" fmla="*/ 0 h 328"/>
                <a:gd name="T30" fmla="*/ 0 w 46"/>
                <a:gd name="T31" fmla="*/ 0 h 328"/>
                <a:gd name="T32" fmla="*/ 0 w 46"/>
                <a:gd name="T33" fmla="*/ 0 h 328"/>
                <a:gd name="T34" fmla="*/ 0 w 46"/>
                <a:gd name="T35" fmla="*/ 0 h 328"/>
                <a:gd name="T36" fmla="*/ 0 w 46"/>
                <a:gd name="T37" fmla="*/ 0 h 328"/>
                <a:gd name="T38" fmla="*/ 0 w 46"/>
                <a:gd name="T39" fmla="*/ 0 h 328"/>
                <a:gd name="T40" fmla="*/ 0 w 46"/>
                <a:gd name="T41" fmla="*/ 0 h 328"/>
                <a:gd name="T42" fmla="*/ 0 w 46"/>
                <a:gd name="T43" fmla="*/ 0 h 328"/>
                <a:gd name="T44" fmla="*/ 0 w 46"/>
                <a:gd name="T45" fmla="*/ 0 h 328"/>
                <a:gd name="T46" fmla="*/ 0 w 46"/>
                <a:gd name="T47" fmla="*/ 0 h 328"/>
                <a:gd name="T48" fmla="*/ 0 w 46"/>
                <a:gd name="T49" fmla="*/ 0 h 328"/>
                <a:gd name="T50" fmla="*/ 0 w 46"/>
                <a:gd name="T51" fmla="*/ 0 h 328"/>
                <a:gd name="T52" fmla="*/ 0 w 46"/>
                <a:gd name="T53" fmla="*/ 0 h 328"/>
                <a:gd name="T54" fmla="*/ 0 w 46"/>
                <a:gd name="T55" fmla="*/ 0 h 328"/>
                <a:gd name="T56" fmla="*/ 0 w 46"/>
                <a:gd name="T57" fmla="*/ 0 h 328"/>
                <a:gd name="T58" fmla="*/ 0 w 46"/>
                <a:gd name="T59" fmla="*/ 0 h 328"/>
                <a:gd name="T60" fmla="*/ 0 w 46"/>
                <a:gd name="T61" fmla="*/ 0 h 328"/>
                <a:gd name="T62" fmla="*/ 0 w 46"/>
                <a:gd name="T63" fmla="*/ 0 h 328"/>
                <a:gd name="T64" fmla="*/ 0 w 46"/>
                <a:gd name="T65" fmla="*/ 0 h 328"/>
                <a:gd name="T66" fmla="*/ 0 w 46"/>
                <a:gd name="T67" fmla="*/ 0 h 328"/>
                <a:gd name="T68" fmla="*/ 0 w 46"/>
                <a:gd name="T69" fmla="*/ 0 h 328"/>
                <a:gd name="T70" fmla="*/ 0 w 46"/>
                <a:gd name="T71" fmla="*/ 0 h 328"/>
                <a:gd name="T72" fmla="*/ 0 w 46"/>
                <a:gd name="T73" fmla="*/ 0 h 328"/>
                <a:gd name="T74" fmla="*/ 0 w 46"/>
                <a:gd name="T75" fmla="*/ 0 h 328"/>
                <a:gd name="T76" fmla="*/ 0 w 46"/>
                <a:gd name="T77" fmla="*/ 0 h 328"/>
                <a:gd name="T78" fmla="*/ 0 w 46"/>
                <a:gd name="T79" fmla="*/ 0 h 328"/>
                <a:gd name="T80" fmla="*/ 0 w 46"/>
                <a:gd name="T81" fmla="*/ 0 h 328"/>
                <a:gd name="T82" fmla="*/ 0 w 46"/>
                <a:gd name="T83" fmla="*/ 0 h 328"/>
                <a:gd name="T84" fmla="*/ 0 w 46"/>
                <a:gd name="T85" fmla="*/ 0 h 328"/>
                <a:gd name="T86" fmla="*/ 0 w 46"/>
                <a:gd name="T87" fmla="*/ 0 h 328"/>
                <a:gd name="T88" fmla="*/ 0 w 46"/>
                <a:gd name="T89" fmla="*/ 0 h 328"/>
                <a:gd name="T90" fmla="*/ 0 w 46"/>
                <a:gd name="T91" fmla="*/ 0 h 328"/>
                <a:gd name="T92" fmla="*/ 0 w 46"/>
                <a:gd name="T93" fmla="*/ 0 h 328"/>
                <a:gd name="T94" fmla="*/ 0 w 46"/>
                <a:gd name="T95" fmla="*/ 0 h 328"/>
                <a:gd name="T96" fmla="*/ 0 w 46"/>
                <a:gd name="T97" fmla="*/ 0 h 328"/>
                <a:gd name="T98" fmla="*/ 0 w 46"/>
                <a:gd name="T99" fmla="*/ 0 h 328"/>
                <a:gd name="T100" fmla="*/ 0 w 46"/>
                <a:gd name="T101" fmla="*/ 0 h 328"/>
                <a:gd name="T102" fmla="*/ 0 w 46"/>
                <a:gd name="T103" fmla="*/ 0 h 328"/>
                <a:gd name="T104" fmla="*/ 0 w 46"/>
                <a:gd name="T105" fmla="*/ 0 h 328"/>
                <a:gd name="T106" fmla="*/ 0 w 46"/>
                <a:gd name="T107" fmla="*/ 0 h 328"/>
                <a:gd name="T108" fmla="*/ 0 w 46"/>
                <a:gd name="T109" fmla="*/ 0 h 328"/>
                <a:gd name="T110" fmla="*/ 0 w 46"/>
                <a:gd name="T111" fmla="*/ 0 h 328"/>
                <a:gd name="T112" fmla="*/ 0 w 46"/>
                <a:gd name="T113" fmla="*/ 0 h 328"/>
                <a:gd name="T114" fmla="*/ 0 w 46"/>
                <a:gd name="T115" fmla="*/ 0 h 328"/>
                <a:gd name="T116" fmla="*/ 0 w 46"/>
                <a:gd name="T117" fmla="*/ 0 h 328"/>
                <a:gd name="T118" fmla="*/ 0 w 46"/>
                <a:gd name="T119" fmla="*/ 0 h 328"/>
                <a:gd name="T120" fmla="*/ 0 w 46"/>
                <a:gd name="T121" fmla="*/ 0 h 328"/>
                <a:gd name="T122" fmla="*/ 0 w 46"/>
                <a:gd name="T123" fmla="*/ 0 h 3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"/>
                <a:gd name="T187" fmla="*/ 0 h 328"/>
                <a:gd name="T188" fmla="*/ 46 w 46"/>
                <a:gd name="T189" fmla="*/ 328 h 3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" h="328">
                  <a:moveTo>
                    <a:pt x="16" y="0"/>
                  </a:moveTo>
                  <a:lnTo>
                    <a:pt x="22" y="3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8" y="15"/>
                  </a:lnTo>
                  <a:lnTo>
                    <a:pt x="40" y="18"/>
                  </a:lnTo>
                  <a:lnTo>
                    <a:pt x="44" y="23"/>
                  </a:lnTo>
                  <a:lnTo>
                    <a:pt x="45" y="29"/>
                  </a:lnTo>
                  <a:lnTo>
                    <a:pt x="46" y="35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46" y="54"/>
                  </a:lnTo>
                  <a:lnTo>
                    <a:pt x="45" y="60"/>
                  </a:lnTo>
                  <a:lnTo>
                    <a:pt x="43" y="67"/>
                  </a:lnTo>
                  <a:lnTo>
                    <a:pt x="41" y="74"/>
                  </a:lnTo>
                  <a:lnTo>
                    <a:pt x="40" y="81"/>
                  </a:lnTo>
                  <a:lnTo>
                    <a:pt x="39" y="88"/>
                  </a:lnTo>
                  <a:lnTo>
                    <a:pt x="37" y="96"/>
                  </a:lnTo>
                  <a:lnTo>
                    <a:pt x="35" y="102"/>
                  </a:lnTo>
                  <a:lnTo>
                    <a:pt x="35" y="109"/>
                  </a:lnTo>
                  <a:lnTo>
                    <a:pt x="35" y="117"/>
                  </a:lnTo>
                  <a:lnTo>
                    <a:pt x="35" y="124"/>
                  </a:lnTo>
                  <a:lnTo>
                    <a:pt x="35" y="130"/>
                  </a:lnTo>
                  <a:lnTo>
                    <a:pt x="35" y="137"/>
                  </a:lnTo>
                  <a:lnTo>
                    <a:pt x="38" y="143"/>
                  </a:lnTo>
                  <a:lnTo>
                    <a:pt x="35" y="152"/>
                  </a:lnTo>
                  <a:lnTo>
                    <a:pt x="35" y="162"/>
                  </a:lnTo>
                  <a:lnTo>
                    <a:pt x="33" y="170"/>
                  </a:lnTo>
                  <a:lnTo>
                    <a:pt x="33" y="180"/>
                  </a:lnTo>
                  <a:lnTo>
                    <a:pt x="32" y="189"/>
                  </a:lnTo>
                  <a:lnTo>
                    <a:pt x="32" y="198"/>
                  </a:lnTo>
                  <a:lnTo>
                    <a:pt x="32" y="208"/>
                  </a:lnTo>
                  <a:lnTo>
                    <a:pt x="32" y="219"/>
                  </a:lnTo>
                  <a:lnTo>
                    <a:pt x="30" y="228"/>
                  </a:lnTo>
                  <a:lnTo>
                    <a:pt x="29" y="238"/>
                  </a:lnTo>
                  <a:lnTo>
                    <a:pt x="28" y="247"/>
                  </a:lnTo>
                  <a:lnTo>
                    <a:pt x="28" y="258"/>
                  </a:lnTo>
                  <a:lnTo>
                    <a:pt x="27" y="268"/>
                  </a:lnTo>
                  <a:lnTo>
                    <a:pt x="26" y="279"/>
                  </a:lnTo>
                  <a:lnTo>
                    <a:pt x="23" y="287"/>
                  </a:lnTo>
                  <a:lnTo>
                    <a:pt x="23" y="298"/>
                  </a:lnTo>
                  <a:lnTo>
                    <a:pt x="21" y="304"/>
                  </a:lnTo>
                  <a:lnTo>
                    <a:pt x="18" y="312"/>
                  </a:lnTo>
                  <a:lnTo>
                    <a:pt x="16" y="320"/>
                  </a:lnTo>
                  <a:lnTo>
                    <a:pt x="14" y="328"/>
                  </a:lnTo>
                  <a:lnTo>
                    <a:pt x="10" y="308"/>
                  </a:lnTo>
                  <a:lnTo>
                    <a:pt x="6" y="288"/>
                  </a:lnTo>
                  <a:lnTo>
                    <a:pt x="4" y="268"/>
                  </a:lnTo>
                  <a:lnTo>
                    <a:pt x="3" y="247"/>
                  </a:lnTo>
                  <a:lnTo>
                    <a:pt x="0" y="226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0" y="120"/>
                  </a:lnTo>
                  <a:lnTo>
                    <a:pt x="2" y="99"/>
                  </a:lnTo>
                  <a:lnTo>
                    <a:pt x="4" y="77"/>
                  </a:lnTo>
                  <a:lnTo>
                    <a:pt x="6" y="57"/>
                  </a:lnTo>
                  <a:lnTo>
                    <a:pt x="9" y="36"/>
                  </a:lnTo>
                  <a:lnTo>
                    <a:pt x="11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8" name="Freeform 439"/>
            <p:cNvSpPr>
              <a:spLocks/>
            </p:cNvSpPr>
            <p:nvPr/>
          </p:nvSpPr>
          <p:spPr bwMode="auto">
            <a:xfrm>
              <a:off x="7090" y="3792"/>
              <a:ext cx="13" cy="85"/>
            </a:xfrm>
            <a:custGeom>
              <a:avLst/>
              <a:gdLst>
                <a:gd name="T0" fmla="*/ 0 w 56"/>
                <a:gd name="T1" fmla="*/ 0 h 342"/>
                <a:gd name="T2" fmla="*/ 0 w 56"/>
                <a:gd name="T3" fmla="*/ 0 h 342"/>
                <a:gd name="T4" fmla="*/ 0 w 56"/>
                <a:gd name="T5" fmla="*/ 0 h 342"/>
                <a:gd name="T6" fmla="*/ 0 w 56"/>
                <a:gd name="T7" fmla="*/ 0 h 342"/>
                <a:gd name="T8" fmla="*/ 0 w 56"/>
                <a:gd name="T9" fmla="*/ 0 h 342"/>
                <a:gd name="T10" fmla="*/ 0 w 56"/>
                <a:gd name="T11" fmla="*/ 0 h 342"/>
                <a:gd name="T12" fmla="*/ 0 w 56"/>
                <a:gd name="T13" fmla="*/ 0 h 342"/>
                <a:gd name="T14" fmla="*/ 0 w 56"/>
                <a:gd name="T15" fmla="*/ 0 h 342"/>
                <a:gd name="T16" fmla="*/ 0 w 56"/>
                <a:gd name="T17" fmla="*/ 0 h 342"/>
                <a:gd name="T18" fmla="*/ 0 w 56"/>
                <a:gd name="T19" fmla="*/ 0 h 342"/>
                <a:gd name="T20" fmla="*/ 0 w 56"/>
                <a:gd name="T21" fmla="*/ 0 h 342"/>
                <a:gd name="T22" fmla="*/ 0 w 56"/>
                <a:gd name="T23" fmla="*/ 0 h 342"/>
                <a:gd name="T24" fmla="*/ 0 w 56"/>
                <a:gd name="T25" fmla="*/ 0 h 342"/>
                <a:gd name="T26" fmla="*/ 0 w 56"/>
                <a:gd name="T27" fmla="*/ 0 h 342"/>
                <a:gd name="T28" fmla="*/ 0 w 56"/>
                <a:gd name="T29" fmla="*/ 0 h 342"/>
                <a:gd name="T30" fmla="*/ 0 w 56"/>
                <a:gd name="T31" fmla="*/ 0 h 342"/>
                <a:gd name="T32" fmla="*/ 0 w 56"/>
                <a:gd name="T33" fmla="*/ 0 h 342"/>
                <a:gd name="T34" fmla="*/ 0 w 56"/>
                <a:gd name="T35" fmla="*/ 0 h 342"/>
                <a:gd name="T36" fmla="*/ 0 w 56"/>
                <a:gd name="T37" fmla="*/ 0 h 342"/>
                <a:gd name="T38" fmla="*/ 0 w 56"/>
                <a:gd name="T39" fmla="*/ 0 h 342"/>
                <a:gd name="T40" fmla="*/ 0 w 56"/>
                <a:gd name="T41" fmla="*/ 0 h 342"/>
                <a:gd name="T42" fmla="*/ 0 w 56"/>
                <a:gd name="T43" fmla="*/ 0 h 342"/>
                <a:gd name="T44" fmla="*/ 0 w 56"/>
                <a:gd name="T45" fmla="*/ 0 h 342"/>
                <a:gd name="T46" fmla="*/ 0 w 56"/>
                <a:gd name="T47" fmla="*/ 0 h 342"/>
                <a:gd name="T48" fmla="*/ 0 w 56"/>
                <a:gd name="T49" fmla="*/ 0 h 342"/>
                <a:gd name="T50" fmla="*/ 0 w 56"/>
                <a:gd name="T51" fmla="*/ 0 h 342"/>
                <a:gd name="T52" fmla="*/ 0 w 56"/>
                <a:gd name="T53" fmla="*/ 0 h 342"/>
                <a:gd name="T54" fmla="*/ 0 w 56"/>
                <a:gd name="T55" fmla="*/ 0 h 342"/>
                <a:gd name="T56" fmla="*/ 0 w 56"/>
                <a:gd name="T57" fmla="*/ 0 h 342"/>
                <a:gd name="T58" fmla="*/ 0 w 56"/>
                <a:gd name="T59" fmla="*/ 0 h 342"/>
                <a:gd name="T60" fmla="*/ 0 w 56"/>
                <a:gd name="T61" fmla="*/ 0 h 342"/>
                <a:gd name="T62" fmla="*/ 0 w 56"/>
                <a:gd name="T63" fmla="*/ 0 h 342"/>
                <a:gd name="T64" fmla="*/ 0 w 56"/>
                <a:gd name="T65" fmla="*/ 0 h 342"/>
                <a:gd name="T66" fmla="*/ 0 w 56"/>
                <a:gd name="T67" fmla="*/ 0 h 342"/>
                <a:gd name="T68" fmla="*/ 0 w 56"/>
                <a:gd name="T69" fmla="*/ 0 h 342"/>
                <a:gd name="T70" fmla="*/ 0 w 56"/>
                <a:gd name="T71" fmla="*/ 0 h 342"/>
                <a:gd name="T72" fmla="*/ 0 w 56"/>
                <a:gd name="T73" fmla="*/ 0 h 3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42"/>
                <a:gd name="T113" fmla="*/ 56 w 56"/>
                <a:gd name="T114" fmla="*/ 342 h 3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42">
                  <a:moveTo>
                    <a:pt x="19" y="0"/>
                  </a:moveTo>
                  <a:lnTo>
                    <a:pt x="25" y="0"/>
                  </a:lnTo>
                  <a:lnTo>
                    <a:pt x="29" y="3"/>
                  </a:lnTo>
                  <a:lnTo>
                    <a:pt x="34" y="4"/>
                  </a:lnTo>
                  <a:lnTo>
                    <a:pt x="39" y="7"/>
                  </a:lnTo>
                  <a:lnTo>
                    <a:pt x="46" y="13"/>
                  </a:lnTo>
                  <a:lnTo>
                    <a:pt x="51" y="24"/>
                  </a:lnTo>
                  <a:lnTo>
                    <a:pt x="52" y="27"/>
                  </a:lnTo>
                  <a:lnTo>
                    <a:pt x="53" y="34"/>
                  </a:lnTo>
                  <a:lnTo>
                    <a:pt x="55" y="39"/>
                  </a:lnTo>
                  <a:lnTo>
                    <a:pt x="56" y="45"/>
                  </a:lnTo>
                  <a:lnTo>
                    <a:pt x="56" y="51"/>
                  </a:lnTo>
                  <a:lnTo>
                    <a:pt x="56" y="57"/>
                  </a:lnTo>
                  <a:lnTo>
                    <a:pt x="56" y="64"/>
                  </a:lnTo>
                  <a:lnTo>
                    <a:pt x="56" y="72"/>
                  </a:lnTo>
                  <a:lnTo>
                    <a:pt x="53" y="80"/>
                  </a:lnTo>
                  <a:lnTo>
                    <a:pt x="52" y="89"/>
                  </a:lnTo>
                  <a:lnTo>
                    <a:pt x="51" y="98"/>
                  </a:lnTo>
                  <a:lnTo>
                    <a:pt x="50" y="109"/>
                  </a:lnTo>
                  <a:lnTo>
                    <a:pt x="49" y="116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45" y="141"/>
                  </a:lnTo>
                  <a:lnTo>
                    <a:pt x="45" y="152"/>
                  </a:lnTo>
                  <a:lnTo>
                    <a:pt x="45" y="165"/>
                  </a:lnTo>
                  <a:lnTo>
                    <a:pt x="45" y="178"/>
                  </a:lnTo>
                  <a:lnTo>
                    <a:pt x="46" y="191"/>
                  </a:lnTo>
                  <a:lnTo>
                    <a:pt x="46" y="203"/>
                  </a:lnTo>
                  <a:lnTo>
                    <a:pt x="46" y="215"/>
                  </a:lnTo>
                  <a:lnTo>
                    <a:pt x="46" y="227"/>
                  </a:lnTo>
                  <a:lnTo>
                    <a:pt x="47" y="242"/>
                  </a:lnTo>
                  <a:lnTo>
                    <a:pt x="47" y="253"/>
                  </a:lnTo>
                  <a:lnTo>
                    <a:pt x="47" y="266"/>
                  </a:lnTo>
                  <a:lnTo>
                    <a:pt x="47" y="278"/>
                  </a:lnTo>
                  <a:lnTo>
                    <a:pt x="47" y="291"/>
                  </a:lnTo>
                  <a:lnTo>
                    <a:pt x="47" y="303"/>
                  </a:lnTo>
                  <a:lnTo>
                    <a:pt x="47" y="316"/>
                  </a:lnTo>
                  <a:lnTo>
                    <a:pt x="47" y="329"/>
                  </a:lnTo>
                  <a:lnTo>
                    <a:pt x="47" y="342"/>
                  </a:lnTo>
                  <a:lnTo>
                    <a:pt x="33" y="332"/>
                  </a:lnTo>
                  <a:lnTo>
                    <a:pt x="23" y="323"/>
                  </a:lnTo>
                  <a:lnTo>
                    <a:pt x="15" y="311"/>
                  </a:lnTo>
                  <a:lnTo>
                    <a:pt x="10" y="299"/>
                  </a:lnTo>
                  <a:lnTo>
                    <a:pt x="5" y="285"/>
                  </a:lnTo>
                  <a:lnTo>
                    <a:pt x="3" y="271"/>
                  </a:lnTo>
                  <a:lnTo>
                    <a:pt x="3" y="256"/>
                  </a:lnTo>
                  <a:lnTo>
                    <a:pt x="3" y="240"/>
                  </a:lnTo>
                  <a:lnTo>
                    <a:pt x="3" y="224"/>
                  </a:lnTo>
                  <a:lnTo>
                    <a:pt x="3" y="207"/>
                  </a:lnTo>
                  <a:lnTo>
                    <a:pt x="3" y="190"/>
                  </a:lnTo>
                  <a:lnTo>
                    <a:pt x="5" y="173"/>
                  </a:lnTo>
                  <a:lnTo>
                    <a:pt x="6" y="156"/>
                  </a:lnTo>
                  <a:lnTo>
                    <a:pt x="8" y="141"/>
                  </a:lnTo>
                  <a:lnTo>
                    <a:pt x="8" y="125"/>
                  </a:lnTo>
                  <a:lnTo>
                    <a:pt x="8" y="111"/>
                  </a:lnTo>
                  <a:lnTo>
                    <a:pt x="5" y="104"/>
                  </a:lnTo>
                  <a:lnTo>
                    <a:pt x="4" y="98"/>
                  </a:lnTo>
                  <a:lnTo>
                    <a:pt x="3" y="91"/>
                  </a:lnTo>
                  <a:lnTo>
                    <a:pt x="3" y="85"/>
                  </a:lnTo>
                  <a:lnTo>
                    <a:pt x="3" y="77"/>
                  </a:lnTo>
                  <a:lnTo>
                    <a:pt x="2" y="71"/>
                  </a:lnTo>
                  <a:lnTo>
                    <a:pt x="2" y="63"/>
                  </a:lnTo>
                  <a:lnTo>
                    <a:pt x="2" y="57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10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9" name="Freeform 440"/>
            <p:cNvSpPr>
              <a:spLocks/>
            </p:cNvSpPr>
            <p:nvPr/>
          </p:nvSpPr>
          <p:spPr bwMode="auto">
            <a:xfrm>
              <a:off x="7110" y="3792"/>
              <a:ext cx="33" cy="23"/>
            </a:xfrm>
            <a:custGeom>
              <a:avLst/>
              <a:gdLst>
                <a:gd name="T0" fmla="*/ 0 w 130"/>
                <a:gd name="T1" fmla="*/ 0 h 92"/>
                <a:gd name="T2" fmla="*/ 0 w 130"/>
                <a:gd name="T3" fmla="*/ 0 h 92"/>
                <a:gd name="T4" fmla="*/ 0 w 130"/>
                <a:gd name="T5" fmla="*/ 0 h 92"/>
                <a:gd name="T6" fmla="*/ 0 w 130"/>
                <a:gd name="T7" fmla="*/ 0 h 92"/>
                <a:gd name="T8" fmla="*/ 0 w 130"/>
                <a:gd name="T9" fmla="*/ 0 h 92"/>
                <a:gd name="T10" fmla="*/ 0 w 130"/>
                <a:gd name="T11" fmla="*/ 0 h 92"/>
                <a:gd name="T12" fmla="*/ 0 w 130"/>
                <a:gd name="T13" fmla="*/ 0 h 92"/>
                <a:gd name="T14" fmla="*/ 0 w 130"/>
                <a:gd name="T15" fmla="*/ 0 h 92"/>
                <a:gd name="T16" fmla="*/ 0 w 130"/>
                <a:gd name="T17" fmla="*/ 0 h 92"/>
                <a:gd name="T18" fmla="*/ 0 w 130"/>
                <a:gd name="T19" fmla="*/ 0 h 92"/>
                <a:gd name="T20" fmla="*/ 0 w 130"/>
                <a:gd name="T21" fmla="*/ 0 h 92"/>
                <a:gd name="T22" fmla="*/ 0 w 130"/>
                <a:gd name="T23" fmla="*/ 0 h 92"/>
                <a:gd name="T24" fmla="*/ 0 w 130"/>
                <a:gd name="T25" fmla="*/ 0 h 92"/>
                <a:gd name="T26" fmla="*/ 0 w 130"/>
                <a:gd name="T27" fmla="*/ 0 h 92"/>
                <a:gd name="T28" fmla="*/ 0 w 130"/>
                <a:gd name="T29" fmla="*/ 0 h 92"/>
                <a:gd name="T30" fmla="*/ 0 w 130"/>
                <a:gd name="T31" fmla="*/ 0 h 92"/>
                <a:gd name="T32" fmla="*/ 0 w 130"/>
                <a:gd name="T33" fmla="*/ 0 h 92"/>
                <a:gd name="T34" fmla="*/ 0 w 130"/>
                <a:gd name="T35" fmla="*/ 0 h 92"/>
                <a:gd name="T36" fmla="*/ 0 w 130"/>
                <a:gd name="T37" fmla="*/ 0 h 92"/>
                <a:gd name="T38" fmla="*/ 0 w 130"/>
                <a:gd name="T39" fmla="*/ 0 h 92"/>
                <a:gd name="T40" fmla="*/ 0 w 130"/>
                <a:gd name="T41" fmla="*/ 0 h 92"/>
                <a:gd name="T42" fmla="*/ 0 w 130"/>
                <a:gd name="T43" fmla="*/ 0 h 92"/>
                <a:gd name="T44" fmla="*/ 0 w 130"/>
                <a:gd name="T45" fmla="*/ 0 h 92"/>
                <a:gd name="T46" fmla="*/ 0 w 130"/>
                <a:gd name="T47" fmla="*/ 0 h 92"/>
                <a:gd name="T48" fmla="*/ 0 w 130"/>
                <a:gd name="T49" fmla="*/ 0 h 92"/>
                <a:gd name="T50" fmla="*/ 0 w 130"/>
                <a:gd name="T51" fmla="*/ 0 h 92"/>
                <a:gd name="T52" fmla="*/ 0 w 130"/>
                <a:gd name="T53" fmla="*/ 0 h 92"/>
                <a:gd name="T54" fmla="*/ 0 w 130"/>
                <a:gd name="T55" fmla="*/ 0 h 92"/>
                <a:gd name="T56" fmla="*/ 0 w 130"/>
                <a:gd name="T57" fmla="*/ 0 h 92"/>
                <a:gd name="T58" fmla="*/ 0 w 130"/>
                <a:gd name="T59" fmla="*/ 0 h 92"/>
                <a:gd name="T60" fmla="*/ 0 w 130"/>
                <a:gd name="T61" fmla="*/ 0 h 92"/>
                <a:gd name="T62" fmla="*/ 0 w 130"/>
                <a:gd name="T63" fmla="*/ 0 h 92"/>
                <a:gd name="T64" fmla="*/ 0 w 130"/>
                <a:gd name="T65" fmla="*/ 0 h 92"/>
                <a:gd name="T66" fmla="*/ 0 w 130"/>
                <a:gd name="T67" fmla="*/ 0 h 92"/>
                <a:gd name="T68" fmla="*/ 0 w 130"/>
                <a:gd name="T69" fmla="*/ 0 h 92"/>
                <a:gd name="T70" fmla="*/ 0 w 130"/>
                <a:gd name="T71" fmla="*/ 0 h 92"/>
                <a:gd name="T72" fmla="*/ 0 w 130"/>
                <a:gd name="T73" fmla="*/ 0 h 92"/>
                <a:gd name="T74" fmla="*/ 0 w 130"/>
                <a:gd name="T75" fmla="*/ 0 h 92"/>
                <a:gd name="T76" fmla="*/ 0 w 130"/>
                <a:gd name="T77" fmla="*/ 0 h 92"/>
                <a:gd name="T78" fmla="*/ 0 w 130"/>
                <a:gd name="T79" fmla="*/ 0 h 92"/>
                <a:gd name="T80" fmla="*/ 0 w 130"/>
                <a:gd name="T81" fmla="*/ 0 h 92"/>
                <a:gd name="T82" fmla="*/ 0 w 130"/>
                <a:gd name="T83" fmla="*/ 0 h 92"/>
                <a:gd name="T84" fmla="*/ 0 w 130"/>
                <a:gd name="T85" fmla="*/ 0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0"/>
                <a:gd name="T130" fmla="*/ 0 h 92"/>
                <a:gd name="T131" fmla="*/ 130 w 130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0" h="92">
                  <a:moveTo>
                    <a:pt x="26" y="0"/>
                  </a:moveTo>
                  <a:lnTo>
                    <a:pt x="29" y="4"/>
                  </a:lnTo>
                  <a:lnTo>
                    <a:pt x="35" y="7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51" y="5"/>
                  </a:lnTo>
                  <a:lnTo>
                    <a:pt x="58" y="5"/>
                  </a:lnTo>
                  <a:lnTo>
                    <a:pt x="64" y="4"/>
                  </a:lnTo>
                  <a:lnTo>
                    <a:pt x="71" y="6"/>
                  </a:lnTo>
                  <a:lnTo>
                    <a:pt x="70" y="13"/>
                  </a:lnTo>
                  <a:lnTo>
                    <a:pt x="65" y="18"/>
                  </a:lnTo>
                  <a:lnTo>
                    <a:pt x="59" y="22"/>
                  </a:lnTo>
                  <a:lnTo>
                    <a:pt x="53" y="27"/>
                  </a:lnTo>
                  <a:lnTo>
                    <a:pt x="61" y="27"/>
                  </a:lnTo>
                  <a:lnTo>
                    <a:pt x="68" y="24"/>
                  </a:lnTo>
                  <a:lnTo>
                    <a:pt x="75" y="21"/>
                  </a:lnTo>
                  <a:lnTo>
                    <a:pt x="83" y="17"/>
                  </a:lnTo>
                  <a:lnTo>
                    <a:pt x="92" y="11"/>
                  </a:lnTo>
                  <a:lnTo>
                    <a:pt x="100" y="6"/>
                  </a:lnTo>
                  <a:lnTo>
                    <a:pt x="108" y="3"/>
                  </a:lnTo>
                  <a:lnTo>
                    <a:pt x="117" y="0"/>
                  </a:lnTo>
                  <a:lnTo>
                    <a:pt x="117" y="6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1" y="25"/>
                  </a:lnTo>
                  <a:lnTo>
                    <a:pt x="110" y="23"/>
                  </a:lnTo>
                  <a:lnTo>
                    <a:pt x="100" y="25"/>
                  </a:lnTo>
                  <a:lnTo>
                    <a:pt x="89" y="32"/>
                  </a:lnTo>
                  <a:lnTo>
                    <a:pt x="80" y="37"/>
                  </a:lnTo>
                  <a:lnTo>
                    <a:pt x="82" y="42"/>
                  </a:lnTo>
                  <a:lnTo>
                    <a:pt x="88" y="44"/>
                  </a:lnTo>
                  <a:lnTo>
                    <a:pt x="96" y="40"/>
                  </a:lnTo>
                  <a:lnTo>
                    <a:pt x="104" y="37"/>
                  </a:lnTo>
                  <a:lnTo>
                    <a:pt x="111" y="35"/>
                  </a:lnTo>
                  <a:lnTo>
                    <a:pt x="118" y="35"/>
                  </a:lnTo>
                  <a:lnTo>
                    <a:pt x="122" y="35"/>
                  </a:lnTo>
                  <a:lnTo>
                    <a:pt x="126" y="37"/>
                  </a:lnTo>
                  <a:lnTo>
                    <a:pt x="128" y="40"/>
                  </a:lnTo>
                  <a:lnTo>
                    <a:pt x="130" y="47"/>
                  </a:lnTo>
                  <a:lnTo>
                    <a:pt x="123" y="48"/>
                  </a:lnTo>
                  <a:lnTo>
                    <a:pt x="117" y="51"/>
                  </a:lnTo>
                  <a:lnTo>
                    <a:pt x="110" y="52"/>
                  </a:lnTo>
                  <a:lnTo>
                    <a:pt x="105" y="56"/>
                  </a:lnTo>
                  <a:lnTo>
                    <a:pt x="98" y="57"/>
                  </a:lnTo>
                  <a:lnTo>
                    <a:pt x="92" y="60"/>
                  </a:lnTo>
                  <a:lnTo>
                    <a:pt x="85" y="63"/>
                  </a:lnTo>
                  <a:lnTo>
                    <a:pt x="80" y="67"/>
                  </a:lnTo>
                  <a:lnTo>
                    <a:pt x="87" y="66"/>
                  </a:lnTo>
                  <a:lnTo>
                    <a:pt x="97" y="65"/>
                  </a:lnTo>
                  <a:lnTo>
                    <a:pt x="106" y="61"/>
                  </a:lnTo>
                  <a:lnTo>
                    <a:pt x="117" y="58"/>
                  </a:lnTo>
                  <a:lnTo>
                    <a:pt x="117" y="62"/>
                  </a:lnTo>
                  <a:lnTo>
                    <a:pt x="118" y="67"/>
                  </a:lnTo>
                  <a:lnTo>
                    <a:pt x="118" y="73"/>
                  </a:lnTo>
                  <a:lnTo>
                    <a:pt x="121" y="77"/>
                  </a:lnTo>
                  <a:lnTo>
                    <a:pt x="114" y="77"/>
                  </a:lnTo>
                  <a:lnTo>
                    <a:pt x="106" y="78"/>
                  </a:lnTo>
                  <a:lnTo>
                    <a:pt x="100" y="79"/>
                  </a:lnTo>
                  <a:lnTo>
                    <a:pt x="94" y="83"/>
                  </a:lnTo>
                  <a:lnTo>
                    <a:pt x="86" y="84"/>
                  </a:lnTo>
                  <a:lnTo>
                    <a:pt x="80" y="87"/>
                  </a:lnTo>
                  <a:lnTo>
                    <a:pt x="73" y="88"/>
                  </a:lnTo>
                  <a:lnTo>
                    <a:pt x="67" y="90"/>
                  </a:lnTo>
                  <a:lnTo>
                    <a:pt x="61" y="91"/>
                  </a:lnTo>
                  <a:lnTo>
                    <a:pt x="53" y="92"/>
                  </a:lnTo>
                  <a:lnTo>
                    <a:pt x="47" y="92"/>
                  </a:lnTo>
                  <a:lnTo>
                    <a:pt x="43" y="92"/>
                  </a:lnTo>
                  <a:lnTo>
                    <a:pt x="37" y="89"/>
                  </a:lnTo>
                  <a:lnTo>
                    <a:pt x="34" y="88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0" y="80"/>
                  </a:lnTo>
                  <a:lnTo>
                    <a:pt x="12" y="76"/>
                  </a:lnTo>
                  <a:lnTo>
                    <a:pt x="9" y="70"/>
                  </a:lnTo>
                  <a:lnTo>
                    <a:pt x="5" y="65"/>
                  </a:lnTo>
                  <a:lnTo>
                    <a:pt x="3" y="58"/>
                  </a:lnTo>
                  <a:lnTo>
                    <a:pt x="2" y="51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0" name="Freeform 441"/>
            <p:cNvSpPr>
              <a:spLocks/>
            </p:cNvSpPr>
            <p:nvPr/>
          </p:nvSpPr>
          <p:spPr bwMode="auto">
            <a:xfrm>
              <a:off x="7016" y="3794"/>
              <a:ext cx="16" cy="88"/>
            </a:xfrm>
            <a:custGeom>
              <a:avLst/>
              <a:gdLst>
                <a:gd name="T0" fmla="*/ 0 w 64"/>
                <a:gd name="T1" fmla="*/ 0 h 354"/>
                <a:gd name="T2" fmla="*/ 0 w 64"/>
                <a:gd name="T3" fmla="*/ 0 h 354"/>
                <a:gd name="T4" fmla="*/ 0 w 64"/>
                <a:gd name="T5" fmla="*/ 0 h 354"/>
                <a:gd name="T6" fmla="*/ 0 w 64"/>
                <a:gd name="T7" fmla="*/ 0 h 354"/>
                <a:gd name="T8" fmla="*/ 0 w 64"/>
                <a:gd name="T9" fmla="*/ 0 h 354"/>
                <a:gd name="T10" fmla="*/ 0 w 64"/>
                <a:gd name="T11" fmla="*/ 0 h 354"/>
                <a:gd name="T12" fmla="*/ 0 w 64"/>
                <a:gd name="T13" fmla="*/ 0 h 354"/>
                <a:gd name="T14" fmla="*/ 0 w 64"/>
                <a:gd name="T15" fmla="*/ 0 h 354"/>
                <a:gd name="T16" fmla="*/ 0 w 64"/>
                <a:gd name="T17" fmla="*/ 0 h 354"/>
                <a:gd name="T18" fmla="*/ 0 w 64"/>
                <a:gd name="T19" fmla="*/ 0 h 354"/>
                <a:gd name="T20" fmla="*/ 0 w 64"/>
                <a:gd name="T21" fmla="*/ 0 h 354"/>
                <a:gd name="T22" fmla="*/ 0 w 64"/>
                <a:gd name="T23" fmla="*/ 0 h 354"/>
                <a:gd name="T24" fmla="*/ 0 w 64"/>
                <a:gd name="T25" fmla="*/ 0 h 354"/>
                <a:gd name="T26" fmla="*/ 0 w 64"/>
                <a:gd name="T27" fmla="*/ 0 h 354"/>
                <a:gd name="T28" fmla="*/ 0 w 64"/>
                <a:gd name="T29" fmla="*/ 0 h 354"/>
                <a:gd name="T30" fmla="*/ 0 w 64"/>
                <a:gd name="T31" fmla="*/ 0 h 354"/>
                <a:gd name="T32" fmla="*/ 0 w 64"/>
                <a:gd name="T33" fmla="*/ 0 h 354"/>
                <a:gd name="T34" fmla="*/ 0 w 64"/>
                <a:gd name="T35" fmla="*/ 0 h 354"/>
                <a:gd name="T36" fmla="*/ 0 w 64"/>
                <a:gd name="T37" fmla="*/ 0 h 354"/>
                <a:gd name="T38" fmla="*/ 0 w 64"/>
                <a:gd name="T39" fmla="*/ 0 h 354"/>
                <a:gd name="T40" fmla="*/ 0 w 64"/>
                <a:gd name="T41" fmla="*/ 0 h 354"/>
                <a:gd name="T42" fmla="*/ 0 w 64"/>
                <a:gd name="T43" fmla="*/ 0 h 354"/>
                <a:gd name="T44" fmla="*/ 0 w 64"/>
                <a:gd name="T45" fmla="*/ 0 h 354"/>
                <a:gd name="T46" fmla="*/ 0 w 64"/>
                <a:gd name="T47" fmla="*/ 0 h 354"/>
                <a:gd name="T48" fmla="*/ 0 w 64"/>
                <a:gd name="T49" fmla="*/ 0 h 354"/>
                <a:gd name="T50" fmla="*/ 0 w 64"/>
                <a:gd name="T51" fmla="*/ 0 h 354"/>
                <a:gd name="T52" fmla="*/ 0 w 64"/>
                <a:gd name="T53" fmla="*/ 0 h 354"/>
                <a:gd name="T54" fmla="*/ 0 w 64"/>
                <a:gd name="T55" fmla="*/ 0 h 354"/>
                <a:gd name="T56" fmla="*/ 0 w 64"/>
                <a:gd name="T57" fmla="*/ 0 h 354"/>
                <a:gd name="T58" fmla="*/ 0 w 64"/>
                <a:gd name="T59" fmla="*/ 0 h 354"/>
                <a:gd name="T60" fmla="*/ 0 w 64"/>
                <a:gd name="T61" fmla="*/ 0 h 354"/>
                <a:gd name="T62" fmla="*/ 0 w 64"/>
                <a:gd name="T63" fmla="*/ 0 h 354"/>
                <a:gd name="T64" fmla="*/ 0 w 64"/>
                <a:gd name="T65" fmla="*/ 0 h 354"/>
                <a:gd name="T66" fmla="*/ 0 w 64"/>
                <a:gd name="T67" fmla="*/ 0 h 354"/>
                <a:gd name="T68" fmla="*/ 0 w 64"/>
                <a:gd name="T69" fmla="*/ 0 h 354"/>
                <a:gd name="T70" fmla="*/ 0 w 64"/>
                <a:gd name="T71" fmla="*/ 0 h 354"/>
                <a:gd name="T72" fmla="*/ 0 w 64"/>
                <a:gd name="T73" fmla="*/ 0 h 354"/>
                <a:gd name="T74" fmla="*/ 0 w 64"/>
                <a:gd name="T75" fmla="*/ 0 h 354"/>
                <a:gd name="T76" fmla="*/ 0 w 64"/>
                <a:gd name="T77" fmla="*/ 0 h 3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4"/>
                <a:gd name="T118" fmla="*/ 0 h 354"/>
                <a:gd name="T119" fmla="*/ 64 w 64"/>
                <a:gd name="T120" fmla="*/ 354 h 35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4" h="354">
                  <a:moveTo>
                    <a:pt x="38" y="0"/>
                  </a:moveTo>
                  <a:lnTo>
                    <a:pt x="44" y="1"/>
                  </a:lnTo>
                  <a:lnTo>
                    <a:pt x="50" y="2"/>
                  </a:lnTo>
                  <a:lnTo>
                    <a:pt x="56" y="3"/>
                  </a:lnTo>
                  <a:lnTo>
                    <a:pt x="64" y="4"/>
                  </a:lnTo>
                  <a:lnTo>
                    <a:pt x="62" y="6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1" y="14"/>
                  </a:lnTo>
                  <a:lnTo>
                    <a:pt x="53" y="30"/>
                  </a:lnTo>
                  <a:lnTo>
                    <a:pt x="56" y="49"/>
                  </a:lnTo>
                  <a:lnTo>
                    <a:pt x="57" y="66"/>
                  </a:lnTo>
                  <a:lnTo>
                    <a:pt x="58" y="84"/>
                  </a:lnTo>
                  <a:lnTo>
                    <a:pt x="57" y="102"/>
                  </a:lnTo>
                  <a:lnTo>
                    <a:pt x="57" y="121"/>
                  </a:lnTo>
                  <a:lnTo>
                    <a:pt x="56" y="139"/>
                  </a:lnTo>
                  <a:lnTo>
                    <a:pt x="56" y="158"/>
                  </a:lnTo>
                  <a:lnTo>
                    <a:pt x="54" y="175"/>
                  </a:lnTo>
                  <a:lnTo>
                    <a:pt x="53" y="195"/>
                  </a:lnTo>
                  <a:lnTo>
                    <a:pt x="52" y="212"/>
                  </a:lnTo>
                  <a:lnTo>
                    <a:pt x="52" y="230"/>
                  </a:lnTo>
                  <a:lnTo>
                    <a:pt x="51" y="249"/>
                  </a:lnTo>
                  <a:lnTo>
                    <a:pt x="52" y="267"/>
                  </a:lnTo>
                  <a:lnTo>
                    <a:pt x="52" y="284"/>
                  </a:lnTo>
                  <a:lnTo>
                    <a:pt x="54" y="303"/>
                  </a:lnTo>
                  <a:lnTo>
                    <a:pt x="51" y="311"/>
                  </a:lnTo>
                  <a:lnTo>
                    <a:pt x="51" y="320"/>
                  </a:lnTo>
                  <a:lnTo>
                    <a:pt x="52" y="328"/>
                  </a:lnTo>
                  <a:lnTo>
                    <a:pt x="51" y="336"/>
                  </a:lnTo>
                  <a:lnTo>
                    <a:pt x="44" y="334"/>
                  </a:lnTo>
                  <a:lnTo>
                    <a:pt x="40" y="338"/>
                  </a:lnTo>
                  <a:lnTo>
                    <a:pt x="38" y="342"/>
                  </a:lnTo>
                  <a:lnTo>
                    <a:pt x="38" y="346"/>
                  </a:lnTo>
                  <a:lnTo>
                    <a:pt x="38" y="350"/>
                  </a:lnTo>
                  <a:lnTo>
                    <a:pt x="40" y="354"/>
                  </a:lnTo>
                  <a:lnTo>
                    <a:pt x="30" y="354"/>
                  </a:lnTo>
                  <a:lnTo>
                    <a:pt x="22" y="352"/>
                  </a:lnTo>
                  <a:lnTo>
                    <a:pt x="16" y="348"/>
                  </a:lnTo>
                  <a:lnTo>
                    <a:pt x="12" y="345"/>
                  </a:lnTo>
                  <a:lnTo>
                    <a:pt x="10" y="340"/>
                  </a:lnTo>
                  <a:lnTo>
                    <a:pt x="7" y="334"/>
                  </a:lnTo>
                  <a:lnTo>
                    <a:pt x="5" y="328"/>
                  </a:lnTo>
                  <a:lnTo>
                    <a:pt x="5" y="321"/>
                  </a:lnTo>
                  <a:lnTo>
                    <a:pt x="4" y="314"/>
                  </a:lnTo>
                  <a:lnTo>
                    <a:pt x="3" y="308"/>
                  </a:lnTo>
                  <a:lnTo>
                    <a:pt x="3" y="302"/>
                  </a:lnTo>
                  <a:lnTo>
                    <a:pt x="3" y="296"/>
                  </a:lnTo>
                  <a:lnTo>
                    <a:pt x="3" y="290"/>
                  </a:lnTo>
                  <a:lnTo>
                    <a:pt x="3" y="283"/>
                  </a:lnTo>
                  <a:lnTo>
                    <a:pt x="3" y="278"/>
                  </a:lnTo>
                  <a:lnTo>
                    <a:pt x="4" y="271"/>
                  </a:lnTo>
                  <a:lnTo>
                    <a:pt x="4" y="265"/>
                  </a:lnTo>
                  <a:lnTo>
                    <a:pt x="4" y="260"/>
                  </a:lnTo>
                  <a:lnTo>
                    <a:pt x="4" y="253"/>
                  </a:lnTo>
                  <a:lnTo>
                    <a:pt x="4" y="249"/>
                  </a:lnTo>
                  <a:lnTo>
                    <a:pt x="3" y="238"/>
                  </a:lnTo>
                  <a:lnTo>
                    <a:pt x="0" y="229"/>
                  </a:lnTo>
                  <a:lnTo>
                    <a:pt x="0" y="215"/>
                  </a:lnTo>
                  <a:lnTo>
                    <a:pt x="1" y="200"/>
                  </a:lnTo>
                  <a:lnTo>
                    <a:pt x="1" y="185"/>
                  </a:lnTo>
                  <a:lnTo>
                    <a:pt x="3" y="171"/>
                  </a:lnTo>
                  <a:lnTo>
                    <a:pt x="1" y="155"/>
                  </a:lnTo>
                  <a:lnTo>
                    <a:pt x="1" y="141"/>
                  </a:lnTo>
                  <a:lnTo>
                    <a:pt x="1" y="125"/>
                  </a:lnTo>
                  <a:lnTo>
                    <a:pt x="1" y="111"/>
                  </a:lnTo>
                  <a:lnTo>
                    <a:pt x="1" y="96"/>
                  </a:lnTo>
                  <a:lnTo>
                    <a:pt x="1" y="81"/>
                  </a:lnTo>
                  <a:lnTo>
                    <a:pt x="1" y="67"/>
                  </a:lnTo>
                  <a:lnTo>
                    <a:pt x="4" y="53"/>
                  </a:lnTo>
                  <a:lnTo>
                    <a:pt x="6" y="39"/>
                  </a:lnTo>
                  <a:lnTo>
                    <a:pt x="10" y="27"/>
                  </a:lnTo>
                  <a:lnTo>
                    <a:pt x="13" y="15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1" name="Freeform 442"/>
            <p:cNvSpPr>
              <a:spLocks/>
            </p:cNvSpPr>
            <p:nvPr/>
          </p:nvSpPr>
          <p:spPr bwMode="auto">
            <a:xfrm>
              <a:off x="7040" y="3795"/>
              <a:ext cx="42" cy="27"/>
            </a:xfrm>
            <a:custGeom>
              <a:avLst/>
              <a:gdLst>
                <a:gd name="T0" fmla="*/ 0 w 171"/>
                <a:gd name="T1" fmla="*/ 0 h 108"/>
                <a:gd name="T2" fmla="*/ 0 w 171"/>
                <a:gd name="T3" fmla="*/ 0 h 108"/>
                <a:gd name="T4" fmla="*/ 0 w 171"/>
                <a:gd name="T5" fmla="*/ 0 h 108"/>
                <a:gd name="T6" fmla="*/ 0 w 171"/>
                <a:gd name="T7" fmla="*/ 0 h 108"/>
                <a:gd name="T8" fmla="*/ 0 w 171"/>
                <a:gd name="T9" fmla="*/ 0 h 108"/>
                <a:gd name="T10" fmla="*/ 0 w 171"/>
                <a:gd name="T11" fmla="*/ 0 h 108"/>
                <a:gd name="T12" fmla="*/ 0 w 171"/>
                <a:gd name="T13" fmla="*/ 0 h 108"/>
                <a:gd name="T14" fmla="*/ 0 w 171"/>
                <a:gd name="T15" fmla="*/ 0 h 108"/>
                <a:gd name="T16" fmla="*/ 0 w 171"/>
                <a:gd name="T17" fmla="*/ 0 h 108"/>
                <a:gd name="T18" fmla="*/ 0 w 171"/>
                <a:gd name="T19" fmla="*/ 0 h 108"/>
                <a:gd name="T20" fmla="*/ 0 w 171"/>
                <a:gd name="T21" fmla="*/ 0 h 108"/>
                <a:gd name="T22" fmla="*/ 0 w 171"/>
                <a:gd name="T23" fmla="*/ 0 h 108"/>
                <a:gd name="T24" fmla="*/ 0 w 171"/>
                <a:gd name="T25" fmla="*/ 0 h 108"/>
                <a:gd name="T26" fmla="*/ 0 w 171"/>
                <a:gd name="T27" fmla="*/ 0 h 108"/>
                <a:gd name="T28" fmla="*/ 0 w 171"/>
                <a:gd name="T29" fmla="*/ 0 h 108"/>
                <a:gd name="T30" fmla="*/ 0 w 171"/>
                <a:gd name="T31" fmla="*/ 0 h 108"/>
                <a:gd name="T32" fmla="*/ 0 w 171"/>
                <a:gd name="T33" fmla="*/ 0 h 108"/>
                <a:gd name="T34" fmla="*/ 0 w 171"/>
                <a:gd name="T35" fmla="*/ 0 h 108"/>
                <a:gd name="T36" fmla="*/ 0 w 171"/>
                <a:gd name="T37" fmla="*/ 0 h 108"/>
                <a:gd name="T38" fmla="*/ 0 w 171"/>
                <a:gd name="T39" fmla="*/ 0 h 108"/>
                <a:gd name="T40" fmla="*/ 0 w 171"/>
                <a:gd name="T41" fmla="*/ 0 h 108"/>
                <a:gd name="T42" fmla="*/ 0 w 171"/>
                <a:gd name="T43" fmla="*/ 0 h 108"/>
                <a:gd name="T44" fmla="*/ 0 w 171"/>
                <a:gd name="T45" fmla="*/ 0 h 108"/>
                <a:gd name="T46" fmla="*/ 0 w 171"/>
                <a:gd name="T47" fmla="*/ 0 h 108"/>
                <a:gd name="T48" fmla="*/ 0 w 171"/>
                <a:gd name="T49" fmla="*/ 0 h 108"/>
                <a:gd name="T50" fmla="*/ 0 w 171"/>
                <a:gd name="T51" fmla="*/ 0 h 108"/>
                <a:gd name="T52" fmla="*/ 0 w 171"/>
                <a:gd name="T53" fmla="*/ 0 h 108"/>
                <a:gd name="T54" fmla="*/ 0 w 171"/>
                <a:gd name="T55" fmla="*/ 0 h 108"/>
                <a:gd name="T56" fmla="*/ 0 w 171"/>
                <a:gd name="T57" fmla="*/ 0 h 108"/>
                <a:gd name="T58" fmla="*/ 0 w 171"/>
                <a:gd name="T59" fmla="*/ 0 h 108"/>
                <a:gd name="T60" fmla="*/ 0 w 171"/>
                <a:gd name="T61" fmla="*/ 0 h 108"/>
                <a:gd name="T62" fmla="*/ 0 w 171"/>
                <a:gd name="T63" fmla="*/ 0 h 108"/>
                <a:gd name="T64" fmla="*/ 0 w 171"/>
                <a:gd name="T65" fmla="*/ 0 h 108"/>
                <a:gd name="T66" fmla="*/ 0 w 171"/>
                <a:gd name="T67" fmla="*/ 0 h 108"/>
                <a:gd name="T68" fmla="*/ 0 w 171"/>
                <a:gd name="T69" fmla="*/ 0 h 108"/>
                <a:gd name="T70" fmla="*/ 0 w 171"/>
                <a:gd name="T71" fmla="*/ 0 h 108"/>
                <a:gd name="T72" fmla="*/ 0 w 171"/>
                <a:gd name="T73" fmla="*/ 0 h 108"/>
                <a:gd name="T74" fmla="*/ 0 w 171"/>
                <a:gd name="T75" fmla="*/ 0 h 108"/>
                <a:gd name="T76" fmla="*/ 0 w 171"/>
                <a:gd name="T77" fmla="*/ 0 h 108"/>
                <a:gd name="T78" fmla="*/ 0 w 171"/>
                <a:gd name="T79" fmla="*/ 0 h 108"/>
                <a:gd name="T80" fmla="*/ 0 w 171"/>
                <a:gd name="T81" fmla="*/ 0 h 108"/>
                <a:gd name="T82" fmla="*/ 0 w 171"/>
                <a:gd name="T83" fmla="*/ 0 h 108"/>
                <a:gd name="T84" fmla="*/ 0 w 171"/>
                <a:gd name="T85" fmla="*/ 0 h 108"/>
                <a:gd name="T86" fmla="*/ 0 w 171"/>
                <a:gd name="T87" fmla="*/ 0 h 108"/>
                <a:gd name="T88" fmla="*/ 0 w 171"/>
                <a:gd name="T89" fmla="*/ 0 h 108"/>
                <a:gd name="T90" fmla="*/ 0 w 171"/>
                <a:gd name="T91" fmla="*/ 0 h 1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1"/>
                <a:gd name="T139" fmla="*/ 0 h 108"/>
                <a:gd name="T140" fmla="*/ 171 w 171"/>
                <a:gd name="T141" fmla="*/ 108 h 1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1" h="108">
                  <a:moveTo>
                    <a:pt x="81" y="0"/>
                  </a:moveTo>
                  <a:lnTo>
                    <a:pt x="84" y="5"/>
                  </a:lnTo>
                  <a:lnTo>
                    <a:pt x="84" y="9"/>
                  </a:lnTo>
                  <a:lnTo>
                    <a:pt x="80" y="15"/>
                  </a:lnTo>
                  <a:lnTo>
                    <a:pt x="78" y="19"/>
                  </a:lnTo>
                  <a:lnTo>
                    <a:pt x="72" y="28"/>
                  </a:lnTo>
                  <a:lnTo>
                    <a:pt x="68" y="35"/>
                  </a:lnTo>
                  <a:lnTo>
                    <a:pt x="74" y="30"/>
                  </a:lnTo>
                  <a:lnTo>
                    <a:pt x="81" y="27"/>
                  </a:lnTo>
                  <a:lnTo>
                    <a:pt x="87" y="21"/>
                  </a:lnTo>
                  <a:lnTo>
                    <a:pt x="96" y="18"/>
                  </a:lnTo>
                  <a:lnTo>
                    <a:pt x="102" y="14"/>
                  </a:lnTo>
                  <a:lnTo>
                    <a:pt x="109" y="9"/>
                  </a:lnTo>
                  <a:lnTo>
                    <a:pt x="116" y="7"/>
                  </a:lnTo>
                  <a:lnTo>
                    <a:pt x="125" y="6"/>
                  </a:lnTo>
                  <a:lnTo>
                    <a:pt x="126" y="11"/>
                  </a:lnTo>
                  <a:lnTo>
                    <a:pt x="127" y="18"/>
                  </a:lnTo>
                  <a:lnTo>
                    <a:pt x="128" y="23"/>
                  </a:lnTo>
                  <a:lnTo>
                    <a:pt x="130" y="29"/>
                  </a:lnTo>
                  <a:lnTo>
                    <a:pt x="122" y="31"/>
                  </a:lnTo>
                  <a:lnTo>
                    <a:pt x="116" y="35"/>
                  </a:lnTo>
                  <a:lnTo>
                    <a:pt x="109" y="41"/>
                  </a:lnTo>
                  <a:lnTo>
                    <a:pt x="103" y="46"/>
                  </a:lnTo>
                  <a:lnTo>
                    <a:pt x="96" y="50"/>
                  </a:lnTo>
                  <a:lnTo>
                    <a:pt x="89" y="56"/>
                  </a:lnTo>
                  <a:lnTo>
                    <a:pt x="81" y="59"/>
                  </a:lnTo>
                  <a:lnTo>
                    <a:pt x="74" y="61"/>
                  </a:lnTo>
                  <a:lnTo>
                    <a:pt x="77" y="64"/>
                  </a:lnTo>
                  <a:lnTo>
                    <a:pt x="84" y="64"/>
                  </a:lnTo>
                  <a:lnTo>
                    <a:pt x="92" y="61"/>
                  </a:lnTo>
                  <a:lnTo>
                    <a:pt x="103" y="58"/>
                  </a:lnTo>
                  <a:lnTo>
                    <a:pt x="113" y="51"/>
                  </a:lnTo>
                  <a:lnTo>
                    <a:pt x="124" y="47"/>
                  </a:lnTo>
                  <a:lnTo>
                    <a:pt x="132" y="42"/>
                  </a:lnTo>
                  <a:lnTo>
                    <a:pt x="140" y="41"/>
                  </a:lnTo>
                  <a:lnTo>
                    <a:pt x="144" y="40"/>
                  </a:lnTo>
                  <a:lnTo>
                    <a:pt x="145" y="42"/>
                  </a:lnTo>
                  <a:lnTo>
                    <a:pt x="144" y="45"/>
                  </a:lnTo>
                  <a:lnTo>
                    <a:pt x="142" y="49"/>
                  </a:lnTo>
                  <a:lnTo>
                    <a:pt x="138" y="55"/>
                  </a:lnTo>
                  <a:lnTo>
                    <a:pt x="133" y="61"/>
                  </a:lnTo>
                  <a:lnTo>
                    <a:pt x="124" y="70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5" y="76"/>
                  </a:lnTo>
                  <a:lnTo>
                    <a:pt x="131" y="74"/>
                  </a:lnTo>
                  <a:lnTo>
                    <a:pt x="138" y="73"/>
                  </a:lnTo>
                  <a:lnTo>
                    <a:pt x="146" y="72"/>
                  </a:lnTo>
                  <a:lnTo>
                    <a:pt x="156" y="72"/>
                  </a:lnTo>
                  <a:lnTo>
                    <a:pt x="161" y="72"/>
                  </a:lnTo>
                  <a:lnTo>
                    <a:pt x="167" y="75"/>
                  </a:lnTo>
                  <a:lnTo>
                    <a:pt x="168" y="80"/>
                  </a:lnTo>
                  <a:lnTo>
                    <a:pt x="171" y="87"/>
                  </a:lnTo>
                  <a:lnTo>
                    <a:pt x="157" y="87"/>
                  </a:lnTo>
                  <a:lnTo>
                    <a:pt x="145" y="90"/>
                  </a:lnTo>
                  <a:lnTo>
                    <a:pt x="132" y="93"/>
                  </a:lnTo>
                  <a:lnTo>
                    <a:pt x="118" y="97"/>
                  </a:lnTo>
                  <a:lnTo>
                    <a:pt x="102" y="100"/>
                  </a:lnTo>
                  <a:lnTo>
                    <a:pt x="86" y="103"/>
                  </a:lnTo>
                  <a:lnTo>
                    <a:pt x="72" y="104"/>
                  </a:lnTo>
                  <a:lnTo>
                    <a:pt x="59" y="108"/>
                  </a:lnTo>
                  <a:lnTo>
                    <a:pt x="44" y="107"/>
                  </a:lnTo>
                  <a:lnTo>
                    <a:pt x="32" y="106"/>
                  </a:lnTo>
                  <a:lnTo>
                    <a:pt x="21" y="103"/>
                  </a:lnTo>
                  <a:lnTo>
                    <a:pt x="13" y="98"/>
                  </a:lnTo>
                  <a:lnTo>
                    <a:pt x="4" y="89"/>
                  </a:lnTo>
                  <a:lnTo>
                    <a:pt x="2" y="79"/>
                  </a:lnTo>
                  <a:lnTo>
                    <a:pt x="0" y="6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8" y="20"/>
                  </a:lnTo>
                  <a:lnTo>
                    <a:pt x="14" y="17"/>
                  </a:lnTo>
                  <a:lnTo>
                    <a:pt x="19" y="14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6" y="21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28" y="38"/>
                  </a:lnTo>
                  <a:lnTo>
                    <a:pt x="38" y="36"/>
                  </a:lnTo>
                  <a:lnTo>
                    <a:pt x="45" y="31"/>
                  </a:lnTo>
                  <a:lnTo>
                    <a:pt x="53" y="27"/>
                  </a:lnTo>
                  <a:lnTo>
                    <a:pt x="59" y="19"/>
                  </a:lnTo>
                  <a:lnTo>
                    <a:pt x="65" y="11"/>
                  </a:lnTo>
                  <a:lnTo>
                    <a:pt x="73" y="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2" name="Freeform 443"/>
            <p:cNvSpPr>
              <a:spLocks/>
            </p:cNvSpPr>
            <p:nvPr/>
          </p:nvSpPr>
          <p:spPr bwMode="auto">
            <a:xfrm>
              <a:off x="6961" y="3799"/>
              <a:ext cx="50" cy="31"/>
            </a:xfrm>
            <a:custGeom>
              <a:avLst/>
              <a:gdLst>
                <a:gd name="T0" fmla="*/ 0 w 201"/>
                <a:gd name="T1" fmla="*/ 0 h 124"/>
                <a:gd name="T2" fmla="*/ 0 w 201"/>
                <a:gd name="T3" fmla="*/ 0 h 124"/>
                <a:gd name="T4" fmla="*/ 0 w 201"/>
                <a:gd name="T5" fmla="*/ 0 h 124"/>
                <a:gd name="T6" fmla="*/ 0 w 201"/>
                <a:gd name="T7" fmla="*/ 0 h 124"/>
                <a:gd name="T8" fmla="*/ 0 w 201"/>
                <a:gd name="T9" fmla="*/ 0 h 124"/>
                <a:gd name="T10" fmla="*/ 0 w 201"/>
                <a:gd name="T11" fmla="*/ 0 h 124"/>
                <a:gd name="T12" fmla="*/ 0 w 201"/>
                <a:gd name="T13" fmla="*/ 0 h 124"/>
                <a:gd name="T14" fmla="*/ 0 w 201"/>
                <a:gd name="T15" fmla="*/ 0 h 124"/>
                <a:gd name="T16" fmla="*/ 0 w 201"/>
                <a:gd name="T17" fmla="*/ 0 h 124"/>
                <a:gd name="T18" fmla="*/ 0 w 201"/>
                <a:gd name="T19" fmla="*/ 0 h 124"/>
                <a:gd name="T20" fmla="*/ 0 w 201"/>
                <a:gd name="T21" fmla="*/ 0 h 124"/>
                <a:gd name="T22" fmla="*/ 0 w 201"/>
                <a:gd name="T23" fmla="*/ 0 h 124"/>
                <a:gd name="T24" fmla="*/ 0 w 201"/>
                <a:gd name="T25" fmla="*/ 0 h 124"/>
                <a:gd name="T26" fmla="*/ 0 w 201"/>
                <a:gd name="T27" fmla="*/ 0 h 124"/>
                <a:gd name="T28" fmla="*/ 0 w 201"/>
                <a:gd name="T29" fmla="*/ 0 h 124"/>
                <a:gd name="T30" fmla="*/ 0 w 201"/>
                <a:gd name="T31" fmla="*/ 0 h 124"/>
                <a:gd name="T32" fmla="*/ 0 w 201"/>
                <a:gd name="T33" fmla="*/ 0 h 124"/>
                <a:gd name="T34" fmla="*/ 0 w 201"/>
                <a:gd name="T35" fmla="*/ 0 h 124"/>
                <a:gd name="T36" fmla="*/ 0 w 201"/>
                <a:gd name="T37" fmla="*/ 0 h 124"/>
                <a:gd name="T38" fmla="*/ 0 w 201"/>
                <a:gd name="T39" fmla="*/ 0 h 124"/>
                <a:gd name="T40" fmla="*/ 0 w 201"/>
                <a:gd name="T41" fmla="*/ 0 h 124"/>
                <a:gd name="T42" fmla="*/ 0 w 201"/>
                <a:gd name="T43" fmla="*/ 0 h 124"/>
                <a:gd name="T44" fmla="*/ 0 w 201"/>
                <a:gd name="T45" fmla="*/ 0 h 124"/>
                <a:gd name="T46" fmla="*/ 0 w 201"/>
                <a:gd name="T47" fmla="*/ 0 h 124"/>
                <a:gd name="T48" fmla="*/ 0 w 201"/>
                <a:gd name="T49" fmla="*/ 0 h 124"/>
                <a:gd name="T50" fmla="*/ 0 w 201"/>
                <a:gd name="T51" fmla="*/ 0 h 124"/>
                <a:gd name="T52" fmla="*/ 0 w 201"/>
                <a:gd name="T53" fmla="*/ 0 h 124"/>
                <a:gd name="T54" fmla="*/ 0 w 201"/>
                <a:gd name="T55" fmla="*/ 0 h 124"/>
                <a:gd name="T56" fmla="*/ 0 w 201"/>
                <a:gd name="T57" fmla="*/ 0 h 124"/>
                <a:gd name="T58" fmla="*/ 0 w 201"/>
                <a:gd name="T59" fmla="*/ 0 h 124"/>
                <a:gd name="T60" fmla="*/ 0 w 201"/>
                <a:gd name="T61" fmla="*/ 0 h 124"/>
                <a:gd name="T62" fmla="*/ 0 w 201"/>
                <a:gd name="T63" fmla="*/ 0 h 124"/>
                <a:gd name="T64" fmla="*/ 0 w 201"/>
                <a:gd name="T65" fmla="*/ 0 h 124"/>
                <a:gd name="T66" fmla="*/ 0 w 201"/>
                <a:gd name="T67" fmla="*/ 0 h 124"/>
                <a:gd name="T68" fmla="*/ 0 w 201"/>
                <a:gd name="T69" fmla="*/ 0 h 124"/>
                <a:gd name="T70" fmla="*/ 0 w 201"/>
                <a:gd name="T71" fmla="*/ 0 h 124"/>
                <a:gd name="T72" fmla="*/ 0 w 201"/>
                <a:gd name="T73" fmla="*/ 0 h 124"/>
                <a:gd name="T74" fmla="*/ 0 w 201"/>
                <a:gd name="T75" fmla="*/ 0 h 124"/>
                <a:gd name="T76" fmla="*/ 0 w 201"/>
                <a:gd name="T77" fmla="*/ 0 h 124"/>
                <a:gd name="T78" fmla="*/ 0 w 201"/>
                <a:gd name="T79" fmla="*/ 0 h 124"/>
                <a:gd name="T80" fmla="*/ 0 w 201"/>
                <a:gd name="T81" fmla="*/ 0 h 124"/>
                <a:gd name="T82" fmla="*/ 0 w 201"/>
                <a:gd name="T83" fmla="*/ 0 h 124"/>
                <a:gd name="T84" fmla="*/ 0 w 201"/>
                <a:gd name="T85" fmla="*/ 0 h 124"/>
                <a:gd name="T86" fmla="*/ 0 w 201"/>
                <a:gd name="T87" fmla="*/ 0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"/>
                <a:gd name="T133" fmla="*/ 0 h 124"/>
                <a:gd name="T134" fmla="*/ 201 w 201"/>
                <a:gd name="T135" fmla="*/ 124 h 1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" h="124">
                  <a:moveTo>
                    <a:pt x="153" y="0"/>
                  </a:moveTo>
                  <a:lnTo>
                    <a:pt x="152" y="7"/>
                  </a:lnTo>
                  <a:lnTo>
                    <a:pt x="147" y="15"/>
                  </a:lnTo>
                  <a:lnTo>
                    <a:pt x="137" y="22"/>
                  </a:lnTo>
                  <a:lnTo>
                    <a:pt x="128" y="31"/>
                  </a:lnTo>
                  <a:lnTo>
                    <a:pt x="122" y="34"/>
                  </a:lnTo>
                  <a:lnTo>
                    <a:pt x="116" y="37"/>
                  </a:lnTo>
                  <a:lnTo>
                    <a:pt x="110" y="42"/>
                  </a:lnTo>
                  <a:lnTo>
                    <a:pt x="106" y="47"/>
                  </a:lnTo>
                  <a:lnTo>
                    <a:pt x="100" y="52"/>
                  </a:lnTo>
                  <a:lnTo>
                    <a:pt x="99" y="57"/>
                  </a:lnTo>
                  <a:lnTo>
                    <a:pt x="96" y="62"/>
                  </a:lnTo>
                  <a:lnTo>
                    <a:pt x="96" y="69"/>
                  </a:lnTo>
                  <a:lnTo>
                    <a:pt x="102" y="68"/>
                  </a:lnTo>
                  <a:lnTo>
                    <a:pt x="110" y="66"/>
                  </a:lnTo>
                  <a:lnTo>
                    <a:pt x="117" y="61"/>
                  </a:lnTo>
                  <a:lnTo>
                    <a:pt x="124" y="58"/>
                  </a:lnTo>
                  <a:lnTo>
                    <a:pt x="132" y="54"/>
                  </a:lnTo>
                  <a:lnTo>
                    <a:pt x="140" y="48"/>
                  </a:lnTo>
                  <a:lnTo>
                    <a:pt x="147" y="43"/>
                  </a:lnTo>
                  <a:lnTo>
                    <a:pt x="157" y="40"/>
                  </a:lnTo>
                  <a:lnTo>
                    <a:pt x="163" y="35"/>
                  </a:lnTo>
                  <a:lnTo>
                    <a:pt x="170" y="33"/>
                  </a:lnTo>
                  <a:lnTo>
                    <a:pt x="176" y="31"/>
                  </a:lnTo>
                  <a:lnTo>
                    <a:pt x="182" y="32"/>
                  </a:lnTo>
                  <a:lnTo>
                    <a:pt x="187" y="33"/>
                  </a:lnTo>
                  <a:lnTo>
                    <a:pt x="191" y="37"/>
                  </a:lnTo>
                  <a:lnTo>
                    <a:pt x="194" y="45"/>
                  </a:lnTo>
                  <a:lnTo>
                    <a:pt x="196" y="56"/>
                  </a:lnTo>
                  <a:lnTo>
                    <a:pt x="185" y="48"/>
                  </a:lnTo>
                  <a:lnTo>
                    <a:pt x="178" y="48"/>
                  </a:lnTo>
                  <a:lnTo>
                    <a:pt x="172" y="53"/>
                  </a:lnTo>
                  <a:lnTo>
                    <a:pt x="170" y="59"/>
                  </a:lnTo>
                  <a:lnTo>
                    <a:pt x="170" y="67"/>
                  </a:lnTo>
                  <a:lnTo>
                    <a:pt x="173" y="73"/>
                  </a:lnTo>
                  <a:lnTo>
                    <a:pt x="176" y="75"/>
                  </a:lnTo>
                  <a:lnTo>
                    <a:pt x="181" y="76"/>
                  </a:lnTo>
                  <a:lnTo>
                    <a:pt x="185" y="76"/>
                  </a:lnTo>
                  <a:lnTo>
                    <a:pt x="193" y="75"/>
                  </a:lnTo>
                  <a:lnTo>
                    <a:pt x="194" y="82"/>
                  </a:lnTo>
                  <a:lnTo>
                    <a:pt x="196" y="89"/>
                  </a:lnTo>
                  <a:lnTo>
                    <a:pt x="200" y="96"/>
                  </a:lnTo>
                  <a:lnTo>
                    <a:pt x="201" y="105"/>
                  </a:lnTo>
                  <a:lnTo>
                    <a:pt x="189" y="103"/>
                  </a:lnTo>
                  <a:lnTo>
                    <a:pt x="178" y="105"/>
                  </a:lnTo>
                  <a:lnTo>
                    <a:pt x="167" y="106"/>
                  </a:lnTo>
                  <a:lnTo>
                    <a:pt x="157" y="108"/>
                  </a:lnTo>
                  <a:lnTo>
                    <a:pt x="145" y="109"/>
                  </a:lnTo>
                  <a:lnTo>
                    <a:pt x="132" y="111"/>
                  </a:lnTo>
                  <a:lnTo>
                    <a:pt x="120" y="113"/>
                  </a:lnTo>
                  <a:lnTo>
                    <a:pt x="110" y="116"/>
                  </a:lnTo>
                  <a:lnTo>
                    <a:pt x="96" y="119"/>
                  </a:lnTo>
                  <a:lnTo>
                    <a:pt x="85" y="121"/>
                  </a:lnTo>
                  <a:lnTo>
                    <a:pt x="73" y="121"/>
                  </a:lnTo>
                  <a:lnTo>
                    <a:pt x="63" y="123"/>
                  </a:lnTo>
                  <a:lnTo>
                    <a:pt x="51" y="123"/>
                  </a:lnTo>
                  <a:lnTo>
                    <a:pt x="40" y="124"/>
                  </a:lnTo>
                  <a:lnTo>
                    <a:pt x="30" y="123"/>
                  </a:lnTo>
                  <a:lnTo>
                    <a:pt x="20" y="122"/>
                  </a:lnTo>
                  <a:lnTo>
                    <a:pt x="11" y="111"/>
                  </a:lnTo>
                  <a:lnTo>
                    <a:pt x="6" y="101"/>
                  </a:lnTo>
                  <a:lnTo>
                    <a:pt x="2" y="93"/>
                  </a:lnTo>
                  <a:lnTo>
                    <a:pt x="1" y="84"/>
                  </a:lnTo>
                  <a:lnTo>
                    <a:pt x="0" y="75"/>
                  </a:lnTo>
                  <a:lnTo>
                    <a:pt x="4" y="68"/>
                  </a:lnTo>
                  <a:lnTo>
                    <a:pt x="6" y="59"/>
                  </a:lnTo>
                  <a:lnTo>
                    <a:pt x="12" y="53"/>
                  </a:lnTo>
                  <a:lnTo>
                    <a:pt x="18" y="45"/>
                  </a:lnTo>
                  <a:lnTo>
                    <a:pt x="25" y="39"/>
                  </a:lnTo>
                  <a:lnTo>
                    <a:pt x="32" y="33"/>
                  </a:lnTo>
                  <a:lnTo>
                    <a:pt x="42" y="27"/>
                  </a:lnTo>
                  <a:lnTo>
                    <a:pt x="52" y="21"/>
                  </a:lnTo>
                  <a:lnTo>
                    <a:pt x="61" y="16"/>
                  </a:lnTo>
                  <a:lnTo>
                    <a:pt x="72" y="12"/>
                  </a:lnTo>
                  <a:lnTo>
                    <a:pt x="83" y="7"/>
                  </a:lnTo>
                  <a:lnTo>
                    <a:pt x="79" y="15"/>
                  </a:lnTo>
                  <a:lnTo>
                    <a:pt x="76" y="22"/>
                  </a:lnTo>
                  <a:lnTo>
                    <a:pt x="71" y="31"/>
                  </a:lnTo>
                  <a:lnTo>
                    <a:pt x="70" y="40"/>
                  </a:lnTo>
                  <a:lnTo>
                    <a:pt x="79" y="36"/>
                  </a:lnTo>
                  <a:lnTo>
                    <a:pt x="90" y="33"/>
                  </a:lnTo>
                  <a:lnTo>
                    <a:pt x="100" y="27"/>
                  </a:lnTo>
                  <a:lnTo>
                    <a:pt x="112" y="21"/>
                  </a:lnTo>
                  <a:lnTo>
                    <a:pt x="122" y="15"/>
                  </a:lnTo>
                  <a:lnTo>
                    <a:pt x="132" y="8"/>
                  </a:lnTo>
                  <a:lnTo>
                    <a:pt x="142" y="4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3" name="Freeform 444"/>
            <p:cNvSpPr>
              <a:spLocks/>
            </p:cNvSpPr>
            <p:nvPr/>
          </p:nvSpPr>
          <p:spPr bwMode="auto">
            <a:xfrm>
              <a:off x="6940" y="3800"/>
              <a:ext cx="14" cy="91"/>
            </a:xfrm>
            <a:custGeom>
              <a:avLst/>
              <a:gdLst>
                <a:gd name="T0" fmla="*/ 0 w 57"/>
                <a:gd name="T1" fmla="*/ 0 h 364"/>
                <a:gd name="T2" fmla="*/ 0 w 57"/>
                <a:gd name="T3" fmla="*/ 0 h 364"/>
                <a:gd name="T4" fmla="*/ 0 w 57"/>
                <a:gd name="T5" fmla="*/ 0 h 364"/>
                <a:gd name="T6" fmla="*/ 0 w 57"/>
                <a:gd name="T7" fmla="*/ 0 h 364"/>
                <a:gd name="T8" fmla="*/ 0 w 57"/>
                <a:gd name="T9" fmla="*/ 0 h 364"/>
                <a:gd name="T10" fmla="*/ 0 w 57"/>
                <a:gd name="T11" fmla="*/ 0 h 364"/>
                <a:gd name="T12" fmla="*/ 0 w 57"/>
                <a:gd name="T13" fmla="*/ 0 h 364"/>
                <a:gd name="T14" fmla="*/ 0 w 57"/>
                <a:gd name="T15" fmla="*/ 0 h 364"/>
                <a:gd name="T16" fmla="*/ 0 w 57"/>
                <a:gd name="T17" fmla="*/ 0 h 364"/>
                <a:gd name="T18" fmla="*/ 0 w 57"/>
                <a:gd name="T19" fmla="*/ 0 h 364"/>
                <a:gd name="T20" fmla="*/ 0 w 57"/>
                <a:gd name="T21" fmla="*/ 0 h 364"/>
                <a:gd name="T22" fmla="*/ 0 w 57"/>
                <a:gd name="T23" fmla="*/ 0 h 364"/>
                <a:gd name="T24" fmla="*/ 0 w 57"/>
                <a:gd name="T25" fmla="*/ 0 h 364"/>
                <a:gd name="T26" fmla="*/ 0 w 57"/>
                <a:gd name="T27" fmla="*/ 0 h 364"/>
                <a:gd name="T28" fmla="*/ 0 w 57"/>
                <a:gd name="T29" fmla="*/ 0 h 364"/>
                <a:gd name="T30" fmla="*/ 0 w 57"/>
                <a:gd name="T31" fmla="*/ 0 h 364"/>
                <a:gd name="T32" fmla="*/ 0 w 57"/>
                <a:gd name="T33" fmla="*/ 0 h 364"/>
                <a:gd name="T34" fmla="*/ 0 w 57"/>
                <a:gd name="T35" fmla="*/ 0 h 364"/>
                <a:gd name="T36" fmla="*/ 0 w 57"/>
                <a:gd name="T37" fmla="*/ 0 h 364"/>
                <a:gd name="T38" fmla="*/ 0 w 57"/>
                <a:gd name="T39" fmla="*/ 0 h 364"/>
                <a:gd name="T40" fmla="*/ 0 w 57"/>
                <a:gd name="T41" fmla="*/ 0 h 364"/>
                <a:gd name="T42" fmla="*/ 0 w 57"/>
                <a:gd name="T43" fmla="*/ 0 h 364"/>
                <a:gd name="T44" fmla="*/ 0 w 57"/>
                <a:gd name="T45" fmla="*/ 0 h 364"/>
                <a:gd name="T46" fmla="*/ 0 w 57"/>
                <a:gd name="T47" fmla="*/ 0 h 364"/>
                <a:gd name="T48" fmla="*/ 0 w 57"/>
                <a:gd name="T49" fmla="*/ 0 h 364"/>
                <a:gd name="T50" fmla="*/ 0 w 57"/>
                <a:gd name="T51" fmla="*/ 0 h 364"/>
                <a:gd name="T52" fmla="*/ 0 w 57"/>
                <a:gd name="T53" fmla="*/ 0 h 364"/>
                <a:gd name="T54" fmla="*/ 0 w 57"/>
                <a:gd name="T55" fmla="*/ 0 h 364"/>
                <a:gd name="T56" fmla="*/ 0 w 57"/>
                <a:gd name="T57" fmla="*/ 0 h 364"/>
                <a:gd name="T58" fmla="*/ 0 w 57"/>
                <a:gd name="T59" fmla="*/ 0 h 364"/>
                <a:gd name="T60" fmla="*/ 0 w 57"/>
                <a:gd name="T61" fmla="*/ 0 h 364"/>
                <a:gd name="T62" fmla="*/ 0 w 57"/>
                <a:gd name="T63" fmla="*/ 0 h 364"/>
                <a:gd name="T64" fmla="*/ 0 w 57"/>
                <a:gd name="T65" fmla="*/ 0 h 364"/>
                <a:gd name="T66" fmla="*/ 0 w 57"/>
                <a:gd name="T67" fmla="*/ 0 h 364"/>
                <a:gd name="T68" fmla="*/ 0 w 57"/>
                <a:gd name="T69" fmla="*/ 0 h 364"/>
                <a:gd name="T70" fmla="*/ 0 w 57"/>
                <a:gd name="T71" fmla="*/ 0 h 364"/>
                <a:gd name="T72" fmla="*/ 0 w 57"/>
                <a:gd name="T73" fmla="*/ 0 h 3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64"/>
                <a:gd name="T113" fmla="*/ 57 w 57"/>
                <a:gd name="T114" fmla="*/ 364 h 3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64">
                  <a:moveTo>
                    <a:pt x="22" y="2"/>
                  </a:moveTo>
                  <a:lnTo>
                    <a:pt x="28" y="1"/>
                  </a:lnTo>
                  <a:lnTo>
                    <a:pt x="33" y="1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3" y="4"/>
                  </a:lnTo>
                  <a:lnTo>
                    <a:pt x="54" y="8"/>
                  </a:lnTo>
                  <a:lnTo>
                    <a:pt x="55" y="14"/>
                  </a:lnTo>
                  <a:lnTo>
                    <a:pt x="52" y="16"/>
                  </a:lnTo>
                  <a:lnTo>
                    <a:pt x="48" y="19"/>
                  </a:lnTo>
                  <a:lnTo>
                    <a:pt x="49" y="28"/>
                  </a:lnTo>
                  <a:lnTo>
                    <a:pt x="52" y="38"/>
                  </a:lnTo>
                  <a:lnTo>
                    <a:pt x="54" y="47"/>
                  </a:lnTo>
                  <a:lnTo>
                    <a:pt x="55" y="56"/>
                  </a:lnTo>
                  <a:lnTo>
                    <a:pt x="55" y="65"/>
                  </a:lnTo>
                  <a:lnTo>
                    <a:pt x="55" y="75"/>
                  </a:lnTo>
                  <a:lnTo>
                    <a:pt x="55" y="84"/>
                  </a:lnTo>
                  <a:lnTo>
                    <a:pt x="57" y="94"/>
                  </a:lnTo>
                  <a:lnTo>
                    <a:pt x="55" y="103"/>
                  </a:lnTo>
                  <a:lnTo>
                    <a:pt x="55" y="111"/>
                  </a:lnTo>
                  <a:lnTo>
                    <a:pt x="54" y="120"/>
                  </a:lnTo>
                  <a:lnTo>
                    <a:pt x="53" y="129"/>
                  </a:lnTo>
                  <a:lnTo>
                    <a:pt x="51" y="137"/>
                  </a:lnTo>
                  <a:lnTo>
                    <a:pt x="48" y="147"/>
                  </a:lnTo>
                  <a:lnTo>
                    <a:pt x="46" y="156"/>
                  </a:lnTo>
                  <a:lnTo>
                    <a:pt x="43" y="165"/>
                  </a:lnTo>
                  <a:lnTo>
                    <a:pt x="45" y="171"/>
                  </a:lnTo>
                  <a:lnTo>
                    <a:pt x="47" y="178"/>
                  </a:lnTo>
                  <a:lnTo>
                    <a:pt x="47" y="185"/>
                  </a:lnTo>
                  <a:lnTo>
                    <a:pt x="47" y="194"/>
                  </a:lnTo>
                  <a:lnTo>
                    <a:pt x="46" y="201"/>
                  </a:lnTo>
                  <a:lnTo>
                    <a:pt x="46" y="209"/>
                  </a:lnTo>
                  <a:lnTo>
                    <a:pt x="45" y="216"/>
                  </a:lnTo>
                  <a:lnTo>
                    <a:pt x="45" y="225"/>
                  </a:lnTo>
                  <a:lnTo>
                    <a:pt x="43" y="233"/>
                  </a:lnTo>
                  <a:lnTo>
                    <a:pt x="42" y="241"/>
                  </a:lnTo>
                  <a:lnTo>
                    <a:pt x="41" y="249"/>
                  </a:lnTo>
                  <a:lnTo>
                    <a:pt x="41" y="256"/>
                  </a:lnTo>
                  <a:lnTo>
                    <a:pt x="40" y="264"/>
                  </a:lnTo>
                  <a:lnTo>
                    <a:pt x="40" y="273"/>
                  </a:lnTo>
                  <a:lnTo>
                    <a:pt x="40" y="280"/>
                  </a:lnTo>
                  <a:lnTo>
                    <a:pt x="42" y="288"/>
                  </a:lnTo>
                  <a:lnTo>
                    <a:pt x="37" y="295"/>
                  </a:lnTo>
                  <a:lnTo>
                    <a:pt x="37" y="303"/>
                  </a:lnTo>
                  <a:lnTo>
                    <a:pt x="37" y="310"/>
                  </a:lnTo>
                  <a:lnTo>
                    <a:pt x="40" y="318"/>
                  </a:lnTo>
                  <a:lnTo>
                    <a:pt x="40" y="327"/>
                  </a:lnTo>
                  <a:lnTo>
                    <a:pt x="41" y="335"/>
                  </a:lnTo>
                  <a:lnTo>
                    <a:pt x="40" y="344"/>
                  </a:lnTo>
                  <a:lnTo>
                    <a:pt x="37" y="355"/>
                  </a:lnTo>
                  <a:lnTo>
                    <a:pt x="29" y="357"/>
                  </a:lnTo>
                  <a:lnTo>
                    <a:pt x="21" y="359"/>
                  </a:lnTo>
                  <a:lnTo>
                    <a:pt x="12" y="361"/>
                  </a:lnTo>
                  <a:lnTo>
                    <a:pt x="6" y="364"/>
                  </a:lnTo>
                  <a:lnTo>
                    <a:pt x="4" y="342"/>
                  </a:lnTo>
                  <a:lnTo>
                    <a:pt x="2" y="319"/>
                  </a:lnTo>
                  <a:lnTo>
                    <a:pt x="1" y="296"/>
                  </a:lnTo>
                  <a:lnTo>
                    <a:pt x="1" y="274"/>
                  </a:lnTo>
                  <a:lnTo>
                    <a:pt x="0" y="251"/>
                  </a:lnTo>
                  <a:lnTo>
                    <a:pt x="0" y="228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59"/>
                  </a:lnTo>
                  <a:lnTo>
                    <a:pt x="0" y="137"/>
                  </a:lnTo>
                  <a:lnTo>
                    <a:pt x="1" y="115"/>
                  </a:lnTo>
                  <a:lnTo>
                    <a:pt x="2" y="93"/>
                  </a:lnTo>
                  <a:lnTo>
                    <a:pt x="2" y="71"/>
                  </a:lnTo>
                  <a:lnTo>
                    <a:pt x="5" y="50"/>
                  </a:lnTo>
                  <a:lnTo>
                    <a:pt x="6" y="29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4" name="Freeform 445"/>
            <p:cNvSpPr>
              <a:spLocks/>
            </p:cNvSpPr>
            <p:nvPr/>
          </p:nvSpPr>
          <p:spPr bwMode="auto">
            <a:xfrm>
              <a:off x="6875" y="3810"/>
              <a:ext cx="56" cy="25"/>
            </a:xfrm>
            <a:custGeom>
              <a:avLst/>
              <a:gdLst>
                <a:gd name="T0" fmla="*/ 0 w 224"/>
                <a:gd name="T1" fmla="*/ 0 h 101"/>
                <a:gd name="T2" fmla="*/ 0 w 224"/>
                <a:gd name="T3" fmla="*/ 0 h 101"/>
                <a:gd name="T4" fmla="*/ 0 w 224"/>
                <a:gd name="T5" fmla="*/ 0 h 101"/>
                <a:gd name="T6" fmla="*/ 0 w 224"/>
                <a:gd name="T7" fmla="*/ 0 h 101"/>
                <a:gd name="T8" fmla="*/ 0 w 224"/>
                <a:gd name="T9" fmla="*/ 0 h 101"/>
                <a:gd name="T10" fmla="*/ 0 w 224"/>
                <a:gd name="T11" fmla="*/ 0 h 101"/>
                <a:gd name="T12" fmla="*/ 0 w 224"/>
                <a:gd name="T13" fmla="*/ 0 h 101"/>
                <a:gd name="T14" fmla="*/ 0 w 224"/>
                <a:gd name="T15" fmla="*/ 0 h 101"/>
                <a:gd name="T16" fmla="*/ 0 w 224"/>
                <a:gd name="T17" fmla="*/ 0 h 101"/>
                <a:gd name="T18" fmla="*/ 0 w 224"/>
                <a:gd name="T19" fmla="*/ 0 h 101"/>
                <a:gd name="T20" fmla="*/ 0 w 224"/>
                <a:gd name="T21" fmla="*/ 0 h 101"/>
                <a:gd name="T22" fmla="*/ 0 w 224"/>
                <a:gd name="T23" fmla="*/ 0 h 101"/>
                <a:gd name="T24" fmla="*/ 0 w 224"/>
                <a:gd name="T25" fmla="*/ 0 h 101"/>
                <a:gd name="T26" fmla="*/ 0 w 224"/>
                <a:gd name="T27" fmla="*/ 0 h 101"/>
                <a:gd name="T28" fmla="*/ 0 w 224"/>
                <a:gd name="T29" fmla="*/ 0 h 101"/>
                <a:gd name="T30" fmla="*/ 0 w 224"/>
                <a:gd name="T31" fmla="*/ 0 h 101"/>
                <a:gd name="T32" fmla="*/ 0 w 224"/>
                <a:gd name="T33" fmla="*/ 0 h 101"/>
                <a:gd name="T34" fmla="*/ 0 w 224"/>
                <a:gd name="T35" fmla="*/ 0 h 101"/>
                <a:gd name="T36" fmla="*/ 0 w 224"/>
                <a:gd name="T37" fmla="*/ 0 h 101"/>
                <a:gd name="T38" fmla="*/ 0 w 224"/>
                <a:gd name="T39" fmla="*/ 0 h 101"/>
                <a:gd name="T40" fmla="*/ 0 w 224"/>
                <a:gd name="T41" fmla="*/ 0 h 101"/>
                <a:gd name="T42" fmla="*/ 0 w 224"/>
                <a:gd name="T43" fmla="*/ 0 h 101"/>
                <a:gd name="T44" fmla="*/ 0 w 224"/>
                <a:gd name="T45" fmla="*/ 0 h 101"/>
                <a:gd name="T46" fmla="*/ 0 w 224"/>
                <a:gd name="T47" fmla="*/ 0 h 101"/>
                <a:gd name="T48" fmla="*/ 0 w 224"/>
                <a:gd name="T49" fmla="*/ 0 h 101"/>
                <a:gd name="T50" fmla="*/ 0 w 224"/>
                <a:gd name="T51" fmla="*/ 0 h 101"/>
                <a:gd name="T52" fmla="*/ 0 w 224"/>
                <a:gd name="T53" fmla="*/ 0 h 101"/>
                <a:gd name="T54" fmla="*/ 0 w 224"/>
                <a:gd name="T55" fmla="*/ 0 h 101"/>
                <a:gd name="T56" fmla="*/ 0 w 224"/>
                <a:gd name="T57" fmla="*/ 0 h 101"/>
                <a:gd name="T58" fmla="*/ 0 w 224"/>
                <a:gd name="T59" fmla="*/ 0 h 101"/>
                <a:gd name="T60" fmla="*/ 0 w 224"/>
                <a:gd name="T61" fmla="*/ 0 h 101"/>
                <a:gd name="T62" fmla="*/ 0 w 224"/>
                <a:gd name="T63" fmla="*/ 0 h 101"/>
                <a:gd name="T64" fmla="*/ 0 w 224"/>
                <a:gd name="T65" fmla="*/ 0 h 101"/>
                <a:gd name="T66" fmla="*/ 0 w 224"/>
                <a:gd name="T67" fmla="*/ 0 h 101"/>
                <a:gd name="T68" fmla="*/ 0 w 224"/>
                <a:gd name="T69" fmla="*/ 0 h 101"/>
                <a:gd name="T70" fmla="*/ 0 w 224"/>
                <a:gd name="T71" fmla="*/ 0 h 101"/>
                <a:gd name="T72" fmla="*/ 0 w 224"/>
                <a:gd name="T73" fmla="*/ 0 h 101"/>
                <a:gd name="T74" fmla="*/ 0 w 224"/>
                <a:gd name="T75" fmla="*/ 0 h 101"/>
                <a:gd name="T76" fmla="*/ 0 w 224"/>
                <a:gd name="T77" fmla="*/ 0 h 101"/>
                <a:gd name="T78" fmla="*/ 0 w 224"/>
                <a:gd name="T79" fmla="*/ 0 h 101"/>
                <a:gd name="T80" fmla="*/ 0 w 224"/>
                <a:gd name="T81" fmla="*/ 0 h 101"/>
                <a:gd name="T82" fmla="*/ 0 w 224"/>
                <a:gd name="T83" fmla="*/ 0 h 101"/>
                <a:gd name="T84" fmla="*/ 0 w 224"/>
                <a:gd name="T85" fmla="*/ 0 h 101"/>
                <a:gd name="T86" fmla="*/ 0 w 224"/>
                <a:gd name="T87" fmla="*/ 0 h 101"/>
                <a:gd name="T88" fmla="*/ 0 w 224"/>
                <a:gd name="T89" fmla="*/ 0 h 101"/>
                <a:gd name="T90" fmla="*/ 0 w 224"/>
                <a:gd name="T91" fmla="*/ 0 h 101"/>
                <a:gd name="T92" fmla="*/ 0 w 224"/>
                <a:gd name="T93" fmla="*/ 0 h 101"/>
                <a:gd name="T94" fmla="*/ 0 w 224"/>
                <a:gd name="T95" fmla="*/ 0 h 101"/>
                <a:gd name="T96" fmla="*/ 0 w 224"/>
                <a:gd name="T97" fmla="*/ 0 h 101"/>
                <a:gd name="T98" fmla="*/ 0 w 224"/>
                <a:gd name="T99" fmla="*/ 0 h 1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4"/>
                <a:gd name="T151" fmla="*/ 0 h 101"/>
                <a:gd name="T152" fmla="*/ 224 w 224"/>
                <a:gd name="T153" fmla="*/ 101 h 1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4" h="101">
                  <a:moveTo>
                    <a:pt x="103" y="0"/>
                  </a:moveTo>
                  <a:lnTo>
                    <a:pt x="108" y="3"/>
                  </a:lnTo>
                  <a:lnTo>
                    <a:pt x="112" y="5"/>
                  </a:lnTo>
                  <a:lnTo>
                    <a:pt x="112" y="9"/>
                  </a:lnTo>
                  <a:lnTo>
                    <a:pt x="112" y="14"/>
                  </a:lnTo>
                  <a:lnTo>
                    <a:pt x="104" y="23"/>
                  </a:lnTo>
                  <a:lnTo>
                    <a:pt x="96" y="32"/>
                  </a:lnTo>
                  <a:lnTo>
                    <a:pt x="91" y="42"/>
                  </a:lnTo>
                  <a:lnTo>
                    <a:pt x="92" y="53"/>
                  </a:lnTo>
                  <a:lnTo>
                    <a:pt x="99" y="45"/>
                  </a:lnTo>
                  <a:lnTo>
                    <a:pt x="108" y="40"/>
                  </a:lnTo>
                  <a:lnTo>
                    <a:pt x="115" y="33"/>
                  </a:lnTo>
                  <a:lnTo>
                    <a:pt x="125" y="27"/>
                  </a:lnTo>
                  <a:lnTo>
                    <a:pt x="132" y="22"/>
                  </a:lnTo>
                  <a:lnTo>
                    <a:pt x="142" y="16"/>
                  </a:lnTo>
                  <a:lnTo>
                    <a:pt x="151" y="13"/>
                  </a:lnTo>
                  <a:lnTo>
                    <a:pt x="161" y="12"/>
                  </a:lnTo>
                  <a:lnTo>
                    <a:pt x="161" y="19"/>
                  </a:lnTo>
                  <a:lnTo>
                    <a:pt x="158" y="27"/>
                  </a:lnTo>
                  <a:lnTo>
                    <a:pt x="154" y="30"/>
                  </a:lnTo>
                  <a:lnTo>
                    <a:pt x="149" y="35"/>
                  </a:lnTo>
                  <a:lnTo>
                    <a:pt x="143" y="38"/>
                  </a:lnTo>
                  <a:lnTo>
                    <a:pt x="138" y="42"/>
                  </a:lnTo>
                  <a:lnTo>
                    <a:pt x="131" y="45"/>
                  </a:lnTo>
                  <a:lnTo>
                    <a:pt x="127" y="50"/>
                  </a:lnTo>
                  <a:lnTo>
                    <a:pt x="124" y="55"/>
                  </a:lnTo>
                  <a:lnTo>
                    <a:pt x="122" y="61"/>
                  </a:lnTo>
                  <a:lnTo>
                    <a:pt x="131" y="64"/>
                  </a:lnTo>
                  <a:lnTo>
                    <a:pt x="140" y="62"/>
                  </a:lnTo>
                  <a:lnTo>
                    <a:pt x="149" y="56"/>
                  </a:lnTo>
                  <a:lnTo>
                    <a:pt x="158" y="51"/>
                  </a:lnTo>
                  <a:lnTo>
                    <a:pt x="167" y="42"/>
                  </a:lnTo>
                  <a:lnTo>
                    <a:pt x="178" y="35"/>
                  </a:lnTo>
                  <a:lnTo>
                    <a:pt x="185" y="27"/>
                  </a:lnTo>
                  <a:lnTo>
                    <a:pt x="193" y="24"/>
                  </a:lnTo>
                  <a:lnTo>
                    <a:pt x="197" y="23"/>
                  </a:lnTo>
                  <a:lnTo>
                    <a:pt x="201" y="24"/>
                  </a:lnTo>
                  <a:lnTo>
                    <a:pt x="204" y="29"/>
                  </a:lnTo>
                  <a:lnTo>
                    <a:pt x="209" y="37"/>
                  </a:lnTo>
                  <a:lnTo>
                    <a:pt x="201" y="38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75" y="66"/>
                  </a:lnTo>
                  <a:lnTo>
                    <a:pt x="178" y="69"/>
                  </a:lnTo>
                  <a:lnTo>
                    <a:pt x="183" y="72"/>
                  </a:lnTo>
                  <a:lnTo>
                    <a:pt x="186" y="71"/>
                  </a:lnTo>
                  <a:lnTo>
                    <a:pt x="190" y="71"/>
                  </a:lnTo>
                  <a:lnTo>
                    <a:pt x="197" y="70"/>
                  </a:lnTo>
                  <a:lnTo>
                    <a:pt x="204" y="68"/>
                  </a:lnTo>
                  <a:lnTo>
                    <a:pt x="210" y="69"/>
                  </a:lnTo>
                  <a:lnTo>
                    <a:pt x="214" y="71"/>
                  </a:lnTo>
                  <a:lnTo>
                    <a:pt x="219" y="72"/>
                  </a:lnTo>
                  <a:lnTo>
                    <a:pt x="224" y="72"/>
                  </a:lnTo>
                  <a:lnTo>
                    <a:pt x="213" y="78"/>
                  </a:lnTo>
                  <a:lnTo>
                    <a:pt x="202" y="84"/>
                  </a:lnTo>
                  <a:lnTo>
                    <a:pt x="190" y="89"/>
                  </a:lnTo>
                  <a:lnTo>
                    <a:pt x="179" y="94"/>
                  </a:lnTo>
                  <a:lnTo>
                    <a:pt x="166" y="96"/>
                  </a:lnTo>
                  <a:lnTo>
                    <a:pt x="152" y="98"/>
                  </a:lnTo>
                  <a:lnTo>
                    <a:pt x="139" y="98"/>
                  </a:lnTo>
                  <a:lnTo>
                    <a:pt x="126" y="101"/>
                  </a:lnTo>
                  <a:lnTo>
                    <a:pt x="112" y="99"/>
                  </a:lnTo>
                  <a:lnTo>
                    <a:pt x="97" y="99"/>
                  </a:lnTo>
                  <a:lnTo>
                    <a:pt x="84" y="98"/>
                  </a:lnTo>
                  <a:lnTo>
                    <a:pt x="72" y="98"/>
                  </a:lnTo>
                  <a:lnTo>
                    <a:pt x="59" y="98"/>
                  </a:lnTo>
                  <a:lnTo>
                    <a:pt x="46" y="98"/>
                  </a:lnTo>
                  <a:lnTo>
                    <a:pt x="34" y="98"/>
                  </a:lnTo>
                  <a:lnTo>
                    <a:pt x="25" y="98"/>
                  </a:lnTo>
                  <a:lnTo>
                    <a:pt x="15" y="93"/>
                  </a:lnTo>
                  <a:lnTo>
                    <a:pt x="9" y="88"/>
                  </a:lnTo>
                  <a:lnTo>
                    <a:pt x="4" y="81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3" y="46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4" y="25"/>
                  </a:lnTo>
                  <a:lnTo>
                    <a:pt x="21" y="21"/>
                  </a:lnTo>
                  <a:lnTo>
                    <a:pt x="27" y="14"/>
                  </a:lnTo>
                  <a:lnTo>
                    <a:pt x="33" y="12"/>
                  </a:lnTo>
                  <a:lnTo>
                    <a:pt x="39" y="9"/>
                  </a:lnTo>
                  <a:lnTo>
                    <a:pt x="46" y="8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46" y="19"/>
                  </a:lnTo>
                  <a:lnTo>
                    <a:pt x="48" y="25"/>
                  </a:lnTo>
                  <a:lnTo>
                    <a:pt x="51" y="31"/>
                  </a:lnTo>
                  <a:lnTo>
                    <a:pt x="57" y="37"/>
                  </a:lnTo>
                  <a:lnTo>
                    <a:pt x="62" y="31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80" y="16"/>
                  </a:lnTo>
                  <a:lnTo>
                    <a:pt x="91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5" name="Freeform 446"/>
            <p:cNvSpPr>
              <a:spLocks/>
            </p:cNvSpPr>
            <p:nvPr/>
          </p:nvSpPr>
          <p:spPr bwMode="auto">
            <a:xfrm>
              <a:off x="6968" y="3822"/>
              <a:ext cx="12" cy="5"/>
            </a:xfrm>
            <a:custGeom>
              <a:avLst/>
              <a:gdLst>
                <a:gd name="T0" fmla="*/ 0 w 50"/>
                <a:gd name="T1" fmla="*/ 0 h 21"/>
                <a:gd name="T2" fmla="*/ 0 w 50"/>
                <a:gd name="T3" fmla="*/ 0 h 21"/>
                <a:gd name="T4" fmla="*/ 0 w 50"/>
                <a:gd name="T5" fmla="*/ 0 h 21"/>
                <a:gd name="T6" fmla="*/ 0 w 50"/>
                <a:gd name="T7" fmla="*/ 0 h 21"/>
                <a:gd name="T8" fmla="*/ 0 w 50"/>
                <a:gd name="T9" fmla="*/ 0 h 21"/>
                <a:gd name="T10" fmla="*/ 0 w 50"/>
                <a:gd name="T11" fmla="*/ 0 h 21"/>
                <a:gd name="T12" fmla="*/ 0 w 50"/>
                <a:gd name="T13" fmla="*/ 0 h 21"/>
                <a:gd name="T14" fmla="*/ 0 w 50"/>
                <a:gd name="T15" fmla="*/ 0 h 21"/>
                <a:gd name="T16" fmla="*/ 0 w 50"/>
                <a:gd name="T17" fmla="*/ 0 h 21"/>
                <a:gd name="T18" fmla="*/ 0 w 5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21"/>
                <a:gd name="T32" fmla="*/ 50 w 5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21">
                  <a:moveTo>
                    <a:pt x="0" y="0"/>
                  </a:moveTo>
                  <a:lnTo>
                    <a:pt x="9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2"/>
                  </a:lnTo>
                  <a:lnTo>
                    <a:pt x="50" y="7"/>
                  </a:lnTo>
                  <a:lnTo>
                    <a:pt x="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6" name="Freeform 447"/>
            <p:cNvSpPr>
              <a:spLocks/>
            </p:cNvSpPr>
            <p:nvPr/>
          </p:nvSpPr>
          <p:spPr bwMode="auto">
            <a:xfrm>
              <a:off x="7112" y="3822"/>
              <a:ext cx="33" cy="13"/>
            </a:xfrm>
            <a:custGeom>
              <a:avLst/>
              <a:gdLst>
                <a:gd name="T0" fmla="*/ 0 w 130"/>
                <a:gd name="T1" fmla="*/ 0 h 54"/>
                <a:gd name="T2" fmla="*/ 0 w 130"/>
                <a:gd name="T3" fmla="*/ 0 h 54"/>
                <a:gd name="T4" fmla="*/ 0 w 130"/>
                <a:gd name="T5" fmla="*/ 0 h 54"/>
                <a:gd name="T6" fmla="*/ 0 w 130"/>
                <a:gd name="T7" fmla="*/ 0 h 54"/>
                <a:gd name="T8" fmla="*/ 0 w 130"/>
                <a:gd name="T9" fmla="*/ 0 h 54"/>
                <a:gd name="T10" fmla="*/ 0 w 130"/>
                <a:gd name="T11" fmla="*/ 0 h 54"/>
                <a:gd name="T12" fmla="*/ 0 w 130"/>
                <a:gd name="T13" fmla="*/ 0 h 54"/>
                <a:gd name="T14" fmla="*/ 0 w 130"/>
                <a:gd name="T15" fmla="*/ 0 h 54"/>
                <a:gd name="T16" fmla="*/ 0 w 130"/>
                <a:gd name="T17" fmla="*/ 0 h 54"/>
                <a:gd name="T18" fmla="*/ 0 w 130"/>
                <a:gd name="T19" fmla="*/ 0 h 54"/>
                <a:gd name="T20" fmla="*/ 0 w 130"/>
                <a:gd name="T21" fmla="*/ 0 h 54"/>
                <a:gd name="T22" fmla="*/ 0 w 130"/>
                <a:gd name="T23" fmla="*/ 0 h 54"/>
                <a:gd name="T24" fmla="*/ 0 w 130"/>
                <a:gd name="T25" fmla="*/ 0 h 54"/>
                <a:gd name="T26" fmla="*/ 0 w 130"/>
                <a:gd name="T27" fmla="*/ 0 h 54"/>
                <a:gd name="T28" fmla="*/ 0 w 130"/>
                <a:gd name="T29" fmla="*/ 0 h 54"/>
                <a:gd name="T30" fmla="*/ 0 w 130"/>
                <a:gd name="T31" fmla="*/ 0 h 54"/>
                <a:gd name="T32" fmla="*/ 0 w 130"/>
                <a:gd name="T33" fmla="*/ 0 h 54"/>
                <a:gd name="T34" fmla="*/ 0 w 130"/>
                <a:gd name="T35" fmla="*/ 0 h 54"/>
                <a:gd name="T36" fmla="*/ 0 w 130"/>
                <a:gd name="T37" fmla="*/ 0 h 54"/>
                <a:gd name="T38" fmla="*/ 0 w 130"/>
                <a:gd name="T39" fmla="*/ 0 h 54"/>
                <a:gd name="T40" fmla="*/ 0 w 130"/>
                <a:gd name="T41" fmla="*/ 0 h 54"/>
                <a:gd name="T42" fmla="*/ 0 w 130"/>
                <a:gd name="T43" fmla="*/ 0 h 54"/>
                <a:gd name="T44" fmla="*/ 0 w 130"/>
                <a:gd name="T45" fmla="*/ 0 h 54"/>
                <a:gd name="T46" fmla="*/ 0 w 130"/>
                <a:gd name="T47" fmla="*/ 0 h 54"/>
                <a:gd name="T48" fmla="*/ 0 w 130"/>
                <a:gd name="T49" fmla="*/ 0 h 54"/>
                <a:gd name="T50" fmla="*/ 0 w 130"/>
                <a:gd name="T51" fmla="*/ 0 h 54"/>
                <a:gd name="T52" fmla="*/ 0 w 130"/>
                <a:gd name="T53" fmla="*/ 0 h 54"/>
                <a:gd name="T54" fmla="*/ 0 w 130"/>
                <a:gd name="T55" fmla="*/ 0 h 54"/>
                <a:gd name="T56" fmla="*/ 0 w 130"/>
                <a:gd name="T57" fmla="*/ 0 h 54"/>
                <a:gd name="T58" fmla="*/ 0 w 130"/>
                <a:gd name="T59" fmla="*/ 0 h 54"/>
                <a:gd name="T60" fmla="*/ 0 w 130"/>
                <a:gd name="T61" fmla="*/ 0 h 54"/>
                <a:gd name="T62" fmla="*/ 0 w 130"/>
                <a:gd name="T63" fmla="*/ 0 h 54"/>
                <a:gd name="T64" fmla="*/ 0 w 130"/>
                <a:gd name="T65" fmla="*/ 0 h 54"/>
                <a:gd name="T66" fmla="*/ 0 w 130"/>
                <a:gd name="T67" fmla="*/ 0 h 54"/>
                <a:gd name="T68" fmla="*/ 0 w 130"/>
                <a:gd name="T69" fmla="*/ 0 h 54"/>
                <a:gd name="T70" fmla="*/ 0 w 130"/>
                <a:gd name="T71" fmla="*/ 0 h 54"/>
                <a:gd name="T72" fmla="*/ 0 w 130"/>
                <a:gd name="T73" fmla="*/ 0 h 54"/>
                <a:gd name="T74" fmla="*/ 0 w 130"/>
                <a:gd name="T75" fmla="*/ 0 h 54"/>
                <a:gd name="T76" fmla="*/ 0 w 130"/>
                <a:gd name="T77" fmla="*/ 0 h 54"/>
                <a:gd name="T78" fmla="*/ 0 w 130"/>
                <a:gd name="T79" fmla="*/ 0 h 54"/>
                <a:gd name="T80" fmla="*/ 0 w 130"/>
                <a:gd name="T81" fmla="*/ 0 h 54"/>
                <a:gd name="T82" fmla="*/ 0 w 130"/>
                <a:gd name="T83" fmla="*/ 0 h 54"/>
                <a:gd name="T84" fmla="*/ 0 w 130"/>
                <a:gd name="T85" fmla="*/ 0 h 54"/>
                <a:gd name="T86" fmla="*/ 0 w 130"/>
                <a:gd name="T87" fmla="*/ 0 h 54"/>
                <a:gd name="T88" fmla="*/ 0 w 130"/>
                <a:gd name="T89" fmla="*/ 0 h 54"/>
                <a:gd name="T90" fmla="*/ 0 w 130"/>
                <a:gd name="T91" fmla="*/ 0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0"/>
                <a:gd name="T139" fmla="*/ 0 h 54"/>
                <a:gd name="T140" fmla="*/ 130 w 130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0" h="54">
                  <a:moveTo>
                    <a:pt x="95" y="1"/>
                  </a:moveTo>
                  <a:lnTo>
                    <a:pt x="100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21" y="3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6"/>
                  </a:lnTo>
                  <a:lnTo>
                    <a:pt x="127" y="20"/>
                  </a:lnTo>
                  <a:lnTo>
                    <a:pt x="125" y="27"/>
                  </a:lnTo>
                  <a:lnTo>
                    <a:pt x="121" y="29"/>
                  </a:lnTo>
                  <a:lnTo>
                    <a:pt x="117" y="31"/>
                  </a:lnTo>
                  <a:lnTo>
                    <a:pt x="111" y="33"/>
                  </a:lnTo>
                  <a:lnTo>
                    <a:pt x="106" y="36"/>
                  </a:lnTo>
                  <a:lnTo>
                    <a:pt x="99" y="37"/>
                  </a:lnTo>
                  <a:lnTo>
                    <a:pt x="93" y="40"/>
                  </a:lnTo>
                  <a:lnTo>
                    <a:pt x="87" y="40"/>
                  </a:lnTo>
                  <a:lnTo>
                    <a:pt x="79" y="40"/>
                  </a:lnTo>
                  <a:lnTo>
                    <a:pt x="70" y="40"/>
                  </a:lnTo>
                  <a:lnTo>
                    <a:pt x="61" y="40"/>
                  </a:lnTo>
                  <a:lnTo>
                    <a:pt x="52" y="41"/>
                  </a:lnTo>
                  <a:lnTo>
                    <a:pt x="42" y="43"/>
                  </a:lnTo>
                  <a:lnTo>
                    <a:pt x="32" y="44"/>
                  </a:lnTo>
                  <a:lnTo>
                    <a:pt x="24" y="47"/>
                  </a:lnTo>
                  <a:lnTo>
                    <a:pt x="15" y="50"/>
                  </a:lnTo>
                  <a:lnTo>
                    <a:pt x="6" y="54"/>
                  </a:lnTo>
                  <a:lnTo>
                    <a:pt x="3" y="48"/>
                  </a:lnTo>
                  <a:lnTo>
                    <a:pt x="1" y="42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3" y="28"/>
                  </a:lnTo>
                  <a:lnTo>
                    <a:pt x="8" y="22"/>
                  </a:lnTo>
                  <a:lnTo>
                    <a:pt x="15" y="18"/>
                  </a:lnTo>
                  <a:lnTo>
                    <a:pt x="26" y="16"/>
                  </a:lnTo>
                  <a:lnTo>
                    <a:pt x="31" y="14"/>
                  </a:lnTo>
                  <a:lnTo>
                    <a:pt x="38" y="13"/>
                  </a:lnTo>
                  <a:lnTo>
                    <a:pt x="44" y="11"/>
                  </a:lnTo>
                  <a:lnTo>
                    <a:pt x="52" y="11"/>
                  </a:lnTo>
                  <a:lnTo>
                    <a:pt x="56" y="9"/>
                  </a:lnTo>
                  <a:lnTo>
                    <a:pt x="62" y="8"/>
                  </a:lnTo>
                  <a:lnTo>
                    <a:pt x="68" y="7"/>
                  </a:lnTo>
                  <a:lnTo>
                    <a:pt x="74" y="7"/>
                  </a:lnTo>
                  <a:lnTo>
                    <a:pt x="85" y="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7" name="Freeform 448"/>
            <p:cNvSpPr>
              <a:spLocks/>
            </p:cNvSpPr>
            <p:nvPr/>
          </p:nvSpPr>
          <p:spPr bwMode="auto">
            <a:xfrm>
              <a:off x="6708" y="3826"/>
              <a:ext cx="17" cy="7"/>
            </a:xfrm>
            <a:custGeom>
              <a:avLst/>
              <a:gdLst>
                <a:gd name="T0" fmla="*/ 0 w 69"/>
                <a:gd name="T1" fmla="*/ 0 h 27"/>
                <a:gd name="T2" fmla="*/ 0 w 69"/>
                <a:gd name="T3" fmla="*/ 0 h 27"/>
                <a:gd name="T4" fmla="*/ 0 w 69"/>
                <a:gd name="T5" fmla="*/ 0 h 27"/>
                <a:gd name="T6" fmla="*/ 0 w 69"/>
                <a:gd name="T7" fmla="*/ 0 h 27"/>
                <a:gd name="T8" fmla="*/ 0 w 69"/>
                <a:gd name="T9" fmla="*/ 0 h 27"/>
                <a:gd name="T10" fmla="*/ 0 w 69"/>
                <a:gd name="T11" fmla="*/ 0 h 27"/>
                <a:gd name="T12" fmla="*/ 0 w 69"/>
                <a:gd name="T13" fmla="*/ 0 h 27"/>
                <a:gd name="T14" fmla="*/ 0 w 69"/>
                <a:gd name="T15" fmla="*/ 0 h 27"/>
                <a:gd name="T16" fmla="*/ 0 w 69"/>
                <a:gd name="T17" fmla="*/ 0 h 27"/>
                <a:gd name="T18" fmla="*/ 0 w 69"/>
                <a:gd name="T19" fmla="*/ 0 h 27"/>
                <a:gd name="T20" fmla="*/ 0 w 69"/>
                <a:gd name="T21" fmla="*/ 0 h 27"/>
                <a:gd name="T22" fmla="*/ 0 w 69"/>
                <a:gd name="T23" fmla="*/ 0 h 27"/>
                <a:gd name="T24" fmla="*/ 0 w 69"/>
                <a:gd name="T25" fmla="*/ 0 h 27"/>
                <a:gd name="T26" fmla="*/ 0 w 69"/>
                <a:gd name="T27" fmla="*/ 0 h 27"/>
                <a:gd name="T28" fmla="*/ 0 w 69"/>
                <a:gd name="T29" fmla="*/ 0 h 27"/>
                <a:gd name="T30" fmla="*/ 0 w 69"/>
                <a:gd name="T31" fmla="*/ 0 h 27"/>
                <a:gd name="T32" fmla="*/ 0 w 69"/>
                <a:gd name="T33" fmla="*/ 0 h 27"/>
                <a:gd name="T34" fmla="*/ 0 w 69"/>
                <a:gd name="T35" fmla="*/ 0 h 27"/>
                <a:gd name="T36" fmla="*/ 0 w 69"/>
                <a:gd name="T37" fmla="*/ 0 h 27"/>
                <a:gd name="T38" fmla="*/ 0 w 69"/>
                <a:gd name="T39" fmla="*/ 0 h 27"/>
                <a:gd name="T40" fmla="*/ 0 w 69"/>
                <a:gd name="T41" fmla="*/ 0 h 27"/>
                <a:gd name="T42" fmla="*/ 0 w 69"/>
                <a:gd name="T43" fmla="*/ 0 h 27"/>
                <a:gd name="T44" fmla="*/ 0 w 69"/>
                <a:gd name="T45" fmla="*/ 0 h 27"/>
                <a:gd name="T46" fmla="*/ 0 w 69"/>
                <a:gd name="T47" fmla="*/ 0 h 27"/>
                <a:gd name="T48" fmla="*/ 0 w 69"/>
                <a:gd name="T49" fmla="*/ 0 h 27"/>
                <a:gd name="T50" fmla="*/ 0 w 69"/>
                <a:gd name="T51" fmla="*/ 0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9"/>
                <a:gd name="T79" fmla="*/ 0 h 27"/>
                <a:gd name="T80" fmla="*/ 69 w 69"/>
                <a:gd name="T81" fmla="*/ 27 h 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9" h="27">
                  <a:moveTo>
                    <a:pt x="58" y="0"/>
                  </a:moveTo>
                  <a:lnTo>
                    <a:pt x="65" y="2"/>
                  </a:lnTo>
                  <a:lnTo>
                    <a:pt x="69" y="4"/>
                  </a:lnTo>
                  <a:lnTo>
                    <a:pt x="69" y="7"/>
                  </a:lnTo>
                  <a:lnTo>
                    <a:pt x="68" y="12"/>
                  </a:lnTo>
                  <a:lnTo>
                    <a:pt x="62" y="14"/>
                  </a:lnTo>
                  <a:lnTo>
                    <a:pt x="57" y="18"/>
                  </a:lnTo>
                  <a:lnTo>
                    <a:pt x="48" y="21"/>
                  </a:lnTo>
                  <a:lnTo>
                    <a:pt x="42" y="24"/>
                  </a:lnTo>
                  <a:lnTo>
                    <a:pt x="34" y="25"/>
                  </a:lnTo>
                  <a:lnTo>
                    <a:pt x="26" y="27"/>
                  </a:lnTo>
                  <a:lnTo>
                    <a:pt x="18" y="27"/>
                  </a:lnTo>
                  <a:lnTo>
                    <a:pt x="12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9" y="11"/>
                  </a:lnTo>
                  <a:lnTo>
                    <a:pt x="16" y="11"/>
                  </a:lnTo>
                  <a:lnTo>
                    <a:pt x="22" y="10"/>
                  </a:lnTo>
                  <a:lnTo>
                    <a:pt x="30" y="8"/>
                  </a:lnTo>
                  <a:lnTo>
                    <a:pt x="36" y="5"/>
                  </a:lnTo>
                  <a:lnTo>
                    <a:pt x="45" y="3"/>
                  </a:lnTo>
                  <a:lnTo>
                    <a:pt x="51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8" name="Freeform 449"/>
            <p:cNvSpPr>
              <a:spLocks/>
            </p:cNvSpPr>
            <p:nvPr/>
          </p:nvSpPr>
          <p:spPr bwMode="auto">
            <a:xfrm>
              <a:off x="7038" y="3826"/>
              <a:ext cx="47" cy="16"/>
            </a:xfrm>
            <a:custGeom>
              <a:avLst/>
              <a:gdLst>
                <a:gd name="T0" fmla="*/ 0 w 188"/>
                <a:gd name="T1" fmla="*/ 0 h 61"/>
                <a:gd name="T2" fmla="*/ 0 w 188"/>
                <a:gd name="T3" fmla="*/ 0 h 61"/>
                <a:gd name="T4" fmla="*/ 0 w 188"/>
                <a:gd name="T5" fmla="*/ 0 h 61"/>
                <a:gd name="T6" fmla="*/ 0 w 188"/>
                <a:gd name="T7" fmla="*/ 0 h 61"/>
                <a:gd name="T8" fmla="*/ 0 w 188"/>
                <a:gd name="T9" fmla="*/ 0 h 61"/>
                <a:gd name="T10" fmla="*/ 0 w 188"/>
                <a:gd name="T11" fmla="*/ 0 h 61"/>
                <a:gd name="T12" fmla="*/ 0 w 188"/>
                <a:gd name="T13" fmla="*/ 0 h 61"/>
                <a:gd name="T14" fmla="*/ 0 w 188"/>
                <a:gd name="T15" fmla="*/ 0 h 61"/>
                <a:gd name="T16" fmla="*/ 0 w 188"/>
                <a:gd name="T17" fmla="*/ 0 h 61"/>
                <a:gd name="T18" fmla="*/ 0 w 188"/>
                <a:gd name="T19" fmla="*/ 0 h 61"/>
                <a:gd name="T20" fmla="*/ 0 w 188"/>
                <a:gd name="T21" fmla="*/ 0 h 61"/>
                <a:gd name="T22" fmla="*/ 0 w 188"/>
                <a:gd name="T23" fmla="*/ 0 h 61"/>
                <a:gd name="T24" fmla="*/ 0 w 188"/>
                <a:gd name="T25" fmla="*/ 0 h 61"/>
                <a:gd name="T26" fmla="*/ 0 w 188"/>
                <a:gd name="T27" fmla="*/ 0 h 61"/>
                <a:gd name="T28" fmla="*/ 0 w 188"/>
                <a:gd name="T29" fmla="*/ 0 h 61"/>
                <a:gd name="T30" fmla="*/ 0 w 188"/>
                <a:gd name="T31" fmla="*/ 0 h 61"/>
                <a:gd name="T32" fmla="*/ 0 w 188"/>
                <a:gd name="T33" fmla="*/ 0 h 61"/>
                <a:gd name="T34" fmla="*/ 0 w 188"/>
                <a:gd name="T35" fmla="*/ 0 h 61"/>
                <a:gd name="T36" fmla="*/ 0 w 188"/>
                <a:gd name="T37" fmla="*/ 0 h 61"/>
                <a:gd name="T38" fmla="*/ 0 w 188"/>
                <a:gd name="T39" fmla="*/ 0 h 61"/>
                <a:gd name="T40" fmla="*/ 0 w 188"/>
                <a:gd name="T41" fmla="*/ 0 h 61"/>
                <a:gd name="T42" fmla="*/ 0 w 188"/>
                <a:gd name="T43" fmla="*/ 0 h 61"/>
                <a:gd name="T44" fmla="*/ 0 w 188"/>
                <a:gd name="T45" fmla="*/ 0 h 61"/>
                <a:gd name="T46" fmla="*/ 0 w 188"/>
                <a:gd name="T47" fmla="*/ 0 h 61"/>
                <a:gd name="T48" fmla="*/ 0 w 188"/>
                <a:gd name="T49" fmla="*/ 0 h 61"/>
                <a:gd name="T50" fmla="*/ 0 w 188"/>
                <a:gd name="T51" fmla="*/ 0 h 61"/>
                <a:gd name="T52" fmla="*/ 0 w 188"/>
                <a:gd name="T53" fmla="*/ 0 h 61"/>
                <a:gd name="T54" fmla="*/ 0 w 188"/>
                <a:gd name="T55" fmla="*/ 0 h 61"/>
                <a:gd name="T56" fmla="*/ 0 w 188"/>
                <a:gd name="T57" fmla="*/ 0 h 61"/>
                <a:gd name="T58" fmla="*/ 0 w 188"/>
                <a:gd name="T59" fmla="*/ 0 h 61"/>
                <a:gd name="T60" fmla="*/ 0 w 188"/>
                <a:gd name="T61" fmla="*/ 0 h 61"/>
                <a:gd name="T62" fmla="*/ 0 w 188"/>
                <a:gd name="T63" fmla="*/ 0 h 61"/>
                <a:gd name="T64" fmla="*/ 0 w 188"/>
                <a:gd name="T65" fmla="*/ 0 h 61"/>
                <a:gd name="T66" fmla="*/ 0 w 188"/>
                <a:gd name="T67" fmla="*/ 0 h 61"/>
                <a:gd name="T68" fmla="*/ 0 w 188"/>
                <a:gd name="T69" fmla="*/ 0 h 61"/>
                <a:gd name="T70" fmla="*/ 0 w 188"/>
                <a:gd name="T71" fmla="*/ 0 h 61"/>
                <a:gd name="T72" fmla="*/ 0 w 188"/>
                <a:gd name="T73" fmla="*/ 0 h 61"/>
                <a:gd name="T74" fmla="*/ 0 w 188"/>
                <a:gd name="T75" fmla="*/ 0 h 61"/>
                <a:gd name="T76" fmla="*/ 0 w 188"/>
                <a:gd name="T77" fmla="*/ 0 h 61"/>
                <a:gd name="T78" fmla="*/ 0 w 188"/>
                <a:gd name="T79" fmla="*/ 0 h 61"/>
                <a:gd name="T80" fmla="*/ 0 w 188"/>
                <a:gd name="T81" fmla="*/ 0 h 61"/>
                <a:gd name="T82" fmla="*/ 0 w 188"/>
                <a:gd name="T83" fmla="*/ 0 h 61"/>
                <a:gd name="T84" fmla="*/ 0 w 188"/>
                <a:gd name="T85" fmla="*/ 0 h 61"/>
                <a:gd name="T86" fmla="*/ 0 w 188"/>
                <a:gd name="T87" fmla="*/ 0 h 61"/>
                <a:gd name="T88" fmla="*/ 0 w 188"/>
                <a:gd name="T89" fmla="*/ 0 h 61"/>
                <a:gd name="T90" fmla="*/ 0 w 188"/>
                <a:gd name="T91" fmla="*/ 0 h 61"/>
                <a:gd name="T92" fmla="*/ 0 w 188"/>
                <a:gd name="T93" fmla="*/ 0 h 61"/>
                <a:gd name="T94" fmla="*/ 0 w 188"/>
                <a:gd name="T95" fmla="*/ 0 h 61"/>
                <a:gd name="T96" fmla="*/ 0 w 188"/>
                <a:gd name="T97" fmla="*/ 0 h 61"/>
                <a:gd name="T98" fmla="*/ 0 w 188"/>
                <a:gd name="T99" fmla="*/ 0 h 61"/>
                <a:gd name="T100" fmla="*/ 0 w 188"/>
                <a:gd name="T101" fmla="*/ 0 h 61"/>
                <a:gd name="T102" fmla="*/ 0 w 188"/>
                <a:gd name="T103" fmla="*/ 0 h 61"/>
                <a:gd name="T104" fmla="*/ 0 w 188"/>
                <a:gd name="T105" fmla="*/ 0 h 61"/>
                <a:gd name="T106" fmla="*/ 0 w 188"/>
                <a:gd name="T107" fmla="*/ 0 h 61"/>
                <a:gd name="T108" fmla="*/ 0 w 188"/>
                <a:gd name="T109" fmla="*/ 0 h 61"/>
                <a:gd name="T110" fmla="*/ 0 w 188"/>
                <a:gd name="T111" fmla="*/ 0 h 61"/>
                <a:gd name="T112" fmla="*/ 0 w 188"/>
                <a:gd name="T113" fmla="*/ 0 h 61"/>
                <a:gd name="T114" fmla="*/ 0 w 188"/>
                <a:gd name="T115" fmla="*/ 0 h 61"/>
                <a:gd name="T116" fmla="*/ 0 w 188"/>
                <a:gd name="T117" fmla="*/ 0 h 61"/>
                <a:gd name="T118" fmla="*/ 0 w 188"/>
                <a:gd name="T119" fmla="*/ 0 h 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8"/>
                <a:gd name="T181" fmla="*/ 0 h 61"/>
                <a:gd name="T182" fmla="*/ 188 w 188"/>
                <a:gd name="T183" fmla="*/ 61 h 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8" h="61">
                  <a:moveTo>
                    <a:pt x="157" y="0"/>
                  </a:moveTo>
                  <a:lnTo>
                    <a:pt x="167" y="1"/>
                  </a:lnTo>
                  <a:lnTo>
                    <a:pt x="175" y="6"/>
                  </a:lnTo>
                  <a:lnTo>
                    <a:pt x="180" y="15"/>
                  </a:lnTo>
                  <a:lnTo>
                    <a:pt x="176" y="25"/>
                  </a:lnTo>
                  <a:lnTo>
                    <a:pt x="181" y="28"/>
                  </a:lnTo>
                  <a:lnTo>
                    <a:pt x="186" y="33"/>
                  </a:lnTo>
                  <a:lnTo>
                    <a:pt x="188" y="39"/>
                  </a:lnTo>
                  <a:lnTo>
                    <a:pt x="188" y="45"/>
                  </a:lnTo>
                  <a:lnTo>
                    <a:pt x="180" y="45"/>
                  </a:lnTo>
                  <a:lnTo>
                    <a:pt x="173" y="46"/>
                  </a:lnTo>
                  <a:lnTo>
                    <a:pt x="164" y="47"/>
                  </a:lnTo>
                  <a:lnTo>
                    <a:pt x="156" y="48"/>
                  </a:lnTo>
                  <a:lnTo>
                    <a:pt x="146" y="50"/>
                  </a:lnTo>
                  <a:lnTo>
                    <a:pt x="139" y="51"/>
                  </a:lnTo>
                  <a:lnTo>
                    <a:pt x="129" y="52"/>
                  </a:lnTo>
                  <a:lnTo>
                    <a:pt x="121" y="53"/>
                  </a:lnTo>
                  <a:lnTo>
                    <a:pt x="111" y="53"/>
                  </a:lnTo>
                  <a:lnTo>
                    <a:pt x="103" y="53"/>
                  </a:lnTo>
                  <a:lnTo>
                    <a:pt x="93" y="53"/>
                  </a:lnTo>
                  <a:lnTo>
                    <a:pt x="83" y="54"/>
                  </a:lnTo>
                  <a:lnTo>
                    <a:pt x="74" y="54"/>
                  </a:lnTo>
                  <a:lnTo>
                    <a:pt x="64" y="54"/>
                  </a:lnTo>
                  <a:lnTo>
                    <a:pt x="55" y="54"/>
                  </a:lnTo>
                  <a:lnTo>
                    <a:pt x="46" y="54"/>
                  </a:lnTo>
                  <a:lnTo>
                    <a:pt x="34" y="60"/>
                  </a:lnTo>
                  <a:lnTo>
                    <a:pt x="23" y="61"/>
                  </a:lnTo>
                  <a:lnTo>
                    <a:pt x="11" y="59"/>
                  </a:lnTo>
                  <a:lnTo>
                    <a:pt x="0" y="57"/>
                  </a:lnTo>
                  <a:lnTo>
                    <a:pt x="2" y="52"/>
                  </a:lnTo>
                  <a:lnTo>
                    <a:pt x="5" y="50"/>
                  </a:lnTo>
                  <a:lnTo>
                    <a:pt x="11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4" y="41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1"/>
                  </a:lnTo>
                  <a:lnTo>
                    <a:pt x="8" y="25"/>
                  </a:lnTo>
                  <a:lnTo>
                    <a:pt x="5" y="21"/>
                  </a:lnTo>
                  <a:lnTo>
                    <a:pt x="12" y="17"/>
                  </a:lnTo>
                  <a:lnTo>
                    <a:pt x="22" y="14"/>
                  </a:lnTo>
                  <a:lnTo>
                    <a:pt x="32" y="12"/>
                  </a:lnTo>
                  <a:lnTo>
                    <a:pt x="41" y="12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0" y="11"/>
                  </a:lnTo>
                  <a:lnTo>
                    <a:pt x="81" y="11"/>
                  </a:lnTo>
                  <a:lnTo>
                    <a:pt x="91" y="10"/>
                  </a:lnTo>
                  <a:lnTo>
                    <a:pt x="100" y="8"/>
                  </a:lnTo>
                  <a:lnTo>
                    <a:pt x="110" y="7"/>
                  </a:lnTo>
                  <a:lnTo>
                    <a:pt x="120" y="7"/>
                  </a:lnTo>
                  <a:lnTo>
                    <a:pt x="129" y="5"/>
                  </a:lnTo>
                  <a:lnTo>
                    <a:pt x="139" y="4"/>
                  </a:lnTo>
                  <a:lnTo>
                    <a:pt x="147" y="2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9" name="Freeform 450"/>
            <p:cNvSpPr>
              <a:spLocks/>
            </p:cNvSpPr>
            <p:nvPr/>
          </p:nvSpPr>
          <p:spPr bwMode="auto">
            <a:xfrm>
              <a:off x="6658" y="3827"/>
              <a:ext cx="41" cy="15"/>
            </a:xfrm>
            <a:custGeom>
              <a:avLst/>
              <a:gdLst>
                <a:gd name="T0" fmla="*/ 0 w 168"/>
                <a:gd name="T1" fmla="*/ 0 h 63"/>
                <a:gd name="T2" fmla="*/ 0 w 168"/>
                <a:gd name="T3" fmla="*/ 0 h 63"/>
                <a:gd name="T4" fmla="*/ 0 w 168"/>
                <a:gd name="T5" fmla="*/ 0 h 63"/>
                <a:gd name="T6" fmla="*/ 0 w 168"/>
                <a:gd name="T7" fmla="*/ 0 h 63"/>
                <a:gd name="T8" fmla="*/ 0 w 168"/>
                <a:gd name="T9" fmla="*/ 0 h 63"/>
                <a:gd name="T10" fmla="*/ 0 w 168"/>
                <a:gd name="T11" fmla="*/ 0 h 63"/>
                <a:gd name="T12" fmla="*/ 0 w 168"/>
                <a:gd name="T13" fmla="*/ 0 h 63"/>
                <a:gd name="T14" fmla="*/ 0 w 168"/>
                <a:gd name="T15" fmla="*/ 0 h 63"/>
                <a:gd name="T16" fmla="*/ 0 w 168"/>
                <a:gd name="T17" fmla="*/ 0 h 63"/>
                <a:gd name="T18" fmla="*/ 0 w 168"/>
                <a:gd name="T19" fmla="*/ 0 h 63"/>
                <a:gd name="T20" fmla="*/ 0 w 168"/>
                <a:gd name="T21" fmla="*/ 0 h 63"/>
                <a:gd name="T22" fmla="*/ 0 w 168"/>
                <a:gd name="T23" fmla="*/ 0 h 63"/>
                <a:gd name="T24" fmla="*/ 0 w 168"/>
                <a:gd name="T25" fmla="*/ 0 h 63"/>
                <a:gd name="T26" fmla="*/ 0 w 168"/>
                <a:gd name="T27" fmla="*/ 0 h 63"/>
                <a:gd name="T28" fmla="*/ 0 w 168"/>
                <a:gd name="T29" fmla="*/ 0 h 63"/>
                <a:gd name="T30" fmla="*/ 0 w 168"/>
                <a:gd name="T31" fmla="*/ 0 h 63"/>
                <a:gd name="T32" fmla="*/ 0 w 168"/>
                <a:gd name="T33" fmla="*/ 0 h 63"/>
                <a:gd name="T34" fmla="*/ 0 w 168"/>
                <a:gd name="T35" fmla="*/ 0 h 63"/>
                <a:gd name="T36" fmla="*/ 0 w 168"/>
                <a:gd name="T37" fmla="*/ 0 h 63"/>
                <a:gd name="T38" fmla="*/ 0 w 168"/>
                <a:gd name="T39" fmla="*/ 0 h 63"/>
                <a:gd name="T40" fmla="*/ 0 w 168"/>
                <a:gd name="T41" fmla="*/ 0 h 63"/>
                <a:gd name="T42" fmla="*/ 0 w 168"/>
                <a:gd name="T43" fmla="*/ 0 h 63"/>
                <a:gd name="T44" fmla="*/ 0 w 168"/>
                <a:gd name="T45" fmla="*/ 0 h 63"/>
                <a:gd name="T46" fmla="*/ 0 w 168"/>
                <a:gd name="T47" fmla="*/ 0 h 63"/>
                <a:gd name="T48" fmla="*/ 0 w 168"/>
                <a:gd name="T49" fmla="*/ 0 h 63"/>
                <a:gd name="T50" fmla="*/ 0 w 168"/>
                <a:gd name="T51" fmla="*/ 0 h 63"/>
                <a:gd name="T52" fmla="*/ 0 w 168"/>
                <a:gd name="T53" fmla="*/ 0 h 63"/>
                <a:gd name="T54" fmla="*/ 0 w 168"/>
                <a:gd name="T55" fmla="*/ 0 h 63"/>
                <a:gd name="T56" fmla="*/ 0 w 168"/>
                <a:gd name="T57" fmla="*/ 0 h 63"/>
                <a:gd name="T58" fmla="*/ 0 w 168"/>
                <a:gd name="T59" fmla="*/ 0 h 63"/>
                <a:gd name="T60" fmla="*/ 0 w 168"/>
                <a:gd name="T61" fmla="*/ 0 h 63"/>
                <a:gd name="T62" fmla="*/ 0 w 168"/>
                <a:gd name="T63" fmla="*/ 0 h 63"/>
                <a:gd name="T64" fmla="*/ 0 w 168"/>
                <a:gd name="T65" fmla="*/ 0 h 63"/>
                <a:gd name="T66" fmla="*/ 0 w 168"/>
                <a:gd name="T67" fmla="*/ 0 h 63"/>
                <a:gd name="T68" fmla="*/ 0 w 168"/>
                <a:gd name="T69" fmla="*/ 0 h 63"/>
                <a:gd name="T70" fmla="*/ 0 w 168"/>
                <a:gd name="T71" fmla="*/ 0 h 63"/>
                <a:gd name="T72" fmla="*/ 0 w 168"/>
                <a:gd name="T73" fmla="*/ 0 h 63"/>
                <a:gd name="T74" fmla="*/ 0 w 168"/>
                <a:gd name="T75" fmla="*/ 0 h 63"/>
                <a:gd name="T76" fmla="*/ 0 w 168"/>
                <a:gd name="T77" fmla="*/ 0 h 63"/>
                <a:gd name="T78" fmla="*/ 0 w 168"/>
                <a:gd name="T79" fmla="*/ 0 h 63"/>
                <a:gd name="T80" fmla="*/ 0 w 168"/>
                <a:gd name="T81" fmla="*/ 0 h 63"/>
                <a:gd name="T82" fmla="*/ 0 w 168"/>
                <a:gd name="T83" fmla="*/ 0 h 63"/>
                <a:gd name="T84" fmla="*/ 0 w 168"/>
                <a:gd name="T85" fmla="*/ 0 h 63"/>
                <a:gd name="T86" fmla="*/ 0 w 168"/>
                <a:gd name="T87" fmla="*/ 0 h 63"/>
                <a:gd name="T88" fmla="*/ 0 w 168"/>
                <a:gd name="T89" fmla="*/ 0 h 63"/>
                <a:gd name="T90" fmla="*/ 0 w 168"/>
                <a:gd name="T91" fmla="*/ 0 h 63"/>
                <a:gd name="T92" fmla="*/ 0 w 168"/>
                <a:gd name="T93" fmla="*/ 0 h 63"/>
                <a:gd name="T94" fmla="*/ 0 w 168"/>
                <a:gd name="T95" fmla="*/ 0 h 63"/>
                <a:gd name="T96" fmla="*/ 0 w 168"/>
                <a:gd name="T97" fmla="*/ 0 h 63"/>
                <a:gd name="T98" fmla="*/ 0 w 168"/>
                <a:gd name="T99" fmla="*/ 0 h 63"/>
                <a:gd name="T100" fmla="*/ 0 w 168"/>
                <a:gd name="T101" fmla="*/ 0 h 63"/>
                <a:gd name="T102" fmla="*/ 0 w 168"/>
                <a:gd name="T103" fmla="*/ 0 h 63"/>
                <a:gd name="T104" fmla="*/ 0 w 168"/>
                <a:gd name="T105" fmla="*/ 0 h 63"/>
                <a:gd name="T106" fmla="*/ 0 w 168"/>
                <a:gd name="T107" fmla="*/ 0 h 63"/>
                <a:gd name="T108" fmla="*/ 0 w 168"/>
                <a:gd name="T109" fmla="*/ 0 h 63"/>
                <a:gd name="T110" fmla="*/ 0 w 168"/>
                <a:gd name="T111" fmla="*/ 0 h 63"/>
                <a:gd name="T112" fmla="*/ 0 w 168"/>
                <a:gd name="T113" fmla="*/ 0 h 63"/>
                <a:gd name="T114" fmla="*/ 0 w 168"/>
                <a:gd name="T115" fmla="*/ 0 h 63"/>
                <a:gd name="T116" fmla="*/ 0 w 168"/>
                <a:gd name="T117" fmla="*/ 0 h 63"/>
                <a:gd name="T118" fmla="*/ 0 w 168"/>
                <a:gd name="T119" fmla="*/ 0 h 63"/>
                <a:gd name="T120" fmla="*/ 0 w 168"/>
                <a:gd name="T121" fmla="*/ 0 h 63"/>
                <a:gd name="T122" fmla="*/ 0 w 168"/>
                <a:gd name="T123" fmla="*/ 0 h 63"/>
                <a:gd name="T124" fmla="*/ 0 w 168"/>
                <a:gd name="T125" fmla="*/ 0 h 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63"/>
                <a:gd name="T191" fmla="*/ 168 w 168"/>
                <a:gd name="T192" fmla="*/ 63 h 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63">
                  <a:moveTo>
                    <a:pt x="101" y="1"/>
                  </a:moveTo>
                  <a:lnTo>
                    <a:pt x="109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4" y="2"/>
                  </a:lnTo>
                  <a:lnTo>
                    <a:pt x="141" y="2"/>
                  </a:lnTo>
                  <a:lnTo>
                    <a:pt x="151" y="5"/>
                  </a:lnTo>
                  <a:lnTo>
                    <a:pt x="159" y="10"/>
                  </a:lnTo>
                  <a:lnTo>
                    <a:pt x="168" y="15"/>
                  </a:lnTo>
                  <a:lnTo>
                    <a:pt x="159" y="15"/>
                  </a:lnTo>
                  <a:lnTo>
                    <a:pt x="152" y="16"/>
                  </a:lnTo>
                  <a:lnTo>
                    <a:pt x="143" y="18"/>
                  </a:lnTo>
                  <a:lnTo>
                    <a:pt x="136" y="21"/>
                  </a:lnTo>
                  <a:lnTo>
                    <a:pt x="128" y="24"/>
                  </a:lnTo>
                  <a:lnTo>
                    <a:pt x="121" y="27"/>
                  </a:lnTo>
                  <a:lnTo>
                    <a:pt x="112" y="31"/>
                  </a:lnTo>
                  <a:lnTo>
                    <a:pt x="106" y="35"/>
                  </a:lnTo>
                  <a:lnTo>
                    <a:pt x="96" y="38"/>
                  </a:lnTo>
                  <a:lnTo>
                    <a:pt x="89" y="41"/>
                  </a:lnTo>
                  <a:lnTo>
                    <a:pt x="82" y="45"/>
                  </a:lnTo>
                  <a:lnTo>
                    <a:pt x="75" y="50"/>
                  </a:lnTo>
                  <a:lnTo>
                    <a:pt x="68" y="52"/>
                  </a:lnTo>
                  <a:lnTo>
                    <a:pt x="60" y="55"/>
                  </a:lnTo>
                  <a:lnTo>
                    <a:pt x="53" y="58"/>
                  </a:lnTo>
                  <a:lnTo>
                    <a:pt x="47" y="62"/>
                  </a:lnTo>
                  <a:lnTo>
                    <a:pt x="40" y="63"/>
                  </a:lnTo>
                  <a:lnTo>
                    <a:pt x="35" y="63"/>
                  </a:lnTo>
                  <a:lnTo>
                    <a:pt x="28" y="63"/>
                  </a:lnTo>
                  <a:lnTo>
                    <a:pt x="23" y="63"/>
                  </a:lnTo>
                  <a:lnTo>
                    <a:pt x="11" y="61"/>
                  </a:lnTo>
                  <a:lnTo>
                    <a:pt x="0" y="55"/>
                  </a:lnTo>
                  <a:lnTo>
                    <a:pt x="9" y="52"/>
                  </a:lnTo>
                  <a:lnTo>
                    <a:pt x="18" y="50"/>
                  </a:lnTo>
                  <a:lnTo>
                    <a:pt x="28" y="46"/>
                  </a:lnTo>
                  <a:lnTo>
                    <a:pt x="37" y="43"/>
                  </a:lnTo>
                  <a:lnTo>
                    <a:pt x="45" y="41"/>
                  </a:lnTo>
                  <a:lnTo>
                    <a:pt x="52" y="38"/>
                  </a:lnTo>
                  <a:lnTo>
                    <a:pt x="60" y="35"/>
                  </a:lnTo>
                  <a:lnTo>
                    <a:pt x="68" y="32"/>
                  </a:lnTo>
                  <a:lnTo>
                    <a:pt x="74" y="30"/>
                  </a:lnTo>
                  <a:lnTo>
                    <a:pt x="83" y="29"/>
                  </a:lnTo>
                  <a:lnTo>
                    <a:pt x="90" y="27"/>
                  </a:lnTo>
                  <a:lnTo>
                    <a:pt x="99" y="27"/>
                  </a:lnTo>
                  <a:lnTo>
                    <a:pt x="93" y="19"/>
                  </a:lnTo>
                  <a:lnTo>
                    <a:pt x="84" y="16"/>
                  </a:lnTo>
                  <a:lnTo>
                    <a:pt x="74" y="16"/>
                  </a:lnTo>
                  <a:lnTo>
                    <a:pt x="63" y="21"/>
                  </a:lnTo>
                  <a:lnTo>
                    <a:pt x="57" y="21"/>
                  </a:lnTo>
                  <a:lnTo>
                    <a:pt x="51" y="23"/>
                  </a:lnTo>
                  <a:lnTo>
                    <a:pt x="45" y="25"/>
                  </a:lnTo>
                  <a:lnTo>
                    <a:pt x="39" y="28"/>
                  </a:lnTo>
                  <a:lnTo>
                    <a:pt x="27" y="30"/>
                  </a:lnTo>
                  <a:lnTo>
                    <a:pt x="18" y="31"/>
                  </a:lnTo>
                  <a:lnTo>
                    <a:pt x="27" y="5"/>
                  </a:lnTo>
                  <a:lnTo>
                    <a:pt x="35" y="5"/>
                  </a:lnTo>
                  <a:lnTo>
                    <a:pt x="43" y="5"/>
                  </a:lnTo>
                  <a:lnTo>
                    <a:pt x="53" y="5"/>
                  </a:lnTo>
                  <a:lnTo>
                    <a:pt x="63" y="6"/>
                  </a:lnTo>
                  <a:lnTo>
                    <a:pt x="71" y="5"/>
                  </a:lnTo>
                  <a:lnTo>
                    <a:pt x="82" y="5"/>
                  </a:lnTo>
                  <a:lnTo>
                    <a:pt x="92" y="3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0" name="Freeform 451"/>
            <p:cNvSpPr>
              <a:spLocks/>
            </p:cNvSpPr>
            <p:nvPr/>
          </p:nvSpPr>
          <p:spPr bwMode="auto">
            <a:xfrm>
              <a:off x="6619" y="3830"/>
              <a:ext cx="16" cy="7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27"/>
                <a:gd name="T62" fmla="*/ 63 w 63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27">
                  <a:moveTo>
                    <a:pt x="49" y="0"/>
                  </a:moveTo>
                  <a:lnTo>
                    <a:pt x="57" y="1"/>
                  </a:lnTo>
                  <a:lnTo>
                    <a:pt x="63" y="6"/>
                  </a:lnTo>
                  <a:lnTo>
                    <a:pt x="53" y="8"/>
                  </a:lnTo>
                  <a:lnTo>
                    <a:pt x="47" y="10"/>
                  </a:lnTo>
                  <a:lnTo>
                    <a:pt x="38" y="13"/>
                  </a:lnTo>
                  <a:lnTo>
                    <a:pt x="31" y="16"/>
                  </a:lnTo>
                  <a:lnTo>
                    <a:pt x="23" y="18"/>
                  </a:lnTo>
                  <a:lnTo>
                    <a:pt x="16" y="21"/>
                  </a:lnTo>
                  <a:lnTo>
                    <a:pt x="7" y="24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0" y="16"/>
                  </a:lnTo>
                  <a:lnTo>
                    <a:pt x="17" y="13"/>
                  </a:lnTo>
                  <a:lnTo>
                    <a:pt x="23" y="11"/>
                  </a:lnTo>
                  <a:lnTo>
                    <a:pt x="29" y="8"/>
                  </a:lnTo>
                  <a:lnTo>
                    <a:pt x="37" y="6"/>
                  </a:lnTo>
                  <a:lnTo>
                    <a:pt x="42" y="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1" name="Freeform 452"/>
            <p:cNvSpPr>
              <a:spLocks/>
            </p:cNvSpPr>
            <p:nvPr/>
          </p:nvSpPr>
          <p:spPr bwMode="auto">
            <a:xfrm>
              <a:off x="6729" y="3833"/>
              <a:ext cx="82" cy="26"/>
            </a:xfrm>
            <a:custGeom>
              <a:avLst/>
              <a:gdLst>
                <a:gd name="T0" fmla="*/ 0 w 328"/>
                <a:gd name="T1" fmla="*/ 0 h 103"/>
                <a:gd name="T2" fmla="*/ 0 w 328"/>
                <a:gd name="T3" fmla="*/ 0 h 103"/>
                <a:gd name="T4" fmla="*/ 0 w 328"/>
                <a:gd name="T5" fmla="*/ 0 h 103"/>
                <a:gd name="T6" fmla="*/ 0 w 328"/>
                <a:gd name="T7" fmla="*/ 0 h 103"/>
                <a:gd name="T8" fmla="*/ 0 w 328"/>
                <a:gd name="T9" fmla="*/ 0 h 103"/>
                <a:gd name="T10" fmla="*/ 0 w 328"/>
                <a:gd name="T11" fmla="*/ 0 h 103"/>
                <a:gd name="T12" fmla="*/ 0 w 328"/>
                <a:gd name="T13" fmla="*/ 0 h 103"/>
                <a:gd name="T14" fmla="*/ 0 w 328"/>
                <a:gd name="T15" fmla="*/ 0 h 103"/>
                <a:gd name="T16" fmla="*/ 0 w 328"/>
                <a:gd name="T17" fmla="*/ 0 h 103"/>
                <a:gd name="T18" fmla="*/ 0 w 328"/>
                <a:gd name="T19" fmla="*/ 0 h 103"/>
                <a:gd name="T20" fmla="*/ 0 w 328"/>
                <a:gd name="T21" fmla="*/ 0 h 103"/>
                <a:gd name="T22" fmla="*/ 0 w 328"/>
                <a:gd name="T23" fmla="*/ 0 h 103"/>
                <a:gd name="T24" fmla="*/ 0 w 328"/>
                <a:gd name="T25" fmla="*/ 0 h 103"/>
                <a:gd name="T26" fmla="*/ 0 w 328"/>
                <a:gd name="T27" fmla="*/ 0 h 103"/>
                <a:gd name="T28" fmla="*/ 0 w 328"/>
                <a:gd name="T29" fmla="*/ 0 h 103"/>
                <a:gd name="T30" fmla="*/ 0 w 328"/>
                <a:gd name="T31" fmla="*/ 0 h 103"/>
                <a:gd name="T32" fmla="*/ 0 w 328"/>
                <a:gd name="T33" fmla="*/ 0 h 103"/>
                <a:gd name="T34" fmla="*/ 0 w 328"/>
                <a:gd name="T35" fmla="*/ 0 h 103"/>
                <a:gd name="T36" fmla="*/ 0 w 328"/>
                <a:gd name="T37" fmla="*/ 0 h 103"/>
                <a:gd name="T38" fmla="*/ 0 w 328"/>
                <a:gd name="T39" fmla="*/ 0 h 103"/>
                <a:gd name="T40" fmla="*/ 0 w 328"/>
                <a:gd name="T41" fmla="*/ 0 h 103"/>
                <a:gd name="T42" fmla="*/ 0 w 328"/>
                <a:gd name="T43" fmla="*/ 0 h 103"/>
                <a:gd name="T44" fmla="*/ 0 w 328"/>
                <a:gd name="T45" fmla="*/ 0 h 103"/>
                <a:gd name="T46" fmla="*/ 0 w 328"/>
                <a:gd name="T47" fmla="*/ 0 h 103"/>
                <a:gd name="T48" fmla="*/ 0 w 328"/>
                <a:gd name="T49" fmla="*/ 0 h 103"/>
                <a:gd name="T50" fmla="*/ 0 w 328"/>
                <a:gd name="T51" fmla="*/ 0 h 103"/>
                <a:gd name="T52" fmla="*/ 0 w 328"/>
                <a:gd name="T53" fmla="*/ 0 h 103"/>
                <a:gd name="T54" fmla="*/ 0 w 328"/>
                <a:gd name="T55" fmla="*/ 0 h 103"/>
                <a:gd name="T56" fmla="*/ 0 w 328"/>
                <a:gd name="T57" fmla="*/ 0 h 103"/>
                <a:gd name="T58" fmla="*/ 0 w 328"/>
                <a:gd name="T59" fmla="*/ 0 h 103"/>
                <a:gd name="T60" fmla="*/ 0 w 328"/>
                <a:gd name="T61" fmla="*/ 0 h 103"/>
                <a:gd name="T62" fmla="*/ 0 w 328"/>
                <a:gd name="T63" fmla="*/ 0 h 103"/>
                <a:gd name="T64" fmla="*/ 0 w 328"/>
                <a:gd name="T65" fmla="*/ 0 h 103"/>
                <a:gd name="T66" fmla="*/ 0 w 328"/>
                <a:gd name="T67" fmla="*/ 0 h 103"/>
                <a:gd name="T68" fmla="*/ 0 w 328"/>
                <a:gd name="T69" fmla="*/ 0 h 103"/>
                <a:gd name="T70" fmla="*/ 0 w 328"/>
                <a:gd name="T71" fmla="*/ 0 h 103"/>
                <a:gd name="T72" fmla="*/ 0 w 328"/>
                <a:gd name="T73" fmla="*/ 0 h 103"/>
                <a:gd name="T74" fmla="*/ 0 w 328"/>
                <a:gd name="T75" fmla="*/ 0 h 103"/>
                <a:gd name="T76" fmla="*/ 0 w 328"/>
                <a:gd name="T77" fmla="*/ 0 h 103"/>
                <a:gd name="T78" fmla="*/ 0 w 328"/>
                <a:gd name="T79" fmla="*/ 0 h 103"/>
                <a:gd name="T80" fmla="*/ 0 w 328"/>
                <a:gd name="T81" fmla="*/ 0 h 103"/>
                <a:gd name="T82" fmla="*/ 0 w 328"/>
                <a:gd name="T83" fmla="*/ 0 h 103"/>
                <a:gd name="T84" fmla="*/ 0 w 328"/>
                <a:gd name="T85" fmla="*/ 0 h 103"/>
                <a:gd name="T86" fmla="*/ 0 w 328"/>
                <a:gd name="T87" fmla="*/ 0 h 103"/>
                <a:gd name="T88" fmla="*/ 0 w 328"/>
                <a:gd name="T89" fmla="*/ 0 h 103"/>
                <a:gd name="T90" fmla="*/ 0 w 328"/>
                <a:gd name="T91" fmla="*/ 0 h 103"/>
                <a:gd name="T92" fmla="*/ 0 w 328"/>
                <a:gd name="T93" fmla="*/ 0 h 103"/>
                <a:gd name="T94" fmla="*/ 0 w 328"/>
                <a:gd name="T95" fmla="*/ 0 h 103"/>
                <a:gd name="T96" fmla="*/ 0 w 328"/>
                <a:gd name="T97" fmla="*/ 0 h 103"/>
                <a:gd name="T98" fmla="*/ 0 w 328"/>
                <a:gd name="T99" fmla="*/ 0 h 103"/>
                <a:gd name="T100" fmla="*/ 0 w 328"/>
                <a:gd name="T101" fmla="*/ 0 h 103"/>
                <a:gd name="T102" fmla="*/ 0 w 328"/>
                <a:gd name="T103" fmla="*/ 0 h 103"/>
                <a:gd name="T104" fmla="*/ 0 w 328"/>
                <a:gd name="T105" fmla="*/ 0 h 103"/>
                <a:gd name="T106" fmla="*/ 0 w 328"/>
                <a:gd name="T107" fmla="*/ 0 h 103"/>
                <a:gd name="T108" fmla="*/ 0 w 328"/>
                <a:gd name="T109" fmla="*/ 0 h 103"/>
                <a:gd name="T110" fmla="*/ 0 w 328"/>
                <a:gd name="T111" fmla="*/ 0 h 103"/>
                <a:gd name="T112" fmla="*/ 0 w 328"/>
                <a:gd name="T113" fmla="*/ 0 h 103"/>
                <a:gd name="T114" fmla="*/ 0 w 328"/>
                <a:gd name="T115" fmla="*/ 0 h 103"/>
                <a:gd name="T116" fmla="*/ 0 w 328"/>
                <a:gd name="T117" fmla="*/ 0 h 103"/>
                <a:gd name="T118" fmla="*/ 0 w 328"/>
                <a:gd name="T119" fmla="*/ 0 h 1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8"/>
                <a:gd name="T181" fmla="*/ 0 h 103"/>
                <a:gd name="T182" fmla="*/ 328 w 328"/>
                <a:gd name="T183" fmla="*/ 103 h 1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8" h="103">
                  <a:moveTo>
                    <a:pt x="317" y="0"/>
                  </a:moveTo>
                  <a:lnTo>
                    <a:pt x="324" y="4"/>
                  </a:lnTo>
                  <a:lnTo>
                    <a:pt x="328" y="9"/>
                  </a:lnTo>
                  <a:lnTo>
                    <a:pt x="328" y="12"/>
                  </a:lnTo>
                  <a:lnTo>
                    <a:pt x="326" y="16"/>
                  </a:lnTo>
                  <a:lnTo>
                    <a:pt x="320" y="17"/>
                  </a:lnTo>
                  <a:lnTo>
                    <a:pt x="316" y="20"/>
                  </a:lnTo>
                  <a:lnTo>
                    <a:pt x="306" y="23"/>
                  </a:lnTo>
                  <a:lnTo>
                    <a:pt x="299" y="26"/>
                  </a:lnTo>
                  <a:lnTo>
                    <a:pt x="289" y="27"/>
                  </a:lnTo>
                  <a:lnTo>
                    <a:pt x="279" y="27"/>
                  </a:lnTo>
                  <a:lnTo>
                    <a:pt x="270" y="28"/>
                  </a:lnTo>
                  <a:lnTo>
                    <a:pt x="260" y="30"/>
                  </a:lnTo>
                  <a:lnTo>
                    <a:pt x="249" y="31"/>
                  </a:lnTo>
                  <a:lnTo>
                    <a:pt x="242" y="33"/>
                  </a:lnTo>
                  <a:lnTo>
                    <a:pt x="236" y="34"/>
                  </a:lnTo>
                  <a:lnTo>
                    <a:pt x="231" y="37"/>
                  </a:lnTo>
                  <a:lnTo>
                    <a:pt x="216" y="39"/>
                  </a:lnTo>
                  <a:lnTo>
                    <a:pt x="201" y="42"/>
                  </a:lnTo>
                  <a:lnTo>
                    <a:pt x="187" y="45"/>
                  </a:lnTo>
                  <a:lnTo>
                    <a:pt x="172" y="47"/>
                  </a:lnTo>
                  <a:lnTo>
                    <a:pt x="157" y="51"/>
                  </a:lnTo>
                  <a:lnTo>
                    <a:pt x="143" y="54"/>
                  </a:lnTo>
                  <a:lnTo>
                    <a:pt x="128" y="58"/>
                  </a:lnTo>
                  <a:lnTo>
                    <a:pt x="113" y="63"/>
                  </a:lnTo>
                  <a:lnTo>
                    <a:pt x="98" y="66"/>
                  </a:lnTo>
                  <a:lnTo>
                    <a:pt x="84" y="70"/>
                  </a:lnTo>
                  <a:lnTo>
                    <a:pt x="70" y="74"/>
                  </a:lnTo>
                  <a:lnTo>
                    <a:pt x="55" y="80"/>
                  </a:lnTo>
                  <a:lnTo>
                    <a:pt x="41" y="85"/>
                  </a:lnTo>
                  <a:lnTo>
                    <a:pt x="26" y="91"/>
                  </a:lnTo>
                  <a:lnTo>
                    <a:pt x="13" y="96"/>
                  </a:lnTo>
                  <a:lnTo>
                    <a:pt x="0" y="103"/>
                  </a:lnTo>
                  <a:lnTo>
                    <a:pt x="6" y="93"/>
                  </a:lnTo>
                  <a:lnTo>
                    <a:pt x="14" y="86"/>
                  </a:lnTo>
                  <a:lnTo>
                    <a:pt x="20" y="80"/>
                  </a:lnTo>
                  <a:lnTo>
                    <a:pt x="29" y="76"/>
                  </a:lnTo>
                  <a:lnTo>
                    <a:pt x="37" y="70"/>
                  </a:lnTo>
                  <a:lnTo>
                    <a:pt x="48" y="65"/>
                  </a:lnTo>
                  <a:lnTo>
                    <a:pt x="53" y="61"/>
                  </a:lnTo>
                  <a:lnTo>
                    <a:pt x="60" y="59"/>
                  </a:lnTo>
                  <a:lnTo>
                    <a:pt x="66" y="58"/>
                  </a:lnTo>
                  <a:lnTo>
                    <a:pt x="75" y="56"/>
                  </a:lnTo>
                  <a:lnTo>
                    <a:pt x="92" y="50"/>
                  </a:lnTo>
                  <a:lnTo>
                    <a:pt x="108" y="45"/>
                  </a:lnTo>
                  <a:lnTo>
                    <a:pt x="125" y="40"/>
                  </a:lnTo>
                  <a:lnTo>
                    <a:pt x="143" y="38"/>
                  </a:lnTo>
                  <a:lnTo>
                    <a:pt x="159" y="34"/>
                  </a:lnTo>
                  <a:lnTo>
                    <a:pt x="176" y="31"/>
                  </a:lnTo>
                  <a:lnTo>
                    <a:pt x="190" y="28"/>
                  </a:lnTo>
                  <a:lnTo>
                    <a:pt x="207" y="26"/>
                  </a:lnTo>
                  <a:lnTo>
                    <a:pt x="222" y="23"/>
                  </a:lnTo>
                  <a:lnTo>
                    <a:pt x="236" y="19"/>
                  </a:lnTo>
                  <a:lnTo>
                    <a:pt x="249" y="16"/>
                  </a:lnTo>
                  <a:lnTo>
                    <a:pt x="265" y="14"/>
                  </a:lnTo>
                  <a:lnTo>
                    <a:pt x="278" y="10"/>
                  </a:lnTo>
                  <a:lnTo>
                    <a:pt x="291" y="6"/>
                  </a:lnTo>
                  <a:lnTo>
                    <a:pt x="305" y="3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2" name="Freeform 453"/>
            <p:cNvSpPr>
              <a:spLocks/>
            </p:cNvSpPr>
            <p:nvPr/>
          </p:nvSpPr>
          <p:spPr bwMode="auto">
            <a:xfrm>
              <a:off x="6960" y="3835"/>
              <a:ext cx="51" cy="13"/>
            </a:xfrm>
            <a:custGeom>
              <a:avLst/>
              <a:gdLst>
                <a:gd name="T0" fmla="*/ 0 w 205"/>
                <a:gd name="T1" fmla="*/ 0 h 52"/>
                <a:gd name="T2" fmla="*/ 0 w 205"/>
                <a:gd name="T3" fmla="*/ 0 h 52"/>
                <a:gd name="T4" fmla="*/ 0 w 205"/>
                <a:gd name="T5" fmla="*/ 0 h 52"/>
                <a:gd name="T6" fmla="*/ 0 w 205"/>
                <a:gd name="T7" fmla="*/ 0 h 52"/>
                <a:gd name="T8" fmla="*/ 0 w 205"/>
                <a:gd name="T9" fmla="*/ 0 h 52"/>
                <a:gd name="T10" fmla="*/ 0 w 205"/>
                <a:gd name="T11" fmla="*/ 0 h 52"/>
                <a:gd name="T12" fmla="*/ 0 w 205"/>
                <a:gd name="T13" fmla="*/ 0 h 52"/>
                <a:gd name="T14" fmla="*/ 0 w 205"/>
                <a:gd name="T15" fmla="*/ 0 h 52"/>
                <a:gd name="T16" fmla="*/ 0 w 205"/>
                <a:gd name="T17" fmla="*/ 0 h 52"/>
                <a:gd name="T18" fmla="*/ 0 w 205"/>
                <a:gd name="T19" fmla="*/ 0 h 52"/>
                <a:gd name="T20" fmla="*/ 0 w 205"/>
                <a:gd name="T21" fmla="*/ 0 h 52"/>
                <a:gd name="T22" fmla="*/ 0 w 205"/>
                <a:gd name="T23" fmla="*/ 0 h 52"/>
                <a:gd name="T24" fmla="*/ 0 w 205"/>
                <a:gd name="T25" fmla="*/ 0 h 52"/>
                <a:gd name="T26" fmla="*/ 0 w 205"/>
                <a:gd name="T27" fmla="*/ 0 h 52"/>
                <a:gd name="T28" fmla="*/ 0 w 205"/>
                <a:gd name="T29" fmla="*/ 0 h 52"/>
                <a:gd name="T30" fmla="*/ 0 w 205"/>
                <a:gd name="T31" fmla="*/ 0 h 52"/>
                <a:gd name="T32" fmla="*/ 0 w 205"/>
                <a:gd name="T33" fmla="*/ 0 h 52"/>
                <a:gd name="T34" fmla="*/ 0 w 205"/>
                <a:gd name="T35" fmla="*/ 0 h 52"/>
                <a:gd name="T36" fmla="*/ 0 w 205"/>
                <a:gd name="T37" fmla="*/ 0 h 52"/>
                <a:gd name="T38" fmla="*/ 0 w 205"/>
                <a:gd name="T39" fmla="*/ 0 h 52"/>
                <a:gd name="T40" fmla="*/ 0 w 205"/>
                <a:gd name="T41" fmla="*/ 0 h 52"/>
                <a:gd name="T42" fmla="*/ 0 w 205"/>
                <a:gd name="T43" fmla="*/ 0 h 52"/>
                <a:gd name="T44" fmla="*/ 0 w 205"/>
                <a:gd name="T45" fmla="*/ 0 h 52"/>
                <a:gd name="T46" fmla="*/ 0 w 205"/>
                <a:gd name="T47" fmla="*/ 0 h 52"/>
                <a:gd name="T48" fmla="*/ 0 w 205"/>
                <a:gd name="T49" fmla="*/ 0 h 52"/>
                <a:gd name="T50" fmla="*/ 0 w 205"/>
                <a:gd name="T51" fmla="*/ 0 h 52"/>
                <a:gd name="T52" fmla="*/ 0 w 205"/>
                <a:gd name="T53" fmla="*/ 0 h 52"/>
                <a:gd name="T54" fmla="*/ 0 w 205"/>
                <a:gd name="T55" fmla="*/ 0 h 52"/>
                <a:gd name="T56" fmla="*/ 0 w 205"/>
                <a:gd name="T57" fmla="*/ 0 h 52"/>
                <a:gd name="T58" fmla="*/ 0 w 205"/>
                <a:gd name="T59" fmla="*/ 0 h 52"/>
                <a:gd name="T60" fmla="*/ 0 w 205"/>
                <a:gd name="T61" fmla="*/ 0 h 52"/>
                <a:gd name="T62" fmla="*/ 0 w 205"/>
                <a:gd name="T63" fmla="*/ 0 h 52"/>
                <a:gd name="T64" fmla="*/ 0 w 205"/>
                <a:gd name="T65" fmla="*/ 0 h 52"/>
                <a:gd name="T66" fmla="*/ 0 w 205"/>
                <a:gd name="T67" fmla="*/ 0 h 52"/>
                <a:gd name="T68" fmla="*/ 0 w 205"/>
                <a:gd name="T69" fmla="*/ 0 h 52"/>
                <a:gd name="T70" fmla="*/ 0 w 205"/>
                <a:gd name="T71" fmla="*/ 0 h 52"/>
                <a:gd name="T72" fmla="*/ 0 w 205"/>
                <a:gd name="T73" fmla="*/ 0 h 52"/>
                <a:gd name="T74" fmla="*/ 0 w 205"/>
                <a:gd name="T75" fmla="*/ 0 h 52"/>
                <a:gd name="T76" fmla="*/ 0 w 205"/>
                <a:gd name="T77" fmla="*/ 0 h 52"/>
                <a:gd name="T78" fmla="*/ 0 w 205"/>
                <a:gd name="T79" fmla="*/ 0 h 52"/>
                <a:gd name="T80" fmla="*/ 0 w 205"/>
                <a:gd name="T81" fmla="*/ 0 h 52"/>
                <a:gd name="T82" fmla="*/ 0 w 205"/>
                <a:gd name="T83" fmla="*/ 0 h 52"/>
                <a:gd name="T84" fmla="*/ 0 w 205"/>
                <a:gd name="T85" fmla="*/ 0 h 52"/>
                <a:gd name="T86" fmla="*/ 0 w 205"/>
                <a:gd name="T87" fmla="*/ 0 h 52"/>
                <a:gd name="T88" fmla="*/ 0 w 205"/>
                <a:gd name="T89" fmla="*/ 0 h 52"/>
                <a:gd name="T90" fmla="*/ 0 w 205"/>
                <a:gd name="T91" fmla="*/ 0 h 52"/>
                <a:gd name="T92" fmla="*/ 0 w 205"/>
                <a:gd name="T93" fmla="*/ 0 h 52"/>
                <a:gd name="T94" fmla="*/ 0 w 205"/>
                <a:gd name="T95" fmla="*/ 0 h 52"/>
                <a:gd name="T96" fmla="*/ 0 w 205"/>
                <a:gd name="T97" fmla="*/ 0 h 52"/>
                <a:gd name="T98" fmla="*/ 0 w 205"/>
                <a:gd name="T99" fmla="*/ 0 h 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"/>
                <a:gd name="T151" fmla="*/ 0 h 52"/>
                <a:gd name="T152" fmla="*/ 205 w 205"/>
                <a:gd name="T153" fmla="*/ 52 h 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" h="52">
                  <a:moveTo>
                    <a:pt x="162" y="4"/>
                  </a:moveTo>
                  <a:lnTo>
                    <a:pt x="173" y="0"/>
                  </a:lnTo>
                  <a:lnTo>
                    <a:pt x="183" y="1"/>
                  </a:lnTo>
                  <a:lnTo>
                    <a:pt x="192" y="5"/>
                  </a:lnTo>
                  <a:lnTo>
                    <a:pt x="200" y="10"/>
                  </a:lnTo>
                  <a:lnTo>
                    <a:pt x="203" y="15"/>
                  </a:lnTo>
                  <a:lnTo>
                    <a:pt x="205" y="21"/>
                  </a:lnTo>
                  <a:lnTo>
                    <a:pt x="205" y="28"/>
                  </a:lnTo>
                  <a:lnTo>
                    <a:pt x="205" y="36"/>
                  </a:lnTo>
                  <a:lnTo>
                    <a:pt x="199" y="34"/>
                  </a:lnTo>
                  <a:lnTo>
                    <a:pt x="194" y="34"/>
                  </a:lnTo>
                  <a:lnTo>
                    <a:pt x="185" y="34"/>
                  </a:lnTo>
                  <a:lnTo>
                    <a:pt x="175" y="37"/>
                  </a:lnTo>
                  <a:lnTo>
                    <a:pt x="164" y="40"/>
                  </a:lnTo>
                  <a:lnTo>
                    <a:pt x="153" y="45"/>
                  </a:lnTo>
                  <a:lnTo>
                    <a:pt x="147" y="46"/>
                  </a:lnTo>
                  <a:lnTo>
                    <a:pt x="141" y="47"/>
                  </a:lnTo>
                  <a:lnTo>
                    <a:pt x="135" y="48"/>
                  </a:lnTo>
                  <a:lnTo>
                    <a:pt x="129" y="50"/>
                  </a:lnTo>
                  <a:lnTo>
                    <a:pt x="117" y="51"/>
                  </a:lnTo>
                  <a:lnTo>
                    <a:pt x="106" y="50"/>
                  </a:lnTo>
                  <a:lnTo>
                    <a:pt x="96" y="47"/>
                  </a:lnTo>
                  <a:lnTo>
                    <a:pt x="86" y="47"/>
                  </a:lnTo>
                  <a:lnTo>
                    <a:pt x="74" y="48"/>
                  </a:lnTo>
                  <a:lnTo>
                    <a:pt x="63" y="50"/>
                  </a:lnTo>
                  <a:lnTo>
                    <a:pt x="51" y="51"/>
                  </a:lnTo>
                  <a:lnTo>
                    <a:pt x="41" y="52"/>
                  </a:lnTo>
                  <a:lnTo>
                    <a:pt x="30" y="52"/>
                  </a:lnTo>
                  <a:lnTo>
                    <a:pt x="23" y="52"/>
                  </a:lnTo>
                  <a:lnTo>
                    <a:pt x="15" y="49"/>
                  </a:lnTo>
                  <a:lnTo>
                    <a:pt x="9" y="45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10" y="24"/>
                  </a:lnTo>
                  <a:lnTo>
                    <a:pt x="20" y="21"/>
                  </a:lnTo>
                  <a:lnTo>
                    <a:pt x="29" y="19"/>
                  </a:lnTo>
                  <a:lnTo>
                    <a:pt x="39" y="18"/>
                  </a:lnTo>
                  <a:lnTo>
                    <a:pt x="49" y="15"/>
                  </a:lnTo>
                  <a:lnTo>
                    <a:pt x="59" y="14"/>
                  </a:lnTo>
                  <a:lnTo>
                    <a:pt x="69" y="13"/>
                  </a:lnTo>
                  <a:lnTo>
                    <a:pt x="81" y="13"/>
                  </a:lnTo>
                  <a:lnTo>
                    <a:pt x="91" y="12"/>
                  </a:lnTo>
                  <a:lnTo>
                    <a:pt x="100" y="11"/>
                  </a:lnTo>
                  <a:lnTo>
                    <a:pt x="110" y="10"/>
                  </a:lnTo>
                  <a:lnTo>
                    <a:pt x="121" y="10"/>
                  </a:lnTo>
                  <a:lnTo>
                    <a:pt x="130" y="9"/>
                  </a:lnTo>
                  <a:lnTo>
                    <a:pt x="140" y="8"/>
                  </a:lnTo>
                  <a:lnTo>
                    <a:pt x="151" y="6"/>
                  </a:lnTo>
                  <a:lnTo>
                    <a:pt x="162" y="4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3" name="Freeform 454"/>
            <p:cNvSpPr>
              <a:spLocks/>
            </p:cNvSpPr>
            <p:nvPr/>
          </p:nvSpPr>
          <p:spPr bwMode="auto">
            <a:xfrm>
              <a:off x="6627" y="3839"/>
              <a:ext cx="15" cy="5"/>
            </a:xfrm>
            <a:custGeom>
              <a:avLst/>
              <a:gdLst>
                <a:gd name="T0" fmla="*/ 0 w 62"/>
                <a:gd name="T1" fmla="*/ 0 h 19"/>
                <a:gd name="T2" fmla="*/ 0 w 62"/>
                <a:gd name="T3" fmla="*/ 0 h 19"/>
                <a:gd name="T4" fmla="*/ 0 w 62"/>
                <a:gd name="T5" fmla="*/ 0 h 19"/>
                <a:gd name="T6" fmla="*/ 0 w 62"/>
                <a:gd name="T7" fmla="*/ 0 h 19"/>
                <a:gd name="T8" fmla="*/ 0 w 62"/>
                <a:gd name="T9" fmla="*/ 0 h 19"/>
                <a:gd name="T10" fmla="*/ 0 w 62"/>
                <a:gd name="T11" fmla="*/ 0 h 19"/>
                <a:gd name="T12" fmla="*/ 0 w 62"/>
                <a:gd name="T13" fmla="*/ 0 h 19"/>
                <a:gd name="T14" fmla="*/ 0 w 62"/>
                <a:gd name="T15" fmla="*/ 0 h 19"/>
                <a:gd name="T16" fmla="*/ 0 w 62"/>
                <a:gd name="T17" fmla="*/ 0 h 19"/>
                <a:gd name="T18" fmla="*/ 0 w 62"/>
                <a:gd name="T19" fmla="*/ 0 h 19"/>
                <a:gd name="T20" fmla="*/ 0 w 62"/>
                <a:gd name="T21" fmla="*/ 0 h 19"/>
                <a:gd name="T22" fmla="*/ 0 w 62"/>
                <a:gd name="T23" fmla="*/ 0 h 19"/>
                <a:gd name="T24" fmla="*/ 0 w 62"/>
                <a:gd name="T25" fmla="*/ 0 h 19"/>
                <a:gd name="T26" fmla="*/ 0 w 62"/>
                <a:gd name="T27" fmla="*/ 0 h 19"/>
                <a:gd name="T28" fmla="*/ 0 w 62"/>
                <a:gd name="T29" fmla="*/ 0 h 19"/>
                <a:gd name="T30" fmla="*/ 0 w 62"/>
                <a:gd name="T31" fmla="*/ 0 h 19"/>
                <a:gd name="T32" fmla="*/ 0 w 62"/>
                <a:gd name="T33" fmla="*/ 0 h 19"/>
                <a:gd name="T34" fmla="*/ 0 w 62"/>
                <a:gd name="T35" fmla="*/ 0 h 19"/>
                <a:gd name="T36" fmla="*/ 0 w 62"/>
                <a:gd name="T37" fmla="*/ 0 h 19"/>
                <a:gd name="T38" fmla="*/ 0 w 62"/>
                <a:gd name="T39" fmla="*/ 0 h 19"/>
                <a:gd name="T40" fmla="*/ 0 w 62"/>
                <a:gd name="T41" fmla="*/ 0 h 19"/>
                <a:gd name="T42" fmla="*/ 0 w 62"/>
                <a:gd name="T43" fmla="*/ 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9"/>
                <a:gd name="T68" fmla="*/ 62 w 62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9">
                  <a:moveTo>
                    <a:pt x="62" y="0"/>
                  </a:moveTo>
                  <a:lnTo>
                    <a:pt x="59" y="5"/>
                  </a:lnTo>
                  <a:lnTo>
                    <a:pt x="57" y="10"/>
                  </a:lnTo>
                  <a:lnTo>
                    <a:pt x="53" y="13"/>
                  </a:lnTo>
                  <a:lnTo>
                    <a:pt x="48" y="15"/>
                  </a:lnTo>
                  <a:lnTo>
                    <a:pt x="42" y="15"/>
                  </a:lnTo>
                  <a:lnTo>
                    <a:pt x="36" y="16"/>
                  </a:lnTo>
                  <a:lnTo>
                    <a:pt x="29" y="16"/>
                  </a:lnTo>
                  <a:lnTo>
                    <a:pt x="22" y="17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5" y="16"/>
                  </a:lnTo>
                  <a:lnTo>
                    <a:pt x="10" y="14"/>
                  </a:lnTo>
                  <a:lnTo>
                    <a:pt x="16" y="10"/>
                  </a:lnTo>
                  <a:lnTo>
                    <a:pt x="22" y="9"/>
                  </a:lnTo>
                  <a:lnTo>
                    <a:pt x="33" y="6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4" name="Freeform 455"/>
            <p:cNvSpPr>
              <a:spLocks/>
            </p:cNvSpPr>
            <p:nvPr/>
          </p:nvSpPr>
          <p:spPr bwMode="auto">
            <a:xfrm>
              <a:off x="7108" y="3841"/>
              <a:ext cx="35" cy="23"/>
            </a:xfrm>
            <a:custGeom>
              <a:avLst/>
              <a:gdLst>
                <a:gd name="T0" fmla="*/ 0 w 137"/>
                <a:gd name="T1" fmla="*/ 0 h 92"/>
                <a:gd name="T2" fmla="*/ 0 w 137"/>
                <a:gd name="T3" fmla="*/ 0 h 92"/>
                <a:gd name="T4" fmla="*/ 0 w 137"/>
                <a:gd name="T5" fmla="*/ 0 h 92"/>
                <a:gd name="T6" fmla="*/ 0 w 137"/>
                <a:gd name="T7" fmla="*/ 0 h 92"/>
                <a:gd name="T8" fmla="*/ 0 w 137"/>
                <a:gd name="T9" fmla="*/ 0 h 92"/>
                <a:gd name="T10" fmla="*/ 0 w 137"/>
                <a:gd name="T11" fmla="*/ 0 h 92"/>
                <a:gd name="T12" fmla="*/ 0 w 137"/>
                <a:gd name="T13" fmla="*/ 0 h 92"/>
                <a:gd name="T14" fmla="*/ 0 w 137"/>
                <a:gd name="T15" fmla="*/ 0 h 92"/>
                <a:gd name="T16" fmla="*/ 0 w 137"/>
                <a:gd name="T17" fmla="*/ 0 h 92"/>
                <a:gd name="T18" fmla="*/ 0 w 137"/>
                <a:gd name="T19" fmla="*/ 0 h 92"/>
                <a:gd name="T20" fmla="*/ 0 w 137"/>
                <a:gd name="T21" fmla="*/ 0 h 92"/>
                <a:gd name="T22" fmla="*/ 0 w 137"/>
                <a:gd name="T23" fmla="*/ 0 h 92"/>
                <a:gd name="T24" fmla="*/ 0 w 137"/>
                <a:gd name="T25" fmla="*/ 0 h 92"/>
                <a:gd name="T26" fmla="*/ 0 w 137"/>
                <a:gd name="T27" fmla="*/ 0 h 92"/>
                <a:gd name="T28" fmla="*/ 0 w 137"/>
                <a:gd name="T29" fmla="*/ 0 h 92"/>
                <a:gd name="T30" fmla="*/ 0 w 137"/>
                <a:gd name="T31" fmla="*/ 0 h 92"/>
                <a:gd name="T32" fmla="*/ 0 w 137"/>
                <a:gd name="T33" fmla="*/ 0 h 92"/>
                <a:gd name="T34" fmla="*/ 0 w 137"/>
                <a:gd name="T35" fmla="*/ 0 h 92"/>
                <a:gd name="T36" fmla="*/ 0 w 137"/>
                <a:gd name="T37" fmla="*/ 0 h 92"/>
                <a:gd name="T38" fmla="*/ 0 w 137"/>
                <a:gd name="T39" fmla="*/ 0 h 92"/>
                <a:gd name="T40" fmla="*/ 0 w 137"/>
                <a:gd name="T41" fmla="*/ 0 h 92"/>
                <a:gd name="T42" fmla="*/ 0 w 137"/>
                <a:gd name="T43" fmla="*/ 0 h 92"/>
                <a:gd name="T44" fmla="*/ 0 w 137"/>
                <a:gd name="T45" fmla="*/ 0 h 92"/>
                <a:gd name="T46" fmla="*/ 0 w 137"/>
                <a:gd name="T47" fmla="*/ 0 h 92"/>
                <a:gd name="T48" fmla="*/ 0 w 137"/>
                <a:gd name="T49" fmla="*/ 0 h 92"/>
                <a:gd name="T50" fmla="*/ 0 w 137"/>
                <a:gd name="T51" fmla="*/ 0 h 92"/>
                <a:gd name="T52" fmla="*/ 0 w 137"/>
                <a:gd name="T53" fmla="*/ 0 h 92"/>
                <a:gd name="T54" fmla="*/ 0 w 137"/>
                <a:gd name="T55" fmla="*/ 0 h 92"/>
                <a:gd name="T56" fmla="*/ 0 w 137"/>
                <a:gd name="T57" fmla="*/ 0 h 92"/>
                <a:gd name="T58" fmla="*/ 0 w 137"/>
                <a:gd name="T59" fmla="*/ 0 h 92"/>
                <a:gd name="T60" fmla="*/ 0 w 137"/>
                <a:gd name="T61" fmla="*/ 0 h 92"/>
                <a:gd name="T62" fmla="*/ 0 w 137"/>
                <a:gd name="T63" fmla="*/ 0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92"/>
                <a:gd name="T98" fmla="*/ 137 w 137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92">
                  <a:moveTo>
                    <a:pt x="98" y="0"/>
                  </a:moveTo>
                  <a:lnTo>
                    <a:pt x="103" y="4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7" y="23"/>
                  </a:lnTo>
                  <a:lnTo>
                    <a:pt x="104" y="26"/>
                  </a:lnTo>
                  <a:lnTo>
                    <a:pt x="100" y="28"/>
                  </a:lnTo>
                  <a:lnTo>
                    <a:pt x="99" y="31"/>
                  </a:lnTo>
                  <a:lnTo>
                    <a:pt x="101" y="35"/>
                  </a:lnTo>
                  <a:lnTo>
                    <a:pt x="103" y="34"/>
                  </a:lnTo>
                  <a:lnTo>
                    <a:pt x="107" y="33"/>
                  </a:lnTo>
                  <a:lnTo>
                    <a:pt x="115" y="27"/>
                  </a:lnTo>
                  <a:lnTo>
                    <a:pt x="124" y="24"/>
                  </a:lnTo>
                  <a:lnTo>
                    <a:pt x="119" y="29"/>
                  </a:lnTo>
                  <a:lnTo>
                    <a:pt x="116" y="37"/>
                  </a:lnTo>
                  <a:lnTo>
                    <a:pt x="113" y="42"/>
                  </a:lnTo>
                  <a:lnTo>
                    <a:pt x="112" y="50"/>
                  </a:lnTo>
                  <a:lnTo>
                    <a:pt x="112" y="54"/>
                  </a:lnTo>
                  <a:lnTo>
                    <a:pt x="116" y="57"/>
                  </a:lnTo>
                  <a:lnTo>
                    <a:pt x="118" y="57"/>
                  </a:lnTo>
                  <a:lnTo>
                    <a:pt x="123" y="59"/>
                  </a:lnTo>
                  <a:lnTo>
                    <a:pt x="129" y="57"/>
                  </a:lnTo>
                  <a:lnTo>
                    <a:pt x="137" y="57"/>
                  </a:lnTo>
                  <a:lnTo>
                    <a:pt x="137" y="64"/>
                  </a:lnTo>
                  <a:lnTo>
                    <a:pt x="137" y="73"/>
                  </a:lnTo>
                  <a:lnTo>
                    <a:pt x="130" y="75"/>
                  </a:lnTo>
                  <a:lnTo>
                    <a:pt x="124" y="78"/>
                  </a:lnTo>
                  <a:lnTo>
                    <a:pt x="116" y="80"/>
                  </a:lnTo>
                  <a:lnTo>
                    <a:pt x="109" y="82"/>
                  </a:lnTo>
                  <a:lnTo>
                    <a:pt x="100" y="84"/>
                  </a:lnTo>
                  <a:lnTo>
                    <a:pt x="92" y="87"/>
                  </a:lnTo>
                  <a:lnTo>
                    <a:pt x="83" y="89"/>
                  </a:lnTo>
                  <a:lnTo>
                    <a:pt x="76" y="91"/>
                  </a:lnTo>
                  <a:lnTo>
                    <a:pt x="66" y="91"/>
                  </a:lnTo>
                  <a:lnTo>
                    <a:pt x="58" y="92"/>
                  </a:lnTo>
                  <a:lnTo>
                    <a:pt x="50" y="92"/>
                  </a:lnTo>
                  <a:lnTo>
                    <a:pt x="42" y="92"/>
                  </a:lnTo>
                  <a:lnTo>
                    <a:pt x="34" y="90"/>
                  </a:lnTo>
                  <a:lnTo>
                    <a:pt x="27" y="89"/>
                  </a:lnTo>
                  <a:lnTo>
                    <a:pt x="21" y="87"/>
                  </a:lnTo>
                  <a:lnTo>
                    <a:pt x="16" y="84"/>
                  </a:lnTo>
                  <a:lnTo>
                    <a:pt x="9" y="80"/>
                  </a:lnTo>
                  <a:lnTo>
                    <a:pt x="6" y="75"/>
                  </a:lnTo>
                  <a:lnTo>
                    <a:pt x="3" y="69"/>
                  </a:lnTo>
                  <a:lnTo>
                    <a:pt x="1" y="63"/>
                  </a:lnTo>
                  <a:lnTo>
                    <a:pt x="0" y="55"/>
                  </a:lnTo>
                  <a:lnTo>
                    <a:pt x="3" y="48"/>
                  </a:lnTo>
                  <a:lnTo>
                    <a:pt x="6" y="38"/>
                  </a:lnTo>
                  <a:lnTo>
                    <a:pt x="11" y="28"/>
                  </a:lnTo>
                  <a:lnTo>
                    <a:pt x="22" y="28"/>
                  </a:lnTo>
                  <a:lnTo>
                    <a:pt x="30" y="24"/>
                  </a:lnTo>
                  <a:lnTo>
                    <a:pt x="37" y="16"/>
                  </a:lnTo>
                  <a:lnTo>
                    <a:pt x="45" y="8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2" y="19"/>
                  </a:lnTo>
                  <a:lnTo>
                    <a:pt x="56" y="22"/>
                  </a:lnTo>
                  <a:lnTo>
                    <a:pt x="60" y="23"/>
                  </a:lnTo>
                  <a:lnTo>
                    <a:pt x="68" y="22"/>
                  </a:lnTo>
                  <a:lnTo>
                    <a:pt x="75" y="17"/>
                  </a:lnTo>
                  <a:lnTo>
                    <a:pt x="82" y="13"/>
                  </a:lnTo>
                  <a:lnTo>
                    <a:pt x="89" y="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5" name="Freeform 456"/>
            <p:cNvSpPr>
              <a:spLocks/>
            </p:cNvSpPr>
            <p:nvPr/>
          </p:nvSpPr>
          <p:spPr bwMode="auto">
            <a:xfrm>
              <a:off x="6744" y="3842"/>
              <a:ext cx="69" cy="21"/>
            </a:xfrm>
            <a:custGeom>
              <a:avLst/>
              <a:gdLst>
                <a:gd name="T0" fmla="*/ 0 w 274"/>
                <a:gd name="T1" fmla="*/ 0 h 81"/>
                <a:gd name="T2" fmla="*/ 0 w 274"/>
                <a:gd name="T3" fmla="*/ 0 h 81"/>
                <a:gd name="T4" fmla="*/ 0 w 274"/>
                <a:gd name="T5" fmla="*/ 0 h 81"/>
                <a:gd name="T6" fmla="*/ 0 w 274"/>
                <a:gd name="T7" fmla="*/ 0 h 81"/>
                <a:gd name="T8" fmla="*/ 0 w 274"/>
                <a:gd name="T9" fmla="*/ 0 h 81"/>
                <a:gd name="T10" fmla="*/ 0 w 274"/>
                <a:gd name="T11" fmla="*/ 0 h 81"/>
                <a:gd name="T12" fmla="*/ 0 w 274"/>
                <a:gd name="T13" fmla="*/ 0 h 81"/>
                <a:gd name="T14" fmla="*/ 0 w 274"/>
                <a:gd name="T15" fmla="*/ 0 h 81"/>
                <a:gd name="T16" fmla="*/ 0 w 274"/>
                <a:gd name="T17" fmla="*/ 0 h 81"/>
                <a:gd name="T18" fmla="*/ 0 w 274"/>
                <a:gd name="T19" fmla="*/ 0 h 81"/>
                <a:gd name="T20" fmla="*/ 0 w 274"/>
                <a:gd name="T21" fmla="*/ 0 h 81"/>
                <a:gd name="T22" fmla="*/ 0 w 274"/>
                <a:gd name="T23" fmla="*/ 0 h 81"/>
                <a:gd name="T24" fmla="*/ 0 w 274"/>
                <a:gd name="T25" fmla="*/ 0 h 81"/>
                <a:gd name="T26" fmla="*/ 0 w 274"/>
                <a:gd name="T27" fmla="*/ 0 h 81"/>
                <a:gd name="T28" fmla="*/ 0 w 274"/>
                <a:gd name="T29" fmla="*/ 0 h 81"/>
                <a:gd name="T30" fmla="*/ 0 w 274"/>
                <a:gd name="T31" fmla="*/ 0 h 81"/>
                <a:gd name="T32" fmla="*/ 0 w 274"/>
                <a:gd name="T33" fmla="*/ 0 h 81"/>
                <a:gd name="T34" fmla="*/ 0 w 274"/>
                <a:gd name="T35" fmla="*/ 0 h 81"/>
                <a:gd name="T36" fmla="*/ 0 w 274"/>
                <a:gd name="T37" fmla="*/ 0 h 81"/>
                <a:gd name="T38" fmla="*/ 0 w 274"/>
                <a:gd name="T39" fmla="*/ 0 h 81"/>
                <a:gd name="T40" fmla="*/ 0 w 274"/>
                <a:gd name="T41" fmla="*/ 0 h 81"/>
                <a:gd name="T42" fmla="*/ 0 w 274"/>
                <a:gd name="T43" fmla="*/ 0 h 81"/>
                <a:gd name="T44" fmla="*/ 0 w 274"/>
                <a:gd name="T45" fmla="*/ 0 h 81"/>
                <a:gd name="T46" fmla="*/ 0 w 274"/>
                <a:gd name="T47" fmla="*/ 0 h 81"/>
                <a:gd name="T48" fmla="*/ 0 w 274"/>
                <a:gd name="T49" fmla="*/ 0 h 81"/>
                <a:gd name="T50" fmla="*/ 0 w 274"/>
                <a:gd name="T51" fmla="*/ 0 h 81"/>
                <a:gd name="T52" fmla="*/ 0 w 274"/>
                <a:gd name="T53" fmla="*/ 0 h 81"/>
                <a:gd name="T54" fmla="*/ 0 w 274"/>
                <a:gd name="T55" fmla="*/ 0 h 81"/>
                <a:gd name="T56" fmla="*/ 0 w 274"/>
                <a:gd name="T57" fmla="*/ 0 h 81"/>
                <a:gd name="T58" fmla="*/ 0 w 274"/>
                <a:gd name="T59" fmla="*/ 0 h 81"/>
                <a:gd name="T60" fmla="*/ 0 w 274"/>
                <a:gd name="T61" fmla="*/ 0 h 81"/>
                <a:gd name="T62" fmla="*/ 0 w 274"/>
                <a:gd name="T63" fmla="*/ 0 h 81"/>
                <a:gd name="T64" fmla="*/ 0 w 274"/>
                <a:gd name="T65" fmla="*/ 0 h 81"/>
                <a:gd name="T66" fmla="*/ 0 w 274"/>
                <a:gd name="T67" fmla="*/ 0 h 81"/>
                <a:gd name="T68" fmla="*/ 0 w 274"/>
                <a:gd name="T69" fmla="*/ 0 h 81"/>
                <a:gd name="T70" fmla="*/ 0 w 274"/>
                <a:gd name="T71" fmla="*/ 0 h 81"/>
                <a:gd name="T72" fmla="*/ 0 w 274"/>
                <a:gd name="T73" fmla="*/ 0 h 81"/>
                <a:gd name="T74" fmla="*/ 0 w 274"/>
                <a:gd name="T75" fmla="*/ 0 h 81"/>
                <a:gd name="T76" fmla="*/ 0 w 274"/>
                <a:gd name="T77" fmla="*/ 0 h 81"/>
                <a:gd name="T78" fmla="*/ 0 w 274"/>
                <a:gd name="T79" fmla="*/ 0 h 81"/>
                <a:gd name="T80" fmla="*/ 0 w 274"/>
                <a:gd name="T81" fmla="*/ 0 h 81"/>
                <a:gd name="T82" fmla="*/ 0 w 274"/>
                <a:gd name="T83" fmla="*/ 0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74"/>
                <a:gd name="T127" fmla="*/ 0 h 81"/>
                <a:gd name="T128" fmla="*/ 274 w 274"/>
                <a:gd name="T129" fmla="*/ 81 h 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74" h="81">
                  <a:moveTo>
                    <a:pt x="255" y="0"/>
                  </a:moveTo>
                  <a:lnTo>
                    <a:pt x="262" y="1"/>
                  </a:lnTo>
                  <a:lnTo>
                    <a:pt x="270" y="6"/>
                  </a:lnTo>
                  <a:lnTo>
                    <a:pt x="272" y="14"/>
                  </a:lnTo>
                  <a:lnTo>
                    <a:pt x="274" y="23"/>
                  </a:lnTo>
                  <a:lnTo>
                    <a:pt x="256" y="26"/>
                  </a:lnTo>
                  <a:lnTo>
                    <a:pt x="238" y="28"/>
                  </a:lnTo>
                  <a:lnTo>
                    <a:pt x="220" y="31"/>
                  </a:lnTo>
                  <a:lnTo>
                    <a:pt x="203" y="33"/>
                  </a:lnTo>
                  <a:lnTo>
                    <a:pt x="186" y="36"/>
                  </a:lnTo>
                  <a:lnTo>
                    <a:pt x="168" y="40"/>
                  </a:lnTo>
                  <a:lnTo>
                    <a:pt x="152" y="42"/>
                  </a:lnTo>
                  <a:lnTo>
                    <a:pt x="135" y="46"/>
                  </a:lnTo>
                  <a:lnTo>
                    <a:pt x="118" y="49"/>
                  </a:lnTo>
                  <a:lnTo>
                    <a:pt x="100" y="53"/>
                  </a:lnTo>
                  <a:lnTo>
                    <a:pt x="83" y="57"/>
                  </a:lnTo>
                  <a:lnTo>
                    <a:pt x="66" y="62"/>
                  </a:lnTo>
                  <a:lnTo>
                    <a:pt x="49" y="66"/>
                  </a:lnTo>
                  <a:lnTo>
                    <a:pt x="32" y="71"/>
                  </a:lnTo>
                  <a:lnTo>
                    <a:pt x="15" y="74"/>
                  </a:lnTo>
                  <a:lnTo>
                    <a:pt x="0" y="81"/>
                  </a:lnTo>
                  <a:lnTo>
                    <a:pt x="7" y="73"/>
                  </a:lnTo>
                  <a:lnTo>
                    <a:pt x="15" y="68"/>
                  </a:lnTo>
                  <a:lnTo>
                    <a:pt x="24" y="62"/>
                  </a:lnTo>
                  <a:lnTo>
                    <a:pt x="32" y="57"/>
                  </a:lnTo>
                  <a:lnTo>
                    <a:pt x="46" y="49"/>
                  </a:lnTo>
                  <a:lnTo>
                    <a:pt x="60" y="44"/>
                  </a:lnTo>
                  <a:lnTo>
                    <a:pt x="73" y="39"/>
                  </a:lnTo>
                  <a:lnTo>
                    <a:pt x="88" y="35"/>
                  </a:lnTo>
                  <a:lnTo>
                    <a:pt x="101" y="32"/>
                  </a:lnTo>
                  <a:lnTo>
                    <a:pt x="115" y="29"/>
                  </a:lnTo>
                  <a:lnTo>
                    <a:pt x="130" y="27"/>
                  </a:lnTo>
                  <a:lnTo>
                    <a:pt x="143" y="26"/>
                  </a:lnTo>
                  <a:lnTo>
                    <a:pt x="156" y="22"/>
                  </a:lnTo>
                  <a:lnTo>
                    <a:pt x="170" y="20"/>
                  </a:lnTo>
                  <a:lnTo>
                    <a:pt x="184" y="18"/>
                  </a:lnTo>
                  <a:lnTo>
                    <a:pt x="199" y="16"/>
                  </a:lnTo>
                  <a:lnTo>
                    <a:pt x="212" y="12"/>
                  </a:lnTo>
                  <a:lnTo>
                    <a:pt x="225" y="9"/>
                  </a:lnTo>
                  <a:lnTo>
                    <a:pt x="239" y="5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6" name="Freeform 457"/>
            <p:cNvSpPr>
              <a:spLocks/>
            </p:cNvSpPr>
            <p:nvPr/>
          </p:nvSpPr>
          <p:spPr bwMode="auto">
            <a:xfrm>
              <a:off x="6879" y="3842"/>
              <a:ext cx="53" cy="13"/>
            </a:xfrm>
            <a:custGeom>
              <a:avLst/>
              <a:gdLst>
                <a:gd name="T0" fmla="*/ 0 w 209"/>
                <a:gd name="T1" fmla="*/ 0 h 50"/>
                <a:gd name="T2" fmla="*/ 0 w 209"/>
                <a:gd name="T3" fmla="*/ 0 h 50"/>
                <a:gd name="T4" fmla="*/ 0 w 209"/>
                <a:gd name="T5" fmla="*/ 0 h 50"/>
                <a:gd name="T6" fmla="*/ 0 w 209"/>
                <a:gd name="T7" fmla="*/ 0 h 50"/>
                <a:gd name="T8" fmla="*/ 0 w 209"/>
                <a:gd name="T9" fmla="*/ 0 h 50"/>
                <a:gd name="T10" fmla="*/ 0 w 209"/>
                <a:gd name="T11" fmla="*/ 0 h 50"/>
                <a:gd name="T12" fmla="*/ 0 w 209"/>
                <a:gd name="T13" fmla="*/ 0 h 50"/>
                <a:gd name="T14" fmla="*/ 0 w 209"/>
                <a:gd name="T15" fmla="*/ 0 h 50"/>
                <a:gd name="T16" fmla="*/ 0 w 209"/>
                <a:gd name="T17" fmla="*/ 0 h 50"/>
                <a:gd name="T18" fmla="*/ 0 w 209"/>
                <a:gd name="T19" fmla="*/ 0 h 50"/>
                <a:gd name="T20" fmla="*/ 0 w 209"/>
                <a:gd name="T21" fmla="*/ 0 h 50"/>
                <a:gd name="T22" fmla="*/ 0 w 209"/>
                <a:gd name="T23" fmla="*/ 0 h 50"/>
                <a:gd name="T24" fmla="*/ 0 w 209"/>
                <a:gd name="T25" fmla="*/ 0 h 50"/>
                <a:gd name="T26" fmla="*/ 0 w 209"/>
                <a:gd name="T27" fmla="*/ 0 h 50"/>
                <a:gd name="T28" fmla="*/ 0 w 209"/>
                <a:gd name="T29" fmla="*/ 0 h 50"/>
                <a:gd name="T30" fmla="*/ 0 w 209"/>
                <a:gd name="T31" fmla="*/ 0 h 50"/>
                <a:gd name="T32" fmla="*/ 0 w 209"/>
                <a:gd name="T33" fmla="*/ 0 h 50"/>
                <a:gd name="T34" fmla="*/ 0 w 209"/>
                <a:gd name="T35" fmla="*/ 0 h 50"/>
                <a:gd name="T36" fmla="*/ 0 w 209"/>
                <a:gd name="T37" fmla="*/ 0 h 50"/>
                <a:gd name="T38" fmla="*/ 0 w 209"/>
                <a:gd name="T39" fmla="*/ 0 h 50"/>
                <a:gd name="T40" fmla="*/ 0 w 209"/>
                <a:gd name="T41" fmla="*/ 0 h 50"/>
                <a:gd name="T42" fmla="*/ 0 w 209"/>
                <a:gd name="T43" fmla="*/ 0 h 50"/>
                <a:gd name="T44" fmla="*/ 0 w 209"/>
                <a:gd name="T45" fmla="*/ 0 h 50"/>
                <a:gd name="T46" fmla="*/ 0 w 209"/>
                <a:gd name="T47" fmla="*/ 0 h 50"/>
                <a:gd name="T48" fmla="*/ 0 w 209"/>
                <a:gd name="T49" fmla="*/ 0 h 50"/>
                <a:gd name="T50" fmla="*/ 0 w 209"/>
                <a:gd name="T51" fmla="*/ 0 h 50"/>
                <a:gd name="T52" fmla="*/ 0 w 209"/>
                <a:gd name="T53" fmla="*/ 0 h 50"/>
                <a:gd name="T54" fmla="*/ 0 w 209"/>
                <a:gd name="T55" fmla="*/ 0 h 50"/>
                <a:gd name="T56" fmla="*/ 0 w 209"/>
                <a:gd name="T57" fmla="*/ 0 h 50"/>
                <a:gd name="T58" fmla="*/ 0 w 209"/>
                <a:gd name="T59" fmla="*/ 0 h 50"/>
                <a:gd name="T60" fmla="*/ 0 w 209"/>
                <a:gd name="T61" fmla="*/ 0 h 50"/>
                <a:gd name="T62" fmla="*/ 0 w 209"/>
                <a:gd name="T63" fmla="*/ 0 h 50"/>
                <a:gd name="T64" fmla="*/ 0 w 209"/>
                <a:gd name="T65" fmla="*/ 0 h 50"/>
                <a:gd name="T66" fmla="*/ 0 w 209"/>
                <a:gd name="T67" fmla="*/ 0 h 50"/>
                <a:gd name="T68" fmla="*/ 0 w 209"/>
                <a:gd name="T69" fmla="*/ 0 h 50"/>
                <a:gd name="T70" fmla="*/ 0 w 209"/>
                <a:gd name="T71" fmla="*/ 0 h 50"/>
                <a:gd name="T72" fmla="*/ 0 w 209"/>
                <a:gd name="T73" fmla="*/ 0 h 50"/>
                <a:gd name="T74" fmla="*/ 0 w 209"/>
                <a:gd name="T75" fmla="*/ 0 h 50"/>
                <a:gd name="T76" fmla="*/ 0 w 209"/>
                <a:gd name="T77" fmla="*/ 0 h 50"/>
                <a:gd name="T78" fmla="*/ 0 w 209"/>
                <a:gd name="T79" fmla="*/ 0 h 50"/>
                <a:gd name="T80" fmla="*/ 0 w 209"/>
                <a:gd name="T81" fmla="*/ 0 h 50"/>
                <a:gd name="T82" fmla="*/ 0 w 209"/>
                <a:gd name="T83" fmla="*/ 0 h 50"/>
                <a:gd name="T84" fmla="*/ 0 w 209"/>
                <a:gd name="T85" fmla="*/ 0 h 50"/>
                <a:gd name="T86" fmla="*/ 0 w 209"/>
                <a:gd name="T87" fmla="*/ 0 h 50"/>
                <a:gd name="T88" fmla="*/ 0 w 209"/>
                <a:gd name="T89" fmla="*/ 0 h 50"/>
                <a:gd name="T90" fmla="*/ 0 w 209"/>
                <a:gd name="T91" fmla="*/ 0 h 50"/>
                <a:gd name="T92" fmla="*/ 0 w 209"/>
                <a:gd name="T93" fmla="*/ 0 h 50"/>
                <a:gd name="T94" fmla="*/ 0 w 209"/>
                <a:gd name="T95" fmla="*/ 0 h 50"/>
                <a:gd name="T96" fmla="*/ 0 w 209"/>
                <a:gd name="T97" fmla="*/ 0 h 50"/>
                <a:gd name="T98" fmla="*/ 0 w 209"/>
                <a:gd name="T99" fmla="*/ 0 h 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9"/>
                <a:gd name="T151" fmla="*/ 0 h 50"/>
                <a:gd name="T152" fmla="*/ 209 w 209"/>
                <a:gd name="T153" fmla="*/ 50 h 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9" h="50">
                  <a:moveTo>
                    <a:pt x="129" y="1"/>
                  </a:moveTo>
                  <a:lnTo>
                    <a:pt x="137" y="2"/>
                  </a:lnTo>
                  <a:lnTo>
                    <a:pt x="147" y="2"/>
                  </a:lnTo>
                  <a:lnTo>
                    <a:pt x="156" y="1"/>
                  </a:lnTo>
                  <a:lnTo>
                    <a:pt x="166" y="1"/>
                  </a:lnTo>
                  <a:lnTo>
                    <a:pt x="176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5" y="1"/>
                  </a:lnTo>
                  <a:lnTo>
                    <a:pt x="205" y="7"/>
                  </a:lnTo>
                  <a:lnTo>
                    <a:pt x="207" y="13"/>
                  </a:lnTo>
                  <a:lnTo>
                    <a:pt x="208" y="19"/>
                  </a:lnTo>
                  <a:lnTo>
                    <a:pt x="209" y="24"/>
                  </a:lnTo>
                  <a:lnTo>
                    <a:pt x="203" y="23"/>
                  </a:lnTo>
                  <a:lnTo>
                    <a:pt x="196" y="21"/>
                  </a:lnTo>
                  <a:lnTo>
                    <a:pt x="186" y="26"/>
                  </a:lnTo>
                  <a:lnTo>
                    <a:pt x="178" y="30"/>
                  </a:lnTo>
                  <a:lnTo>
                    <a:pt x="167" y="33"/>
                  </a:lnTo>
                  <a:lnTo>
                    <a:pt x="156" y="36"/>
                  </a:lnTo>
                  <a:lnTo>
                    <a:pt x="144" y="37"/>
                  </a:lnTo>
                  <a:lnTo>
                    <a:pt x="132" y="40"/>
                  </a:lnTo>
                  <a:lnTo>
                    <a:pt x="120" y="41"/>
                  </a:lnTo>
                  <a:lnTo>
                    <a:pt x="108" y="43"/>
                  </a:lnTo>
                  <a:lnTo>
                    <a:pt x="95" y="43"/>
                  </a:lnTo>
                  <a:lnTo>
                    <a:pt x="82" y="43"/>
                  </a:lnTo>
                  <a:lnTo>
                    <a:pt x="68" y="43"/>
                  </a:lnTo>
                  <a:lnTo>
                    <a:pt x="55" y="44"/>
                  </a:lnTo>
                  <a:lnTo>
                    <a:pt x="42" y="44"/>
                  </a:lnTo>
                  <a:lnTo>
                    <a:pt x="31" y="46"/>
                  </a:lnTo>
                  <a:lnTo>
                    <a:pt x="20" y="47"/>
                  </a:lnTo>
                  <a:lnTo>
                    <a:pt x="9" y="50"/>
                  </a:lnTo>
                  <a:lnTo>
                    <a:pt x="3" y="41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8" y="18"/>
                  </a:lnTo>
                  <a:lnTo>
                    <a:pt x="15" y="16"/>
                  </a:lnTo>
                  <a:lnTo>
                    <a:pt x="23" y="13"/>
                  </a:lnTo>
                  <a:lnTo>
                    <a:pt x="34" y="12"/>
                  </a:lnTo>
                  <a:lnTo>
                    <a:pt x="43" y="10"/>
                  </a:lnTo>
                  <a:lnTo>
                    <a:pt x="54" y="9"/>
                  </a:lnTo>
                  <a:lnTo>
                    <a:pt x="65" y="8"/>
                  </a:lnTo>
                  <a:lnTo>
                    <a:pt x="77" y="8"/>
                  </a:lnTo>
                  <a:lnTo>
                    <a:pt x="88" y="7"/>
                  </a:lnTo>
                  <a:lnTo>
                    <a:pt x="99" y="7"/>
                  </a:lnTo>
                  <a:lnTo>
                    <a:pt x="107" y="6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7" name="Freeform 458"/>
            <p:cNvSpPr>
              <a:spLocks/>
            </p:cNvSpPr>
            <p:nvPr/>
          </p:nvSpPr>
          <p:spPr bwMode="auto">
            <a:xfrm>
              <a:off x="7038" y="3845"/>
              <a:ext cx="47" cy="28"/>
            </a:xfrm>
            <a:custGeom>
              <a:avLst/>
              <a:gdLst>
                <a:gd name="T0" fmla="*/ 0 w 188"/>
                <a:gd name="T1" fmla="*/ 0 h 109"/>
                <a:gd name="T2" fmla="*/ 0 w 188"/>
                <a:gd name="T3" fmla="*/ 0 h 109"/>
                <a:gd name="T4" fmla="*/ 0 w 188"/>
                <a:gd name="T5" fmla="*/ 0 h 109"/>
                <a:gd name="T6" fmla="*/ 0 w 188"/>
                <a:gd name="T7" fmla="*/ 0 h 109"/>
                <a:gd name="T8" fmla="*/ 0 w 188"/>
                <a:gd name="T9" fmla="*/ 0 h 109"/>
                <a:gd name="T10" fmla="*/ 0 w 188"/>
                <a:gd name="T11" fmla="*/ 0 h 109"/>
                <a:gd name="T12" fmla="*/ 0 w 188"/>
                <a:gd name="T13" fmla="*/ 0 h 109"/>
                <a:gd name="T14" fmla="*/ 0 w 188"/>
                <a:gd name="T15" fmla="*/ 0 h 109"/>
                <a:gd name="T16" fmla="*/ 0 w 188"/>
                <a:gd name="T17" fmla="*/ 0 h 109"/>
                <a:gd name="T18" fmla="*/ 0 w 188"/>
                <a:gd name="T19" fmla="*/ 0 h 109"/>
                <a:gd name="T20" fmla="*/ 0 w 188"/>
                <a:gd name="T21" fmla="*/ 0 h 109"/>
                <a:gd name="T22" fmla="*/ 0 w 188"/>
                <a:gd name="T23" fmla="*/ 0 h 109"/>
                <a:gd name="T24" fmla="*/ 0 w 188"/>
                <a:gd name="T25" fmla="*/ 0 h 109"/>
                <a:gd name="T26" fmla="*/ 0 w 188"/>
                <a:gd name="T27" fmla="*/ 0 h 109"/>
                <a:gd name="T28" fmla="*/ 0 w 188"/>
                <a:gd name="T29" fmla="*/ 0 h 109"/>
                <a:gd name="T30" fmla="*/ 0 w 188"/>
                <a:gd name="T31" fmla="*/ 0 h 109"/>
                <a:gd name="T32" fmla="*/ 0 w 188"/>
                <a:gd name="T33" fmla="*/ 0 h 109"/>
                <a:gd name="T34" fmla="*/ 0 w 188"/>
                <a:gd name="T35" fmla="*/ 0 h 109"/>
                <a:gd name="T36" fmla="*/ 0 w 188"/>
                <a:gd name="T37" fmla="*/ 0 h 109"/>
                <a:gd name="T38" fmla="*/ 0 w 188"/>
                <a:gd name="T39" fmla="*/ 0 h 109"/>
                <a:gd name="T40" fmla="*/ 0 w 188"/>
                <a:gd name="T41" fmla="*/ 0 h 109"/>
                <a:gd name="T42" fmla="*/ 0 w 188"/>
                <a:gd name="T43" fmla="*/ 0 h 109"/>
                <a:gd name="T44" fmla="*/ 0 w 188"/>
                <a:gd name="T45" fmla="*/ 0 h 109"/>
                <a:gd name="T46" fmla="*/ 0 w 188"/>
                <a:gd name="T47" fmla="*/ 0 h 109"/>
                <a:gd name="T48" fmla="*/ 0 w 188"/>
                <a:gd name="T49" fmla="*/ 0 h 109"/>
                <a:gd name="T50" fmla="*/ 0 w 188"/>
                <a:gd name="T51" fmla="*/ 0 h 109"/>
                <a:gd name="T52" fmla="*/ 0 w 188"/>
                <a:gd name="T53" fmla="*/ 0 h 109"/>
                <a:gd name="T54" fmla="*/ 0 w 188"/>
                <a:gd name="T55" fmla="*/ 0 h 109"/>
                <a:gd name="T56" fmla="*/ 0 w 188"/>
                <a:gd name="T57" fmla="*/ 0 h 109"/>
                <a:gd name="T58" fmla="*/ 0 w 188"/>
                <a:gd name="T59" fmla="*/ 0 h 109"/>
                <a:gd name="T60" fmla="*/ 0 w 188"/>
                <a:gd name="T61" fmla="*/ 0 h 109"/>
                <a:gd name="T62" fmla="*/ 0 w 188"/>
                <a:gd name="T63" fmla="*/ 0 h 109"/>
                <a:gd name="T64" fmla="*/ 0 w 188"/>
                <a:gd name="T65" fmla="*/ 0 h 109"/>
                <a:gd name="T66" fmla="*/ 0 w 188"/>
                <a:gd name="T67" fmla="*/ 0 h 109"/>
                <a:gd name="T68" fmla="*/ 0 w 188"/>
                <a:gd name="T69" fmla="*/ 0 h 109"/>
                <a:gd name="T70" fmla="*/ 0 w 188"/>
                <a:gd name="T71" fmla="*/ 0 h 109"/>
                <a:gd name="T72" fmla="*/ 0 w 188"/>
                <a:gd name="T73" fmla="*/ 0 h 109"/>
                <a:gd name="T74" fmla="*/ 0 w 188"/>
                <a:gd name="T75" fmla="*/ 0 h 109"/>
                <a:gd name="T76" fmla="*/ 0 w 188"/>
                <a:gd name="T77" fmla="*/ 0 h 109"/>
                <a:gd name="T78" fmla="*/ 0 w 188"/>
                <a:gd name="T79" fmla="*/ 0 h 109"/>
                <a:gd name="T80" fmla="*/ 0 w 188"/>
                <a:gd name="T81" fmla="*/ 0 h 109"/>
                <a:gd name="T82" fmla="*/ 0 w 188"/>
                <a:gd name="T83" fmla="*/ 0 h 109"/>
                <a:gd name="T84" fmla="*/ 0 w 188"/>
                <a:gd name="T85" fmla="*/ 0 h 109"/>
                <a:gd name="T86" fmla="*/ 0 w 188"/>
                <a:gd name="T87" fmla="*/ 0 h 109"/>
                <a:gd name="T88" fmla="*/ 0 w 188"/>
                <a:gd name="T89" fmla="*/ 0 h 109"/>
                <a:gd name="T90" fmla="*/ 0 w 188"/>
                <a:gd name="T91" fmla="*/ 0 h 109"/>
                <a:gd name="T92" fmla="*/ 0 w 188"/>
                <a:gd name="T93" fmla="*/ 0 h 1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8"/>
                <a:gd name="T142" fmla="*/ 0 h 109"/>
                <a:gd name="T143" fmla="*/ 188 w 188"/>
                <a:gd name="T144" fmla="*/ 109 h 10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8" h="109">
                  <a:moveTo>
                    <a:pt x="85" y="0"/>
                  </a:moveTo>
                  <a:lnTo>
                    <a:pt x="88" y="8"/>
                  </a:lnTo>
                  <a:lnTo>
                    <a:pt x="85" y="16"/>
                  </a:lnTo>
                  <a:lnTo>
                    <a:pt x="81" y="20"/>
                  </a:lnTo>
                  <a:lnTo>
                    <a:pt x="77" y="24"/>
                  </a:lnTo>
                  <a:lnTo>
                    <a:pt x="73" y="30"/>
                  </a:lnTo>
                  <a:lnTo>
                    <a:pt x="70" y="35"/>
                  </a:lnTo>
                  <a:lnTo>
                    <a:pt x="73" y="33"/>
                  </a:lnTo>
                  <a:lnTo>
                    <a:pt x="79" y="31"/>
                  </a:lnTo>
                  <a:lnTo>
                    <a:pt x="85" y="29"/>
                  </a:lnTo>
                  <a:lnTo>
                    <a:pt x="92" y="27"/>
                  </a:lnTo>
                  <a:lnTo>
                    <a:pt x="98" y="22"/>
                  </a:lnTo>
                  <a:lnTo>
                    <a:pt x="105" y="19"/>
                  </a:lnTo>
                  <a:lnTo>
                    <a:pt x="112" y="16"/>
                  </a:lnTo>
                  <a:lnTo>
                    <a:pt x="120" y="14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6" y="13"/>
                  </a:lnTo>
                  <a:lnTo>
                    <a:pt x="135" y="17"/>
                  </a:lnTo>
                  <a:lnTo>
                    <a:pt x="132" y="22"/>
                  </a:lnTo>
                  <a:lnTo>
                    <a:pt x="127" y="31"/>
                  </a:lnTo>
                  <a:lnTo>
                    <a:pt x="118" y="34"/>
                  </a:lnTo>
                  <a:lnTo>
                    <a:pt x="111" y="37"/>
                  </a:lnTo>
                  <a:lnTo>
                    <a:pt x="112" y="44"/>
                  </a:lnTo>
                  <a:lnTo>
                    <a:pt x="117" y="45"/>
                  </a:lnTo>
                  <a:lnTo>
                    <a:pt x="123" y="43"/>
                  </a:lnTo>
                  <a:lnTo>
                    <a:pt x="130" y="40"/>
                  </a:lnTo>
                  <a:lnTo>
                    <a:pt x="139" y="32"/>
                  </a:lnTo>
                  <a:lnTo>
                    <a:pt x="147" y="28"/>
                  </a:lnTo>
                  <a:lnTo>
                    <a:pt x="156" y="23"/>
                  </a:lnTo>
                  <a:lnTo>
                    <a:pt x="164" y="23"/>
                  </a:lnTo>
                  <a:lnTo>
                    <a:pt x="164" y="31"/>
                  </a:lnTo>
                  <a:lnTo>
                    <a:pt x="160" y="39"/>
                  </a:lnTo>
                  <a:lnTo>
                    <a:pt x="153" y="42"/>
                  </a:lnTo>
                  <a:lnTo>
                    <a:pt x="147" y="47"/>
                  </a:lnTo>
                  <a:lnTo>
                    <a:pt x="139" y="52"/>
                  </a:lnTo>
                  <a:lnTo>
                    <a:pt x="132" y="56"/>
                  </a:lnTo>
                  <a:lnTo>
                    <a:pt x="127" y="61"/>
                  </a:lnTo>
                  <a:lnTo>
                    <a:pt x="124" y="69"/>
                  </a:lnTo>
                  <a:lnTo>
                    <a:pt x="130" y="68"/>
                  </a:lnTo>
                  <a:lnTo>
                    <a:pt x="139" y="66"/>
                  </a:lnTo>
                  <a:lnTo>
                    <a:pt x="146" y="62"/>
                  </a:lnTo>
                  <a:lnTo>
                    <a:pt x="153" y="60"/>
                  </a:lnTo>
                  <a:lnTo>
                    <a:pt x="160" y="56"/>
                  </a:lnTo>
                  <a:lnTo>
                    <a:pt x="167" y="53"/>
                  </a:lnTo>
                  <a:lnTo>
                    <a:pt x="175" y="52"/>
                  </a:lnTo>
                  <a:lnTo>
                    <a:pt x="185" y="53"/>
                  </a:lnTo>
                  <a:lnTo>
                    <a:pt x="187" y="60"/>
                  </a:lnTo>
                  <a:lnTo>
                    <a:pt x="188" y="69"/>
                  </a:lnTo>
                  <a:lnTo>
                    <a:pt x="177" y="72"/>
                  </a:lnTo>
                  <a:lnTo>
                    <a:pt x="168" y="75"/>
                  </a:lnTo>
                  <a:lnTo>
                    <a:pt x="157" y="79"/>
                  </a:lnTo>
                  <a:lnTo>
                    <a:pt x="147" y="82"/>
                  </a:lnTo>
                  <a:lnTo>
                    <a:pt x="135" y="83"/>
                  </a:lnTo>
                  <a:lnTo>
                    <a:pt x="126" y="84"/>
                  </a:lnTo>
                  <a:lnTo>
                    <a:pt x="114" y="85"/>
                  </a:lnTo>
                  <a:lnTo>
                    <a:pt x="104" y="87"/>
                  </a:lnTo>
                  <a:lnTo>
                    <a:pt x="92" y="87"/>
                  </a:lnTo>
                  <a:lnTo>
                    <a:pt x="81" y="89"/>
                  </a:lnTo>
                  <a:lnTo>
                    <a:pt x="70" y="90"/>
                  </a:lnTo>
                  <a:lnTo>
                    <a:pt x="59" y="93"/>
                  </a:lnTo>
                  <a:lnTo>
                    <a:pt x="48" y="95"/>
                  </a:lnTo>
                  <a:lnTo>
                    <a:pt x="39" y="99"/>
                  </a:lnTo>
                  <a:lnTo>
                    <a:pt x="30" y="103"/>
                  </a:lnTo>
                  <a:lnTo>
                    <a:pt x="23" y="109"/>
                  </a:lnTo>
                  <a:lnTo>
                    <a:pt x="18" y="103"/>
                  </a:lnTo>
                  <a:lnTo>
                    <a:pt x="14" y="98"/>
                  </a:lnTo>
                  <a:lnTo>
                    <a:pt x="11" y="93"/>
                  </a:lnTo>
                  <a:lnTo>
                    <a:pt x="9" y="86"/>
                  </a:lnTo>
                  <a:lnTo>
                    <a:pt x="5" y="80"/>
                  </a:lnTo>
                  <a:lnTo>
                    <a:pt x="3" y="72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8" y="28"/>
                  </a:lnTo>
                  <a:lnTo>
                    <a:pt x="11" y="20"/>
                  </a:lnTo>
                  <a:lnTo>
                    <a:pt x="17" y="16"/>
                  </a:lnTo>
                  <a:lnTo>
                    <a:pt x="24" y="10"/>
                  </a:lnTo>
                  <a:lnTo>
                    <a:pt x="34" y="8"/>
                  </a:lnTo>
                  <a:lnTo>
                    <a:pt x="34" y="15"/>
                  </a:lnTo>
                  <a:lnTo>
                    <a:pt x="30" y="22"/>
                  </a:lnTo>
                  <a:lnTo>
                    <a:pt x="27" y="29"/>
                  </a:lnTo>
                  <a:lnTo>
                    <a:pt x="27" y="37"/>
                  </a:lnTo>
                  <a:lnTo>
                    <a:pt x="35" y="33"/>
                  </a:lnTo>
                  <a:lnTo>
                    <a:pt x="44" y="30"/>
                  </a:lnTo>
                  <a:lnTo>
                    <a:pt x="50" y="26"/>
                  </a:lnTo>
                  <a:lnTo>
                    <a:pt x="58" y="20"/>
                  </a:lnTo>
                  <a:lnTo>
                    <a:pt x="64" y="15"/>
                  </a:lnTo>
                  <a:lnTo>
                    <a:pt x="70" y="9"/>
                  </a:lnTo>
                  <a:lnTo>
                    <a:pt x="77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8" name="Freeform 459"/>
            <p:cNvSpPr>
              <a:spLocks/>
            </p:cNvSpPr>
            <p:nvPr/>
          </p:nvSpPr>
          <p:spPr bwMode="auto">
            <a:xfrm>
              <a:off x="6644" y="3846"/>
              <a:ext cx="13" cy="5"/>
            </a:xfrm>
            <a:custGeom>
              <a:avLst/>
              <a:gdLst>
                <a:gd name="T0" fmla="*/ 0 w 53"/>
                <a:gd name="T1" fmla="*/ 0 h 16"/>
                <a:gd name="T2" fmla="*/ 0 w 53"/>
                <a:gd name="T3" fmla="*/ 0 h 16"/>
                <a:gd name="T4" fmla="*/ 0 w 53"/>
                <a:gd name="T5" fmla="*/ 0 h 16"/>
                <a:gd name="T6" fmla="*/ 0 w 53"/>
                <a:gd name="T7" fmla="*/ 0 h 16"/>
                <a:gd name="T8" fmla="*/ 0 w 53"/>
                <a:gd name="T9" fmla="*/ 0 h 16"/>
                <a:gd name="T10" fmla="*/ 0 w 53"/>
                <a:gd name="T11" fmla="*/ 0 h 16"/>
                <a:gd name="T12" fmla="*/ 0 w 53"/>
                <a:gd name="T13" fmla="*/ 0 h 16"/>
                <a:gd name="T14" fmla="*/ 0 w 53"/>
                <a:gd name="T15" fmla="*/ 0 h 16"/>
                <a:gd name="T16" fmla="*/ 0 w 53"/>
                <a:gd name="T17" fmla="*/ 0 h 16"/>
                <a:gd name="T18" fmla="*/ 0 w 53"/>
                <a:gd name="T19" fmla="*/ 0 h 16"/>
                <a:gd name="T20" fmla="*/ 0 w 53"/>
                <a:gd name="T21" fmla="*/ 0 h 16"/>
                <a:gd name="T22" fmla="*/ 0 w 53"/>
                <a:gd name="T23" fmla="*/ 0 h 16"/>
                <a:gd name="T24" fmla="*/ 0 w 53"/>
                <a:gd name="T25" fmla="*/ 0 h 16"/>
                <a:gd name="T26" fmla="*/ 0 w 53"/>
                <a:gd name="T27" fmla="*/ 0 h 16"/>
                <a:gd name="T28" fmla="*/ 0 w 53"/>
                <a:gd name="T29" fmla="*/ 0 h 16"/>
                <a:gd name="T30" fmla="*/ 0 w 53"/>
                <a:gd name="T31" fmla="*/ 0 h 16"/>
                <a:gd name="T32" fmla="*/ 0 w 53"/>
                <a:gd name="T33" fmla="*/ 0 h 16"/>
                <a:gd name="T34" fmla="*/ 0 w 53"/>
                <a:gd name="T35" fmla="*/ 0 h 16"/>
                <a:gd name="T36" fmla="*/ 0 w 53"/>
                <a:gd name="T37" fmla="*/ 0 h 16"/>
                <a:gd name="T38" fmla="*/ 0 w 53"/>
                <a:gd name="T39" fmla="*/ 0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3"/>
                <a:gd name="T61" fmla="*/ 0 h 16"/>
                <a:gd name="T62" fmla="*/ 53 w 53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3" h="16">
                  <a:moveTo>
                    <a:pt x="23" y="0"/>
                  </a:moveTo>
                  <a:lnTo>
                    <a:pt x="27" y="1"/>
                  </a:lnTo>
                  <a:lnTo>
                    <a:pt x="35" y="2"/>
                  </a:lnTo>
                  <a:lnTo>
                    <a:pt x="39" y="2"/>
                  </a:lnTo>
                  <a:lnTo>
                    <a:pt x="45" y="4"/>
                  </a:lnTo>
                  <a:lnTo>
                    <a:pt x="50" y="9"/>
                  </a:lnTo>
                  <a:lnTo>
                    <a:pt x="53" y="16"/>
                  </a:lnTo>
                  <a:lnTo>
                    <a:pt x="45" y="16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26" y="16"/>
                  </a:lnTo>
                  <a:lnTo>
                    <a:pt x="20" y="16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9" y="5"/>
                  </a:lnTo>
                  <a:lnTo>
                    <a:pt x="15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9" name="Freeform 460"/>
            <p:cNvSpPr>
              <a:spLocks/>
            </p:cNvSpPr>
            <p:nvPr/>
          </p:nvSpPr>
          <p:spPr bwMode="auto">
            <a:xfrm>
              <a:off x="6642" y="3855"/>
              <a:ext cx="20" cy="3"/>
            </a:xfrm>
            <a:custGeom>
              <a:avLst/>
              <a:gdLst>
                <a:gd name="T0" fmla="*/ 0 w 78"/>
                <a:gd name="T1" fmla="*/ 0 h 13"/>
                <a:gd name="T2" fmla="*/ 0 w 78"/>
                <a:gd name="T3" fmla="*/ 0 h 13"/>
                <a:gd name="T4" fmla="*/ 0 w 78"/>
                <a:gd name="T5" fmla="*/ 0 h 13"/>
                <a:gd name="T6" fmla="*/ 0 w 78"/>
                <a:gd name="T7" fmla="*/ 0 h 13"/>
                <a:gd name="T8" fmla="*/ 0 w 78"/>
                <a:gd name="T9" fmla="*/ 0 h 13"/>
                <a:gd name="T10" fmla="*/ 0 w 78"/>
                <a:gd name="T11" fmla="*/ 0 h 13"/>
                <a:gd name="T12" fmla="*/ 0 w 78"/>
                <a:gd name="T13" fmla="*/ 0 h 13"/>
                <a:gd name="T14" fmla="*/ 0 w 78"/>
                <a:gd name="T15" fmla="*/ 0 h 13"/>
                <a:gd name="T16" fmla="*/ 0 w 78"/>
                <a:gd name="T17" fmla="*/ 0 h 13"/>
                <a:gd name="T18" fmla="*/ 0 w 78"/>
                <a:gd name="T19" fmla="*/ 0 h 13"/>
                <a:gd name="T20" fmla="*/ 0 w 78"/>
                <a:gd name="T21" fmla="*/ 0 h 13"/>
                <a:gd name="T22" fmla="*/ 0 w 78"/>
                <a:gd name="T23" fmla="*/ 0 h 13"/>
                <a:gd name="T24" fmla="*/ 0 w 78"/>
                <a:gd name="T25" fmla="*/ 0 h 13"/>
                <a:gd name="T26" fmla="*/ 0 w 78"/>
                <a:gd name="T27" fmla="*/ 0 h 13"/>
                <a:gd name="T28" fmla="*/ 0 w 78"/>
                <a:gd name="T29" fmla="*/ 0 h 13"/>
                <a:gd name="T30" fmla="*/ 0 w 78"/>
                <a:gd name="T31" fmla="*/ 0 h 13"/>
                <a:gd name="T32" fmla="*/ 0 w 78"/>
                <a:gd name="T33" fmla="*/ 0 h 13"/>
                <a:gd name="T34" fmla="*/ 0 w 78"/>
                <a:gd name="T35" fmla="*/ 0 h 13"/>
                <a:gd name="T36" fmla="*/ 0 w 78"/>
                <a:gd name="T37" fmla="*/ 0 h 13"/>
                <a:gd name="T38" fmla="*/ 0 w 78"/>
                <a:gd name="T39" fmla="*/ 0 h 13"/>
                <a:gd name="T40" fmla="*/ 0 w 78"/>
                <a:gd name="T41" fmla="*/ 0 h 13"/>
                <a:gd name="T42" fmla="*/ 0 w 78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13"/>
                <a:gd name="T68" fmla="*/ 78 w 78"/>
                <a:gd name="T69" fmla="*/ 13 h 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13">
                  <a:moveTo>
                    <a:pt x="4" y="1"/>
                  </a:moveTo>
                  <a:lnTo>
                    <a:pt x="12" y="0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9" y="4"/>
                  </a:lnTo>
                  <a:lnTo>
                    <a:pt x="69" y="6"/>
                  </a:lnTo>
                  <a:lnTo>
                    <a:pt x="78" y="11"/>
                  </a:lnTo>
                  <a:lnTo>
                    <a:pt x="71" y="9"/>
                  </a:lnTo>
                  <a:lnTo>
                    <a:pt x="63" y="9"/>
                  </a:lnTo>
                  <a:lnTo>
                    <a:pt x="53" y="10"/>
                  </a:lnTo>
                  <a:lnTo>
                    <a:pt x="44" y="11"/>
                  </a:lnTo>
                  <a:lnTo>
                    <a:pt x="35" y="11"/>
                  </a:lnTo>
                  <a:lnTo>
                    <a:pt x="25" y="12"/>
                  </a:lnTo>
                  <a:lnTo>
                    <a:pt x="16" y="12"/>
                  </a:lnTo>
                  <a:lnTo>
                    <a:pt x="10" y="13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0" name="Freeform 461"/>
            <p:cNvSpPr>
              <a:spLocks/>
            </p:cNvSpPr>
            <p:nvPr/>
          </p:nvSpPr>
          <p:spPr bwMode="auto">
            <a:xfrm>
              <a:off x="6957" y="3855"/>
              <a:ext cx="51" cy="24"/>
            </a:xfrm>
            <a:custGeom>
              <a:avLst/>
              <a:gdLst>
                <a:gd name="T0" fmla="*/ 0 w 202"/>
                <a:gd name="T1" fmla="*/ 0 h 99"/>
                <a:gd name="T2" fmla="*/ 0 w 202"/>
                <a:gd name="T3" fmla="*/ 0 h 99"/>
                <a:gd name="T4" fmla="*/ 0 w 202"/>
                <a:gd name="T5" fmla="*/ 0 h 99"/>
                <a:gd name="T6" fmla="*/ 0 w 202"/>
                <a:gd name="T7" fmla="*/ 0 h 99"/>
                <a:gd name="T8" fmla="*/ 0 w 202"/>
                <a:gd name="T9" fmla="*/ 0 h 99"/>
                <a:gd name="T10" fmla="*/ 0 w 202"/>
                <a:gd name="T11" fmla="*/ 0 h 99"/>
                <a:gd name="T12" fmla="*/ 0 w 202"/>
                <a:gd name="T13" fmla="*/ 0 h 99"/>
                <a:gd name="T14" fmla="*/ 0 w 202"/>
                <a:gd name="T15" fmla="*/ 0 h 99"/>
                <a:gd name="T16" fmla="*/ 0 w 202"/>
                <a:gd name="T17" fmla="*/ 0 h 99"/>
                <a:gd name="T18" fmla="*/ 0 w 202"/>
                <a:gd name="T19" fmla="*/ 0 h 99"/>
                <a:gd name="T20" fmla="*/ 0 w 202"/>
                <a:gd name="T21" fmla="*/ 0 h 99"/>
                <a:gd name="T22" fmla="*/ 0 w 202"/>
                <a:gd name="T23" fmla="*/ 0 h 99"/>
                <a:gd name="T24" fmla="*/ 0 w 202"/>
                <a:gd name="T25" fmla="*/ 0 h 99"/>
                <a:gd name="T26" fmla="*/ 0 w 202"/>
                <a:gd name="T27" fmla="*/ 0 h 99"/>
                <a:gd name="T28" fmla="*/ 0 w 202"/>
                <a:gd name="T29" fmla="*/ 0 h 99"/>
                <a:gd name="T30" fmla="*/ 0 w 202"/>
                <a:gd name="T31" fmla="*/ 0 h 99"/>
                <a:gd name="T32" fmla="*/ 0 w 202"/>
                <a:gd name="T33" fmla="*/ 0 h 99"/>
                <a:gd name="T34" fmla="*/ 0 w 202"/>
                <a:gd name="T35" fmla="*/ 0 h 99"/>
                <a:gd name="T36" fmla="*/ 0 w 202"/>
                <a:gd name="T37" fmla="*/ 0 h 99"/>
                <a:gd name="T38" fmla="*/ 0 w 202"/>
                <a:gd name="T39" fmla="*/ 0 h 99"/>
                <a:gd name="T40" fmla="*/ 0 w 202"/>
                <a:gd name="T41" fmla="*/ 0 h 99"/>
                <a:gd name="T42" fmla="*/ 0 w 202"/>
                <a:gd name="T43" fmla="*/ 0 h 99"/>
                <a:gd name="T44" fmla="*/ 0 w 202"/>
                <a:gd name="T45" fmla="*/ 0 h 99"/>
                <a:gd name="T46" fmla="*/ 0 w 202"/>
                <a:gd name="T47" fmla="*/ 0 h 99"/>
                <a:gd name="T48" fmla="*/ 0 w 202"/>
                <a:gd name="T49" fmla="*/ 0 h 99"/>
                <a:gd name="T50" fmla="*/ 0 w 202"/>
                <a:gd name="T51" fmla="*/ 0 h 99"/>
                <a:gd name="T52" fmla="*/ 0 w 202"/>
                <a:gd name="T53" fmla="*/ 0 h 99"/>
                <a:gd name="T54" fmla="*/ 0 w 202"/>
                <a:gd name="T55" fmla="*/ 0 h 99"/>
                <a:gd name="T56" fmla="*/ 0 w 202"/>
                <a:gd name="T57" fmla="*/ 0 h 99"/>
                <a:gd name="T58" fmla="*/ 0 w 202"/>
                <a:gd name="T59" fmla="*/ 0 h 99"/>
                <a:gd name="T60" fmla="*/ 0 w 202"/>
                <a:gd name="T61" fmla="*/ 0 h 99"/>
                <a:gd name="T62" fmla="*/ 0 w 202"/>
                <a:gd name="T63" fmla="*/ 0 h 99"/>
                <a:gd name="T64" fmla="*/ 0 w 202"/>
                <a:gd name="T65" fmla="*/ 0 h 99"/>
                <a:gd name="T66" fmla="*/ 0 w 202"/>
                <a:gd name="T67" fmla="*/ 0 h 99"/>
                <a:gd name="T68" fmla="*/ 0 w 202"/>
                <a:gd name="T69" fmla="*/ 0 h 99"/>
                <a:gd name="T70" fmla="*/ 0 w 202"/>
                <a:gd name="T71" fmla="*/ 0 h 99"/>
                <a:gd name="T72" fmla="*/ 0 w 202"/>
                <a:gd name="T73" fmla="*/ 0 h 99"/>
                <a:gd name="T74" fmla="*/ 0 w 202"/>
                <a:gd name="T75" fmla="*/ 0 h 99"/>
                <a:gd name="T76" fmla="*/ 0 w 202"/>
                <a:gd name="T77" fmla="*/ 0 h 99"/>
                <a:gd name="T78" fmla="*/ 0 w 202"/>
                <a:gd name="T79" fmla="*/ 0 h 99"/>
                <a:gd name="T80" fmla="*/ 0 w 202"/>
                <a:gd name="T81" fmla="*/ 0 h 99"/>
                <a:gd name="T82" fmla="*/ 0 w 202"/>
                <a:gd name="T83" fmla="*/ 0 h 99"/>
                <a:gd name="T84" fmla="*/ 0 w 202"/>
                <a:gd name="T85" fmla="*/ 0 h 99"/>
                <a:gd name="T86" fmla="*/ 0 w 202"/>
                <a:gd name="T87" fmla="*/ 0 h 99"/>
                <a:gd name="T88" fmla="*/ 0 w 202"/>
                <a:gd name="T89" fmla="*/ 0 h 99"/>
                <a:gd name="T90" fmla="*/ 0 w 202"/>
                <a:gd name="T91" fmla="*/ 0 h 99"/>
                <a:gd name="T92" fmla="*/ 0 w 202"/>
                <a:gd name="T93" fmla="*/ 0 h 9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2"/>
                <a:gd name="T142" fmla="*/ 0 h 99"/>
                <a:gd name="T143" fmla="*/ 202 w 202"/>
                <a:gd name="T144" fmla="*/ 99 h 9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2" h="99">
                  <a:moveTo>
                    <a:pt x="172" y="0"/>
                  </a:moveTo>
                  <a:lnTo>
                    <a:pt x="178" y="6"/>
                  </a:lnTo>
                  <a:lnTo>
                    <a:pt x="178" y="12"/>
                  </a:lnTo>
                  <a:lnTo>
                    <a:pt x="174" y="16"/>
                  </a:lnTo>
                  <a:lnTo>
                    <a:pt x="171" y="20"/>
                  </a:lnTo>
                  <a:lnTo>
                    <a:pt x="163" y="24"/>
                  </a:lnTo>
                  <a:lnTo>
                    <a:pt x="159" y="29"/>
                  </a:lnTo>
                  <a:lnTo>
                    <a:pt x="150" y="33"/>
                  </a:lnTo>
                  <a:lnTo>
                    <a:pt x="144" y="36"/>
                  </a:lnTo>
                  <a:lnTo>
                    <a:pt x="138" y="40"/>
                  </a:lnTo>
                  <a:lnTo>
                    <a:pt x="134" y="46"/>
                  </a:lnTo>
                  <a:lnTo>
                    <a:pt x="140" y="45"/>
                  </a:lnTo>
                  <a:lnTo>
                    <a:pt x="148" y="44"/>
                  </a:lnTo>
                  <a:lnTo>
                    <a:pt x="154" y="40"/>
                  </a:lnTo>
                  <a:lnTo>
                    <a:pt x="161" y="38"/>
                  </a:lnTo>
                  <a:lnTo>
                    <a:pt x="168" y="35"/>
                  </a:lnTo>
                  <a:lnTo>
                    <a:pt x="174" y="31"/>
                  </a:lnTo>
                  <a:lnTo>
                    <a:pt x="181" y="26"/>
                  </a:lnTo>
                  <a:lnTo>
                    <a:pt x="189" y="24"/>
                  </a:lnTo>
                  <a:lnTo>
                    <a:pt x="192" y="30"/>
                  </a:lnTo>
                  <a:lnTo>
                    <a:pt x="193" y="35"/>
                  </a:lnTo>
                  <a:lnTo>
                    <a:pt x="187" y="43"/>
                  </a:lnTo>
                  <a:lnTo>
                    <a:pt x="184" y="51"/>
                  </a:lnTo>
                  <a:lnTo>
                    <a:pt x="192" y="47"/>
                  </a:lnTo>
                  <a:lnTo>
                    <a:pt x="197" y="51"/>
                  </a:lnTo>
                  <a:lnTo>
                    <a:pt x="199" y="55"/>
                  </a:lnTo>
                  <a:lnTo>
                    <a:pt x="201" y="59"/>
                  </a:lnTo>
                  <a:lnTo>
                    <a:pt x="201" y="64"/>
                  </a:lnTo>
                  <a:lnTo>
                    <a:pt x="202" y="70"/>
                  </a:lnTo>
                  <a:lnTo>
                    <a:pt x="192" y="71"/>
                  </a:lnTo>
                  <a:lnTo>
                    <a:pt x="183" y="73"/>
                  </a:lnTo>
                  <a:lnTo>
                    <a:pt x="173" y="76"/>
                  </a:lnTo>
                  <a:lnTo>
                    <a:pt x="162" y="78"/>
                  </a:lnTo>
                  <a:lnTo>
                    <a:pt x="151" y="82"/>
                  </a:lnTo>
                  <a:lnTo>
                    <a:pt x="140" y="85"/>
                  </a:lnTo>
                  <a:lnTo>
                    <a:pt x="130" y="88"/>
                  </a:lnTo>
                  <a:lnTo>
                    <a:pt x="119" y="91"/>
                  </a:lnTo>
                  <a:lnTo>
                    <a:pt x="107" y="93"/>
                  </a:lnTo>
                  <a:lnTo>
                    <a:pt x="96" y="96"/>
                  </a:lnTo>
                  <a:lnTo>
                    <a:pt x="84" y="97"/>
                  </a:lnTo>
                  <a:lnTo>
                    <a:pt x="73" y="98"/>
                  </a:lnTo>
                  <a:lnTo>
                    <a:pt x="62" y="97"/>
                  </a:lnTo>
                  <a:lnTo>
                    <a:pt x="51" y="96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6" y="90"/>
                  </a:lnTo>
                  <a:lnTo>
                    <a:pt x="21" y="93"/>
                  </a:lnTo>
                  <a:lnTo>
                    <a:pt x="14" y="97"/>
                  </a:lnTo>
                  <a:lnTo>
                    <a:pt x="9" y="99"/>
                  </a:lnTo>
                  <a:lnTo>
                    <a:pt x="3" y="88"/>
                  </a:lnTo>
                  <a:lnTo>
                    <a:pt x="1" y="79"/>
                  </a:lnTo>
                  <a:lnTo>
                    <a:pt x="0" y="71"/>
                  </a:lnTo>
                  <a:lnTo>
                    <a:pt x="2" y="62"/>
                  </a:lnTo>
                  <a:lnTo>
                    <a:pt x="6" y="52"/>
                  </a:lnTo>
                  <a:lnTo>
                    <a:pt x="10" y="45"/>
                  </a:lnTo>
                  <a:lnTo>
                    <a:pt x="18" y="36"/>
                  </a:lnTo>
                  <a:lnTo>
                    <a:pt x="26" y="30"/>
                  </a:lnTo>
                  <a:lnTo>
                    <a:pt x="33" y="23"/>
                  </a:lnTo>
                  <a:lnTo>
                    <a:pt x="42" y="17"/>
                  </a:lnTo>
                  <a:lnTo>
                    <a:pt x="49" y="10"/>
                  </a:lnTo>
                  <a:lnTo>
                    <a:pt x="56" y="4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6" y="15"/>
                  </a:lnTo>
                  <a:lnTo>
                    <a:pt x="57" y="22"/>
                  </a:lnTo>
                  <a:lnTo>
                    <a:pt x="48" y="30"/>
                  </a:lnTo>
                  <a:lnTo>
                    <a:pt x="55" y="30"/>
                  </a:lnTo>
                  <a:lnTo>
                    <a:pt x="61" y="30"/>
                  </a:lnTo>
                  <a:lnTo>
                    <a:pt x="67" y="27"/>
                  </a:lnTo>
                  <a:lnTo>
                    <a:pt x="73" y="25"/>
                  </a:lnTo>
                  <a:lnTo>
                    <a:pt x="79" y="22"/>
                  </a:lnTo>
                  <a:lnTo>
                    <a:pt x="84" y="19"/>
                  </a:lnTo>
                  <a:lnTo>
                    <a:pt x="91" y="15"/>
                  </a:lnTo>
                  <a:lnTo>
                    <a:pt x="97" y="12"/>
                  </a:lnTo>
                  <a:lnTo>
                    <a:pt x="103" y="9"/>
                  </a:lnTo>
                  <a:lnTo>
                    <a:pt x="113" y="8"/>
                  </a:lnTo>
                  <a:lnTo>
                    <a:pt x="113" y="13"/>
                  </a:lnTo>
                  <a:lnTo>
                    <a:pt x="110" y="19"/>
                  </a:lnTo>
                  <a:lnTo>
                    <a:pt x="106" y="23"/>
                  </a:lnTo>
                  <a:lnTo>
                    <a:pt x="102" y="27"/>
                  </a:lnTo>
                  <a:lnTo>
                    <a:pt x="95" y="32"/>
                  </a:lnTo>
                  <a:lnTo>
                    <a:pt x="90" y="36"/>
                  </a:lnTo>
                  <a:lnTo>
                    <a:pt x="85" y="42"/>
                  </a:lnTo>
                  <a:lnTo>
                    <a:pt x="84" y="47"/>
                  </a:lnTo>
                  <a:lnTo>
                    <a:pt x="95" y="44"/>
                  </a:lnTo>
                  <a:lnTo>
                    <a:pt x="107" y="39"/>
                  </a:lnTo>
                  <a:lnTo>
                    <a:pt x="118" y="33"/>
                  </a:lnTo>
                  <a:lnTo>
                    <a:pt x="128" y="26"/>
                  </a:lnTo>
                  <a:lnTo>
                    <a:pt x="138" y="19"/>
                  </a:lnTo>
                  <a:lnTo>
                    <a:pt x="149" y="13"/>
                  </a:lnTo>
                  <a:lnTo>
                    <a:pt x="161" y="6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1" name="Freeform 462"/>
            <p:cNvSpPr>
              <a:spLocks/>
            </p:cNvSpPr>
            <p:nvPr/>
          </p:nvSpPr>
          <p:spPr bwMode="auto">
            <a:xfrm>
              <a:off x="6927" y="3858"/>
              <a:ext cx="5" cy="3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13"/>
                <a:gd name="T50" fmla="*/ 22 w 22"/>
                <a:gd name="T51" fmla="*/ 13 h 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13">
                  <a:moveTo>
                    <a:pt x="6" y="0"/>
                  </a:moveTo>
                  <a:lnTo>
                    <a:pt x="12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2" name="Freeform 463"/>
            <p:cNvSpPr>
              <a:spLocks/>
            </p:cNvSpPr>
            <p:nvPr/>
          </p:nvSpPr>
          <p:spPr bwMode="auto">
            <a:xfrm>
              <a:off x="6876" y="3860"/>
              <a:ext cx="52" cy="29"/>
            </a:xfrm>
            <a:custGeom>
              <a:avLst/>
              <a:gdLst>
                <a:gd name="T0" fmla="*/ 0 w 208"/>
                <a:gd name="T1" fmla="*/ 0 h 116"/>
                <a:gd name="T2" fmla="*/ 0 w 208"/>
                <a:gd name="T3" fmla="*/ 0 h 116"/>
                <a:gd name="T4" fmla="*/ 0 w 208"/>
                <a:gd name="T5" fmla="*/ 0 h 116"/>
                <a:gd name="T6" fmla="*/ 0 w 208"/>
                <a:gd name="T7" fmla="*/ 0 h 116"/>
                <a:gd name="T8" fmla="*/ 0 w 208"/>
                <a:gd name="T9" fmla="*/ 0 h 116"/>
                <a:gd name="T10" fmla="*/ 0 w 208"/>
                <a:gd name="T11" fmla="*/ 0 h 116"/>
                <a:gd name="T12" fmla="*/ 0 w 208"/>
                <a:gd name="T13" fmla="*/ 0 h 116"/>
                <a:gd name="T14" fmla="*/ 0 w 208"/>
                <a:gd name="T15" fmla="*/ 0 h 116"/>
                <a:gd name="T16" fmla="*/ 0 w 208"/>
                <a:gd name="T17" fmla="*/ 0 h 116"/>
                <a:gd name="T18" fmla="*/ 0 w 208"/>
                <a:gd name="T19" fmla="*/ 0 h 116"/>
                <a:gd name="T20" fmla="*/ 0 w 208"/>
                <a:gd name="T21" fmla="*/ 0 h 116"/>
                <a:gd name="T22" fmla="*/ 0 w 208"/>
                <a:gd name="T23" fmla="*/ 0 h 116"/>
                <a:gd name="T24" fmla="*/ 0 w 208"/>
                <a:gd name="T25" fmla="*/ 0 h 116"/>
                <a:gd name="T26" fmla="*/ 0 w 208"/>
                <a:gd name="T27" fmla="*/ 0 h 116"/>
                <a:gd name="T28" fmla="*/ 0 w 208"/>
                <a:gd name="T29" fmla="*/ 0 h 116"/>
                <a:gd name="T30" fmla="*/ 0 w 208"/>
                <a:gd name="T31" fmla="*/ 0 h 116"/>
                <a:gd name="T32" fmla="*/ 0 w 208"/>
                <a:gd name="T33" fmla="*/ 0 h 116"/>
                <a:gd name="T34" fmla="*/ 0 w 208"/>
                <a:gd name="T35" fmla="*/ 0 h 116"/>
                <a:gd name="T36" fmla="*/ 0 w 208"/>
                <a:gd name="T37" fmla="*/ 0 h 116"/>
                <a:gd name="T38" fmla="*/ 0 w 208"/>
                <a:gd name="T39" fmla="*/ 0 h 116"/>
                <a:gd name="T40" fmla="*/ 0 w 208"/>
                <a:gd name="T41" fmla="*/ 0 h 116"/>
                <a:gd name="T42" fmla="*/ 0 w 208"/>
                <a:gd name="T43" fmla="*/ 0 h 116"/>
                <a:gd name="T44" fmla="*/ 0 w 208"/>
                <a:gd name="T45" fmla="*/ 0 h 116"/>
                <a:gd name="T46" fmla="*/ 0 w 208"/>
                <a:gd name="T47" fmla="*/ 0 h 116"/>
                <a:gd name="T48" fmla="*/ 0 w 208"/>
                <a:gd name="T49" fmla="*/ 0 h 116"/>
                <a:gd name="T50" fmla="*/ 0 w 208"/>
                <a:gd name="T51" fmla="*/ 0 h 116"/>
                <a:gd name="T52" fmla="*/ 0 w 208"/>
                <a:gd name="T53" fmla="*/ 0 h 116"/>
                <a:gd name="T54" fmla="*/ 0 w 208"/>
                <a:gd name="T55" fmla="*/ 0 h 116"/>
                <a:gd name="T56" fmla="*/ 0 w 208"/>
                <a:gd name="T57" fmla="*/ 0 h 116"/>
                <a:gd name="T58" fmla="*/ 0 w 208"/>
                <a:gd name="T59" fmla="*/ 0 h 116"/>
                <a:gd name="T60" fmla="*/ 0 w 208"/>
                <a:gd name="T61" fmla="*/ 0 h 116"/>
                <a:gd name="T62" fmla="*/ 0 w 208"/>
                <a:gd name="T63" fmla="*/ 0 h 116"/>
                <a:gd name="T64" fmla="*/ 0 w 208"/>
                <a:gd name="T65" fmla="*/ 0 h 116"/>
                <a:gd name="T66" fmla="*/ 0 w 208"/>
                <a:gd name="T67" fmla="*/ 0 h 116"/>
                <a:gd name="T68" fmla="*/ 0 w 208"/>
                <a:gd name="T69" fmla="*/ 0 h 116"/>
                <a:gd name="T70" fmla="*/ 0 w 208"/>
                <a:gd name="T71" fmla="*/ 0 h 116"/>
                <a:gd name="T72" fmla="*/ 0 w 208"/>
                <a:gd name="T73" fmla="*/ 0 h 116"/>
                <a:gd name="T74" fmla="*/ 0 w 208"/>
                <a:gd name="T75" fmla="*/ 0 h 116"/>
                <a:gd name="T76" fmla="*/ 0 w 208"/>
                <a:gd name="T77" fmla="*/ 0 h 116"/>
                <a:gd name="T78" fmla="*/ 0 w 208"/>
                <a:gd name="T79" fmla="*/ 0 h 116"/>
                <a:gd name="T80" fmla="*/ 0 w 208"/>
                <a:gd name="T81" fmla="*/ 0 h 116"/>
                <a:gd name="T82" fmla="*/ 0 w 208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8"/>
                <a:gd name="T127" fmla="*/ 0 h 116"/>
                <a:gd name="T128" fmla="*/ 208 w 208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8" h="116">
                  <a:moveTo>
                    <a:pt x="122" y="0"/>
                  </a:moveTo>
                  <a:lnTo>
                    <a:pt x="130" y="1"/>
                  </a:lnTo>
                  <a:lnTo>
                    <a:pt x="136" y="4"/>
                  </a:lnTo>
                  <a:lnTo>
                    <a:pt x="137" y="6"/>
                  </a:lnTo>
                  <a:lnTo>
                    <a:pt x="136" y="12"/>
                  </a:lnTo>
                  <a:lnTo>
                    <a:pt x="129" y="16"/>
                  </a:lnTo>
                  <a:lnTo>
                    <a:pt x="122" y="23"/>
                  </a:lnTo>
                  <a:lnTo>
                    <a:pt x="112" y="28"/>
                  </a:lnTo>
                  <a:lnTo>
                    <a:pt x="105" y="36"/>
                  </a:lnTo>
                  <a:lnTo>
                    <a:pt x="102" y="47"/>
                  </a:lnTo>
                  <a:lnTo>
                    <a:pt x="112" y="45"/>
                  </a:lnTo>
                  <a:lnTo>
                    <a:pt x="123" y="40"/>
                  </a:lnTo>
                  <a:lnTo>
                    <a:pt x="128" y="36"/>
                  </a:lnTo>
                  <a:lnTo>
                    <a:pt x="135" y="32"/>
                  </a:lnTo>
                  <a:lnTo>
                    <a:pt x="140" y="28"/>
                  </a:lnTo>
                  <a:lnTo>
                    <a:pt x="147" y="26"/>
                  </a:lnTo>
                  <a:lnTo>
                    <a:pt x="157" y="19"/>
                  </a:lnTo>
                  <a:lnTo>
                    <a:pt x="168" y="18"/>
                  </a:lnTo>
                  <a:lnTo>
                    <a:pt x="172" y="19"/>
                  </a:lnTo>
                  <a:lnTo>
                    <a:pt x="176" y="23"/>
                  </a:lnTo>
                  <a:lnTo>
                    <a:pt x="180" y="27"/>
                  </a:lnTo>
                  <a:lnTo>
                    <a:pt x="184" y="36"/>
                  </a:lnTo>
                  <a:lnTo>
                    <a:pt x="176" y="32"/>
                  </a:lnTo>
                  <a:lnTo>
                    <a:pt x="170" y="33"/>
                  </a:lnTo>
                  <a:lnTo>
                    <a:pt x="164" y="36"/>
                  </a:lnTo>
                  <a:lnTo>
                    <a:pt x="162" y="41"/>
                  </a:lnTo>
                  <a:lnTo>
                    <a:pt x="158" y="47"/>
                  </a:lnTo>
                  <a:lnTo>
                    <a:pt x="158" y="54"/>
                  </a:lnTo>
                  <a:lnTo>
                    <a:pt x="159" y="59"/>
                  </a:lnTo>
                  <a:lnTo>
                    <a:pt x="164" y="66"/>
                  </a:lnTo>
                  <a:lnTo>
                    <a:pt x="172" y="59"/>
                  </a:lnTo>
                  <a:lnTo>
                    <a:pt x="180" y="56"/>
                  </a:lnTo>
                  <a:lnTo>
                    <a:pt x="187" y="53"/>
                  </a:lnTo>
                  <a:lnTo>
                    <a:pt x="198" y="54"/>
                  </a:lnTo>
                  <a:lnTo>
                    <a:pt x="198" y="58"/>
                  </a:lnTo>
                  <a:lnTo>
                    <a:pt x="204" y="62"/>
                  </a:lnTo>
                  <a:lnTo>
                    <a:pt x="200" y="68"/>
                  </a:lnTo>
                  <a:lnTo>
                    <a:pt x="198" y="73"/>
                  </a:lnTo>
                  <a:lnTo>
                    <a:pt x="202" y="75"/>
                  </a:lnTo>
                  <a:lnTo>
                    <a:pt x="207" y="78"/>
                  </a:lnTo>
                  <a:lnTo>
                    <a:pt x="207" y="81"/>
                  </a:lnTo>
                  <a:lnTo>
                    <a:pt x="208" y="87"/>
                  </a:lnTo>
                  <a:lnTo>
                    <a:pt x="206" y="92"/>
                  </a:lnTo>
                  <a:lnTo>
                    <a:pt x="205" y="98"/>
                  </a:lnTo>
                  <a:lnTo>
                    <a:pt x="205" y="103"/>
                  </a:lnTo>
                  <a:lnTo>
                    <a:pt x="206" y="109"/>
                  </a:lnTo>
                  <a:lnTo>
                    <a:pt x="193" y="109"/>
                  </a:lnTo>
                  <a:lnTo>
                    <a:pt x="181" y="110"/>
                  </a:lnTo>
                  <a:lnTo>
                    <a:pt x="168" y="110"/>
                  </a:lnTo>
                  <a:lnTo>
                    <a:pt x="155" y="111"/>
                  </a:lnTo>
                  <a:lnTo>
                    <a:pt x="142" y="112"/>
                  </a:lnTo>
                  <a:lnTo>
                    <a:pt x="129" y="113"/>
                  </a:lnTo>
                  <a:lnTo>
                    <a:pt x="117" y="115"/>
                  </a:lnTo>
                  <a:lnTo>
                    <a:pt x="105" y="116"/>
                  </a:lnTo>
                  <a:lnTo>
                    <a:pt x="93" y="115"/>
                  </a:lnTo>
                  <a:lnTo>
                    <a:pt x="80" y="115"/>
                  </a:lnTo>
                  <a:lnTo>
                    <a:pt x="68" y="113"/>
                  </a:lnTo>
                  <a:lnTo>
                    <a:pt x="57" y="113"/>
                  </a:lnTo>
                  <a:lnTo>
                    <a:pt x="43" y="111"/>
                  </a:lnTo>
                  <a:lnTo>
                    <a:pt x="33" y="110"/>
                  </a:lnTo>
                  <a:lnTo>
                    <a:pt x="21" y="108"/>
                  </a:lnTo>
                  <a:lnTo>
                    <a:pt x="11" y="105"/>
                  </a:lnTo>
                  <a:lnTo>
                    <a:pt x="5" y="99"/>
                  </a:lnTo>
                  <a:lnTo>
                    <a:pt x="1" y="93"/>
                  </a:lnTo>
                  <a:lnTo>
                    <a:pt x="0" y="87"/>
                  </a:lnTo>
                  <a:lnTo>
                    <a:pt x="1" y="81"/>
                  </a:lnTo>
                  <a:lnTo>
                    <a:pt x="1" y="75"/>
                  </a:lnTo>
                  <a:lnTo>
                    <a:pt x="3" y="68"/>
                  </a:lnTo>
                  <a:lnTo>
                    <a:pt x="6" y="62"/>
                  </a:lnTo>
                  <a:lnTo>
                    <a:pt x="11" y="56"/>
                  </a:lnTo>
                  <a:lnTo>
                    <a:pt x="13" y="49"/>
                  </a:lnTo>
                  <a:lnTo>
                    <a:pt x="19" y="43"/>
                  </a:lnTo>
                  <a:lnTo>
                    <a:pt x="24" y="38"/>
                  </a:lnTo>
                  <a:lnTo>
                    <a:pt x="30" y="35"/>
                  </a:lnTo>
                  <a:lnTo>
                    <a:pt x="41" y="27"/>
                  </a:lnTo>
                  <a:lnTo>
                    <a:pt x="52" y="26"/>
                  </a:lnTo>
                  <a:lnTo>
                    <a:pt x="59" y="32"/>
                  </a:lnTo>
                  <a:lnTo>
                    <a:pt x="69" y="36"/>
                  </a:lnTo>
                  <a:lnTo>
                    <a:pt x="76" y="32"/>
                  </a:lnTo>
                  <a:lnTo>
                    <a:pt x="86" y="27"/>
                  </a:lnTo>
                  <a:lnTo>
                    <a:pt x="94" y="19"/>
                  </a:lnTo>
                  <a:lnTo>
                    <a:pt x="104" y="12"/>
                  </a:lnTo>
                  <a:lnTo>
                    <a:pt x="112" y="4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3" name="Freeform 464"/>
            <p:cNvSpPr>
              <a:spLocks/>
            </p:cNvSpPr>
            <p:nvPr/>
          </p:nvSpPr>
          <p:spPr bwMode="auto">
            <a:xfrm>
              <a:off x="6537" y="3868"/>
              <a:ext cx="126" cy="92"/>
            </a:xfrm>
            <a:custGeom>
              <a:avLst/>
              <a:gdLst>
                <a:gd name="T0" fmla="*/ 0 w 503"/>
                <a:gd name="T1" fmla="*/ 0 h 370"/>
                <a:gd name="T2" fmla="*/ 0 w 503"/>
                <a:gd name="T3" fmla="*/ 0 h 370"/>
                <a:gd name="T4" fmla="*/ 0 w 503"/>
                <a:gd name="T5" fmla="*/ 0 h 370"/>
                <a:gd name="T6" fmla="*/ 0 w 503"/>
                <a:gd name="T7" fmla="*/ 0 h 370"/>
                <a:gd name="T8" fmla="*/ 0 w 503"/>
                <a:gd name="T9" fmla="*/ 0 h 370"/>
                <a:gd name="T10" fmla="*/ 0 w 503"/>
                <a:gd name="T11" fmla="*/ 0 h 370"/>
                <a:gd name="T12" fmla="*/ 0 w 503"/>
                <a:gd name="T13" fmla="*/ 0 h 370"/>
                <a:gd name="T14" fmla="*/ 0 w 503"/>
                <a:gd name="T15" fmla="*/ 0 h 370"/>
                <a:gd name="T16" fmla="*/ 0 w 503"/>
                <a:gd name="T17" fmla="*/ 0 h 370"/>
                <a:gd name="T18" fmla="*/ 0 w 503"/>
                <a:gd name="T19" fmla="*/ 0 h 370"/>
                <a:gd name="T20" fmla="*/ 0 w 503"/>
                <a:gd name="T21" fmla="*/ 0 h 370"/>
                <a:gd name="T22" fmla="*/ 0 w 503"/>
                <a:gd name="T23" fmla="*/ 0 h 370"/>
                <a:gd name="T24" fmla="*/ 0 w 503"/>
                <a:gd name="T25" fmla="*/ 0 h 370"/>
                <a:gd name="T26" fmla="*/ 0 w 503"/>
                <a:gd name="T27" fmla="*/ 0 h 370"/>
                <a:gd name="T28" fmla="*/ 0 w 503"/>
                <a:gd name="T29" fmla="*/ 0 h 370"/>
                <a:gd name="T30" fmla="*/ 0 w 503"/>
                <a:gd name="T31" fmla="*/ 0 h 370"/>
                <a:gd name="T32" fmla="*/ 0 w 503"/>
                <a:gd name="T33" fmla="*/ 0 h 370"/>
                <a:gd name="T34" fmla="*/ 0 w 503"/>
                <a:gd name="T35" fmla="*/ 0 h 370"/>
                <a:gd name="T36" fmla="*/ 0 w 503"/>
                <a:gd name="T37" fmla="*/ 0 h 370"/>
                <a:gd name="T38" fmla="*/ 0 w 503"/>
                <a:gd name="T39" fmla="*/ 0 h 370"/>
                <a:gd name="T40" fmla="*/ 0 w 503"/>
                <a:gd name="T41" fmla="*/ 0 h 370"/>
                <a:gd name="T42" fmla="*/ 0 w 503"/>
                <a:gd name="T43" fmla="*/ 0 h 370"/>
                <a:gd name="T44" fmla="*/ 0 w 503"/>
                <a:gd name="T45" fmla="*/ 0 h 370"/>
                <a:gd name="T46" fmla="*/ 0 w 503"/>
                <a:gd name="T47" fmla="*/ 0 h 370"/>
                <a:gd name="T48" fmla="*/ 0 w 503"/>
                <a:gd name="T49" fmla="*/ 0 h 370"/>
                <a:gd name="T50" fmla="*/ 0 w 503"/>
                <a:gd name="T51" fmla="*/ 0 h 370"/>
                <a:gd name="T52" fmla="*/ 0 w 503"/>
                <a:gd name="T53" fmla="*/ 0 h 370"/>
                <a:gd name="T54" fmla="*/ 0 w 503"/>
                <a:gd name="T55" fmla="*/ 0 h 370"/>
                <a:gd name="T56" fmla="*/ 0 w 503"/>
                <a:gd name="T57" fmla="*/ 0 h 370"/>
                <a:gd name="T58" fmla="*/ 0 w 503"/>
                <a:gd name="T59" fmla="*/ 0 h 370"/>
                <a:gd name="T60" fmla="*/ 0 w 503"/>
                <a:gd name="T61" fmla="*/ 0 h 370"/>
                <a:gd name="T62" fmla="*/ 0 w 503"/>
                <a:gd name="T63" fmla="*/ 0 h 370"/>
                <a:gd name="T64" fmla="*/ 0 w 503"/>
                <a:gd name="T65" fmla="*/ 0 h 370"/>
                <a:gd name="T66" fmla="*/ 0 w 503"/>
                <a:gd name="T67" fmla="*/ 0 h 3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3"/>
                <a:gd name="T103" fmla="*/ 0 h 370"/>
                <a:gd name="T104" fmla="*/ 503 w 503"/>
                <a:gd name="T105" fmla="*/ 370 h 3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3" h="370">
                  <a:moveTo>
                    <a:pt x="22" y="0"/>
                  </a:moveTo>
                  <a:lnTo>
                    <a:pt x="52" y="0"/>
                  </a:lnTo>
                  <a:lnTo>
                    <a:pt x="81" y="2"/>
                  </a:lnTo>
                  <a:lnTo>
                    <a:pt x="111" y="4"/>
                  </a:lnTo>
                  <a:lnTo>
                    <a:pt x="141" y="6"/>
                  </a:lnTo>
                  <a:lnTo>
                    <a:pt x="170" y="7"/>
                  </a:lnTo>
                  <a:lnTo>
                    <a:pt x="201" y="10"/>
                  </a:lnTo>
                  <a:lnTo>
                    <a:pt x="230" y="13"/>
                  </a:lnTo>
                  <a:lnTo>
                    <a:pt x="262" y="16"/>
                  </a:lnTo>
                  <a:lnTo>
                    <a:pt x="291" y="18"/>
                  </a:lnTo>
                  <a:lnTo>
                    <a:pt x="321" y="21"/>
                  </a:lnTo>
                  <a:lnTo>
                    <a:pt x="350" y="24"/>
                  </a:lnTo>
                  <a:lnTo>
                    <a:pt x="380" y="27"/>
                  </a:lnTo>
                  <a:lnTo>
                    <a:pt x="409" y="31"/>
                  </a:lnTo>
                  <a:lnTo>
                    <a:pt x="438" y="36"/>
                  </a:lnTo>
                  <a:lnTo>
                    <a:pt x="468" y="39"/>
                  </a:lnTo>
                  <a:lnTo>
                    <a:pt x="498" y="45"/>
                  </a:lnTo>
                  <a:lnTo>
                    <a:pt x="495" y="62"/>
                  </a:lnTo>
                  <a:lnTo>
                    <a:pt x="495" y="81"/>
                  </a:lnTo>
                  <a:lnTo>
                    <a:pt x="495" y="102"/>
                  </a:lnTo>
                  <a:lnTo>
                    <a:pt x="498" y="124"/>
                  </a:lnTo>
                  <a:lnTo>
                    <a:pt x="498" y="145"/>
                  </a:lnTo>
                  <a:lnTo>
                    <a:pt x="500" y="168"/>
                  </a:lnTo>
                  <a:lnTo>
                    <a:pt x="500" y="191"/>
                  </a:lnTo>
                  <a:lnTo>
                    <a:pt x="503" y="213"/>
                  </a:lnTo>
                  <a:lnTo>
                    <a:pt x="501" y="235"/>
                  </a:lnTo>
                  <a:lnTo>
                    <a:pt x="500" y="257"/>
                  </a:lnTo>
                  <a:lnTo>
                    <a:pt x="498" y="277"/>
                  </a:lnTo>
                  <a:lnTo>
                    <a:pt x="495" y="299"/>
                  </a:lnTo>
                  <a:lnTo>
                    <a:pt x="491" y="317"/>
                  </a:lnTo>
                  <a:lnTo>
                    <a:pt x="483" y="335"/>
                  </a:lnTo>
                  <a:lnTo>
                    <a:pt x="476" y="354"/>
                  </a:lnTo>
                  <a:lnTo>
                    <a:pt x="466" y="370"/>
                  </a:lnTo>
                  <a:lnTo>
                    <a:pt x="438" y="368"/>
                  </a:lnTo>
                  <a:lnTo>
                    <a:pt x="410" y="367"/>
                  </a:lnTo>
                  <a:lnTo>
                    <a:pt x="380" y="364"/>
                  </a:lnTo>
                  <a:lnTo>
                    <a:pt x="353" y="362"/>
                  </a:lnTo>
                  <a:lnTo>
                    <a:pt x="324" y="359"/>
                  </a:lnTo>
                  <a:lnTo>
                    <a:pt x="298" y="356"/>
                  </a:lnTo>
                  <a:lnTo>
                    <a:pt x="269" y="353"/>
                  </a:lnTo>
                  <a:lnTo>
                    <a:pt x="241" y="350"/>
                  </a:lnTo>
                  <a:lnTo>
                    <a:pt x="214" y="345"/>
                  </a:lnTo>
                  <a:lnTo>
                    <a:pt x="186" y="342"/>
                  </a:lnTo>
                  <a:lnTo>
                    <a:pt x="158" y="338"/>
                  </a:lnTo>
                  <a:lnTo>
                    <a:pt x="132" y="334"/>
                  </a:lnTo>
                  <a:lnTo>
                    <a:pt x="105" y="332"/>
                  </a:lnTo>
                  <a:lnTo>
                    <a:pt x="79" y="329"/>
                  </a:lnTo>
                  <a:lnTo>
                    <a:pt x="53" y="327"/>
                  </a:lnTo>
                  <a:lnTo>
                    <a:pt x="29" y="327"/>
                  </a:lnTo>
                  <a:lnTo>
                    <a:pt x="28" y="305"/>
                  </a:lnTo>
                  <a:lnTo>
                    <a:pt x="27" y="285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3"/>
                  </a:lnTo>
                  <a:lnTo>
                    <a:pt x="16" y="204"/>
                  </a:lnTo>
                  <a:lnTo>
                    <a:pt x="12" y="184"/>
                  </a:lnTo>
                  <a:lnTo>
                    <a:pt x="10" y="164"/>
                  </a:lnTo>
                  <a:lnTo>
                    <a:pt x="8" y="143"/>
                  </a:lnTo>
                  <a:lnTo>
                    <a:pt x="4" y="122"/>
                  </a:lnTo>
                  <a:lnTo>
                    <a:pt x="2" y="103"/>
                  </a:lnTo>
                  <a:lnTo>
                    <a:pt x="2" y="84"/>
                  </a:lnTo>
                  <a:lnTo>
                    <a:pt x="0" y="63"/>
                  </a:lnTo>
                  <a:lnTo>
                    <a:pt x="0" y="45"/>
                  </a:lnTo>
                  <a:lnTo>
                    <a:pt x="2" y="24"/>
                  </a:lnTo>
                  <a:lnTo>
                    <a:pt x="5" y="5"/>
                  </a:lnTo>
                  <a:lnTo>
                    <a:pt x="1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4" name="Freeform 465"/>
            <p:cNvSpPr>
              <a:spLocks/>
            </p:cNvSpPr>
            <p:nvPr/>
          </p:nvSpPr>
          <p:spPr bwMode="auto">
            <a:xfrm>
              <a:off x="6787" y="3877"/>
              <a:ext cx="16" cy="4"/>
            </a:xfrm>
            <a:custGeom>
              <a:avLst/>
              <a:gdLst>
                <a:gd name="T0" fmla="*/ 0 w 63"/>
                <a:gd name="T1" fmla="*/ 0 h 17"/>
                <a:gd name="T2" fmla="*/ 0 w 63"/>
                <a:gd name="T3" fmla="*/ 0 h 17"/>
                <a:gd name="T4" fmla="*/ 0 w 63"/>
                <a:gd name="T5" fmla="*/ 0 h 17"/>
                <a:gd name="T6" fmla="*/ 0 w 63"/>
                <a:gd name="T7" fmla="*/ 0 h 17"/>
                <a:gd name="T8" fmla="*/ 0 w 63"/>
                <a:gd name="T9" fmla="*/ 0 h 17"/>
                <a:gd name="T10" fmla="*/ 0 w 63"/>
                <a:gd name="T11" fmla="*/ 0 h 17"/>
                <a:gd name="T12" fmla="*/ 0 w 63"/>
                <a:gd name="T13" fmla="*/ 0 h 17"/>
                <a:gd name="T14" fmla="*/ 0 w 63"/>
                <a:gd name="T15" fmla="*/ 0 h 17"/>
                <a:gd name="T16" fmla="*/ 0 w 63"/>
                <a:gd name="T17" fmla="*/ 0 h 17"/>
                <a:gd name="T18" fmla="*/ 0 w 63"/>
                <a:gd name="T19" fmla="*/ 0 h 17"/>
                <a:gd name="T20" fmla="*/ 0 w 63"/>
                <a:gd name="T21" fmla="*/ 0 h 17"/>
                <a:gd name="T22" fmla="*/ 0 w 63"/>
                <a:gd name="T23" fmla="*/ 0 h 17"/>
                <a:gd name="T24" fmla="*/ 0 w 63"/>
                <a:gd name="T25" fmla="*/ 0 h 17"/>
                <a:gd name="T26" fmla="*/ 0 w 63"/>
                <a:gd name="T27" fmla="*/ 0 h 17"/>
                <a:gd name="T28" fmla="*/ 0 w 63"/>
                <a:gd name="T29" fmla="*/ 0 h 17"/>
                <a:gd name="T30" fmla="*/ 0 w 63"/>
                <a:gd name="T31" fmla="*/ 0 h 17"/>
                <a:gd name="T32" fmla="*/ 0 w 63"/>
                <a:gd name="T33" fmla="*/ 0 h 17"/>
                <a:gd name="T34" fmla="*/ 0 w 63"/>
                <a:gd name="T35" fmla="*/ 0 h 17"/>
                <a:gd name="T36" fmla="*/ 0 w 63"/>
                <a:gd name="T37" fmla="*/ 0 h 17"/>
                <a:gd name="T38" fmla="*/ 0 w 63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17"/>
                <a:gd name="T62" fmla="*/ 63 w 63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17">
                  <a:moveTo>
                    <a:pt x="35" y="1"/>
                  </a:moveTo>
                  <a:lnTo>
                    <a:pt x="44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17"/>
                  </a:lnTo>
                  <a:lnTo>
                    <a:pt x="52" y="16"/>
                  </a:lnTo>
                  <a:lnTo>
                    <a:pt x="44" y="16"/>
                  </a:lnTo>
                  <a:lnTo>
                    <a:pt x="35" y="15"/>
                  </a:lnTo>
                  <a:lnTo>
                    <a:pt x="28" y="15"/>
                  </a:lnTo>
                  <a:lnTo>
                    <a:pt x="19" y="13"/>
                  </a:lnTo>
                  <a:lnTo>
                    <a:pt x="12" y="12"/>
                  </a:lnTo>
                  <a:lnTo>
                    <a:pt x="5" y="9"/>
                  </a:lnTo>
                  <a:lnTo>
                    <a:pt x="0" y="5"/>
                  </a:lnTo>
                  <a:lnTo>
                    <a:pt x="6" y="4"/>
                  </a:lnTo>
                  <a:lnTo>
                    <a:pt x="17" y="4"/>
                  </a:lnTo>
                  <a:lnTo>
                    <a:pt x="26" y="3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5" name="Freeform 466"/>
            <p:cNvSpPr>
              <a:spLocks/>
            </p:cNvSpPr>
            <p:nvPr/>
          </p:nvSpPr>
          <p:spPr bwMode="auto">
            <a:xfrm>
              <a:off x="6545" y="3878"/>
              <a:ext cx="110" cy="75"/>
            </a:xfrm>
            <a:custGeom>
              <a:avLst/>
              <a:gdLst>
                <a:gd name="T0" fmla="*/ 0 w 438"/>
                <a:gd name="T1" fmla="*/ 0 h 299"/>
                <a:gd name="T2" fmla="*/ 0 w 438"/>
                <a:gd name="T3" fmla="*/ 0 h 299"/>
                <a:gd name="T4" fmla="*/ 0 w 438"/>
                <a:gd name="T5" fmla="*/ 0 h 299"/>
                <a:gd name="T6" fmla="*/ 0 w 438"/>
                <a:gd name="T7" fmla="*/ 0 h 299"/>
                <a:gd name="T8" fmla="*/ 0 w 438"/>
                <a:gd name="T9" fmla="*/ 0 h 299"/>
                <a:gd name="T10" fmla="*/ 0 w 438"/>
                <a:gd name="T11" fmla="*/ 0 h 299"/>
                <a:gd name="T12" fmla="*/ 0 w 438"/>
                <a:gd name="T13" fmla="*/ 0 h 299"/>
                <a:gd name="T14" fmla="*/ 0 w 438"/>
                <a:gd name="T15" fmla="*/ 0 h 299"/>
                <a:gd name="T16" fmla="*/ 0 w 438"/>
                <a:gd name="T17" fmla="*/ 0 h 299"/>
                <a:gd name="T18" fmla="*/ 0 w 438"/>
                <a:gd name="T19" fmla="*/ 0 h 299"/>
                <a:gd name="T20" fmla="*/ 0 w 438"/>
                <a:gd name="T21" fmla="*/ 0 h 299"/>
                <a:gd name="T22" fmla="*/ 0 w 438"/>
                <a:gd name="T23" fmla="*/ 0 h 299"/>
                <a:gd name="T24" fmla="*/ 0 w 438"/>
                <a:gd name="T25" fmla="*/ 0 h 299"/>
                <a:gd name="T26" fmla="*/ 0 w 438"/>
                <a:gd name="T27" fmla="*/ 0 h 299"/>
                <a:gd name="T28" fmla="*/ 0 w 438"/>
                <a:gd name="T29" fmla="*/ 0 h 299"/>
                <a:gd name="T30" fmla="*/ 0 w 438"/>
                <a:gd name="T31" fmla="*/ 0 h 299"/>
                <a:gd name="T32" fmla="*/ 0 w 438"/>
                <a:gd name="T33" fmla="*/ 0 h 299"/>
                <a:gd name="T34" fmla="*/ 0 w 438"/>
                <a:gd name="T35" fmla="*/ 0 h 299"/>
                <a:gd name="T36" fmla="*/ 0 w 438"/>
                <a:gd name="T37" fmla="*/ 0 h 299"/>
                <a:gd name="T38" fmla="*/ 0 w 438"/>
                <a:gd name="T39" fmla="*/ 0 h 299"/>
                <a:gd name="T40" fmla="*/ 0 w 438"/>
                <a:gd name="T41" fmla="*/ 0 h 299"/>
                <a:gd name="T42" fmla="*/ 0 w 438"/>
                <a:gd name="T43" fmla="*/ 0 h 299"/>
                <a:gd name="T44" fmla="*/ 0 w 438"/>
                <a:gd name="T45" fmla="*/ 0 h 299"/>
                <a:gd name="T46" fmla="*/ 0 w 438"/>
                <a:gd name="T47" fmla="*/ 0 h 299"/>
                <a:gd name="T48" fmla="*/ 0 w 438"/>
                <a:gd name="T49" fmla="*/ 0 h 299"/>
                <a:gd name="T50" fmla="*/ 0 w 438"/>
                <a:gd name="T51" fmla="*/ 0 h 299"/>
                <a:gd name="T52" fmla="*/ 0 w 438"/>
                <a:gd name="T53" fmla="*/ 0 h 299"/>
                <a:gd name="T54" fmla="*/ 0 w 438"/>
                <a:gd name="T55" fmla="*/ 0 h 299"/>
                <a:gd name="T56" fmla="*/ 0 w 438"/>
                <a:gd name="T57" fmla="*/ 0 h 299"/>
                <a:gd name="T58" fmla="*/ 0 w 438"/>
                <a:gd name="T59" fmla="*/ 0 h 299"/>
                <a:gd name="T60" fmla="*/ 0 w 438"/>
                <a:gd name="T61" fmla="*/ 0 h 299"/>
                <a:gd name="T62" fmla="*/ 0 w 438"/>
                <a:gd name="T63" fmla="*/ 0 h 299"/>
                <a:gd name="T64" fmla="*/ 0 w 438"/>
                <a:gd name="T65" fmla="*/ 0 h 299"/>
                <a:gd name="T66" fmla="*/ 0 w 438"/>
                <a:gd name="T67" fmla="*/ 0 h 299"/>
                <a:gd name="T68" fmla="*/ 0 w 438"/>
                <a:gd name="T69" fmla="*/ 0 h 299"/>
                <a:gd name="T70" fmla="*/ 0 w 438"/>
                <a:gd name="T71" fmla="*/ 0 h 299"/>
                <a:gd name="T72" fmla="*/ 0 w 438"/>
                <a:gd name="T73" fmla="*/ 0 h 299"/>
                <a:gd name="T74" fmla="*/ 0 w 438"/>
                <a:gd name="T75" fmla="*/ 0 h 299"/>
                <a:gd name="T76" fmla="*/ 0 w 438"/>
                <a:gd name="T77" fmla="*/ 0 h 299"/>
                <a:gd name="T78" fmla="*/ 0 w 438"/>
                <a:gd name="T79" fmla="*/ 0 h 299"/>
                <a:gd name="T80" fmla="*/ 0 w 438"/>
                <a:gd name="T81" fmla="*/ 0 h 299"/>
                <a:gd name="T82" fmla="*/ 0 w 438"/>
                <a:gd name="T83" fmla="*/ 0 h 299"/>
                <a:gd name="T84" fmla="*/ 0 w 438"/>
                <a:gd name="T85" fmla="*/ 0 h 299"/>
                <a:gd name="T86" fmla="*/ 0 w 438"/>
                <a:gd name="T87" fmla="*/ 0 h 299"/>
                <a:gd name="T88" fmla="*/ 0 w 438"/>
                <a:gd name="T89" fmla="*/ 0 h 299"/>
                <a:gd name="T90" fmla="*/ 0 w 438"/>
                <a:gd name="T91" fmla="*/ 0 h 299"/>
                <a:gd name="T92" fmla="*/ 0 w 438"/>
                <a:gd name="T93" fmla="*/ 0 h 299"/>
                <a:gd name="T94" fmla="*/ 0 w 438"/>
                <a:gd name="T95" fmla="*/ 0 h 299"/>
                <a:gd name="T96" fmla="*/ 0 w 438"/>
                <a:gd name="T97" fmla="*/ 0 h 299"/>
                <a:gd name="T98" fmla="*/ 0 w 438"/>
                <a:gd name="T99" fmla="*/ 0 h 299"/>
                <a:gd name="T100" fmla="*/ 0 w 438"/>
                <a:gd name="T101" fmla="*/ 0 h 299"/>
                <a:gd name="T102" fmla="*/ 0 w 438"/>
                <a:gd name="T103" fmla="*/ 0 h 2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38"/>
                <a:gd name="T157" fmla="*/ 0 h 299"/>
                <a:gd name="T158" fmla="*/ 438 w 438"/>
                <a:gd name="T159" fmla="*/ 299 h 29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38" h="299">
                  <a:moveTo>
                    <a:pt x="68" y="0"/>
                  </a:moveTo>
                  <a:lnTo>
                    <a:pt x="89" y="0"/>
                  </a:lnTo>
                  <a:lnTo>
                    <a:pt x="110" y="3"/>
                  </a:lnTo>
                  <a:lnTo>
                    <a:pt x="132" y="3"/>
                  </a:lnTo>
                  <a:lnTo>
                    <a:pt x="155" y="5"/>
                  </a:lnTo>
                  <a:lnTo>
                    <a:pt x="178" y="6"/>
                  </a:lnTo>
                  <a:lnTo>
                    <a:pt x="201" y="7"/>
                  </a:lnTo>
                  <a:lnTo>
                    <a:pt x="224" y="8"/>
                  </a:lnTo>
                  <a:lnTo>
                    <a:pt x="247" y="11"/>
                  </a:lnTo>
                  <a:lnTo>
                    <a:pt x="268" y="13"/>
                  </a:lnTo>
                  <a:lnTo>
                    <a:pt x="291" y="16"/>
                  </a:lnTo>
                  <a:lnTo>
                    <a:pt x="313" y="18"/>
                  </a:lnTo>
                  <a:lnTo>
                    <a:pt x="336" y="21"/>
                  </a:lnTo>
                  <a:lnTo>
                    <a:pt x="359" y="24"/>
                  </a:lnTo>
                  <a:lnTo>
                    <a:pt x="380" y="27"/>
                  </a:lnTo>
                  <a:lnTo>
                    <a:pt x="402" y="32"/>
                  </a:lnTo>
                  <a:lnTo>
                    <a:pt x="424" y="37"/>
                  </a:lnTo>
                  <a:lnTo>
                    <a:pt x="427" y="49"/>
                  </a:lnTo>
                  <a:lnTo>
                    <a:pt x="430" y="64"/>
                  </a:lnTo>
                  <a:lnTo>
                    <a:pt x="432" y="79"/>
                  </a:lnTo>
                  <a:lnTo>
                    <a:pt x="434" y="93"/>
                  </a:lnTo>
                  <a:lnTo>
                    <a:pt x="436" y="109"/>
                  </a:lnTo>
                  <a:lnTo>
                    <a:pt x="437" y="125"/>
                  </a:lnTo>
                  <a:lnTo>
                    <a:pt x="437" y="141"/>
                  </a:lnTo>
                  <a:lnTo>
                    <a:pt x="438" y="157"/>
                  </a:lnTo>
                  <a:lnTo>
                    <a:pt x="437" y="172"/>
                  </a:lnTo>
                  <a:lnTo>
                    <a:pt x="437" y="189"/>
                  </a:lnTo>
                  <a:lnTo>
                    <a:pt x="436" y="205"/>
                  </a:lnTo>
                  <a:lnTo>
                    <a:pt x="436" y="221"/>
                  </a:lnTo>
                  <a:lnTo>
                    <a:pt x="433" y="236"/>
                  </a:lnTo>
                  <a:lnTo>
                    <a:pt x="432" y="251"/>
                  </a:lnTo>
                  <a:lnTo>
                    <a:pt x="431" y="268"/>
                  </a:lnTo>
                  <a:lnTo>
                    <a:pt x="430" y="283"/>
                  </a:lnTo>
                  <a:lnTo>
                    <a:pt x="424" y="284"/>
                  </a:lnTo>
                  <a:lnTo>
                    <a:pt x="419" y="285"/>
                  </a:lnTo>
                  <a:lnTo>
                    <a:pt x="410" y="290"/>
                  </a:lnTo>
                  <a:lnTo>
                    <a:pt x="403" y="295"/>
                  </a:lnTo>
                  <a:lnTo>
                    <a:pt x="394" y="297"/>
                  </a:lnTo>
                  <a:lnTo>
                    <a:pt x="384" y="299"/>
                  </a:lnTo>
                  <a:lnTo>
                    <a:pt x="372" y="298"/>
                  </a:lnTo>
                  <a:lnTo>
                    <a:pt x="361" y="298"/>
                  </a:lnTo>
                  <a:lnTo>
                    <a:pt x="350" y="297"/>
                  </a:lnTo>
                  <a:lnTo>
                    <a:pt x="339" y="296"/>
                  </a:lnTo>
                  <a:lnTo>
                    <a:pt x="326" y="292"/>
                  </a:lnTo>
                  <a:lnTo>
                    <a:pt x="314" y="290"/>
                  </a:lnTo>
                  <a:lnTo>
                    <a:pt x="302" y="289"/>
                  </a:lnTo>
                  <a:lnTo>
                    <a:pt x="290" y="287"/>
                  </a:lnTo>
                  <a:lnTo>
                    <a:pt x="278" y="285"/>
                  </a:lnTo>
                  <a:lnTo>
                    <a:pt x="267" y="284"/>
                  </a:lnTo>
                  <a:lnTo>
                    <a:pt x="255" y="284"/>
                  </a:lnTo>
                  <a:lnTo>
                    <a:pt x="245" y="285"/>
                  </a:lnTo>
                  <a:lnTo>
                    <a:pt x="231" y="280"/>
                  </a:lnTo>
                  <a:lnTo>
                    <a:pt x="219" y="278"/>
                  </a:lnTo>
                  <a:lnTo>
                    <a:pt x="204" y="275"/>
                  </a:lnTo>
                  <a:lnTo>
                    <a:pt x="191" y="274"/>
                  </a:lnTo>
                  <a:lnTo>
                    <a:pt x="176" y="272"/>
                  </a:lnTo>
                  <a:lnTo>
                    <a:pt x="162" y="272"/>
                  </a:lnTo>
                  <a:lnTo>
                    <a:pt x="148" y="271"/>
                  </a:lnTo>
                  <a:lnTo>
                    <a:pt x="135" y="271"/>
                  </a:lnTo>
                  <a:lnTo>
                    <a:pt x="119" y="270"/>
                  </a:lnTo>
                  <a:lnTo>
                    <a:pt x="104" y="270"/>
                  </a:lnTo>
                  <a:lnTo>
                    <a:pt x="92" y="268"/>
                  </a:lnTo>
                  <a:lnTo>
                    <a:pt x="79" y="266"/>
                  </a:lnTo>
                  <a:lnTo>
                    <a:pt x="65" y="262"/>
                  </a:lnTo>
                  <a:lnTo>
                    <a:pt x="53" y="259"/>
                  </a:lnTo>
                  <a:lnTo>
                    <a:pt x="39" y="255"/>
                  </a:lnTo>
                  <a:lnTo>
                    <a:pt x="30" y="249"/>
                  </a:lnTo>
                  <a:lnTo>
                    <a:pt x="29" y="247"/>
                  </a:lnTo>
                  <a:lnTo>
                    <a:pt x="27" y="246"/>
                  </a:lnTo>
                  <a:lnTo>
                    <a:pt x="30" y="236"/>
                  </a:lnTo>
                  <a:lnTo>
                    <a:pt x="32" y="226"/>
                  </a:lnTo>
                  <a:lnTo>
                    <a:pt x="33" y="218"/>
                  </a:lnTo>
                  <a:lnTo>
                    <a:pt x="35" y="209"/>
                  </a:lnTo>
                  <a:lnTo>
                    <a:pt x="33" y="198"/>
                  </a:lnTo>
                  <a:lnTo>
                    <a:pt x="33" y="190"/>
                  </a:lnTo>
                  <a:lnTo>
                    <a:pt x="31" y="179"/>
                  </a:lnTo>
                  <a:lnTo>
                    <a:pt x="30" y="170"/>
                  </a:lnTo>
                  <a:lnTo>
                    <a:pt x="26" y="159"/>
                  </a:lnTo>
                  <a:lnTo>
                    <a:pt x="24" y="151"/>
                  </a:lnTo>
                  <a:lnTo>
                    <a:pt x="23" y="140"/>
                  </a:lnTo>
                  <a:lnTo>
                    <a:pt x="20" y="131"/>
                  </a:lnTo>
                  <a:lnTo>
                    <a:pt x="17" y="122"/>
                  </a:lnTo>
                  <a:lnTo>
                    <a:pt x="13" y="112"/>
                  </a:lnTo>
                  <a:lnTo>
                    <a:pt x="12" y="103"/>
                  </a:lnTo>
                  <a:lnTo>
                    <a:pt x="11" y="96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14" y="69"/>
                  </a:lnTo>
                  <a:lnTo>
                    <a:pt x="13" y="59"/>
                  </a:lnTo>
                  <a:lnTo>
                    <a:pt x="11" y="50"/>
                  </a:lnTo>
                  <a:lnTo>
                    <a:pt x="7" y="42"/>
                  </a:lnTo>
                  <a:lnTo>
                    <a:pt x="3" y="32"/>
                  </a:lnTo>
                  <a:lnTo>
                    <a:pt x="1" y="23"/>
                  </a:lnTo>
                  <a:lnTo>
                    <a:pt x="0" y="13"/>
                  </a:lnTo>
                  <a:lnTo>
                    <a:pt x="1" y="5"/>
                  </a:lnTo>
                  <a:lnTo>
                    <a:pt x="9" y="4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5" y="5"/>
                  </a:lnTo>
                  <a:lnTo>
                    <a:pt x="43" y="4"/>
                  </a:lnTo>
                  <a:lnTo>
                    <a:pt x="51" y="4"/>
                  </a:lnTo>
                  <a:lnTo>
                    <a:pt x="59" y="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6" name="Freeform 467"/>
            <p:cNvSpPr>
              <a:spLocks/>
            </p:cNvSpPr>
            <p:nvPr/>
          </p:nvSpPr>
          <p:spPr bwMode="auto">
            <a:xfrm>
              <a:off x="6639" y="3880"/>
              <a:ext cx="12" cy="3"/>
            </a:xfrm>
            <a:custGeom>
              <a:avLst/>
              <a:gdLst>
                <a:gd name="T0" fmla="*/ 0 w 46"/>
                <a:gd name="T1" fmla="*/ 0 h 13"/>
                <a:gd name="T2" fmla="*/ 0 w 46"/>
                <a:gd name="T3" fmla="*/ 0 h 13"/>
                <a:gd name="T4" fmla="*/ 0 w 46"/>
                <a:gd name="T5" fmla="*/ 0 h 13"/>
                <a:gd name="T6" fmla="*/ 0 w 46"/>
                <a:gd name="T7" fmla="*/ 0 h 13"/>
                <a:gd name="T8" fmla="*/ 0 w 46"/>
                <a:gd name="T9" fmla="*/ 0 h 13"/>
                <a:gd name="T10" fmla="*/ 0 w 46"/>
                <a:gd name="T11" fmla="*/ 0 h 13"/>
                <a:gd name="T12" fmla="*/ 0 w 46"/>
                <a:gd name="T13" fmla="*/ 0 h 13"/>
                <a:gd name="T14" fmla="*/ 0 w 46"/>
                <a:gd name="T15" fmla="*/ 0 h 13"/>
                <a:gd name="T16" fmla="*/ 0 w 46"/>
                <a:gd name="T17" fmla="*/ 0 h 13"/>
                <a:gd name="T18" fmla="*/ 0 w 46"/>
                <a:gd name="T19" fmla="*/ 0 h 13"/>
                <a:gd name="T20" fmla="*/ 0 w 46"/>
                <a:gd name="T21" fmla="*/ 0 h 13"/>
                <a:gd name="T22" fmla="*/ 0 w 46"/>
                <a:gd name="T23" fmla="*/ 0 h 13"/>
                <a:gd name="T24" fmla="*/ 0 w 46"/>
                <a:gd name="T25" fmla="*/ 0 h 13"/>
                <a:gd name="T26" fmla="*/ 0 w 46"/>
                <a:gd name="T27" fmla="*/ 0 h 13"/>
                <a:gd name="T28" fmla="*/ 0 w 46"/>
                <a:gd name="T29" fmla="*/ 0 h 13"/>
                <a:gd name="T30" fmla="*/ 0 w 46"/>
                <a:gd name="T31" fmla="*/ 0 h 13"/>
                <a:gd name="T32" fmla="*/ 0 w 46"/>
                <a:gd name="T33" fmla="*/ 0 h 13"/>
                <a:gd name="T34" fmla="*/ 0 w 46"/>
                <a:gd name="T35" fmla="*/ 0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"/>
                <a:gd name="T55" fmla="*/ 0 h 13"/>
                <a:gd name="T56" fmla="*/ 46 w 46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" h="13">
                  <a:moveTo>
                    <a:pt x="2" y="1"/>
                  </a:moveTo>
                  <a:lnTo>
                    <a:pt x="11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4" y="9"/>
                  </a:lnTo>
                  <a:lnTo>
                    <a:pt x="46" y="13"/>
                  </a:lnTo>
                  <a:lnTo>
                    <a:pt x="40" y="13"/>
                  </a:lnTo>
                  <a:lnTo>
                    <a:pt x="32" y="13"/>
                  </a:lnTo>
                  <a:lnTo>
                    <a:pt x="28" y="12"/>
                  </a:lnTo>
                  <a:lnTo>
                    <a:pt x="22" y="11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7" name="Freeform 468"/>
            <p:cNvSpPr>
              <a:spLocks/>
            </p:cNvSpPr>
            <p:nvPr/>
          </p:nvSpPr>
          <p:spPr bwMode="auto">
            <a:xfrm>
              <a:off x="6558" y="3887"/>
              <a:ext cx="88" cy="14"/>
            </a:xfrm>
            <a:custGeom>
              <a:avLst/>
              <a:gdLst>
                <a:gd name="T0" fmla="*/ 0 w 353"/>
                <a:gd name="T1" fmla="*/ 0 h 57"/>
                <a:gd name="T2" fmla="*/ 0 w 353"/>
                <a:gd name="T3" fmla="*/ 0 h 57"/>
                <a:gd name="T4" fmla="*/ 0 w 353"/>
                <a:gd name="T5" fmla="*/ 0 h 57"/>
                <a:gd name="T6" fmla="*/ 0 w 353"/>
                <a:gd name="T7" fmla="*/ 0 h 57"/>
                <a:gd name="T8" fmla="*/ 0 w 353"/>
                <a:gd name="T9" fmla="*/ 0 h 57"/>
                <a:gd name="T10" fmla="*/ 0 w 353"/>
                <a:gd name="T11" fmla="*/ 0 h 57"/>
                <a:gd name="T12" fmla="*/ 0 w 353"/>
                <a:gd name="T13" fmla="*/ 0 h 57"/>
                <a:gd name="T14" fmla="*/ 0 w 353"/>
                <a:gd name="T15" fmla="*/ 0 h 57"/>
                <a:gd name="T16" fmla="*/ 0 w 353"/>
                <a:gd name="T17" fmla="*/ 0 h 57"/>
                <a:gd name="T18" fmla="*/ 0 w 353"/>
                <a:gd name="T19" fmla="*/ 0 h 57"/>
                <a:gd name="T20" fmla="*/ 0 w 353"/>
                <a:gd name="T21" fmla="*/ 0 h 57"/>
                <a:gd name="T22" fmla="*/ 0 w 353"/>
                <a:gd name="T23" fmla="*/ 0 h 57"/>
                <a:gd name="T24" fmla="*/ 0 w 353"/>
                <a:gd name="T25" fmla="*/ 0 h 57"/>
                <a:gd name="T26" fmla="*/ 0 w 353"/>
                <a:gd name="T27" fmla="*/ 0 h 57"/>
                <a:gd name="T28" fmla="*/ 0 w 353"/>
                <a:gd name="T29" fmla="*/ 0 h 57"/>
                <a:gd name="T30" fmla="*/ 0 w 353"/>
                <a:gd name="T31" fmla="*/ 0 h 57"/>
                <a:gd name="T32" fmla="*/ 0 w 353"/>
                <a:gd name="T33" fmla="*/ 0 h 57"/>
                <a:gd name="T34" fmla="*/ 0 w 353"/>
                <a:gd name="T35" fmla="*/ 0 h 57"/>
                <a:gd name="T36" fmla="*/ 0 w 353"/>
                <a:gd name="T37" fmla="*/ 0 h 57"/>
                <a:gd name="T38" fmla="*/ 0 w 353"/>
                <a:gd name="T39" fmla="*/ 0 h 57"/>
                <a:gd name="T40" fmla="*/ 0 w 353"/>
                <a:gd name="T41" fmla="*/ 0 h 57"/>
                <a:gd name="T42" fmla="*/ 0 w 353"/>
                <a:gd name="T43" fmla="*/ 0 h 57"/>
                <a:gd name="T44" fmla="*/ 0 w 353"/>
                <a:gd name="T45" fmla="*/ 0 h 57"/>
                <a:gd name="T46" fmla="*/ 0 w 353"/>
                <a:gd name="T47" fmla="*/ 0 h 57"/>
                <a:gd name="T48" fmla="*/ 0 w 353"/>
                <a:gd name="T49" fmla="*/ 0 h 57"/>
                <a:gd name="T50" fmla="*/ 0 w 353"/>
                <a:gd name="T51" fmla="*/ 0 h 57"/>
                <a:gd name="T52" fmla="*/ 0 w 353"/>
                <a:gd name="T53" fmla="*/ 0 h 57"/>
                <a:gd name="T54" fmla="*/ 0 w 353"/>
                <a:gd name="T55" fmla="*/ 0 h 57"/>
                <a:gd name="T56" fmla="*/ 0 w 353"/>
                <a:gd name="T57" fmla="*/ 0 h 57"/>
                <a:gd name="T58" fmla="*/ 0 w 353"/>
                <a:gd name="T59" fmla="*/ 0 h 57"/>
                <a:gd name="T60" fmla="*/ 0 w 353"/>
                <a:gd name="T61" fmla="*/ 0 h 57"/>
                <a:gd name="T62" fmla="*/ 0 w 353"/>
                <a:gd name="T63" fmla="*/ 0 h 57"/>
                <a:gd name="T64" fmla="*/ 0 w 353"/>
                <a:gd name="T65" fmla="*/ 0 h 57"/>
                <a:gd name="T66" fmla="*/ 0 w 353"/>
                <a:gd name="T67" fmla="*/ 0 h 57"/>
                <a:gd name="T68" fmla="*/ 0 w 353"/>
                <a:gd name="T69" fmla="*/ 0 h 57"/>
                <a:gd name="T70" fmla="*/ 0 w 353"/>
                <a:gd name="T71" fmla="*/ 0 h 57"/>
                <a:gd name="T72" fmla="*/ 0 w 353"/>
                <a:gd name="T73" fmla="*/ 0 h 57"/>
                <a:gd name="T74" fmla="*/ 0 w 353"/>
                <a:gd name="T75" fmla="*/ 0 h 57"/>
                <a:gd name="T76" fmla="*/ 0 w 353"/>
                <a:gd name="T77" fmla="*/ 0 h 57"/>
                <a:gd name="T78" fmla="*/ 0 w 353"/>
                <a:gd name="T79" fmla="*/ 0 h 57"/>
                <a:gd name="T80" fmla="*/ 0 w 353"/>
                <a:gd name="T81" fmla="*/ 0 h 57"/>
                <a:gd name="T82" fmla="*/ 0 w 353"/>
                <a:gd name="T83" fmla="*/ 0 h 57"/>
                <a:gd name="T84" fmla="*/ 0 w 353"/>
                <a:gd name="T85" fmla="*/ 0 h 57"/>
                <a:gd name="T86" fmla="*/ 0 w 353"/>
                <a:gd name="T87" fmla="*/ 0 h 57"/>
                <a:gd name="T88" fmla="*/ 0 w 353"/>
                <a:gd name="T89" fmla="*/ 0 h 57"/>
                <a:gd name="T90" fmla="*/ 0 w 353"/>
                <a:gd name="T91" fmla="*/ 0 h 57"/>
                <a:gd name="T92" fmla="*/ 0 w 353"/>
                <a:gd name="T93" fmla="*/ 0 h 57"/>
                <a:gd name="T94" fmla="*/ 0 w 353"/>
                <a:gd name="T95" fmla="*/ 0 h 57"/>
                <a:gd name="T96" fmla="*/ 0 w 353"/>
                <a:gd name="T97" fmla="*/ 0 h 57"/>
                <a:gd name="T98" fmla="*/ 0 w 353"/>
                <a:gd name="T99" fmla="*/ 0 h 57"/>
                <a:gd name="T100" fmla="*/ 0 w 353"/>
                <a:gd name="T101" fmla="*/ 0 h 57"/>
                <a:gd name="T102" fmla="*/ 0 w 353"/>
                <a:gd name="T103" fmla="*/ 0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3"/>
                <a:gd name="T157" fmla="*/ 0 h 57"/>
                <a:gd name="T158" fmla="*/ 353 w 353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3" h="57">
                  <a:moveTo>
                    <a:pt x="12" y="0"/>
                  </a:moveTo>
                  <a:lnTo>
                    <a:pt x="33" y="0"/>
                  </a:lnTo>
                  <a:lnTo>
                    <a:pt x="55" y="0"/>
                  </a:lnTo>
                  <a:lnTo>
                    <a:pt x="75" y="1"/>
                  </a:lnTo>
                  <a:lnTo>
                    <a:pt x="98" y="1"/>
                  </a:lnTo>
                  <a:lnTo>
                    <a:pt x="118" y="2"/>
                  </a:lnTo>
                  <a:lnTo>
                    <a:pt x="140" y="4"/>
                  </a:lnTo>
                  <a:lnTo>
                    <a:pt x="161" y="7"/>
                  </a:lnTo>
                  <a:lnTo>
                    <a:pt x="182" y="10"/>
                  </a:lnTo>
                  <a:lnTo>
                    <a:pt x="204" y="11"/>
                  </a:lnTo>
                  <a:lnTo>
                    <a:pt x="224" y="13"/>
                  </a:lnTo>
                  <a:lnTo>
                    <a:pt x="245" y="16"/>
                  </a:lnTo>
                  <a:lnTo>
                    <a:pt x="267" y="20"/>
                  </a:lnTo>
                  <a:lnTo>
                    <a:pt x="287" y="22"/>
                  </a:lnTo>
                  <a:lnTo>
                    <a:pt x="309" y="24"/>
                  </a:lnTo>
                  <a:lnTo>
                    <a:pt x="330" y="26"/>
                  </a:lnTo>
                  <a:lnTo>
                    <a:pt x="353" y="29"/>
                  </a:lnTo>
                  <a:lnTo>
                    <a:pt x="351" y="35"/>
                  </a:lnTo>
                  <a:lnTo>
                    <a:pt x="350" y="42"/>
                  </a:lnTo>
                  <a:lnTo>
                    <a:pt x="349" y="49"/>
                  </a:lnTo>
                  <a:lnTo>
                    <a:pt x="349" y="57"/>
                  </a:lnTo>
                  <a:lnTo>
                    <a:pt x="332" y="53"/>
                  </a:lnTo>
                  <a:lnTo>
                    <a:pt x="317" y="49"/>
                  </a:lnTo>
                  <a:lnTo>
                    <a:pt x="300" y="46"/>
                  </a:lnTo>
                  <a:lnTo>
                    <a:pt x="285" y="43"/>
                  </a:lnTo>
                  <a:lnTo>
                    <a:pt x="269" y="41"/>
                  </a:lnTo>
                  <a:lnTo>
                    <a:pt x="252" y="39"/>
                  </a:lnTo>
                  <a:lnTo>
                    <a:pt x="237" y="37"/>
                  </a:lnTo>
                  <a:lnTo>
                    <a:pt x="220" y="36"/>
                  </a:lnTo>
                  <a:lnTo>
                    <a:pt x="203" y="34"/>
                  </a:lnTo>
                  <a:lnTo>
                    <a:pt x="185" y="34"/>
                  </a:lnTo>
                  <a:lnTo>
                    <a:pt x="169" y="31"/>
                  </a:lnTo>
                  <a:lnTo>
                    <a:pt x="152" y="31"/>
                  </a:lnTo>
                  <a:lnTo>
                    <a:pt x="134" y="30"/>
                  </a:lnTo>
                  <a:lnTo>
                    <a:pt x="118" y="30"/>
                  </a:lnTo>
                  <a:lnTo>
                    <a:pt x="102" y="29"/>
                  </a:lnTo>
                  <a:lnTo>
                    <a:pt x="87" y="29"/>
                  </a:lnTo>
                  <a:lnTo>
                    <a:pt x="80" y="25"/>
                  </a:lnTo>
                  <a:lnTo>
                    <a:pt x="73" y="24"/>
                  </a:lnTo>
                  <a:lnTo>
                    <a:pt x="62" y="22"/>
                  </a:lnTo>
                  <a:lnTo>
                    <a:pt x="52" y="22"/>
                  </a:lnTo>
                  <a:lnTo>
                    <a:pt x="40" y="22"/>
                  </a:lnTo>
                  <a:lnTo>
                    <a:pt x="29" y="22"/>
                  </a:lnTo>
                  <a:lnTo>
                    <a:pt x="19" y="22"/>
                  </a:lnTo>
                  <a:lnTo>
                    <a:pt x="10" y="2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8" name="Freeform 469"/>
            <p:cNvSpPr>
              <a:spLocks/>
            </p:cNvSpPr>
            <p:nvPr/>
          </p:nvSpPr>
          <p:spPr bwMode="auto">
            <a:xfrm>
              <a:off x="7123" y="3887"/>
              <a:ext cx="22" cy="3"/>
            </a:xfrm>
            <a:custGeom>
              <a:avLst/>
              <a:gdLst>
                <a:gd name="T0" fmla="*/ 0 w 88"/>
                <a:gd name="T1" fmla="*/ 0 h 11"/>
                <a:gd name="T2" fmla="*/ 0 w 88"/>
                <a:gd name="T3" fmla="*/ 0 h 11"/>
                <a:gd name="T4" fmla="*/ 0 w 88"/>
                <a:gd name="T5" fmla="*/ 0 h 11"/>
                <a:gd name="T6" fmla="*/ 0 w 88"/>
                <a:gd name="T7" fmla="*/ 0 h 11"/>
                <a:gd name="T8" fmla="*/ 0 w 88"/>
                <a:gd name="T9" fmla="*/ 0 h 11"/>
                <a:gd name="T10" fmla="*/ 0 w 88"/>
                <a:gd name="T11" fmla="*/ 0 h 11"/>
                <a:gd name="T12" fmla="*/ 0 w 88"/>
                <a:gd name="T13" fmla="*/ 0 h 11"/>
                <a:gd name="T14" fmla="*/ 0 w 88"/>
                <a:gd name="T15" fmla="*/ 0 h 11"/>
                <a:gd name="T16" fmla="*/ 0 w 88"/>
                <a:gd name="T17" fmla="*/ 0 h 11"/>
                <a:gd name="T18" fmla="*/ 0 w 88"/>
                <a:gd name="T19" fmla="*/ 0 h 11"/>
                <a:gd name="T20" fmla="*/ 0 w 88"/>
                <a:gd name="T21" fmla="*/ 0 h 11"/>
                <a:gd name="T22" fmla="*/ 0 w 88"/>
                <a:gd name="T23" fmla="*/ 0 h 11"/>
                <a:gd name="T24" fmla="*/ 0 w 88"/>
                <a:gd name="T25" fmla="*/ 0 h 11"/>
                <a:gd name="T26" fmla="*/ 0 w 88"/>
                <a:gd name="T27" fmla="*/ 0 h 11"/>
                <a:gd name="T28" fmla="*/ 0 w 88"/>
                <a:gd name="T29" fmla="*/ 0 h 11"/>
                <a:gd name="T30" fmla="*/ 0 w 88"/>
                <a:gd name="T31" fmla="*/ 0 h 11"/>
                <a:gd name="T32" fmla="*/ 0 w 88"/>
                <a:gd name="T33" fmla="*/ 0 h 11"/>
                <a:gd name="T34" fmla="*/ 0 w 88"/>
                <a:gd name="T35" fmla="*/ 0 h 11"/>
                <a:gd name="T36" fmla="*/ 0 w 88"/>
                <a:gd name="T37" fmla="*/ 0 h 11"/>
                <a:gd name="T38" fmla="*/ 0 w 88"/>
                <a:gd name="T39" fmla="*/ 0 h 11"/>
                <a:gd name="T40" fmla="*/ 0 w 88"/>
                <a:gd name="T41" fmla="*/ 0 h 11"/>
                <a:gd name="T42" fmla="*/ 0 w 88"/>
                <a:gd name="T43" fmla="*/ 0 h 11"/>
                <a:gd name="T44" fmla="*/ 0 w 88"/>
                <a:gd name="T45" fmla="*/ 0 h 11"/>
                <a:gd name="T46" fmla="*/ 0 w 88"/>
                <a:gd name="T47" fmla="*/ 0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8"/>
                <a:gd name="T73" fmla="*/ 0 h 11"/>
                <a:gd name="T74" fmla="*/ 88 w 88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8" h="11">
                  <a:moveTo>
                    <a:pt x="31" y="0"/>
                  </a:moveTo>
                  <a:lnTo>
                    <a:pt x="37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71" y="4"/>
                  </a:lnTo>
                  <a:lnTo>
                    <a:pt x="63" y="7"/>
                  </a:lnTo>
                  <a:lnTo>
                    <a:pt x="55" y="10"/>
                  </a:lnTo>
                  <a:lnTo>
                    <a:pt x="45" y="11"/>
                  </a:lnTo>
                  <a:lnTo>
                    <a:pt x="36" y="11"/>
                  </a:lnTo>
                  <a:lnTo>
                    <a:pt x="28" y="11"/>
                  </a:lnTo>
                  <a:lnTo>
                    <a:pt x="20" y="11"/>
                  </a:lnTo>
                  <a:lnTo>
                    <a:pt x="10" y="9"/>
                  </a:lnTo>
                  <a:lnTo>
                    <a:pt x="0" y="6"/>
                  </a:lnTo>
                  <a:lnTo>
                    <a:pt x="7" y="3"/>
                  </a:lnTo>
                  <a:lnTo>
                    <a:pt x="16" y="3"/>
                  </a:lnTo>
                  <a:lnTo>
                    <a:pt x="2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9" name="Freeform 470"/>
            <p:cNvSpPr>
              <a:spLocks/>
            </p:cNvSpPr>
            <p:nvPr/>
          </p:nvSpPr>
          <p:spPr bwMode="auto">
            <a:xfrm>
              <a:off x="6498" y="3889"/>
              <a:ext cx="38" cy="67"/>
            </a:xfrm>
            <a:custGeom>
              <a:avLst/>
              <a:gdLst>
                <a:gd name="T0" fmla="*/ 0 w 153"/>
                <a:gd name="T1" fmla="*/ 0 h 267"/>
                <a:gd name="T2" fmla="*/ 0 w 153"/>
                <a:gd name="T3" fmla="*/ 0 h 267"/>
                <a:gd name="T4" fmla="*/ 0 w 153"/>
                <a:gd name="T5" fmla="*/ 0 h 267"/>
                <a:gd name="T6" fmla="*/ 0 w 153"/>
                <a:gd name="T7" fmla="*/ 0 h 267"/>
                <a:gd name="T8" fmla="*/ 0 w 153"/>
                <a:gd name="T9" fmla="*/ 0 h 267"/>
                <a:gd name="T10" fmla="*/ 0 w 153"/>
                <a:gd name="T11" fmla="*/ 0 h 267"/>
                <a:gd name="T12" fmla="*/ 0 w 153"/>
                <a:gd name="T13" fmla="*/ 0 h 267"/>
                <a:gd name="T14" fmla="*/ 0 w 153"/>
                <a:gd name="T15" fmla="*/ 0 h 267"/>
                <a:gd name="T16" fmla="*/ 0 w 153"/>
                <a:gd name="T17" fmla="*/ 0 h 267"/>
                <a:gd name="T18" fmla="*/ 0 w 153"/>
                <a:gd name="T19" fmla="*/ 0 h 267"/>
                <a:gd name="T20" fmla="*/ 0 w 153"/>
                <a:gd name="T21" fmla="*/ 0 h 267"/>
                <a:gd name="T22" fmla="*/ 0 w 153"/>
                <a:gd name="T23" fmla="*/ 0 h 267"/>
                <a:gd name="T24" fmla="*/ 0 w 153"/>
                <a:gd name="T25" fmla="*/ 0 h 267"/>
                <a:gd name="T26" fmla="*/ 0 w 153"/>
                <a:gd name="T27" fmla="*/ 0 h 267"/>
                <a:gd name="T28" fmla="*/ 0 w 153"/>
                <a:gd name="T29" fmla="*/ 0 h 267"/>
                <a:gd name="T30" fmla="*/ 0 w 153"/>
                <a:gd name="T31" fmla="*/ 0 h 267"/>
                <a:gd name="T32" fmla="*/ 0 w 153"/>
                <a:gd name="T33" fmla="*/ 0 h 267"/>
                <a:gd name="T34" fmla="*/ 0 w 153"/>
                <a:gd name="T35" fmla="*/ 0 h 267"/>
                <a:gd name="T36" fmla="*/ 0 w 153"/>
                <a:gd name="T37" fmla="*/ 0 h 267"/>
                <a:gd name="T38" fmla="*/ 0 w 153"/>
                <a:gd name="T39" fmla="*/ 0 h 267"/>
                <a:gd name="T40" fmla="*/ 0 w 153"/>
                <a:gd name="T41" fmla="*/ 0 h 267"/>
                <a:gd name="T42" fmla="*/ 0 w 153"/>
                <a:gd name="T43" fmla="*/ 0 h 267"/>
                <a:gd name="T44" fmla="*/ 0 w 153"/>
                <a:gd name="T45" fmla="*/ 0 h 267"/>
                <a:gd name="T46" fmla="*/ 0 w 153"/>
                <a:gd name="T47" fmla="*/ 0 h 267"/>
                <a:gd name="T48" fmla="*/ 0 w 153"/>
                <a:gd name="T49" fmla="*/ 0 h 267"/>
                <a:gd name="T50" fmla="*/ 0 w 153"/>
                <a:gd name="T51" fmla="*/ 0 h 267"/>
                <a:gd name="T52" fmla="*/ 0 w 153"/>
                <a:gd name="T53" fmla="*/ 0 h 267"/>
                <a:gd name="T54" fmla="*/ 0 w 153"/>
                <a:gd name="T55" fmla="*/ 0 h 267"/>
                <a:gd name="T56" fmla="*/ 0 w 153"/>
                <a:gd name="T57" fmla="*/ 0 h 267"/>
                <a:gd name="T58" fmla="*/ 0 w 153"/>
                <a:gd name="T59" fmla="*/ 0 h 267"/>
                <a:gd name="T60" fmla="*/ 0 w 153"/>
                <a:gd name="T61" fmla="*/ 0 h 267"/>
                <a:gd name="T62" fmla="*/ 0 w 153"/>
                <a:gd name="T63" fmla="*/ 0 h 267"/>
                <a:gd name="T64" fmla="*/ 0 w 153"/>
                <a:gd name="T65" fmla="*/ 0 h 267"/>
                <a:gd name="T66" fmla="*/ 0 w 153"/>
                <a:gd name="T67" fmla="*/ 0 h 267"/>
                <a:gd name="T68" fmla="*/ 0 w 153"/>
                <a:gd name="T69" fmla="*/ 0 h 267"/>
                <a:gd name="T70" fmla="*/ 0 w 153"/>
                <a:gd name="T71" fmla="*/ 0 h 267"/>
                <a:gd name="T72" fmla="*/ 0 w 153"/>
                <a:gd name="T73" fmla="*/ 0 h 267"/>
                <a:gd name="T74" fmla="*/ 0 w 153"/>
                <a:gd name="T75" fmla="*/ 0 h 267"/>
                <a:gd name="T76" fmla="*/ 0 w 153"/>
                <a:gd name="T77" fmla="*/ 0 h 267"/>
                <a:gd name="T78" fmla="*/ 0 w 153"/>
                <a:gd name="T79" fmla="*/ 0 h 267"/>
                <a:gd name="T80" fmla="*/ 0 w 153"/>
                <a:gd name="T81" fmla="*/ 0 h 267"/>
                <a:gd name="T82" fmla="*/ 0 w 153"/>
                <a:gd name="T83" fmla="*/ 0 h 267"/>
                <a:gd name="T84" fmla="*/ 0 w 153"/>
                <a:gd name="T85" fmla="*/ 0 h 267"/>
                <a:gd name="T86" fmla="*/ 0 w 153"/>
                <a:gd name="T87" fmla="*/ 0 h 267"/>
                <a:gd name="T88" fmla="*/ 0 w 153"/>
                <a:gd name="T89" fmla="*/ 0 h 2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3"/>
                <a:gd name="T136" fmla="*/ 0 h 267"/>
                <a:gd name="T137" fmla="*/ 153 w 153"/>
                <a:gd name="T138" fmla="*/ 267 h 2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3" h="267">
                  <a:moveTo>
                    <a:pt x="96" y="0"/>
                  </a:moveTo>
                  <a:lnTo>
                    <a:pt x="102" y="0"/>
                  </a:lnTo>
                  <a:lnTo>
                    <a:pt x="107" y="1"/>
                  </a:lnTo>
                  <a:lnTo>
                    <a:pt x="111" y="2"/>
                  </a:lnTo>
                  <a:lnTo>
                    <a:pt x="116" y="3"/>
                  </a:lnTo>
                  <a:lnTo>
                    <a:pt x="118" y="6"/>
                  </a:lnTo>
                  <a:lnTo>
                    <a:pt x="120" y="12"/>
                  </a:lnTo>
                  <a:lnTo>
                    <a:pt x="118" y="19"/>
                  </a:lnTo>
                  <a:lnTo>
                    <a:pt x="114" y="27"/>
                  </a:lnTo>
                  <a:lnTo>
                    <a:pt x="108" y="32"/>
                  </a:lnTo>
                  <a:lnTo>
                    <a:pt x="104" y="36"/>
                  </a:lnTo>
                  <a:lnTo>
                    <a:pt x="98" y="42"/>
                  </a:lnTo>
                  <a:lnTo>
                    <a:pt x="94" y="46"/>
                  </a:lnTo>
                  <a:lnTo>
                    <a:pt x="82" y="55"/>
                  </a:lnTo>
                  <a:lnTo>
                    <a:pt x="76" y="61"/>
                  </a:lnTo>
                  <a:lnTo>
                    <a:pt x="79" y="67"/>
                  </a:lnTo>
                  <a:lnTo>
                    <a:pt x="82" y="69"/>
                  </a:lnTo>
                  <a:lnTo>
                    <a:pt x="85" y="69"/>
                  </a:lnTo>
                  <a:lnTo>
                    <a:pt x="93" y="67"/>
                  </a:lnTo>
                  <a:lnTo>
                    <a:pt x="96" y="63"/>
                  </a:lnTo>
                  <a:lnTo>
                    <a:pt x="102" y="58"/>
                  </a:lnTo>
                  <a:lnTo>
                    <a:pt x="107" y="54"/>
                  </a:lnTo>
                  <a:lnTo>
                    <a:pt x="114" y="49"/>
                  </a:lnTo>
                  <a:lnTo>
                    <a:pt x="119" y="45"/>
                  </a:lnTo>
                  <a:lnTo>
                    <a:pt x="126" y="42"/>
                  </a:lnTo>
                  <a:lnTo>
                    <a:pt x="131" y="40"/>
                  </a:lnTo>
                  <a:lnTo>
                    <a:pt x="138" y="41"/>
                  </a:lnTo>
                  <a:lnTo>
                    <a:pt x="138" y="46"/>
                  </a:lnTo>
                  <a:lnTo>
                    <a:pt x="140" y="52"/>
                  </a:lnTo>
                  <a:lnTo>
                    <a:pt x="132" y="52"/>
                  </a:lnTo>
                  <a:lnTo>
                    <a:pt x="125" y="55"/>
                  </a:lnTo>
                  <a:lnTo>
                    <a:pt x="118" y="57"/>
                  </a:lnTo>
                  <a:lnTo>
                    <a:pt x="114" y="61"/>
                  </a:lnTo>
                  <a:lnTo>
                    <a:pt x="108" y="66"/>
                  </a:lnTo>
                  <a:lnTo>
                    <a:pt x="105" y="72"/>
                  </a:lnTo>
                  <a:lnTo>
                    <a:pt x="104" y="78"/>
                  </a:lnTo>
                  <a:lnTo>
                    <a:pt x="104" y="87"/>
                  </a:lnTo>
                  <a:lnTo>
                    <a:pt x="112" y="83"/>
                  </a:lnTo>
                  <a:lnTo>
                    <a:pt x="120" y="79"/>
                  </a:lnTo>
                  <a:lnTo>
                    <a:pt x="129" y="76"/>
                  </a:lnTo>
                  <a:lnTo>
                    <a:pt x="138" y="78"/>
                  </a:lnTo>
                  <a:lnTo>
                    <a:pt x="140" y="81"/>
                  </a:lnTo>
                  <a:lnTo>
                    <a:pt x="142" y="87"/>
                  </a:lnTo>
                  <a:lnTo>
                    <a:pt x="137" y="91"/>
                  </a:lnTo>
                  <a:lnTo>
                    <a:pt x="140" y="98"/>
                  </a:lnTo>
                  <a:lnTo>
                    <a:pt x="143" y="105"/>
                  </a:lnTo>
                  <a:lnTo>
                    <a:pt x="149" y="112"/>
                  </a:lnTo>
                  <a:lnTo>
                    <a:pt x="140" y="111"/>
                  </a:lnTo>
                  <a:lnTo>
                    <a:pt x="132" y="110"/>
                  </a:lnTo>
                  <a:lnTo>
                    <a:pt x="124" y="110"/>
                  </a:lnTo>
                  <a:lnTo>
                    <a:pt x="117" y="110"/>
                  </a:lnTo>
                  <a:lnTo>
                    <a:pt x="106" y="108"/>
                  </a:lnTo>
                  <a:lnTo>
                    <a:pt x="98" y="107"/>
                  </a:lnTo>
                  <a:lnTo>
                    <a:pt x="89" y="107"/>
                  </a:lnTo>
                  <a:lnTo>
                    <a:pt x="82" y="107"/>
                  </a:lnTo>
                  <a:lnTo>
                    <a:pt x="71" y="107"/>
                  </a:lnTo>
                  <a:lnTo>
                    <a:pt x="64" y="108"/>
                  </a:lnTo>
                  <a:lnTo>
                    <a:pt x="57" y="110"/>
                  </a:lnTo>
                  <a:lnTo>
                    <a:pt x="49" y="113"/>
                  </a:lnTo>
                  <a:lnTo>
                    <a:pt x="43" y="118"/>
                  </a:lnTo>
                  <a:lnTo>
                    <a:pt x="37" y="123"/>
                  </a:lnTo>
                  <a:lnTo>
                    <a:pt x="34" y="131"/>
                  </a:lnTo>
                  <a:lnTo>
                    <a:pt x="30" y="140"/>
                  </a:lnTo>
                  <a:lnTo>
                    <a:pt x="29" y="146"/>
                  </a:lnTo>
                  <a:lnTo>
                    <a:pt x="29" y="151"/>
                  </a:lnTo>
                  <a:lnTo>
                    <a:pt x="29" y="158"/>
                  </a:lnTo>
                  <a:lnTo>
                    <a:pt x="29" y="163"/>
                  </a:lnTo>
                  <a:lnTo>
                    <a:pt x="29" y="169"/>
                  </a:lnTo>
                  <a:lnTo>
                    <a:pt x="29" y="175"/>
                  </a:lnTo>
                  <a:lnTo>
                    <a:pt x="29" y="181"/>
                  </a:lnTo>
                  <a:lnTo>
                    <a:pt x="29" y="187"/>
                  </a:lnTo>
                  <a:lnTo>
                    <a:pt x="28" y="192"/>
                  </a:lnTo>
                  <a:lnTo>
                    <a:pt x="28" y="198"/>
                  </a:lnTo>
                  <a:lnTo>
                    <a:pt x="28" y="204"/>
                  </a:lnTo>
                  <a:lnTo>
                    <a:pt x="28" y="209"/>
                  </a:lnTo>
                  <a:lnTo>
                    <a:pt x="26" y="215"/>
                  </a:lnTo>
                  <a:lnTo>
                    <a:pt x="26" y="221"/>
                  </a:lnTo>
                  <a:lnTo>
                    <a:pt x="25" y="227"/>
                  </a:lnTo>
                  <a:lnTo>
                    <a:pt x="25" y="233"/>
                  </a:lnTo>
                  <a:lnTo>
                    <a:pt x="32" y="230"/>
                  </a:lnTo>
                  <a:lnTo>
                    <a:pt x="40" y="230"/>
                  </a:lnTo>
                  <a:lnTo>
                    <a:pt x="47" y="230"/>
                  </a:lnTo>
                  <a:lnTo>
                    <a:pt x="57" y="231"/>
                  </a:lnTo>
                  <a:lnTo>
                    <a:pt x="63" y="231"/>
                  </a:lnTo>
                  <a:lnTo>
                    <a:pt x="71" y="233"/>
                  </a:lnTo>
                  <a:lnTo>
                    <a:pt x="79" y="235"/>
                  </a:lnTo>
                  <a:lnTo>
                    <a:pt x="88" y="238"/>
                  </a:lnTo>
                  <a:lnTo>
                    <a:pt x="94" y="239"/>
                  </a:lnTo>
                  <a:lnTo>
                    <a:pt x="104" y="241"/>
                  </a:lnTo>
                  <a:lnTo>
                    <a:pt x="111" y="242"/>
                  </a:lnTo>
                  <a:lnTo>
                    <a:pt x="119" y="244"/>
                  </a:lnTo>
                  <a:lnTo>
                    <a:pt x="128" y="244"/>
                  </a:lnTo>
                  <a:lnTo>
                    <a:pt x="136" y="244"/>
                  </a:lnTo>
                  <a:lnTo>
                    <a:pt x="143" y="243"/>
                  </a:lnTo>
                  <a:lnTo>
                    <a:pt x="153" y="241"/>
                  </a:lnTo>
                  <a:lnTo>
                    <a:pt x="153" y="247"/>
                  </a:lnTo>
                  <a:lnTo>
                    <a:pt x="153" y="257"/>
                  </a:lnTo>
                  <a:lnTo>
                    <a:pt x="153" y="262"/>
                  </a:lnTo>
                  <a:lnTo>
                    <a:pt x="148" y="266"/>
                  </a:lnTo>
                  <a:lnTo>
                    <a:pt x="142" y="266"/>
                  </a:lnTo>
                  <a:lnTo>
                    <a:pt x="137" y="267"/>
                  </a:lnTo>
                  <a:lnTo>
                    <a:pt x="129" y="267"/>
                  </a:lnTo>
                  <a:lnTo>
                    <a:pt x="123" y="267"/>
                  </a:lnTo>
                  <a:lnTo>
                    <a:pt x="114" y="266"/>
                  </a:lnTo>
                  <a:lnTo>
                    <a:pt x="106" y="265"/>
                  </a:lnTo>
                  <a:lnTo>
                    <a:pt x="98" y="264"/>
                  </a:lnTo>
                  <a:lnTo>
                    <a:pt x="90" y="264"/>
                  </a:lnTo>
                  <a:lnTo>
                    <a:pt x="82" y="264"/>
                  </a:lnTo>
                  <a:lnTo>
                    <a:pt x="76" y="264"/>
                  </a:lnTo>
                  <a:lnTo>
                    <a:pt x="70" y="264"/>
                  </a:lnTo>
                  <a:lnTo>
                    <a:pt x="65" y="265"/>
                  </a:lnTo>
                  <a:lnTo>
                    <a:pt x="53" y="260"/>
                  </a:lnTo>
                  <a:lnTo>
                    <a:pt x="43" y="257"/>
                  </a:lnTo>
                  <a:lnTo>
                    <a:pt x="34" y="252"/>
                  </a:lnTo>
                  <a:lnTo>
                    <a:pt x="25" y="246"/>
                  </a:lnTo>
                  <a:lnTo>
                    <a:pt x="16" y="236"/>
                  </a:lnTo>
                  <a:lnTo>
                    <a:pt x="10" y="225"/>
                  </a:lnTo>
                  <a:lnTo>
                    <a:pt x="4" y="212"/>
                  </a:lnTo>
                  <a:lnTo>
                    <a:pt x="1" y="198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1" y="152"/>
                  </a:lnTo>
                  <a:lnTo>
                    <a:pt x="5" y="138"/>
                  </a:lnTo>
                  <a:lnTo>
                    <a:pt x="8" y="122"/>
                  </a:lnTo>
                  <a:lnTo>
                    <a:pt x="13" y="107"/>
                  </a:lnTo>
                  <a:lnTo>
                    <a:pt x="20" y="92"/>
                  </a:lnTo>
                  <a:lnTo>
                    <a:pt x="28" y="78"/>
                  </a:lnTo>
                  <a:lnTo>
                    <a:pt x="35" y="65"/>
                  </a:lnTo>
                  <a:lnTo>
                    <a:pt x="45" y="54"/>
                  </a:lnTo>
                  <a:lnTo>
                    <a:pt x="54" y="43"/>
                  </a:lnTo>
                  <a:lnTo>
                    <a:pt x="65" y="35"/>
                  </a:lnTo>
                  <a:lnTo>
                    <a:pt x="71" y="26"/>
                  </a:lnTo>
                  <a:lnTo>
                    <a:pt x="81" y="17"/>
                  </a:lnTo>
                  <a:lnTo>
                    <a:pt x="88" y="8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0" name="Freeform 471"/>
            <p:cNvSpPr>
              <a:spLocks/>
            </p:cNvSpPr>
            <p:nvPr/>
          </p:nvSpPr>
          <p:spPr bwMode="auto">
            <a:xfrm>
              <a:off x="6703" y="3891"/>
              <a:ext cx="12" cy="10"/>
            </a:xfrm>
            <a:custGeom>
              <a:avLst/>
              <a:gdLst>
                <a:gd name="T0" fmla="*/ 0 w 47"/>
                <a:gd name="T1" fmla="*/ 0 h 39"/>
                <a:gd name="T2" fmla="*/ 0 w 47"/>
                <a:gd name="T3" fmla="*/ 0 h 39"/>
                <a:gd name="T4" fmla="*/ 0 w 47"/>
                <a:gd name="T5" fmla="*/ 0 h 39"/>
                <a:gd name="T6" fmla="*/ 0 w 47"/>
                <a:gd name="T7" fmla="*/ 0 h 39"/>
                <a:gd name="T8" fmla="*/ 0 w 47"/>
                <a:gd name="T9" fmla="*/ 0 h 39"/>
                <a:gd name="T10" fmla="*/ 0 w 47"/>
                <a:gd name="T11" fmla="*/ 0 h 39"/>
                <a:gd name="T12" fmla="*/ 0 w 47"/>
                <a:gd name="T13" fmla="*/ 0 h 39"/>
                <a:gd name="T14" fmla="*/ 0 w 47"/>
                <a:gd name="T15" fmla="*/ 0 h 39"/>
                <a:gd name="T16" fmla="*/ 0 w 47"/>
                <a:gd name="T17" fmla="*/ 0 h 39"/>
                <a:gd name="T18" fmla="*/ 0 w 47"/>
                <a:gd name="T19" fmla="*/ 0 h 39"/>
                <a:gd name="T20" fmla="*/ 0 w 47"/>
                <a:gd name="T21" fmla="*/ 0 h 39"/>
                <a:gd name="T22" fmla="*/ 0 w 47"/>
                <a:gd name="T23" fmla="*/ 0 h 39"/>
                <a:gd name="T24" fmla="*/ 0 w 47"/>
                <a:gd name="T25" fmla="*/ 0 h 39"/>
                <a:gd name="T26" fmla="*/ 0 w 47"/>
                <a:gd name="T27" fmla="*/ 0 h 39"/>
                <a:gd name="T28" fmla="*/ 0 w 47"/>
                <a:gd name="T29" fmla="*/ 0 h 39"/>
                <a:gd name="T30" fmla="*/ 0 w 47"/>
                <a:gd name="T31" fmla="*/ 0 h 39"/>
                <a:gd name="T32" fmla="*/ 0 w 47"/>
                <a:gd name="T33" fmla="*/ 0 h 39"/>
                <a:gd name="T34" fmla="*/ 0 w 47"/>
                <a:gd name="T35" fmla="*/ 0 h 39"/>
                <a:gd name="T36" fmla="*/ 0 w 47"/>
                <a:gd name="T37" fmla="*/ 0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7"/>
                <a:gd name="T58" fmla="*/ 0 h 39"/>
                <a:gd name="T59" fmla="*/ 47 w 47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7" h="39">
                  <a:moveTo>
                    <a:pt x="33" y="2"/>
                  </a:moveTo>
                  <a:lnTo>
                    <a:pt x="39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4" y="13"/>
                  </a:lnTo>
                  <a:lnTo>
                    <a:pt x="36" y="19"/>
                  </a:lnTo>
                  <a:lnTo>
                    <a:pt x="29" y="26"/>
                  </a:lnTo>
                  <a:lnTo>
                    <a:pt x="21" y="32"/>
                  </a:lnTo>
                  <a:lnTo>
                    <a:pt x="16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11" y="10"/>
                  </a:lnTo>
                  <a:lnTo>
                    <a:pt x="17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1" name="Freeform 472"/>
            <p:cNvSpPr>
              <a:spLocks/>
            </p:cNvSpPr>
            <p:nvPr/>
          </p:nvSpPr>
          <p:spPr bwMode="auto">
            <a:xfrm>
              <a:off x="6717" y="3891"/>
              <a:ext cx="118" cy="83"/>
            </a:xfrm>
            <a:custGeom>
              <a:avLst/>
              <a:gdLst>
                <a:gd name="T0" fmla="*/ 0 w 474"/>
                <a:gd name="T1" fmla="*/ 0 h 329"/>
                <a:gd name="T2" fmla="*/ 0 w 474"/>
                <a:gd name="T3" fmla="*/ 0 h 329"/>
                <a:gd name="T4" fmla="*/ 0 w 474"/>
                <a:gd name="T5" fmla="*/ 0 h 329"/>
                <a:gd name="T6" fmla="*/ 0 w 474"/>
                <a:gd name="T7" fmla="*/ 0 h 329"/>
                <a:gd name="T8" fmla="*/ 0 w 474"/>
                <a:gd name="T9" fmla="*/ 0 h 329"/>
                <a:gd name="T10" fmla="*/ 0 w 474"/>
                <a:gd name="T11" fmla="*/ 0 h 329"/>
                <a:gd name="T12" fmla="*/ 0 w 474"/>
                <a:gd name="T13" fmla="*/ 0 h 329"/>
                <a:gd name="T14" fmla="*/ 0 w 474"/>
                <a:gd name="T15" fmla="*/ 0 h 329"/>
                <a:gd name="T16" fmla="*/ 0 w 474"/>
                <a:gd name="T17" fmla="*/ 0 h 329"/>
                <a:gd name="T18" fmla="*/ 0 w 474"/>
                <a:gd name="T19" fmla="*/ 0 h 329"/>
                <a:gd name="T20" fmla="*/ 0 w 474"/>
                <a:gd name="T21" fmla="*/ 0 h 329"/>
                <a:gd name="T22" fmla="*/ 0 w 474"/>
                <a:gd name="T23" fmla="*/ 0 h 329"/>
                <a:gd name="T24" fmla="*/ 0 w 474"/>
                <a:gd name="T25" fmla="*/ 0 h 329"/>
                <a:gd name="T26" fmla="*/ 0 w 474"/>
                <a:gd name="T27" fmla="*/ 0 h 329"/>
                <a:gd name="T28" fmla="*/ 0 w 474"/>
                <a:gd name="T29" fmla="*/ 0 h 329"/>
                <a:gd name="T30" fmla="*/ 0 w 474"/>
                <a:gd name="T31" fmla="*/ 0 h 329"/>
                <a:gd name="T32" fmla="*/ 0 w 474"/>
                <a:gd name="T33" fmla="*/ 0 h 329"/>
                <a:gd name="T34" fmla="*/ 0 w 474"/>
                <a:gd name="T35" fmla="*/ 0 h 329"/>
                <a:gd name="T36" fmla="*/ 0 w 474"/>
                <a:gd name="T37" fmla="*/ 0 h 329"/>
                <a:gd name="T38" fmla="*/ 0 w 474"/>
                <a:gd name="T39" fmla="*/ 0 h 329"/>
                <a:gd name="T40" fmla="*/ 0 w 474"/>
                <a:gd name="T41" fmla="*/ 0 h 329"/>
                <a:gd name="T42" fmla="*/ 0 w 474"/>
                <a:gd name="T43" fmla="*/ 0 h 329"/>
                <a:gd name="T44" fmla="*/ 0 w 474"/>
                <a:gd name="T45" fmla="*/ 0 h 329"/>
                <a:gd name="T46" fmla="*/ 0 w 474"/>
                <a:gd name="T47" fmla="*/ 0 h 329"/>
                <a:gd name="T48" fmla="*/ 0 w 474"/>
                <a:gd name="T49" fmla="*/ 0 h 329"/>
                <a:gd name="T50" fmla="*/ 0 w 474"/>
                <a:gd name="T51" fmla="*/ 0 h 329"/>
                <a:gd name="T52" fmla="*/ 0 w 474"/>
                <a:gd name="T53" fmla="*/ 0 h 329"/>
                <a:gd name="T54" fmla="*/ 0 w 474"/>
                <a:gd name="T55" fmla="*/ 0 h 329"/>
                <a:gd name="T56" fmla="*/ 0 w 474"/>
                <a:gd name="T57" fmla="*/ 0 h 329"/>
                <a:gd name="T58" fmla="*/ 0 w 474"/>
                <a:gd name="T59" fmla="*/ 0 h 329"/>
                <a:gd name="T60" fmla="*/ 0 w 474"/>
                <a:gd name="T61" fmla="*/ 0 h 329"/>
                <a:gd name="T62" fmla="*/ 0 w 474"/>
                <a:gd name="T63" fmla="*/ 0 h 329"/>
                <a:gd name="T64" fmla="*/ 0 w 474"/>
                <a:gd name="T65" fmla="*/ 0 h 329"/>
                <a:gd name="T66" fmla="*/ 0 w 474"/>
                <a:gd name="T67" fmla="*/ 0 h 329"/>
                <a:gd name="T68" fmla="*/ 0 w 474"/>
                <a:gd name="T69" fmla="*/ 0 h 329"/>
                <a:gd name="T70" fmla="*/ 0 w 474"/>
                <a:gd name="T71" fmla="*/ 0 h 329"/>
                <a:gd name="T72" fmla="*/ 0 w 474"/>
                <a:gd name="T73" fmla="*/ 0 h 329"/>
                <a:gd name="T74" fmla="*/ 0 w 474"/>
                <a:gd name="T75" fmla="*/ 0 h 329"/>
                <a:gd name="T76" fmla="*/ 0 w 474"/>
                <a:gd name="T77" fmla="*/ 0 h 329"/>
                <a:gd name="T78" fmla="*/ 0 w 474"/>
                <a:gd name="T79" fmla="*/ 0 h 329"/>
                <a:gd name="T80" fmla="*/ 0 w 474"/>
                <a:gd name="T81" fmla="*/ 0 h 329"/>
                <a:gd name="T82" fmla="*/ 0 w 474"/>
                <a:gd name="T83" fmla="*/ 0 h 329"/>
                <a:gd name="T84" fmla="*/ 0 w 474"/>
                <a:gd name="T85" fmla="*/ 0 h 329"/>
                <a:gd name="T86" fmla="*/ 0 w 474"/>
                <a:gd name="T87" fmla="*/ 0 h 329"/>
                <a:gd name="T88" fmla="*/ 0 w 474"/>
                <a:gd name="T89" fmla="*/ 0 h 329"/>
                <a:gd name="T90" fmla="*/ 0 w 474"/>
                <a:gd name="T91" fmla="*/ 0 h 329"/>
                <a:gd name="T92" fmla="*/ 0 w 474"/>
                <a:gd name="T93" fmla="*/ 0 h 329"/>
                <a:gd name="T94" fmla="*/ 0 w 474"/>
                <a:gd name="T95" fmla="*/ 0 h 329"/>
                <a:gd name="T96" fmla="*/ 0 w 474"/>
                <a:gd name="T97" fmla="*/ 0 h 329"/>
                <a:gd name="T98" fmla="*/ 0 w 474"/>
                <a:gd name="T99" fmla="*/ 0 h 329"/>
                <a:gd name="T100" fmla="*/ 0 w 474"/>
                <a:gd name="T101" fmla="*/ 0 h 329"/>
                <a:gd name="T102" fmla="*/ 0 w 474"/>
                <a:gd name="T103" fmla="*/ 0 h 3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74"/>
                <a:gd name="T157" fmla="*/ 0 h 329"/>
                <a:gd name="T158" fmla="*/ 474 w 474"/>
                <a:gd name="T159" fmla="*/ 329 h 3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74" h="329">
                  <a:moveTo>
                    <a:pt x="251" y="0"/>
                  </a:moveTo>
                  <a:lnTo>
                    <a:pt x="274" y="5"/>
                  </a:lnTo>
                  <a:lnTo>
                    <a:pt x="296" y="11"/>
                  </a:lnTo>
                  <a:lnTo>
                    <a:pt x="318" y="20"/>
                  </a:lnTo>
                  <a:lnTo>
                    <a:pt x="339" y="33"/>
                  </a:lnTo>
                  <a:lnTo>
                    <a:pt x="357" y="46"/>
                  </a:lnTo>
                  <a:lnTo>
                    <a:pt x="374" y="61"/>
                  </a:lnTo>
                  <a:lnTo>
                    <a:pt x="390" y="78"/>
                  </a:lnTo>
                  <a:lnTo>
                    <a:pt x="405" y="98"/>
                  </a:lnTo>
                  <a:lnTo>
                    <a:pt x="417" y="116"/>
                  </a:lnTo>
                  <a:lnTo>
                    <a:pt x="429" y="137"/>
                  </a:lnTo>
                  <a:lnTo>
                    <a:pt x="439" y="158"/>
                  </a:lnTo>
                  <a:lnTo>
                    <a:pt x="449" y="180"/>
                  </a:lnTo>
                  <a:lnTo>
                    <a:pt x="455" y="202"/>
                  </a:lnTo>
                  <a:lnTo>
                    <a:pt x="463" y="224"/>
                  </a:lnTo>
                  <a:lnTo>
                    <a:pt x="468" y="247"/>
                  </a:lnTo>
                  <a:lnTo>
                    <a:pt x="472" y="269"/>
                  </a:lnTo>
                  <a:lnTo>
                    <a:pt x="474" y="277"/>
                  </a:lnTo>
                  <a:lnTo>
                    <a:pt x="474" y="286"/>
                  </a:lnTo>
                  <a:lnTo>
                    <a:pt x="472" y="292"/>
                  </a:lnTo>
                  <a:lnTo>
                    <a:pt x="471" y="301"/>
                  </a:lnTo>
                  <a:lnTo>
                    <a:pt x="466" y="305"/>
                  </a:lnTo>
                  <a:lnTo>
                    <a:pt x="463" y="312"/>
                  </a:lnTo>
                  <a:lnTo>
                    <a:pt x="459" y="316"/>
                  </a:lnTo>
                  <a:lnTo>
                    <a:pt x="454" y="320"/>
                  </a:lnTo>
                  <a:lnTo>
                    <a:pt x="442" y="322"/>
                  </a:lnTo>
                  <a:lnTo>
                    <a:pt x="433" y="318"/>
                  </a:lnTo>
                  <a:lnTo>
                    <a:pt x="428" y="313"/>
                  </a:lnTo>
                  <a:lnTo>
                    <a:pt x="425" y="308"/>
                  </a:lnTo>
                  <a:lnTo>
                    <a:pt x="422" y="299"/>
                  </a:lnTo>
                  <a:lnTo>
                    <a:pt x="422" y="290"/>
                  </a:lnTo>
                  <a:lnTo>
                    <a:pt x="415" y="275"/>
                  </a:lnTo>
                  <a:lnTo>
                    <a:pt x="407" y="261"/>
                  </a:lnTo>
                  <a:lnTo>
                    <a:pt x="401" y="247"/>
                  </a:lnTo>
                  <a:lnTo>
                    <a:pt x="394" y="233"/>
                  </a:lnTo>
                  <a:lnTo>
                    <a:pt x="386" y="218"/>
                  </a:lnTo>
                  <a:lnTo>
                    <a:pt x="378" y="204"/>
                  </a:lnTo>
                  <a:lnTo>
                    <a:pt x="369" y="189"/>
                  </a:lnTo>
                  <a:lnTo>
                    <a:pt x="360" y="177"/>
                  </a:lnTo>
                  <a:lnTo>
                    <a:pt x="348" y="164"/>
                  </a:lnTo>
                  <a:lnTo>
                    <a:pt x="337" y="154"/>
                  </a:lnTo>
                  <a:lnTo>
                    <a:pt x="324" y="145"/>
                  </a:lnTo>
                  <a:lnTo>
                    <a:pt x="312" y="140"/>
                  </a:lnTo>
                  <a:lnTo>
                    <a:pt x="296" y="134"/>
                  </a:lnTo>
                  <a:lnTo>
                    <a:pt x="280" y="133"/>
                  </a:lnTo>
                  <a:lnTo>
                    <a:pt x="263" y="134"/>
                  </a:lnTo>
                  <a:lnTo>
                    <a:pt x="243" y="141"/>
                  </a:lnTo>
                  <a:lnTo>
                    <a:pt x="228" y="140"/>
                  </a:lnTo>
                  <a:lnTo>
                    <a:pt x="213" y="141"/>
                  </a:lnTo>
                  <a:lnTo>
                    <a:pt x="198" y="142"/>
                  </a:lnTo>
                  <a:lnTo>
                    <a:pt x="184" y="144"/>
                  </a:lnTo>
                  <a:lnTo>
                    <a:pt x="171" y="147"/>
                  </a:lnTo>
                  <a:lnTo>
                    <a:pt x="158" y="153"/>
                  </a:lnTo>
                  <a:lnTo>
                    <a:pt x="146" y="157"/>
                  </a:lnTo>
                  <a:lnTo>
                    <a:pt x="135" y="164"/>
                  </a:lnTo>
                  <a:lnTo>
                    <a:pt x="123" y="170"/>
                  </a:lnTo>
                  <a:lnTo>
                    <a:pt x="113" y="179"/>
                  </a:lnTo>
                  <a:lnTo>
                    <a:pt x="103" y="186"/>
                  </a:lnTo>
                  <a:lnTo>
                    <a:pt x="97" y="197"/>
                  </a:lnTo>
                  <a:lnTo>
                    <a:pt x="88" y="207"/>
                  </a:lnTo>
                  <a:lnTo>
                    <a:pt x="82" y="219"/>
                  </a:lnTo>
                  <a:lnTo>
                    <a:pt x="76" y="231"/>
                  </a:lnTo>
                  <a:lnTo>
                    <a:pt x="72" y="246"/>
                  </a:lnTo>
                  <a:lnTo>
                    <a:pt x="69" y="251"/>
                  </a:lnTo>
                  <a:lnTo>
                    <a:pt x="66" y="258"/>
                  </a:lnTo>
                  <a:lnTo>
                    <a:pt x="63" y="263"/>
                  </a:lnTo>
                  <a:lnTo>
                    <a:pt x="60" y="269"/>
                  </a:lnTo>
                  <a:lnTo>
                    <a:pt x="57" y="274"/>
                  </a:lnTo>
                  <a:lnTo>
                    <a:pt x="56" y="280"/>
                  </a:lnTo>
                  <a:lnTo>
                    <a:pt x="52" y="286"/>
                  </a:lnTo>
                  <a:lnTo>
                    <a:pt x="50" y="291"/>
                  </a:lnTo>
                  <a:lnTo>
                    <a:pt x="42" y="301"/>
                  </a:lnTo>
                  <a:lnTo>
                    <a:pt x="35" y="312"/>
                  </a:lnTo>
                  <a:lnTo>
                    <a:pt x="28" y="320"/>
                  </a:lnTo>
                  <a:lnTo>
                    <a:pt x="22" y="329"/>
                  </a:lnTo>
                  <a:lnTo>
                    <a:pt x="11" y="318"/>
                  </a:lnTo>
                  <a:lnTo>
                    <a:pt x="5" y="309"/>
                  </a:lnTo>
                  <a:lnTo>
                    <a:pt x="0" y="298"/>
                  </a:lnTo>
                  <a:lnTo>
                    <a:pt x="0" y="287"/>
                  </a:lnTo>
                  <a:lnTo>
                    <a:pt x="1" y="275"/>
                  </a:lnTo>
                  <a:lnTo>
                    <a:pt x="5" y="263"/>
                  </a:lnTo>
                  <a:lnTo>
                    <a:pt x="10" y="251"/>
                  </a:lnTo>
                  <a:lnTo>
                    <a:pt x="17" y="240"/>
                  </a:lnTo>
                  <a:lnTo>
                    <a:pt x="23" y="227"/>
                  </a:lnTo>
                  <a:lnTo>
                    <a:pt x="31" y="216"/>
                  </a:lnTo>
                  <a:lnTo>
                    <a:pt x="39" y="204"/>
                  </a:lnTo>
                  <a:lnTo>
                    <a:pt x="47" y="192"/>
                  </a:lnTo>
                  <a:lnTo>
                    <a:pt x="54" y="180"/>
                  </a:lnTo>
                  <a:lnTo>
                    <a:pt x="60" y="168"/>
                  </a:lnTo>
                  <a:lnTo>
                    <a:pt x="66" y="156"/>
                  </a:lnTo>
                  <a:lnTo>
                    <a:pt x="70" y="146"/>
                  </a:lnTo>
                  <a:lnTo>
                    <a:pt x="75" y="138"/>
                  </a:lnTo>
                  <a:lnTo>
                    <a:pt x="78" y="129"/>
                  </a:lnTo>
                  <a:lnTo>
                    <a:pt x="83" y="120"/>
                  </a:lnTo>
                  <a:lnTo>
                    <a:pt x="88" y="111"/>
                  </a:lnTo>
                  <a:lnTo>
                    <a:pt x="87" y="111"/>
                  </a:lnTo>
                  <a:lnTo>
                    <a:pt x="86" y="110"/>
                  </a:lnTo>
                  <a:lnTo>
                    <a:pt x="78" y="114"/>
                  </a:lnTo>
                  <a:lnTo>
                    <a:pt x="72" y="118"/>
                  </a:lnTo>
                  <a:lnTo>
                    <a:pt x="68" y="120"/>
                  </a:lnTo>
                  <a:lnTo>
                    <a:pt x="63" y="122"/>
                  </a:lnTo>
                  <a:lnTo>
                    <a:pt x="56" y="122"/>
                  </a:lnTo>
                  <a:lnTo>
                    <a:pt x="51" y="120"/>
                  </a:lnTo>
                  <a:lnTo>
                    <a:pt x="48" y="114"/>
                  </a:lnTo>
                  <a:lnTo>
                    <a:pt x="52" y="109"/>
                  </a:lnTo>
                  <a:lnTo>
                    <a:pt x="56" y="104"/>
                  </a:lnTo>
                  <a:lnTo>
                    <a:pt x="60" y="101"/>
                  </a:lnTo>
                  <a:lnTo>
                    <a:pt x="68" y="97"/>
                  </a:lnTo>
                  <a:lnTo>
                    <a:pt x="77" y="93"/>
                  </a:lnTo>
                  <a:lnTo>
                    <a:pt x="83" y="90"/>
                  </a:lnTo>
                  <a:lnTo>
                    <a:pt x="89" y="89"/>
                  </a:lnTo>
                  <a:lnTo>
                    <a:pt x="91" y="87"/>
                  </a:lnTo>
                  <a:lnTo>
                    <a:pt x="94" y="86"/>
                  </a:lnTo>
                  <a:lnTo>
                    <a:pt x="98" y="82"/>
                  </a:lnTo>
                  <a:lnTo>
                    <a:pt x="99" y="79"/>
                  </a:lnTo>
                  <a:lnTo>
                    <a:pt x="97" y="76"/>
                  </a:lnTo>
                  <a:lnTo>
                    <a:pt x="91" y="74"/>
                  </a:lnTo>
                  <a:lnTo>
                    <a:pt x="80" y="75"/>
                  </a:lnTo>
                  <a:lnTo>
                    <a:pt x="70" y="78"/>
                  </a:lnTo>
                  <a:lnTo>
                    <a:pt x="62" y="80"/>
                  </a:lnTo>
                  <a:lnTo>
                    <a:pt x="54" y="86"/>
                  </a:lnTo>
                  <a:lnTo>
                    <a:pt x="45" y="89"/>
                  </a:lnTo>
                  <a:lnTo>
                    <a:pt x="38" y="94"/>
                  </a:lnTo>
                  <a:lnTo>
                    <a:pt x="29" y="98"/>
                  </a:lnTo>
                  <a:lnTo>
                    <a:pt x="22" y="101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18" y="79"/>
                  </a:lnTo>
                  <a:lnTo>
                    <a:pt x="22" y="74"/>
                  </a:lnTo>
                  <a:lnTo>
                    <a:pt x="25" y="69"/>
                  </a:lnTo>
                  <a:lnTo>
                    <a:pt x="33" y="64"/>
                  </a:lnTo>
                  <a:lnTo>
                    <a:pt x="39" y="60"/>
                  </a:lnTo>
                  <a:lnTo>
                    <a:pt x="47" y="58"/>
                  </a:lnTo>
                  <a:lnTo>
                    <a:pt x="56" y="54"/>
                  </a:lnTo>
                  <a:lnTo>
                    <a:pt x="64" y="51"/>
                  </a:lnTo>
                  <a:lnTo>
                    <a:pt x="72" y="48"/>
                  </a:lnTo>
                  <a:lnTo>
                    <a:pt x="82" y="47"/>
                  </a:lnTo>
                  <a:lnTo>
                    <a:pt x="91" y="44"/>
                  </a:lnTo>
                  <a:lnTo>
                    <a:pt x="98" y="42"/>
                  </a:lnTo>
                  <a:lnTo>
                    <a:pt x="104" y="38"/>
                  </a:lnTo>
                  <a:lnTo>
                    <a:pt x="112" y="37"/>
                  </a:lnTo>
                  <a:lnTo>
                    <a:pt x="119" y="33"/>
                  </a:lnTo>
                  <a:lnTo>
                    <a:pt x="128" y="30"/>
                  </a:lnTo>
                  <a:lnTo>
                    <a:pt x="136" y="26"/>
                  </a:lnTo>
                  <a:lnTo>
                    <a:pt x="145" y="25"/>
                  </a:lnTo>
                  <a:lnTo>
                    <a:pt x="152" y="22"/>
                  </a:lnTo>
                  <a:lnTo>
                    <a:pt x="162" y="20"/>
                  </a:lnTo>
                  <a:lnTo>
                    <a:pt x="170" y="18"/>
                  </a:lnTo>
                  <a:lnTo>
                    <a:pt x="180" y="17"/>
                  </a:lnTo>
                  <a:lnTo>
                    <a:pt x="188" y="13"/>
                  </a:lnTo>
                  <a:lnTo>
                    <a:pt x="197" y="12"/>
                  </a:lnTo>
                  <a:lnTo>
                    <a:pt x="206" y="9"/>
                  </a:lnTo>
                  <a:lnTo>
                    <a:pt x="215" y="8"/>
                  </a:lnTo>
                  <a:lnTo>
                    <a:pt x="223" y="5"/>
                  </a:lnTo>
                  <a:lnTo>
                    <a:pt x="231" y="5"/>
                  </a:lnTo>
                  <a:lnTo>
                    <a:pt x="241" y="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2" name="Freeform 473"/>
            <p:cNvSpPr>
              <a:spLocks/>
            </p:cNvSpPr>
            <p:nvPr/>
          </p:nvSpPr>
          <p:spPr bwMode="auto">
            <a:xfrm>
              <a:off x="6942" y="3897"/>
              <a:ext cx="220" cy="104"/>
            </a:xfrm>
            <a:custGeom>
              <a:avLst/>
              <a:gdLst>
                <a:gd name="T0" fmla="*/ 0 w 876"/>
                <a:gd name="T1" fmla="*/ 0 h 416"/>
                <a:gd name="T2" fmla="*/ 0 w 876"/>
                <a:gd name="T3" fmla="*/ 0 h 416"/>
                <a:gd name="T4" fmla="*/ 0 w 876"/>
                <a:gd name="T5" fmla="*/ 0 h 416"/>
                <a:gd name="T6" fmla="*/ 0 w 876"/>
                <a:gd name="T7" fmla="*/ 0 h 416"/>
                <a:gd name="T8" fmla="*/ 0 w 876"/>
                <a:gd name="T9" fmla="*/ 0 h 416"/>
                <a:gd name="T10" fmla="*/ 0 w 876"/>
                <a:gd name="T11" fmla="*/ 0 h 416"/>
                <a:gd name="T12" fmla="*/ 0 w 876"/>
                <a:gd name="T13" fmla="*/ 0 h 416"/>
                <a:gd name="T14" fmla="*/ 0 w 876"/>
                <a:gd name="T15" fmla="*/ 0 h 416"/>
                <a:gd name="T16" fmla="*/ 0 w 876"/>
                <a:gd name="T17" fmla="*/ 0 h 416"/>
                <a:gd name="T18" fmla="*/ 0 w 876"/>
                <a:gd name="T19" fmla="*/ 0 h 416"/>
                <a:gd name="T20" fmla="*/ 0 w 876"/>
                <a:gd name="T21" fmla="*/ 0 h 416"/>
                <a:gd name="T22" fmla="*/ 0 w 876"/>
                <a:gd name="T23" fmla="*/ 0 h 416"/>
                <a:gd name="T24" fmla="*/ 0 w 876"/>
                <a:gd name="T25" fmla="*/ 0 h 416"/>
                <a:gd name="T26" fmla="*/ 0 w 876"/>
                <a:gd name="T27" fmla="*/ 0 h 416"/>
                <a:gd name="T28" fmla="*/ 0 w 876"/>
                <a:gd name="T29" fmla="*/ 0 h 416"/>
                <a:gd name="T30" fmla="*/ 0 w 876"/>
                <a:gd name="T31" fmla="*/ 0 h 416"/>
                <a:gd name="T32" fmla="*/ 0 w 876"/>
                <a:gd name="T33" fmla="*/ 0 h 416"/>
                <a:gd name="T34" fmla="*/ 0 w 876"/>
                <a:gd name="T35" fmla="*/ 0 h 416"/>
                <a:gd name="T36" fmla="*/ 0 w 876"/>
                <a:gd name="T37" fmla="*/ 0 h 416"/>
                <a:gd name="T38" fmla="*/ 0 w 876"/>
                <a:gd name="T39" fmla="*/ 0 h 416"/>
                <a:gd name="T40" fmla="*/ 0 w 876"/>
                <a:gd name="T41" fmla="*/ 0 h 416"/>
                <a:gd name="T42" fmla="*/ 0 w 876"/>
                <a:gd name="T43" fmla="*/ 0 h 416"/>
                <a:gd name="T44" fmla="*/ 0 w 876"/>
                <a:gd name="T45" fmla="*/ 0 h 416"/>
                <a:gd name="T46" fmla="*/ 0 w 876"/>
                <a:gd name="T47" fmla="*/ 0 h 416"/>
                <a:gd name="T48" fmla="*/ 0 w 876"/>
                <a:gd name="T49" fmla="*/ 0 h 416"/>
                <a:gd name="T50" fmla="*/ 0 w 876"/>
                <a:gd name="T51" fmla="*/ 0 h 416"/>
                <a:gd name="T52" fmla="*/ 0 w 876"/>
                <a:gd name="T53" fmla="*/ 0 h 416"/>
                <a:gd name="T54" fmla="*/ 0 w 876"/>
                <a:gd name="T55" fmla="*/ 0 h 416"/>
                <a:gd name="T56" fmla="*/ 0 w 876"/>
                <a:gd name="T57" fmla="*/ 0 h 416"/>
                <a:gd name="T58" fmla="*/ 0 w 876"/>
                <a:gd name="T59" fmla="*/ 0 h 416"/>
                <a:gd name="T60" fmla="*/ 0 w 876"/>
                <a:gd name="T61" fmla="*/ 0 h 416"/>
                <a:gd name="T62" fmla="*/ 0 w 876"/>
                <a:gd name="T63" fmla="*/ 0 h 416"/>
                <a:gd name="T64" fmla="*/ 0 w 876"/>
                <a:gd name="T65" fmla="*/ 0 h 416"/>
                <a:gd name="T66" fmla="*/ 0 w 876"/>
                <a:gd name="T67" fmla="*/ 0 h 416"/>
                <a:gd name="T68" fmla="*/ 0 w 876"/>
                <a:gd name="T69" fmla="*/ 0 h 416"/>
                <a:gd name="T70" fmla="*/ 0 w 876"/>
                <a:gd name="T71" fmla="*/ 0 h 416"/>
                <a:gd name="T72" fmla="*/ 0 w 876"/>
                <a:gd name="T73" fmla="*/ 0 h 416"/>
                <a:gd name="T74" fmla="*/ 0 w 876"/>
                <a:gd name="T75" fmla="*/ 0 h 416"/>
                <a:gd name="T76" fmla="*/ 0 w 876"/>
                <a:gd name="T77" fmla="*/ 0 h 416"/>
                <a:gd name="T78" fmla="*/ 0 w 876"/>
                <a:gd name="T79" fmla="*/ 0 h 416"/>
                <a:gd name="T80" fmla="*/ 0 w 876"/>
                <a:gd name="T81" fmla="*/ 0 h 416"/>
                <a:gd name="T82" fmla="*/ 0 w 876"/>
                <a:gd name="T83" fmla="*/ 0 h 416"/>
                <a:gd name="T84" fmla="*/ 0 w 876"/>
                <a:gd name="T85" fmla="*/ 0 h 416"/>
                <a:gd name="T86" fmla="*/ 0 w 876"/>
                <a:gd name="T87" fmla="*/ 0 h 416"/>
                <a:gd name="T88" fmla="*/ 0 w 876"/>
                <a:gd name="T89" fmla="*/ 0 h 416"/>
                <a:gd name="T90" fmla="*/ 0 w 876"/>
                <a:gd name="T91" fmla="*/ 0 h 416"/>
                <a:gd name="T92" fmla="*/ 0 w 876"/>
                <a:gd name="T93" fmla="*/ 0 h 416"/>
                <a:gd name="T94" fmla="*/ 0 w 876"/>
                <a:gd name="T95" fmla="*/ 0 h 416"/>
                <a:gd name="T96" fmla="*/ 0 w 876"/>
                <a:gd name="T97" fmla="*/ 0 h 416"/>
                <a:gd name="T98" fmla="*/ 0 w 876"/>
                <a:gd name="T99" fmla="*/ 0 h 416"/>
                <a:gd name="T100" fmla="*/ 0 w 876"/>
                <a:gd name="T101" fmla="*/ 0 h 416"/>
                <a:gd name="T102" fmla="*/ 0 w 876"/>
                <a:gd name="T103" fmla="*/ 0 h 416"/>
                <a:gd name="T104" fmla="*/ 0 w 876"/>
                <a:gd name="T105" fmla="*/ 0 h 416"/>
                <a:gd name="T106" fmla="*/ 0 w 876"/>
                <a:gd name="T107" fmla="*/ 0 h 416"/>
                <a:gd name="T108" fmla="*/ 0 w 876"/>
                <a:gd name="T109" fmla="*/ 0 h 4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416"/>
                <a:gd name="T167" fmla="*/ 876 w 876"/>
                <a:gd name="T168" fmla="*/ 416 h 41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416">
                  <a:moveTo>
                    <a:pt x="731" y="0"/>
                  </a:moveTo>
                  <a:lnTo>
                    <a:pt x="739" y="0"/>
                  </a:lnTo>
                  <a:lnTo>
                    <a:pt x="749" y="1"/>
                  </a:lnTo>
                  <a:lnTo>
                    <a:pt x="758" y="1"/>
                  </a:lnTo>
                  <a:lnTo>
                    <a:pt x="768" y="2"/>
                  </a:lnTo>
                  <a:lnTo>
                    <a:pt x="776" y="3"/>
                  </a:lnTo>
                  <a:lnTo>
                    <a:pt x="784" y="8"/>
                  </a:lnTo>
                  <a:lnTo>
                    <a:pt x="790" y="13"/>
                  </a:lnTo>
                  <a:lnTo>
                    <a:pt x="796" y="21"/>
                  </a:lnTo>
                  <a:lnTo>
                    <a:pt x="798" y="13"/>
                  </a:lnTo>
                  <a:lnTo>
                    <a:pt x="803" y="8"/>
                  </a:lnTo>
                  <a:lnTo>
                    <a:pt x="809" y="3"/>
                  </a:lnTo>
                  <a:lnTo>
                    <a:pt x="817" y="3"/>
                  </a:lnTo>
                  <a:lnTo>
                    <a:pt x="823" y="2"/>
                  </a:lnTo>
                  <a:lnTo>
                    <a:pt x="831" y="3"/>
                  </a:lnTo>
                  <a:lnTo>
                    <a:pt x="838" y="7"/>
                  </a:lnTo>
                  <a:lnTo>
                    <a:pt x="846" y="11"/>
                  </a:lnTo>
                  <a:lnTo>
                    <a:pt x="852" y="13"/>
                  </a:lnTo>
                  <a:lnTo>
                    <a:pt x="859" y="20"/>
                  </a:lnTo>
                  <a:lnTo>
                    <a:pt x="865" y="25"/>
                  </a:lnTo>
                  <a:lnTo>
                    <a:pt x="870" y="33"/>
                  </a:lnTo>
                  <a:lnTo>
                    <a:pt x="875" y="41"/>
                  </a:lnTo>
                  <a:lnTo>
                    <a:pt x="876" y="52"/>
                  </a:lnTo>
                  <a:lnTo>
                    <a:pt x="874" y="58"/>
                  </a:lnTo>
                  <a:lnTo>
                    <a:pt x="872" y="64"/>
                  </a:lnTo>
                  <a:lnTo>
                    <a:pt x="869" y="69"/>
                  </a:lnTo>
                  <a:lnTo>
                    <a:pt x="864" y="76"/>
                  </a:lnTo>
                  <a:lnTo>
                    <a:pt x="864" y="77"/>
                  </a:lnTo>
                  <a:lnTo>
                    <a:pt x="864" y="81"/>
                  </a:lnTo>
                  <a:lnTo>
                    <a:pt x="845" y="65"/>
                  </a:lnTo>
                  <a:lnTo>
                    <a:pt x="826" y="53"/>
                  </a:lnTo>
                  <a:lnTo>
                    <a:pt x="805" y="43"/>
                  </a:lnTo>
                  <a:lnTo>
                    <a:pt x="786" y="36"/>
                  </a:lnTo>
                  <a:lnTo>
                    <a:pt x="764" y="32"/>
                  </a:lnTo>
                  <a:lnTo>
                    <a:pt x="743" y="29"/>
                  </a:lnTo>
                  <a:lnTo>
                    <a:pt x="721" y="28"/>
                  </a:lnTo>
                  <a:lnTo>
                    <a:pt x="699" y="29"/>
                  </a:lnTo>
                  <a:lnTo>
                    <a:pt x="675" y="30"/>
                  </a:lnTo>
                  <a:lnTo>
                    <a:pt x="652" y="34"/>
                  </a:lnTo>
                  <a:lnTo>
                    <a:pt x="629" y="36"/>
                  </a:lnTo>
                  <a:lnTo>
                    <a:pt x="607" y="40"/>
                  </a:lnTo>
                  <a:lnTo>
                    <a:pt x="582" y="45"/>
                  </a:lnTo>
                  <a:lnTo>
                    <a:pt x="560" y="48"/>
                  </a:lnTo>
                  <a:lnTo>
                    <a:pt x="537" y="51"/>
                  </a:lnTo>
                  <a:lnTo>
                    <a:pt x="514" y="54"/>
                  </a:lnTo>
                  <a:lnTo>
                    <a:pt x="502" y="56"/>
                  </a:lnTo>
                  <a:lnTo>
                    <a:pt x="491" y="61"/>
                  </a:lnTo>
                  <a:lnTo>
                    <a:pt x="478" y="63"/>
                  </a:lnTo>
                  <a:lnTo>
                    <a:pt x="464" y="65"/>
                  </a:lnTo>
                  <a:lnTo>
                    <a:pt x="451" y="65"/>
                  </a:lnTo>
                  <a:lnTo>
                    <a:pt x="437" y="65"/>
                  </a:lnTo>
                  <a:lnTo>
                    <a:pt x="422" y="66"/>
                  </a:lnTo>
                  <a:lnTo>
                    <a:pt x="408" y="67"/>
                  </a:lnTo>
                  <a:lnTo>
                    <a:pt x="393" y="67"/>
                  </a:lnTo>
                  <a:lnTo>
                    <a:pt x="379" y="67"/>
                  </a:lnTo>
                  <a:lnTo>
                    <a:pt x="364" y="68"/>
                  </a:lnTo>
                  <a:lnTo>
                    <a:pt x="351" y="72"/>
                  </a:lnTo>
                  <a:lnTo>
                    <a:pt x="338" y="73"/>
                  </a:lnTo>
                  <a:lnTo>
                    <a:pt x="326" y="77"/>
                  </a:lnTo>
                  <a:lnTo>
                    <a:pt x="315" y="80"/>
                  </a:lnTo>
                  <a:lnTo>
                    <a:pt x="305" y="87"/>
                  </a:lnTo>
                  <a:lnTo>
                    <a:pt x="298" y="105"/>
                  </a:lnTo>
                  <a:lnTo>
                    <a:pt x="293" y="123"/>
                  </a:lnTo>
                  <a:lnTo>
                    <a:pt x="290" y="142"/>
                  </a:lnTo>
                  <a:lnTo>
                    <a:pt x="290" y="162"/>
                  </a:lnTo>
                  <a:lnTo>
                    <a:pt x="287" y="183"/>
                  </a:lnTo>
                  <a:lnTo>
                    <a:pt x="287" y="203"/>
                  </a:lnTo>
                  <a:lnTo>
                    <a:pt x="287" y="224"/>
                  </a:lnTo>
                  <a:lnTo>
                    <a:pt x="289" y="246"/>
                  </a:lnTo>
                  <a:lnTo>
                    <a:pt x="289" y="266"/>
                  </a:lnTo>
                  <a:lnTo>
                    <a:pt x="289" y="288"/>
                  </a:lnTo>
                  <a:lnTo>
                    <a:pt x="289" y="308"/>
                  </a:lnTo>
                  <a:lnTo>
                    <a:pt x="290" y="329"/>
                  </a:lnTo>
                  <a:lnTo>
                    <a:pt x="289" y="348"/>
                  </a:lnTo>
                  <a:lnTo>
                    <a:pt x="289" y="369"/>
                  </a:lnTo>
                  <a:lnTo>
                    <a:pt x="286" y="388"/>
                  </a:lnTo>
                  <a:lnTo>
                    <a:pt x="284" y="408"/>
                  </a:lnTo>
                  <a:lnTo>
                    <a:pt x="268" y="411"/>
                  </a:lnTo>
                  <a:lnTo>
                    <a:pt x="255" y="414"/>
                  </a:lnTo>
                  <a:lnTo>
                    <a:pt x="239" y="414"/>
                  </a:lnTo>
                  <a:lnTo>
                    <a:pt x="224" y="416"/>
                  </a:lnTo>
                  <a:lnTo>
                    <a:pt x="208" y="415"/>
                  </a:lnTo>
                  <a:lnTo>
                    <a:pt x="192" y="415"/>
                  </a:lnTo>
                  <a:lnTo>
                    <a:pt x="175" y="414"/>
                  </a:lnTo>
                  <a:lnTo>
                    <a:pt x="161" y="414"/>
                  </a:lnTo>
                  <a:lnTo>
                    <a:pt x="144" y="411"/>
                  </a:lnTo>
                  <a:lnTo>
                    <a:pt x="127" y="409"/>
                  </a:lnTo>
                  <a:lnTo>
                    <a:pt x="113" y="406"/>
                  </a:lnTo>
                  <a:lnTo>
                    <a:pt x="98" y="404"/>
                  </a:lnTo>
                  <a:lnTo>
                    <a:pt x="83" y="401"/>
                  </a:lnTo>
                  <a:lnTo>
                    <a:pt x="68" y="399"/>
                  </a:lnTo>
                  <a:lnTo>
                    <a:pt x="56" y="397"/>
                  </a:lnTo>
                  <a:lnTo>
                    <a:pt x="44" y="396"/>
                  </a:lnTo>
                  <a:lnTo>
                    <a:pt x="37" y="393"/>
                  </a:lnTo>
                  <a:lnTo>
                    <a:pt x="31" y="389"/>
                  </a:lnTo>
                  <a:lnTo>
                    <a:pt x="24" y="385"/>
                  </a:lnTo>
                  <a:lnTo>
                    <a:pt x="20" y="383"/>
                  </a:lnTo>
                  <a:lnTo>
                    <a:pt x="10" y="374"/>
                  </a:lnTo>
                  <a:lnTo>
                    <a:pt x="4" y="368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41"/>
                  </a:lnTo>
                  <a:lnTo>
                    <a:pt x="1" y="335"/>
                  </a:lnTo>
                  <a:lnTo>
                    <a:pt x="3" y="329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2" y="317"/>
                  </a:lnTo>
                  <a:lnTo>
                    <a:pt x="12" y="319"/>
                  </a:lnTo>
                  <a:lnTo>
                    <a:pt x="13" y="325"/>
                  </a:lnTo>
                  <a:lnTo>
                    <a:pt x="13" y="329"/>
                  </a:lnTo>
                  <a:lnTo>
                    <a:pt x="14" y="334"/>
                  </a:lnTo>
                  <a:lnTo>
                    <a:pt x="15" y="340"/>
                  </a:lnTo>
                  <a:lnTo>
                    <a:pt x="24" y="336"/>
                  </a:lnTo>
                  <a:lnTo>
                    <a:pt x="25" y="340"/>
                  </a:lnTo>
                  <a:lnTo>
                    <a:pt x="26" y="344"/>
                  </a:lnTo>
                  <a:lnTo>
                    <a:pt x="27" y="349"/>
                  </a:lnTo>
                  <a:lnTo>
                    <a:pt x="28" y="354"/>
                  </a:lnTo>
                  <a:lnTo>
                    <a:pt x="34" y="352"/>
                  </a:lnTo>
                  <a:lnTo>
                    <a:pt x="40" y="351"/>
                  </a:lnTo>
                  <a:lnTo>
                    <a:pt x="44" y="347"/>
                  </a:lnTo>
                  <a:lnTo>
                    <a:pt x="48" y="344"/>
                  </a:lnTo>
                  <a:lnTo>
                    <a:pt x="49" y="340"/>
                  </a:lnTo>
                  <a:lnTo>
                    <a:pt x="51" y="334"/>
                  </a:lnTo>
                  <a:lnTo>
                    <a:pt x="51" y="329"/>
                  </a:lnTo>
                  <a:lnTo>
                    <a:pt x="53" y="324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04"/>
                  </a:lnTo>
                  <a:lnTo>
                    <a:pt x="53" y="298"/>
                  </a:lnTo>
                  <a:lnTo>
                    <a:pt x="53" y="291"/>
                  </a:lnTo>
                  <a:lnTo>
                    <a:pt x="54" y="285"/>
                  </a:lnTo>
                  <a:lnTo>
                    <a:pt x="56" y="278"/>
                  </a:lnTo>
                  <a:lnTo>
                    <a:pt x="59" y="274"/>
                  </a:lnTo>
                  <a:lnTo>
                    <a:pt x="59" y="280"/>
                  </a:lnTo>
                  <a:lnTo>
                    <a:pt x="60" y="288"/>
                  </a:lnTo>
                  <a:lnTo>
                    <a:pt x="60" y="296"/>
                  </a:lnTo>
                  <a:lnTo>
                    <a:pt x="61" y="305"/>
                  </a:lnTo>
                  <a:lnTo>
                    <a:pt x="61" y="313"/>
                  </a:lnTo>
                  <a:lnTo>
                    <a:pt x="62" y="321"/>
                  </a:lnTo>
                  <a:lnTo>
                    <a:pt x="66" y="329"/>
                  </a:lnTo>
                  <a:lnTo>
                    <a:pt x="69" y="336"/>
                  </a:lnTo>
                  <a:lnTo>
                    <a:pt x="78" y="335"/>
                  </a:lnTo>
                  <a:lnTo>
                    <a:pt x="84" y="335"/>
                  </a:lnTo>
                  <a:lnTo>
                    <a:pt x="90" y="332"/>
                  </a:lnTo>
                  <a:lnTo>
                    <a:pt x="95" y="330"/>
                  </a:lnTo>
                  <a:lnTo>
                    <a:pt x="98" y="326"/>
                  </a:lnTo>
                  <a:lnTo>
                    <a:pt x="102" y="321"/>
                  </a:lnTo>
                  <a:lnTo>
                    <a:pt x="103" y="316"/>
                  </a:lnTo>
                  <a:lnTo>
                    <a:pt x="104" y="311"/>
                  </a:lnTo>
                  <a:lnTo>
                    <a:pt x="104" y="304"/>
                  </a:lnTo>
                  <a:lnTo>
                    <a:pt x="104" y="298"/>
                  </a:lnTo>
                  <a:lnTo>
                    <a:pt x="104" y="290"/>
                  </a:lnTo>
                  <a:lnTo>
                    <a:pt x="105" y="284"/>
                  </a:lnTo>
                  <a:lnTo>
                    <a:pt x="105" y="277"/>
                  </a:lnTo>
                  <a:lnTo>
                    <a:pt x="105" y="269"/>
                  </a:lnTo>
                  <a:lnTo>
                    <a:pt x="105" y="264"/>
                  </a:lnTo>
                  <a:lnTo>
                    <a:pt x="107" y="259"/>
                  </a:lnTo>
                  <a:lnTo>
                    <a:pt x="107" y="264"/>
                  </a:lnTo>
                  <a:lnTo>
                    <a:pt x="109" y="269"/>
                  </a:lnTo>
                  <a:lnTo>
                    <a:pt x="110" y="275"/>
                  </a:lnTo>
                  <a:lnTo>
                    <a:pt x="113" y="280"/>
                  </a:lnTo>
                  <a:lnTo>
                    <a:pt x="118" y="290"/>
                  </a:lnTo>
                  <a:lnTo>
                    <a:pt x="125" y="299"/>
                  </a:lnTo>
                  <a:lnTo>
                    <a:pt x="116" y="302"/>
                  </a:lnTo>
                  <a:lnTo>
                    <a:pt x="115" y="311"/>
                  </a:lnTo>
                  <a:lnTo>
                    <a:pt x="115" y="315"/>
                  </a:lnTo>
                  <a:lnTo>
                    <a:pt x="115" y="319"/>
                  </a:lnTo>
                  <a:lnTo>
                    <a:pt x="115" y="325"/>
                  </a:lnTo>
                  <a:lnTo>
                    <a:pt x="115" y="329"/>
                  </a:lnTo>
                  <a:lnTo>
                    <a:pt x="122" y="329"/>
                  </a:lnTo>
                  <a:lnTo>
                    <a:pt x="128" y="329"/>
                  </a:lnTo>
                  <a:lnTo>
                    <a:pt x="136" y="329"/>
                  </a:lnTo>
                  <a:lnTo>
                    <a:pt x="143" y="329"/>
                  </a:lnTo>
                  <a:lnTo>
                    <a:pt x="142" y="321"/>
                  </a:lnTo>
                  <a:lnTo>
                    <a:pt x="140" y="315"/>
                  </a:lnTo>
                  <a:lnTo>
                    <a:pt x="140" y="307"/>
                  </a:lnTo>
                  <a:lnTo>
                    <a:pt x="140" y="300"/>
                  </a:lnTo>
                  <a:lnTo>
                    <a:pt x="140" y="291"/>
                  </a:lnTo>
                  <a:lnTo>
                    <a:pt x="140" y="285"/>
                  </a:lnTo>
                  <a:lnTo>
                    <a:pt x="140" y="277"/>
                  </a:lnTo>
                  <a:lnTo>
                    <a:pt x="142" y="272"/>
                  </a:lnTo>
                  <a:lnTo>
                    <a:pt x="142" y="266"/>
                  </a:lnTo>
                  <a:lnTo>
                    <a:pt x="143" y="263"/>
                  </a:lnTo>
                  <a:lnTo>
                    <a:pt x="144" y="260"/>
                  </a:lnTo>
                  <a:lnTo>
                    <a:pt x="145" y="261"/>
                  </a:lnTo>
                  <a:lnTo>
                    <a:pt x="146" y="263"/>
                  </a:lnTo>
                  <a:lnTo>
                    <a:pt x="149" y="268"/>
                  </a:lnTo>
                  <a:lnTo>
                    <a:pt x="150" y="277"/>
                  </a:lnTo>
                  <a:lnTo>
                    <a:pt x="151" y="289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58" y="304"/>
                  </a:lnTo>
                  <a:lnTo>
                    <a:pt x="160" y="309"/>
                  </a:lnTo>
                  <a:lnTo>
                    <a:pt x="158" y="315"/>
                  </a:lnTo>
                  <a:lnTo>
                    <a:pt x="158" y="320"/>
                  </a:lnTo>
                  <a:lnTo>
                    <a:pt x="158" y="327"/>
                  </a:lnTo>
                  <a:lnTo>
                    <a:pt x="161" y="332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2" y="315"/>
                  </a:lnTo>
                  <a:lnTo>
                    <a:pt x="174" y="308"/>
                  </a:lnTo>
                  <a:lnTo>
                    <a:pt x="175" y="300"/>
                  </a:lnTo>
                  <a:lnTo>
                    <a:pt x="177" y="293"/>
                  </a:lnTo>
                  <a:lnTo>
                    <a:pt x="178" y="286"/>
                  </a:lnTo>
                  <a:lnTo>
                    <a:pt x="179" y="277"/>
                  </a:lnTo>
                  <a:lnTo>
                    <a:pt x="178" y="268"/>
                  </a:lnTo>
                  <a:lnTo>
                    <a:pt x="178" y="260"/>
                  </a:lnTo>
                  <a:lnTo>
                    <a:pt x="178" y="252"/>
                  </a:lnTo>
                  <a:lnTo>
                    <a:pt x="179" y="245"/>
                  </a:lnTo>
                  <a:lnTo>
                    <a:pt x="179" y="235"/>
                  </a:lnTo>
                  <a:lnTo>
                    <a:pt x="180" y="228"/>
                  </a:lnTo>
                  <a:lnTo>
                    <a:pt x="181" y="222"/>
                  </a:lnTo>
                  <a:lnTo>
                    <a:pt x="185" y="215"/>
                  </a:lnTo>
                  <a:lnTo>
                    <a:pt x="185" y="222"/>
                  </a:lnTo>
                  <a:lnTo>
                    <a:pt x="187" y="227"/>
                  </a:lnTo>
                  <a:lnTo>
                    <a:pt x="189" y="234"/>
                  </a:lnTo>
                  <a:lnTo>
                    <a:pt x="190" y="239"/>
                  </a:lnTo>
                  <a:lnTo>
                    <a:pt x="190" y="245"/>
                  </a:lnTo>
                  <a:lnTo>
                    <a:pt x="191" y="252"/>
                  </a:lnTo>
                  <a:lnTo>
                    <a:pt x="191" y="259"/>
                  </a:lnTo>
                  <a:lnTo>
                    <a:pt x="192" y="266"/>
                  </a:lnTo>
                  <a:lnTo>
                    <a:pt x="191" y="273"/>
                  </a:lnTo>
                  <a:lnTo>
                    <a:pt x="191" y="279"/>
                  </a:lnTo>
                  <a:lnTo>
                    <a:pt x="190" y="287"/>
                  </a:lnTo>
                  <a:lnTo>
                    <a:pt x="190" y="293"/>
                  </a:lnTo>
                  <a:lnTo>
                    <a:pt x="189" y="299"/>
                  </a:lnTo>
                  <a:lnTo>
                    <a:pt x="189" y="307"/>
                  </a:lnTo>
                  <a:lnTo>
                    <a:pt x="189" y="313"/>
                  </a:lnTo>
                  <a:lnTo>
                    <a:pt x="189" y="320"/>
                  </a:lnTo>
                  <a:lnTo>
                    <a:pt x="193" y="319"/>
                  </a:lnTo>
                  <a:lnTo>
                    <a:pt x="197" y="321"/>
                  </a:lnTo>
                  <a:lnTo>
                    <a:pt x="197" y="324"/>
                  </a:lnTo>
                  <a:lnTo>
                    <a:pt x="197" y="329"/>
                  </a:lnTo>
                  <a:lnTo>
                    <a:pt x="204" y="319"/>
                  </a:lnTo>
                  <a:lnTo>
                    <a:pt x="210" y="308"/>
                  </a:lnTo>
                  <a:lnTo>
                    <a:pt x="215" y="298"/>
                  </a:lnTo>
                  <a:lnTo>
                    <a:pt x="220" y="288"/>
                  </a:lnTo>
                  <a:lnTo>
                    <a:pt x="221" y="275"/>
                  </a:lnTo>
                  <a:lnTo>
                    <a:pt x="224" y="263"/>
                  </a:lnTo>
                  <a:lnTo>
                    <a:pt x="225" y="250"/>
                  </a:lnTo>
                  <a:lnTo>
                    <a:pt x="226" y="238"/>
                  </a:lnTo>
                  <a:lnTo>
                    <a:pt x="226" y="224"/>
                  </a:lnTo>
                  <a:lnTo>
                    <a:pt x="227" y="211"/>
                  </a:lnTo>
                  <a:lnTo>
                    <a:pt x="227" y="197"/>
                  </a:lnTo>
                  <a:lnTo>
                    <a:pt x="228" y="184"/>
                  </a:lnTo>
                  <a:lnTo>
                    <a:pt x="228" y="171"/>
                  </a:lnTo>
                  <a:lnTo>
                    <a:pt x="230" y="158"/>
                  </a:lnTo>
                  <a:lnTo>
                    <a:pt x="232" y="146"/>
                  </a:lnTo>
                  <a:lnTo>
                    <a:pt x="234" y="134"/>
                  </a:lnTo>
                  <a:lnTo>
                    <a:pt x="232" y="123"/>
                  </a:lnTo>
                  <a:lnTo>
                    <a:pt x="232" y="115"/>
                  </a:lnTo>
                  <a:lnTo>
                    <a:pt x="234" y="105"/>
                  </a:lnTo>
                  <a:lnTo>
                    <a:pt x="238" y="96"/>
                  </a:lnTo>
                  <a:lnTo>
                    <a:pt x="240" y="87"/>
                  </a:lnTo>
                  <a:lnTo>
                    <a:pt x="243" y="82"/>
                  </a:lnTo>
                  <a:lnTo>
                    <a:pt x="243" y="77"/>
                  </a:lnTo>
                  <a:lnTo>
                    <a:pt x="242" y="76"/>
                  </a:lnTo>
                  <a:lnTo>
                    <a:pt x="242" y="75"/>
                  </a:lnTo>
                  <a:lnTo>
                    <a:pt x="242" y="74"/>
                  </a:lnTo>
                  <a:lnTo>
                    <a:pt x="269" y="64"/>
                  </a:lnTo>
                  <a:lnTo>
                    <a:pt x="299" y="56"/>
                  </a:lnTo>
                  <a:lnTo>
                    <a:pt x="328" y="51"/>
                  </a:lnTo>
                  <a:lnTo>
                    <a:pt x="360" y="46"/>
                  </a:lnTo>
                  <a:lnTo>
                    <a:pt x="390" y="41"/>
                  </a:lnTo>
                  <a:lnTo>
                    <a:pt x="421" y="38"/>
                  </a:lnTo>
                  <a:lnTo>
                    <a:pt x="451" y="35"/>
                  </a:lnTo>
                  <a:lnTo>
                    <a:pt x="485" y="34"/>
                  </a:lnTo>
                  <a:lnTo>
                    <a:pt x="515" y="29"/>
                  </a:lnTo>
                  <a:lnTo>
                    <a:pt x="546" y="26"/>
                  </a:lnTo>
                  <a:lnTo>
                    <a:pt x="578" y="24"/>
                  </a:lnTo>
                  <a:lnTo>
                    <a:pt x="609" y="21"/>
                  </a:lnTo>
                  <a:lnTo>
                    <a:pt x="638" y="15"/>
                  </a:lnTo>
                  <a:lnTo>
                    <a:pt x="669" y="12"/>
                  </a:lnTo>
                  <a:lnTo>
                    <a:pt x="699" y="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3" name="Freeform 474"/>
            <p:cNvSpPr>
              <a:spLocks/>
            </p:cNvSpPr>
            <p:nvPr/>
          </p:nvSpPr>
          <p:spPr bwMode="auto">
            <a:xfrm>
              <a:off x="6559" y="3901"/>
              <a:ext cx="86" cy="15"/>
            </a:xfrm>
            <a:custGeom>
              <a:avLst/>
              <a:gdLst>
                <a:gd name="T0" fmla="*/ 0 w 343"/>
                <a:gd name="T1" fmla="*/ 0 h 61"/>
                <a:gd name="T2" fmla="*/ 0 w 343"/>
                <a:gd name="T3" fmla="*/ 0 h 61"/>
                <a:gd name="T4" fmla="*/ 0 w 343"/>
                <a:gd name="T5" fmla="*/ 0 h 61"/>
                <a:gd name="T6" fmla="*/ 0 w 343"/>
                <a:gd name="T7" fmla="*/ 0 h 61"/>
                <a:gd name="T8" fmla="*/ 0 w 343"/>
                <a:gd name="T9" fmla="*/ 0 h 61"/>
                <a:gd name="T10" fmla="*/ 0 w 343"/>
                <a:gd name="T11" fmla="*/ 0 h 61"/>
                <a:gd name="T12" fmla="*/ 0 w 343"/>
                <a:gd name="T13" fmla="*/ 0 h 61"/>
                <a:gd name="T14" fmla="*/ 0 w 343"/>
                <a:gd name="T15" fmla="*/ 0 h 61"/>
                <a:gd name="T16" fmla="*/ 0 w 343"/>
                <a:gd name="T17" fmla="*/ 0 h 61"/>
                <a:gd name="T18" fmla="*/ 0 w 343"/>
                <a:gd name="T19" fmla="*/ 0 h 61"/>
                <a:gd name="T20" fmla="*/ 0 w 343"/>
                <a:gd name="T21" fmla="*/ 0 h 61"/>
                <a:gd name="T22" fmla="*/ 0 w 343"/>
                <a:gd name="T23" fmla="*/ 0 h 61"/>
                <a:gd name="T24" fmla="*/ 0 w 343"/>
                <a:gd name="T25" fmla="*/ 0 h 61"/>
                <a:gd name="T26" fmla="*/ 0 w 343"/>
                <a:gd name="T27" fmla="*/ 0 h 61"/>
                <a:gd name="T28" fmla="*/ 0 w 343"/>
                <a:gd name="T29" fmla="*/ 0 h 61"/>
                <a:gd name="T30" fmla="*/ 0 w 343"/>
                <a:gd name="T31" fmla="*/ 0 h 61"/>
                <a:gd name="T32" fmla="*/ 0 w 343"/>
                <a:gd name="T33" fmla="*/ 0 h 61"/>
                <a:gd name="T34" fmla="*/ 0 w 343"/>
                <a:gd name="T35" fmla="*/ 0 h 61"/>
                <a:gd name="T36" fmla="*/ 0 w 343"/>
                <a:gd name="T37" fmla="*/ 0 h 61"/>
                <a:gd name="T38" fmla="*/ 0 w 343"/>
                <a:gd name="T39" fmla="*/ 0 h 61"/>
                <a:gd name="T40" fmla="*/ 0 w 343"/>
                <a:gd name="T41" fmla="*/ 0 h 61"/>
                <a:gd name="T42" fmla="*/ 0 w 343"/>
                <a:gd name="T43" fmla="*/ 0 h 61"/>
                <a:gd name="T44" fmla="*/ 0 w 343"/>
                <a:gd name="T45" fmla="*/ 0 h 61"/>
                <a:gd name="T46" fmla="*/ 0 w 343"/>
                <a:gd name="T47" fmla="*/ 0 h 61"/>
                <a:gd name="T48" fmla="*/ 0 w 343"/>
                <a:gd name="T49" fmla="*/ 0 h 61"/>
                <a:gd name="T50" fmla="*/ 0 w 343"/>
                <a:gd name="T51" fmla="*/ 0 h 61"/>
                <a:gd name="T52" fmla="*/ 0 w 343"/>
                <a:gd name="T53" fmla="*/ 0 h 61"/>
                <a:gd name="T54" fmla="*/ 0 w 343"/>
                <a:gd name="T55" fmla="*/ 0 h 61"/>
                <a:gd name="T56" fmla="*/ 0 w 343"/>
                <a:gd name="T57" fmla="*/ 0 h 61"/>
                <a:gd name="T58" fmla="*/ 0 w 343"/>
                <a:gd name="T59" fmla="*/ 0 h 61"/>
                <a:gd name="T60" fmla="*/ 0 w 343"/>
                <a:gd name="T61" fmla="*/ 0 h 61"/>
                <a:gd name="T62" fmla="*/ 0 w 343"/>
                <a:gd name="T63" fmla="*/ 0 h 61"/>
                <a:gd name="T64" fmla="*/ 0 w 343"/>
                <a:gd name="T65" fmla="*/ 0 h 61"/>
                <a:gd name="T66" fmla="*/ 0 w 343"/>
                <a:gd name="T67" fmla="*/ 0 h 61"/>
                <a:gd name="T68" fmla="*/ 0 w 343"/>
                <a:gd name="T69" fmla="*/ 0 h 61"/>
                <a:gd name="T70" fmla="*/ 0 w 343"/>
                <a:gd name="T71" fmla="*/ 0 h 61"/>
                <a:gd name="T72" fmla="*/ 0 w 343"/>
                <a:gd name="T73" fmla="*/ 0 h 61"/>
                <a:gd name="T74" fmla="*/ 0 w 343"/>
                <a:gd name="T75" fmla="*/ 0 h 61"/>
                <a:gd name="T76" fmla="*/ 0 w 343"/>
                <a:gd name="T77" fmla="*/ 0 h 61"/>
                <a:gd name="T78" fmla="*/ 0 w 343"/>
                <a:gd name="T79" fmla="*/ 0 h 61"/>
                <a:gd name="T80" fmla="*/ 0 w 343"/>
                <a:gd name="T81" fmla="*/ 0 h 61"/>
                <a:gd name="T82" fmla="*/ 0 w 343"/>
                <a:gd name="T83" fmla="*/ 0 h 61"/>
                <a:gd name="T84" fmla="*/ 0 w 343"/>
                <a:gd name="T85" fmla="*/ 0 h 61"/>
                <a:gd name="T86" fmla="*/ 0 w 343"/>
                <a:gd name="T87" fmla="*/ 0 h 61"/>
                <a:gd name="T88" fmla="*/ 0 w 343"/>
                <a:gd name="T89" fmla="*/ 0 h 61"/>
                <a:gd name="T90" fmla="*/ 0 w 343"/>
                <a:gd name="T91" fmla="*/ 0 h 61"/>
                <a:gd name="T92" fmla="*/ 0 w 343"/>
                <a:gd name="T93" fmla="*/ 0 h 61"/>
                <a:gd name="T94" fmla="*/ 0 w 343"/>
                <a:gd name="T95" fmla="*/ 0 h 61"/>
                <a:gd name="T96" fmla="*/ 0 w 343"/>
                <a:gd name="T97" fmla="*/ 0 h 61"/>
                <a:gd name="T98" fmla="*/ 0 w 343"/>
                <a:gd name="T99" fmla="*/ 0 h 61"/>
                <a:gd name="T100" fmla="*/ 0 w 343"/>
                <a:gd name="T101" fmla="*/ 0 h 61"/>
                <a:gd name="T102" fmla="*/ 0 w 343"/>
                <a:gd name="T103" fmla="*/ 0 h 61"/>
                <a:gd name="T104" fmla="*/ 0 w 343"/>
                <a:gd name="T105" fmla="*/ 0 h 61"/>
                <a:gd name="T106" fmla="*/ 0 w 343"/>
                <a:gd name="T107" fmla="*/ 0 h 61"/>
                <a:gd name="T108" fmla="*/ 0 w 343"/>
                <a:gd name="T109" fmla="*/ 0 h 61"/>
                <a:gd name="T110" fmla="*/ 0 w 343"/>
                <a:gd name="T111" fmla="*/ 0 h 61"/>
                <a:gd name="T112" fmla="*/ 0 w 343"/>
                <a:gd name="T113" fmla="*/ 0 h 61"/>
                <a:gd name="T114" fmla="*/ 0 w 343"/>
                <a:gd name="T115" fmla="*/ 0 h 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3"/>
                <a:gd name="T175" fmla="*/ 0 h 61"/>
                <a:gd name="T176" fmla="*/ 343 w 343"/>
                <a:gd name="T177" fmla="*/ 61 h 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3" h="61">
                  <a:moveTo>
                    <a:pt x="6" y="0"/>
                  </a:moveTo>
                  <a:lnTo>
                    <a:pt x="27" y="0"/>
                  </a:lnTo>
                  <a:lnTo>
                    <a:pt x="49" y="0"/>
                  </a:lnTo>
                  <a:lnTo>
                    <a:pt x="69" y="1"/>
                  </a:lnTo>
                  <a:lnTo>
                    <a:pt x="92" y="2"/>
                  </a:lnTo>
                  <a:lnTo>
                    <a:pt x="112" y="2"/>
                  </a:lnTo>
                  <a:lnTo>
                    <a:pt x="134" y="5"/>
                  </a:lnTo>
                  <a:lnTo>
                    <a:pt x="155" y="6"/>
                  </a:lnTo>
                  <a:lnTo>
                    <a:pt x="176" y="9"/>
                  </a:lnTo>
                  <a:lnTo>
                    <a:pt x="198" y="10"/>
                  </a:lnTo>
                  <a:lnTo>
                    <a:pt x="218" y="11"/>
                  </a:lnTo>
                  <a:lnTo>
                    <a:pt x="239" y="14"/>
                  </a:lnTo>
                  <a:lnTo>
                    <a:pt x="259" y="17"/>
                  </a:lnTo>
                  <a:lnTo>
                    <a:pt x="280" y="21"/>
                  </a:lnTo>
                  <a:lnTo>
                    <a:pt x="302" y="23"/>
                  </a:lnTo>
                  <a:lnTo>
                    <a:pt x="322" y="26"/>
                  </a:lnTo>
                  <a:lnTo>
                    <a:pt x="343" y="32"/>
                  </a:lnTo>
                  <a:lnTo>
                    <a:pt x="340" y="38"/>
                  </a:lnTo>
                  <a:lnTo>
                    <a:pt x="339" y="46"/>
                  </a:lnTo>
                  <a:lnTo>
                    <a:pt x="338" y="52"/>
                  </a:lnTo>
                  <a:lnTo>
                    <a:pt x="338" y="61"/>
                  </a:lnTo>
                  <a:lnTo>
                    <a:pt x="327" y="53"/>
                  </a:lnTo>
                  <a:lnTo>
                    <a:pt x="317" y="49"/>
                  </a:lnTo>
                  <a:lnTo>
                    <a:pt x="305" y="45"/>
                  </a:lnTo>
                  <a:lnTo>
                    <a:pt x="294" y="43"/>
                  </a:lnTo>
                  <a:lnTo>
                    <a:pt x="281" y="42"/>
                  </a:lnTo>
                  <a:lnTo>
                    <a:pt x="268" y="42"/>
                  </a:lnTo>
                  <a:lnTo>
                    <a:pt x="255" y="42"/>
                  </a:lnTo>
                  <a:lnTo>
                    <a:pt x="241" y="42"/>
                  </a:lnTo>
                  <a:lnTo>
                    <a:pt x="226" y="41"/>
                  </a:lnTo>
                  <a:lnTo>
                    <a:pt x="211" y="41"/>
                  </a:lnTo>
                  <a:lnTo>
                    <a:pt x="198" y="40"/>
                  </a:lnTo>
                  <a:lnTo>
                    <a:pt x="185" y="39"/>
                  </a:lnTo>
                  <a:lnTo>
                    <a:pt x="170" y="36"/>
                  </a:lnTo>
                  <a:lnTo>
                    <a:pt x="157" y="33"/>
                  </a:lnTo>
                  <a:lnTo>
                    <a:pt x="144" y="28"/>
                  </a:lnTo>
                  <a:lnTo>
                    <a:pt x="134" y="23"/>
                  </a:lnTo>
                  <a:lnTo>
                    <a:pt x="128" y="23"/>
                  </a:lnTo>
                  <a:lnTo>
                    <a:pt x="122" y="24"/>
                  </a:lnTo>
                  <a:lnTo>
                    <a:pt x="116" y="24"/>
                  </a:lnTo>
                  <a:lnTo>
                    <a:pt x="110" y="25"/>
                  </a:lnTo>
                  <a:lnTo>
                    <a:pt x="98" y="25"/>
                  </a:lnTo>
                  <a:lnTo>
                    <a:pt x="87" y="26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69" y="26"/>
                  </a:lnTo>
                  <a:lnTo>
                    <a:pt x="63" y="26"/>
                  </a:lnTo>
                  <a:lnTo>
                    <a:pt x="51" y="24"/>
                  </a:lnTo>
                  <a:lnTo>
                    <a:pt x="41" y="23"/>
                  </a:lnTo>
                  <a:lnTo>
                    <a:pt x="35" y="21"/>
                  </a:lnTo>
                  <a:lnTo>
                    <a:pt x="28" y="20"/>
                  </a:lnTo>
                  <a:lnTo>
                    <a:pt x="23" y="17"/>
                  </a:lnTo>
                  <a:lnTo>
                    <a:pt x="17" y="16"/>
                  </a:lnTo>
                  <a:lnTo>
                    <a:pt x="8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4" name="Freeform 475"/>
            <p:cNvSpPr>
              <a:spLocks/>
            </p:cNvSpPr>
            <p:nvPr/>
          </p:nvSpPr>
          <p:spPr bwMode="auto">
            <a:xfrm>
              <a:off x="6769" y="3901"/>
              <a:ext cx="16" cy="6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w 63"/>
                <a:gd name="T41" fmla="*/ 0 h 27"/>
                <a:gd name="T42" fmla="*/ 0 w 63"/>
                <a:gd name="T43" fmla="*/ 0 h 27"/>
                <a:gd name="T44" fmla="*/ 0 w 63"/>
                <a:gd name="T45" fmla="*/ 0 h 27"/>
                <a:gd name="T46" fmla="*/ 0 w 63"/>
                <a:gd name="T47" fmla="*/ 0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27"/>
                <a:gd name="T74" fmla="*/ 63 w 63"/>
                <a:gd name="T75" fmla="*/ 27 h 2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27">
                  <a:moveTo>
                    <a:pt x="51" y="0"/>
                  </a:moveTo>
                  <a:lnTo>
                    <a:pt x="55" y="1"/>
                  </a:lnTo>
                  <a:lnTo>
                    <a:pt x="60" y="5"/>
                  </a:lnTo>
                  <a:lnTo>
                    <a:pt x="61" y="8"/>
                  </a:lnTo>
                  <a:lnTo>
                    <a:pt x="63" y="11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2" y="20"/>
                  </a:lnTo>
                  <a:lnTo>
                    <a:pt x="35" y="21"/>
                  </a:lnTo>
                  <a:lnTo>
                    <a:pt x="29" y="21"/>
                  </a:lnTo>
                  <a:lnTo>
                    <a:pt x="22" y="23"/>
                  </a:lnTo>
                  <a:lnTo>
                    <a:pt x="10" y="25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9" y="7"/>
                  </a:lnTo>
                  <a:lnTo>
                    <a:pt x="26" y="5"/>
                  </a:lnTo>
                  <a:lnTo>
                    <a:pt x="36" y="5"/>
                  </a:lnTo>
                  <a:lnTo>
                    <a:pt x="43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5" name="Freeform 476"/>
            <p:cNvSpPr>
              <a:spLocks/>
            </p:cNvSpPr>
            <p:nvPr/>
          </p:nvSpPr>
          <p:spPr bwMode="auto">
            <a:xfrm>
              <a:off x="6789" y="3901"/>
              <a:ext cx="10" cy="8"/>
            </a:xfrm>
            <a:custGeom>
              <a:avLst/>
              <a:gdLst>
                <a:gd name="T0" fmla="*/ 0 w 41"/>
                <a:gd name="T1" fmla="*/ 0 h 30"/>
                <a:gd name="T2" fmla="*/ 0 w 41"/>
                <a:gd name="T3" fmla="*/ 0 h 30"/>
                <a:gd name="T4" fmla="*/ 0 w 41"/>
                <a:gd name="T5" fmla="*/ 0 h 30"/>
                <a:gd name="T6" fmla="*/ 0 w 41"/>
                <a:gd name="T7" fmla="*/ 0 h 30"/>
                <a:gd name="T8" fmla="*/ 0 w 41"/>
                <a:gd name="T9" fmla="*/ 0 h 30"/>
                <a:gd name="T10" fmla="*/ 0 w 41"/>
                <a:gd name="T11" fmla="*/ 0 h 30"/>
                <a:gd name="T12" fmla="*/ 0 w 41"/>
                <a:gd name="T13" fmla="*/ 0 h 30"/>
                <a:gd name="T14" fmla="*/ 0 w 41"/>
                <a:gd name="T15" fmla="*/ 0 h 30"/>
                <a:gd name="T16" fmla="*/ 0 w 41"/>
                <a:gd name="T17" fmla="*/ 0 h 30"/>
                <a:gd name="T18" fmla="*/ 0 w 41"/>
                <a:gd name="T19" fmla="*/ 0 h 30"/>
                <a:gd name="T20" fmla="*/ 0 w 41"/>
                <a:gd name="T21" fmla="*/ 0 h 30"/>
                <a:gd name="T22" fmla="*/ 0 w 41"/>
                <a:gd name="T23" fmla="*/ 0 h 30"/>
                <a:gd name="T24" fmla="*/ 0 w 41"/>
                <a:gd name="T25" fmla="*/ 0 h 30"/>
                <a:gd name="T26" fmla="*/ 0 w 41"/>
                <a:gd name="T27" fmla="*/ 0 h 30"/>
                <a:gd name="T28" fmla="*/ 0 w 41"/>
                <a:gd name="T29" fmla="*/ 0 h 30"/>
                <a:gd name="T30" fmla="*/ 0 w 41"/>
                <a:gd name="T31" fmla="*/ 0 h 30"/>
                <a:gd name="T32" fmla="*/ 0 w 41"/>
                <a:gd name="T33" fmla="*/ 0 h 30"/>
                <a:gd name="T34" fmla="*/ 0 w 41"/>
                <a:gd name="T35" fmla="*/ 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30"/>
                <a:gd name="T56" fmla="*/ 41 w 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30">
                  <a:moveTo>
                    <a:pt x="2" y="0"/>
                  </a:moveTo>
                  <a:lnTo>
                    <a:pt x="9" y="2"/>
                  </a:lnTo>
                  <a:lnTo>
                    <a:pt x="15" y="4"/>
                  </a:lnTo>
                  <a:lnTo>
                    <a:pt x="21" y="5"/>
                  </a:lnTo>
                  <a:lnTo>
                    <a:pt x="26" y="8"/>
                  </a:lnTo>
                  <a:lnTo>
                    <a:pt x="31" y="9"/>
                  </a:lnTo>
                  <a:lnTo>
                    <a:pt x="34" y="13"/>
                  </a:lnTo>
                  <a:lnTo>
                    <a:pt x="38" y="18"/>
                  </a:lnTo>
                  <a:lnTo>
                    <a:pt x="41" y="26"/>
                  </a:lnTo>
                  <a:lnTo>
                    <a:pt x="34" y="29"/>
                  </a:lnTo>
                  <a:lnTo>
                    <a:pt x="28" y="30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6" name="Freeform 477"/>
            <p:cNvSpPr>
              <a:spLocks/>
            </p:cNvSpPr>
            <p:nvPr/>
          </p:nvSpPr>
          <p:spPr bwMode="auto">
            <a:xfrm>
              <a:off x="6564" y="3915"/>
              <a:ext cx="81" cy="13"/>
            </a:xfrm>
            <a:custGeom>
              <a:avLst/>
              <a:gdLst>
                <a:gd name="T0" fmla="*/ 0 w 325"/>
                <a:gd name="T1" fmla="*/ 0 h 53"/>
                <a:gd name="T2" fmla="*/ 0 w 325"/>
                <a:gd name="T3" fmla="*/ 0 h 53"/>
                <a:gd name="T4" fmla="*/ 0 w 325"/>
                <a:gd name="T5" fmla="*/ 0 h 53"/>
                <a:gd name="T6" fmla="*/ 0 w 325"/>
                <a:gd name="T7" fmla="*/ 0 h 53"/>
                <a:gd name="T8" fmla="*/ 0 w 325"/>
                <a:gd name="T9" fmla="*/ 0 h 53"/>
                <a:gd name="T10" fmla="*/ 0 w 325"/>
                <a:gd name="T11" fmla="*/ 0 h 53"/>
                <a:gd name="T12" fmla="*/ 0 w 325"/>
                <a:gd name="T13" fmla="*/ 0 h 53"/>
                <a:gd name="T14" fmla="*/ 0 w 325"/>
                <a:gd name="T15" fmla="*/ 0 h 53"/>
                <a:gd name="T16" fmla="*/ 0 w 325"/>
                <a:gd name="T17" fmla="*/ 0 h 53"/>
                <a:gd name="T18" fmla="*/ 0 w 325"/>
                <a:gd name="T19" fmla="*/ 0 h 53"/>
                <a:gd name="T20" fmla="*/ 0 w 325"/>
                <a:gd name="T21" fmla="*/ 0 h 53"/>
                <a:gd name="T22" fmla="*/ 0 w 325"/>
                <a:gd name="T23" fmla="*/ 0 h 53"/>
                <a:gd name="T24" fmla="*/ 0 w 325"/>
                <a:gd name="T25" fmla="*/ 0 h 53"/>
                <a:gd name="T26" fmla="*/ 0 w 325"/>
                <a:gd name="T27" fmla="*/ 0 h 53"/>
                <a:gd name="T28" fmla="*/ 0 w 325"/>
                <a:gd name="T29" fmla="*/ 0 h 53"/>
                <a:gd name="T30" fmla="*/ 0 w 325"/>
                <a:gd name="T31" fmla="*/ 0 h 53"/>
                <a:gd name="T32" fmla="*/ 0 w 325"/>
                <a:gd name="T33" fmla="*/ 0 h 53"/>
                <a:gd name="T34" fmla="*/ 0 w 325"/>
                <a:gd name="T35" fmla="*/ 0 h 53"/>
                <a:gd name="T36" fmla="*/ 0 w 325"/>
                <a:gd name="T37" fmla="*/ 0 h 53"/>
                <a:gd name="T38" fmla="*/ 0 w 325"/>
                <a:gd name="T39" fmla="*/ 0 h 53"/>
                <a:gd name="T40" fmla="*/ 0 w 325"/>
                <a:gd name="T41" fmla="*/ 0 h 53"/>
                <a:gd name="T42" fmla="*/ 0 w 325"/>
                <a:gd name="T43" fmla="*/ 0 h 53"/>
                <a:gd name="T44" fmla="*/ 0 w 325"/>
                <a:gd name="T45" fmla="*/ 0 h 53"/>
                <a:gd name="T46" fmla="*/ 0 w 325"/>
                <a:gd name="T47" fmla="*/ 0 h 53"/>
                <a:gd name="T48" fmla="*/ 0 w 325"/>
                <a:gd name="T49" fmla="*/ 0 h 53"/>
                <a:gd name="T50" fmla="*/ 0 w 325"/>
                <a:gd name="T51" fmla="*/ 0 h 53"/>
                <a:gd name="T52" fmla="*/ 0 w 325"/>
                <a:gd name="T53" fmla="*/ 0 h 53"/>
                <a:gd name="T54" fmla="*/ 0 w 325"/>
                <a:gd name="T55" fmla="*/ 0 h 53"/>
                <a:gd name="T56" fmla="*/ 0 w 325"/>
                <a:gd name="T57" fmla="*/ 0 h 53"/>
                <a:gd name="T58" fmla="*/ 0 w 325"/>
                <a:gd name="T59" fmla="*/ 0 h 53"/>
                <a:gd name="T60" fmla="*/ 0 w 325"/>
                <a:gd name="T61" fmla="*/ 0 h 53"/>
                <a:gd name="T62" fmla="*/ 0 w 325"/>
                <a:gd name="T63" fmla="*/ 0 h 53"/>
                <a:gd name="T64" fmla="*/ 0 w 325"/>
                <a:gd name="T65" fmla="*/ 0 h 53"/>
                <a:gd name="T66" fmla="*/ 0 w 325"/>
                <a:gd name="T67" fmla="*/ 0 h 53"/>
                <a:gd name="T68" fmla="*/ 0 w 325"/>
                <a:gd name="T69" fmla="*/ 0 h 53"/>
                <a:gd name="T70" fmla="*/ 0 w 325"/>
                <a:gd name="T71" fmla="*/ 0 h 53"/>
                <a:gd name="T72" fmla="*/ 0 w 325"/>
                <a:gd name="T73" fmla="*/ 0 h 53"/>
                <a:gd name="T74" fmla="*/ 0 w 325"/>
                <a:gd name="T75" fmla="*/ 0 h 53"/>
                <a:gd name="T76" fmla="*/ 0 w 325"/>
                <a:gd name="T77" fmla="*/ 0 h 53"/>
                <a:gd name="T78" fmla="*/ 0 w 325"/>
                <a:gd name="T79" fmla="*/ 0 h 53"/>
                <a:gd name="T80" fmla="*/ 0 w 325"/>
                <a:gd name="T81" fmla="*/ 0 h 53"/>
                <a:gd name="T82" fmla="*/ 0 w 325"/>
                <a:gd name="T83" fmla="*/ 0 h 53"/>
                <a:gd name="T84" fmla="*/ 0 w 325"/>
                <a:gd name="T85" fmla="*/ 0 h 53"/>
                <a:gd name="T86" fmla="*/ 0 w 325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5"/>
                <a:gd name="T133" fmla="*/ 0 h 53"/>
                <a:gd name="T134" fmla="*/ 325 w 325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5" h="53">
                  <a:moveTo>
                    <a:pt x="5" y="0"/>
                  </a:moveTo>
                  <a:lnTo>
                    <a:pt x="24" y="0"/>
                  </a:lnTo>
                  <a:lnTo>
                    <a:pt x="44" y="1"/>
                  </a:lnTo>
                  <a:lnTo>
                    <a:pt x="64" y="3"/>
                  </a:lnTo>
                  <a:lnTo>
                    <a:pt x="84" y="4"/>
                  </a:lnTo>
                  <a:lnTo>
                    <a:pt x="105" y="5"/>
                  </a:lnTo>
                  <a:lnTo>
                    <a:pt x="124" y="7"/>
                  </a:lnTo>
                  <a:lnTo>
                    <a:pt x="143" y="8"/>
                  </a:lnTo>
                  <a:lnTo>
                    <a:pt x="165" y="10"/>
                  </a:lnTo>
                  <a:lnTo>
                    <a:pt x="183" y="11"/>
                  </a:lnTo>
                  <a:lnTo>
                    <a:pt x="202" y="13"/>
                  </a:lnTo>
                  <a:lnTo>
                    <a:pt x="223" y="16"/>
                  </a:lnTo>
                  <a:lnTo>
                    <a:pt x="242" y="18"/>
                  </a:lnTo>
                  <a:lnTo>
                    <a:pt x="261" y="21"/>
                  </a:lnTo>
                  <a:lnTo>
                    <a:pt x="282" y="24"/>
                  </a:lnTo>
                  <a:lnTo>
                    <a:pt x="301" y="27"/>
                  </a:lnTo>
                  <a:lnTo>
                    <a:pt x="320" y="30"/>
                  </a:lnTo>
                  <a:lnTo>
                    <a:pt x="325" y="34"/>
                  </a:lnTo>
                  <a:lnTo>
                    <a:pt x="325" y="39"/>
                  </a:lnTo>
                  <a:lnTo>
                    <a:pt x="323" y="46"/>
                  </a:lnTo>
                  <a:lnTo>
                    <a:pt x="323" y="53"/>
                  </a:lnTo>
                  <a:lnTo>
                    <a:pt x="304" y="50"/>
                  </a:lnTo>
                  <a:lnTo>
                    <a:pt x="285" y="49"/>
                  </a:lnTo>
                  <a:lnTo>
                    <a:pt x="267" y="47"/>
                  </a:lnTo>
                  <a:lnTo>
                    <a:pt x="249" y="46"/>
                  </a:lnTo>
                  <a:lnTo>
                    <a:pt x="230" y="44"/>
                  </a:lnTo>
                  <a:lnTo>
                    <a:pt x="212" y="43"/>
                  </a:lnTo>
                  <a:lnTo>
                    <a:pt x="191" y="40"/>
                  </a:lnTo>
                  <a:lnTo>
                    <a:pt x="173" y="39"/>
                  </a:lnTo>
                  <a:lnTo>
                    <a:pt x="154" y="38"/>
                  </a:lnTo>
                  <a:lnTo>
                    <a:pt x="133" y="36"/>
                  </a:lnTo>
                  <a:lnTo>
                    <a:pt x="115" y="34"/>
                  </a:lnTo>
                  <a:lnTo>
                    <a:pt x="96" y="32"/>
                  </a:lnTo>
                  <a:lnTo>
                    <a:pt x="78" y="29"/>
                  </a:lnTo>
                  <a:lnTo>
                    <a:pt x="61" y="26"/>
                  </a:lnTo>
                  <a:lnTo>
                    <a:pt x="44" y="23"/>
                  </a:lnTo>
                  <a:lnTo>
                    <a:pt x="27" y="20"/>
                  </a:lnTo>
                  <a:lnTo>
                    <a:pt x="21" y="18"/>
                  </a:lnTo>
                  <a:lnTo>
                    <a:pt x="15" y="17"/>
                  </a:lnTo>
                  <a:lnTo>
                    <a:pt x="7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7" name="Freeform 478"/>
            <p:cNvSpPr>
              <a:spLocks/>
            </p:cNvSpPr>
            <p:nvPr/>
          </p:nvSpPr>
          <p:spPr bwMode="auto">
            <a:xfrm>
              <a:off x="6853" y="3919"/>
              <a:ext cx="57" cy="45"/>
            </a:xfrm>
            <a:custGeom>
              <a:avLst/>
              <a:gdLst>
                <a:gd name="T0" fmla="*/ 0 w 229"/>
                <a:gd name="T1" fmla="*/ 0 h 178"/>
                <a:gd name="T2" fmla="*/ 0 w 229"/>
                <a:gd name="T3" fmla="*/ 0 h 178"/>
                <a:gd name="T4" fmla="*/ 0 w 229"/>
                <a:gd name="T5" fmla="*/ 0 h 178"/>
                <a:gd name="T6" fmla="*/ 0 w 229"/>
                <a:gd name="T7" fmla="*/ 0 h 178"/>
                <a:gd name="T8" fmla="*/ 0 w 229"/>
                <a:gd name="T9" fmla="*/ 0 h 178"/>
                <a:gd name="T10" fmla="*/ 0 w 229"/>
                <a:gd name="T11" fmla="*/ 0 h 178"/>
                <a:gd name="T12" fmla="*/ 0 w 229"/>
                <a:gd name="T13" fmla="*/ 0 h 178"/>
                <a:gd name="T14" fmla="*/ 0 w 229"/>
                <a:gd name="T15" fmla="*/ 0 h 178"/>
                <a:gd name="T16" fmla="*/ 0 w 229"/>
                <a:gd name="T17" fmla="*/ 0 h 178"/>
                <a:gd name="T18" fmla="*/ 0 w 229"/>
                <a:gd name="T19" fmla="*/ 0 h 178"/>
                <a:gd name="T20" fmla="*/ 0 w 229"/>
                <a:gd name="T21" fmla="*/ 0 h 178"/>
                <a:gd name="T22" fmla="*/ 0 w 229"/>
                <a:gd name="T23" fmla="*/ 0 h 178"/>
                <a:gd name="T24" fmla="*/ 0 w 229"/>
                <a:gd name="T25" fmla="*/ 0 h 178"/>
                <a:gd name="T26" fmla="*/ 0 w 229"/>
                <a:gd name="T27" fmla="*/ 0 h 178"/>
                <a:gd name="T28" fmla="*/ 0 w 229"/>
                <a:gd name="T29" fmla="*/ 0 h 178"/>
                <a:gd name="T30" fmla="*/ 0 w 229"/>
                <a:gd name="T31" fmla="*/ 0 h 178"/>
                <a:gd name="T32" fmla="*/ 0 w 229"/>
                <a:gd name="T33" fmla="*/ 0 h 178"/>
                <a:gd name="T34" fmla="*/ 0 w 229"/>
                <a:gd name="T35" fmla="*/ 0 h 178"/>
                <a:gd name="T36" fmla="*/ 0 w 229"/>
                <a:gd name="T37" fmla="*/ 0 h 178"/>
                <a:gd name="T38" fmla="*/ 0 w 229"/>
                <a:gd name="T39" fmla="*/ 0 h 178"/>
                <a:gd name="T40" fmla="*/ 0 w 229"/>
                <a:gd name="T41" fmla="*/ 0 h 178"/>
                <a:gd name="T42" fmla="*/ 0 w 229"/>
                <a:gd name="T43" fmla="*/ 0 h 178"/>
                <a:gd name="T44" fmla="*/ 0 w 229"/>
                <a:gd name="T45" fmla="*/ 0 h 178"/>
                <a:gd name="T46" fmla="*/ 0 w 229"/>
                <a:gd name="T47" fmla="*/ 0 h 178"/>
                <a:gd name="T48" fmla="*/ 0 w 229"/>
                <a:gd name="T49" fmla="*/ 0 h 178"/>
                <a:gd name="T50" fmla="*/ 0 w 229"/>
                <a:gd name="T51" fmla="*/ 0 h 178"/>
                <a:gd name="T52" fmla="*/ 0 w 229"/>
                <a:gd name="T53" fmla="*/ 0 h 178"/>
                <a:gd name="T54" fmla="*/ 0 w 229"/>
                <a:gd name="T55" fmla="*/ 0 h 178"/>
                <a:gd name="T56" fmla="*/ 0 w 229"/>
                <a:gd name="T57" fmla="*/ 0 h 178"/>
                <a:gd name="T58" fmla="*/ 0 w 229"/>
                <a:gd name="T59" fmla="*/ 0 h 178"/>
                <a:gd name="T60" fmla="*/ 0 w 229"/>
                <a:gd name="T61" fmla="*/ 0 h 178"/>
                <a:gd name="T62" fmla="*/ 0 w 229"/>
                <a:gd name="T63" fmla="*/ 0 h 178"/>
                <a:gd name="T64" fmla="*/ 0 w 229"/>
                <a:gd name="T65" fmla="*/ 0 h 178"/>
                <a:gd name="T66" fmla="*/ 0 w 229"/>
                <a:gd name="T67" fmla="*/ 0 h 178"/>
                <a:gd name="T68" fmla="*/ 0 w 229"/>
                <a:gd name="T69" fmla="*/ 0 h 178"/>
                <a:gd name="T70" fmla="*/ 0 w 229"/>
                <a:gd name="T71" fmla="*/ 0 h 178"/>
                <a:gd name="T72" fmla="*/ 0 w 229"/>
                <a:gd name="T73" fmla="*/ 0 h 178"/>
                <a:gd name="T74" fmla="*/ 0 w 229"/>
                <a:gd name="T75" fmla="*/ 0 h 178"/>
                <a:gd name="T76" fmla="*/ 0 w 229"/>
                <a:gd name="T77" fmla="*/ 0 h 178"/>
                <a:gd name="T78" fmla="*/ 0 w 229"/>
                <a:gd name="T79" fmla="*/ 0 h 178"/>
                <a:gd name="T80" fmla="*/ 0 w 229"/>
                <a:gd name="T81" fmla="*/ 0 h 178"/>
                <a:gd name="T82" fmla="*/ 0 w 229"/>
                <a:gd name="T83" fmla="*/ 0 h 178"/>
                <a:gd name="T84" fmla="*/ 0 w 229"/>
                <a:gd name="T85" fmla="*/ 0 h 178"/>
                <a:gd name="T86" fmla="*/ 0 w 229"/>
                <a:gd name="T87" fmla="*/ 0 h 178"/>
                <a:gd name="T88" fmla="*/ 0 w 229"/>
                <a:gd name="T89" fmla="*/ 0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178"/>
                <a:gd name="T137" fmla="*/ 229 w 229"/>
                <a:gd name="T138" fmla="*/ 178 h 1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178">
                  <a:moveTo>
                    <a:pt x="176" y="0"/>
                  </a:moveTo>
                  <a:lnTo>
                    <a:pt x="189" y="3"/>
                  </a:lnTo>
                  <a:lnTo>
                    <a:pt x="200" y="9"/>
                  </a:lnTo>
                  <a:lnTo>
                    <a:pt x="210" y="16"/>
                  </a:lnTo>
                  <a:lnTo>
                    <a:pt x="217" y="26"/>
                  </a:lnTo>
                  <a:lnTo>
                    <a:pt x="222" y="34"/>
                  </a:lnTo>
                  <a:lnTo>
                    <a:pt x="226" y="46"/>
                  </a:lnTo>
                  <a:lnTo>
                    <a:pt x="229" y="58"/>
                  </a:lnTo>
                  <a:lnTo>
                    <a:pt x="229" y="71"/>
                  </a:lnTo>
                  <a:lnTo>
                    <a:pt x="228" y="83"/>
                  </a:lnTo>
                  <a:lnTo>
                    <a:pt x="225" y="95"/>
                  </a:lnTo>
                  <a:lnTo>
                    <a:pt x="220" y="107"/>
                  </a:lnTo>
                  <a:lnTo>
                    <a:pt x="217" y="120"/>
                  </a:lnTo>
                  <a:lnTo>
                    <a:pt x="211" y="131"/>
                  </a:lnTo>
                  <a:lnTo>
                    <a:pt x="205" y="143"/>
                  </a:lnTo>
                  <a:lnTo>
                    <a:pt x="196" y="152"/>
                  </a:lnTo>
                  <a:lnTo>
                    <a:pt x="189" y="162"/>
                  </a:lnTo>
                  <a:lnTo>
                    <a:pt x="189" y="156"/>
                  </a:lnTo>
                  <a:lnTo>
                    <a:pt x="191" y="148"/>
                  </a:lnTo>
                  <a:lnTo>
                    <a:pt x="193" y="140"/>
                  </a:lnTo>
                  <a:lnTo>
                    <a:pt x="194" y="133"/>
                  </a:lnTo>
                  <a:lnTo>
                    <a:pt x="195" y="124"/>
                  </a:lnTo>
                  <a:lnTo>
                    <a:pt x="196" y="116"/>
                  </a:lnTo>
                  <a:lnTo>
                    <a:pt x="198" y="108"/>
                  </a:lnTo>
                  <a:lnTo>
                    <a:pt x="200" y="103"/>
                  </a:lnTo>
                  <a:lnTo>
                    <a:pt x="199" y="95"/>
                  </a:lnTo>
                  <a:lnTo>
                    <a:pt x="199" y="92"/>
                  </a:lnTo>
                  <a:lnTo>
                    <a:pt x="198" y="89"/>
                  </a:lnTo>
                  <a:lnTo>
                    <a:pt x="198" y="90"/>
                  </a:lnTo>
                  <a:lnTo>
                    <a:pt x="194" y="91"/>
                  </a:lnTo>
                  <a:lnTo>
                    <a:pt x="193" y="96"/>
                  </a:lnTo>
                  <a:lnTo>
                    <a:pt x="188" y="104"/>
                  </a:lnTo>
                  <a:lnTo>
                    <a:pt x="184" y="117"/>
                  </a:lnTo>
                  <a:lnTo>
                    <a:pt x="177" y="124"/>
                  </a:lnTo>
                  <a:lnTo>
                    <a:pt x="170" y="132"/>
                  </a:lnTo>
                  <a:lnTo>
                    <a:pt x="164" y="138"/>
                  </a:lnTo>
                  <a:lnTo>
                    <a:pt x="159" y="146"/>
                  </a:lnTo>
                  <a:lnTo>
                    <a:pt x="153" y="152"/>
                  </a:lnTo>
                  <a:lnTo>
                    <a:pt x="147" y="159"/>
                  </a:lnTo>
                  <a:lnTo>
                    <a:pt x="140" y="164"/>
                  </a:lnTo>
                  <a:lnTo>
                    <a:pt x="132" y="170"/>
                  </a:lnTo>
                  <a:lnTo>
                    <a:pt x="135" y="159"/>
                  </a:lnTo>
                  <a:lnTo>
                    <a:pt x="140" y="149"/>
                  </a:lnTo>
                  <a:lnTo>
                    <a:pt x="143" y="138"/>
                  </a:lnTo>
                  <a:lnTo>
                    <a:pt x="148" y="129"/>
                  </a:lnTo>
                  <a:lnTo>
                    <a:pt x="149" y="123"/>
                  </a:lnTo>
                  <a:lnTo>
                    <a:pt x="152" y="118"/>
                  </a:lnTo>
                  <a:lnTo>
                    <a:pt x="154" y="112"/>
                  </a:lnTo>
                  <a:lnTo>
                    <a:pt x="157" y="107"/>
                  </a:lnTo>
                  <a:lnTo>
                    <a:pt x="158" y="102"/>
                  </a:lnTo>
                  <a:lnTo>
                    <a:pt x="159" y="96"/>
                  </a:lnTo>
                  <a:lnTo>
                    <a:pt x="159" y="91"/>
                  </a:lnTo>
                  <a:lnTo>
                    <a:pt x="160" y="85"/>
                  </a:lnTo>
                  <a:lnTo>
                    <a:pt x="152" y="87"/>
                  </a:lnTo>
                  <a:lnTo>
                    <a:pt x="147" y="92"/>
                  </a:lnTo>
                  <a:lnTo>
                    <a:pt x="140" y="96"/>
                  </a:lnTo>
                  <a:lnTo>
                    <a:pt x="135" y="103"/>
                  </a:lnTo>
                  <a:lnTo>
                    <a:pt x="131" y="107"/>
                  </a:lnTo>
                  <a:lnTo>
                    <a:pt x="128" y="113"/>
                  </a:lnTo>
                  <a:lnTo>
                    <a:pt x="125" y="120"/>
                  </a:lnTo>
                  <a:lnTo>
                    <a:pt x="122" y="127"/>
                  </a:lnTo>
                  <a:lnTo>
                    <a:pt x="117" y="134"/>
                  </a:lnTo>
                  <a:lnTo>
                    <a:pt x="113" y="142"/>
                  </a:lnTo>
                  <a:lnTo>
                    <a:pt x="108" y="147"/>
                  </a:lnTo>
                  <a:lnTo>
                    <a:pt x="105" y="156"/>
                  </a:lnTo>
                  <a:lnTo>
                    <a:pt x="100" y="161"/>
                  </a:lnTo>
                  <a:lnTo>
                    <a:pt x="95" y="167"/>
                  </a:lnTo>
                  <a:lnTo>
                    <a:pt x="89" y="173"/>
                  </a:lnTo>
                  <a:lnTo>
                    <a:pt x="82" y="178"/>
                  </a:lnTo>
                  <a:lnTo>
                    <a:pt x="81" y="172"/>
                  </a:lnTo>
                  <a:lnTo>
                    <a:pt x="83" y="165"/>
                  </a:lnTo>
                  <a:lnTo>
                    <a:pt x="86" y="158"/>
                  </a:lnTo>
                  <a:lnTo>
                    <a:pt x="89" y="152"/>
                  </a:lnTo>
                  <a:lnTo>
                    <a:pt x="92" y="145"/>
                  </a:lnTo>
                  <a:lnTo>
                    <a:pt x="95" y="137"/>
                  </a:lnTo>
                  <a:lnTo>
                    <a:pt x="99" y="131"/>
                  </a:lnTo>
                  <a:lnTo>
                    <a:pt x="102" y="124"/>
                  </a:lnTo>
                  <a:lnTo>
                    <a:pt x="105" y="118"/>
                  </a:lnTo>
                  <a:lnTo>
                    <a:pt x="108" y="111"/>
                  </a:lnTo>
                  <a:lnTo>
                    <a:pt x="110" y="105"/>
                  </a:lnTo>
                  <a:lnTo>
                    <a:pt x="111" y="100"/>
                  </a:lnTo>
                  <a:lnTo>
                    <a:pt x="110" y="94"/>
                  </a:lnTo>
                  <a:lnTo>
                    <a:pt x="108" y="92"/>
                  </a:lnTo>
                  <a:lnTo>
                    <a:pt x="104" y="87"/>
                  </a:lnTo>
                  <a:lnTo>
                    <a:pt x="100" y="85"/>
                  </a:lnTo>
                  <a:lnTo>
                    <a:pt x="89" y="94"/>
                  </a:lnTo>
                  <a:lnTo>
                    <a:pt x="81" y="104"/>
                  </a:lnTo>
                  <a:lnTo>
                    <a:pt x="78" y="109"/>
                  </a:lnTo>
                  <a:lnTo>
                    <a:pt x="75" y="114"/>
                  </a:lnTo>
                  <a:lnTo>
                    <a:pt x="72" y="121"/>
                  </a:lnTo>
                  <a:lnTo>
                    <a:pt x="70" y="126"/>
                  </a:lnTo>
                  <a:lnTo>
                    <a:pt x="66" y="133"/>
                  </a:lnTo>
                  <a:lnTo>
                    <a:pt x="65" y="138"/>
                  </a:lnTo>
                  <a:lnTo>
                    <a:pt x="63" y="145"/>
                  </a:lnTo>
                  <a:lnTo>
                    <a:pt x="60" y="150"/>
                  </a:lnTo>
                  <a:lnTo>
                    <a:pt x="57" y="156"/>
                  </a:lnTo>
                  <a:lnTo>
                    <a:pt x="55" y="162"/>
                  </a:lnTo>
                  <a:lnTo>
                    <a:pt x="53" y="167"/>
                  </a:lnTo>
                  <a:lnTo>
                    <a:pt x="51" y="175"/>
                  </a:lnTo>
                  <a:lnTo>
                    <a:pt x="45" y="175"/>
                  </a:lnTo>
                  <a:lnTo>
                    <a:pt x="40" y="175"/>
                  </a:lnTo>
                  <a:lnTo>
                    <a:pt x="33" y="175"/>
                  </a:lnTo>
                  <a:lnTo>
                    <a:pt x="29" y="175"/>
                  </a:lnTo>
                  <a:lnTo>
                    <a:pt x="33" y="165"/>
                  </a:lnTo>
                  <a:lnTo>
                    <a:pt x="39" y="156"/>
                  </a:lnTo>
                  <a:lnTo>
                    <a:pt x="42" y="146"/>
                  </a:lnTo>
                  <a:lnTo>
                    <a:pt x="45" y="136"/>
                  </a:lnTo>
                  <a:lnTo>
                    <a:pt x="46" y="126"/>
                  </a:lnTo>
                  <a:lnTo>
                    <a:pt x="47" y="117"/>
                  </a:lnTo>
                  <a:lnTo>
                    <a:pt x="46" y="108"/>
                  </a:lnTo>
                  <a:lnTo>
                    <a:pt x="46" y="99"/>
                  </a:lnTo>
                  <a:lnTo>
                    <a:pt x="43" y="90"/>
                  </a:lnTo>
                  <a:lnTo>
                    <a:pt x="40" y="81"/>
                  </a:lnTo>
                  <a:lnTo>
                    <a:pt x="35" y="71"/>
                  </a:lnTo>
                  <a:lnTo>
                    <a:pt x="31" y="65"/>
                  </a:lnTo>
                  <a:lnTo>
                    <a:pt x="23" y="56"/>
                  </a:lnTo>
                  <a:lnTo>
                    <a:pt x="17" y="51"/>
                  </a:lnTo>
                  <a:lnTo>
                    <a:pt x="8" y="43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20" y="31"/>
                  </a:lnTo>
                  <a:lnTo>
                    <a:pt x="31" y="29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4" y="20"/>
                  </a:lnTo>
                  <a:lnTo>
                    <a:pt x="75" y="19"/>
                  </a:lnTo>
                  <a:lnTo>
                    <a:pt x="87" y="18"/>
                  </a:lnTo>
                  <a:lnTo>
                    <a:pt x="98" y="15"/>
                  </a:lnTo>
                  <a:lnTo>
                    <a:pt x="108" y="14"/>
                  </a:lnTo>
                  <a:lnTo>
                    <a:pt x="119" y="11"/>
                  </a:lnTo>
                  <a:lnTo>
                    <a:pt x="131" y="10"/>
                  </a:lnTo>
                  <a:lnTo>
                    <a:pt x="142" y="7"/>
                  </a:lnTo>
                  <a:lnTo>
                    <a:pt x="153" y="5"/>
                  </a:lnTo>
                  <a:lnTo>
                    <a:pt x="164" y="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8" name="Freeform 479"/>
            <p:cNvSpPr>
              <a:spLocks/>
            </p:cNvSpPr>
            <p:nvPr/>
          </p:nvSpPr>
          <p:spPr bwMode="auto">
            <a:xfrm>
              <a:off x="6923" y="3919"/>
              <a:ext cx="53" cy="38"/>
            </a:xfrm>
            <a:custGeom>
              <a:avLst/>
              <a:gdLst>
                <a:gd name="T0" fmla="*/ 0 w 209"/>
                <a:gd name="T1" fmla="*/ 0 h 151"/>
                <a:gd name="T2" fmla="*/ 0 w 209"/>
                <a:gd name="T3" fmla="*/ 0 h 151"/>
                <a:gd name="T4" fmla="*/ 0 w 209"/>
                <a:gd name="T5" fmla="*/ 0 h 151"/>
                <a:gd name="T6" fmla="*/ 0 w 209"/>
                <a:gd name="T7" fmla="*/ 0 h 151"/>
                <a:gd name="T8" fmla="*/ 0 w 209"/>
                <a:gd name="T9" fmla="*/ 0 h 151"/>
                <a:gd name="T10" fmla="*/ 0 w 209"/>
                <a:gd name="T11" fmla="*/ 0 h 151"/>
                <a:gd name="T12" fmla="*/ 0 w 209"/>
                <a:gd name="T13" fmla="*/ 0 h 151"/>
                <a:gd name="T14" fmla="*/ 0 w 209"/>
                <a:gd name="T15" fmla="*/ 0 h 151"/>
                <a:gd name="T16" fmla="*/ 0 w 209"/>
                <a:gd name="T17" fmla="*/ 0 h 151"/>
                <a:gd name="T18" fmla="*/ 0 w 209"/>
                <a:gd name="T19" fmla="*/ 0 h 151"/>
                <a:gd name="T20" fmla="*/ 0 w 209"/>
                <a:gd name="T21" fmla="*/ 0 h 151"/>
                <a:gd name="T22" fmla="*/ 0 w 209"/>
                <a:gd name="T23" fmla="*/ 0 h 151"/>
                <a:gd name="T24" fmla="*/ 0 w 209"/>
                <a:gd name="T25" fmla="*/ 0 h 151"/>
                <a:gd name="T26" fmla="*/ 0 w 209"/>
                <a:gd name="T27" fmla="*/ 0 h 151"/>
                <a:gd name="T28" fmla="*/ 0 w 209"/>
                <a:gd name="T29" fmla="*/ 0 h 151"/>
                <a:gd name="T30" fmla="*/ 0 w 209"/>
                <a:gd name="T31" fmla="*/ 0 h 151"/>
                <a:gd name="T32" fmla="*/ 0 w 209"/>
                <a:gd name="T33" fmla="*/ 0 h 151"/>
                <a:gd name="T34" fmla="*/ 0 w 209"/>
                <a:gd name="T35" fmla="*/ 0 h 151"/>
                <a:gd name="T36" fmla="*/ 0 w 209"/>
                <a:gd name="T37" fmla="*/ 0 h 151"/>
                <a:gd name="T38" fmla="*/ 0 w 209"/>
                <a:gd name="T39" fmla="*/ 0 h 151"/>
                <a:gd name="T40" fmla="*/ 0 w 209"/>
                <a:gd name="T41" fmla="*/ 0 h 151"/>
                <a:gd name="T42" fmla="*/ 0 w 209"/>
                <a:gd name="T43" fmla="*/ 0 h 151"/>
                <a:gd name="T44" fmla="*/ 0 w 209"/>
                <a:gd name="T45" fmla="*/ 0 h 151"/>
                <a:gd name="T46" fmla="*/ 0 w 209"/>
                <a:gd name="T47" fmla="*/ 0 h 151"/>
                <a:gd name="T48" fmla="*/ 0 w 209"/>
                <a:gd name="T49" fmla="*/ 0 h 151"/>
                <a:gd name="T50" fmla="*/ 0 w 209"/>
                <a:gd name="T51" fmla="*/ 0 h 151"/>
                <a:gd name="T52" fmla="*/ 0 w 209"/>
                <a:gd name="T53" fmla="*/ 0 h 151"/>
                <a:gd name="T54" fmla="*/ 0 w 209"/>
                <a:gd name="T55" fmla="*/ 0 h 151"/>
                <a:gd name="T56" fmla="*/ 0 w 209"/>
                <a:gd name="T57" fmla="*/ 0 h 151"/>
                <a:gd name="T58" fmla="*/ 0 w 209"/>
                <a:gd name="T59" fmla="*/ 0 h 151"/>
                <a:gd name="T60" fmla="*/ 0 w 209"/>
                <a:gd name="T61" fmla="*/ 0 h 151"/>
                <a:gd name="T62" fmla="*/ 0 w 209"/>
                <a:gd name="T63" fmla="*/ 0 h 151"/>
                <a:gd name="T64" fmla="*/ 0 w 209"/>
                <a:gd name="T65" fmla="*/ 0 h 151"/>
                <a:gd name="T66" fmla="*/ 0 w 209"/>
                <a:gd name="T67" fmla="*/ 0 h 151"/>
                <a:gd name="T68" fmla="*/ 0 w 209"/>
                <a:gd name="T69" fmla="*/ 0 h 151"/>
                <a:gd name="T70" fmla="*/ 0 w 209"/>
                <a:gd name="T71" fmla="*/ 0 h 151"/>
                <a:gd name="T72" fmla="*/ 0 w 209"/>
                <a:gd name="T73" fmla="*/ 0 h 151"/>
                <a:gd name="T74" fmla="*/ 0 w 209"/>
                <a:gd name="T75" fmla="*/ 0 h 151"/>
                <a:gd name="T76" fmla="*/ 0 w 209"/>
                <a:gd name="T77" fmla="*/ 0 h 151"/>
                <a:gd name="T78" fmla="*/ 0 w 209"/>
                <a:gd name="T79" fmla="*/ 0 h 151"/>
                <a:gd name="T80" fmla="*/ 0 w 209"/>
                <a:gd name="T81" fmla="*/ 0 h 151"/>
                <a:gd name="T82" fmla="*/ 0 w 209"/>
                <a:gd name="T83" fmla="*/ 0 h 151"/>
                <a:gd name="T84" fmla="*/ 0 w 209"/>
                <a:gd name="T85" fmla="*/ 0 h 151"/>
                <a:gd name="T86" fmla="*/ 0 w 209"/>
                <a:gd name="T87" fmla="*/ 0 h 151"/>
                <a:gd name="T88" fmla="*/ 0 w 209"/>
                <a:gd name="T89" fmla="*/ 0 h 151"/>
                <a:gd name="T90" fmla="*/ 0 w 209"/>
                <a:gd name="T91" fmla="*/ 0 h 151"/>
                <a:gd name="T92" fmla="*/ 0 w 209"/>
                <a:gd name="T93" fmla="*/ 0 h 15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9"/>
                <a:gd name="T142" fmla="*/ 0 h 151"/>
                <a:gd name="T143" fmla="*/ 209 w 209"/>
                <a:gd name="T144" fmla="*/ 151 h 15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9" h="151">
                  <a:moveTo>
                    <a:pt x="185" y="1"/>
                  </a:moveTo>
                  <a:lnTo>
                    <a:pt x="191" y="0"/>
                  </a:lnTo>
                  <a:lnTo>
                    <a:pt x="195" y="0"/>
                  </a:lnTo>
                  <a:lnTo>
                    <a:pt x="198" y="2"/>
                  </a:lnTo>
                  <a:lnTo>
                    <a:pt x="203" y="6"/>
                  </a:lnTo>
                  <a:lnTo>
                    <a:pt x="203" y="10"/>
                  </a:lnTo>
                  <a:lnTo>
                    <a:pt x="204" y="14"/>
                  </a:lnTo>
                  <a:lnTo>
                    <a:pt x="204" y="19"/>
                  </a:lnTo>
                  <a:lnTo>
                    <a:pt x="206" y="25"/>
                  </a:lnTo>
                  <a:lnTo>
                    <a:pt x="204" y="30"/>
                  </a:lnTo>
                  <a:lnTo>
                    <a:pt x="203" y="37"/>
                  </a:lnTo>
                  <a:lnTo>
                    <a:pt x="203" y="42"/>
                  </a:lnTo>
                  <a:lnTo>
                    <a:pt x="203" y="48"/>
                  </a:lnTo>
                  <a:lnTo>
                    <a:pt x="203" y="53"/>
                  </a:lnTo>
                  <a:lnTo>
                    <a:pt x="203" y="59"/>
                  </a:lnTo>
                  <a:lnTo>
                    <a:pt x="203" y="64"/>
                  </a:lnTo>
                  <a:lnTo>
                    <a:pt x="204" y="69"/>
                  </a:lnTo>
                  <a:lnTo>
                    <a:pt x="192" y="67"/>
                  </a:lnTo>
                  <a:lnTo>
                    <a:pt x="184" y="67"/>
                  </a:lnTo>
                  <a:lnTo>
                    <a:pt x="174" y="67"/>
                  </a:lnTo>
                  <a:lnTo>
                    <a:pt x="167" y="70"/>
                  </a:lnTo>
                  <a:lnTo>
                    <a:pt x="159" y="72"/>
                  </a:lnTo>
                  <a:lnTo>
                    <a:pt x="153" y="77"/>
                  </a:lnTo>
                  <a:lnTo>
                    <a:pt x="147" y="83"/>
                  </a:lnTo>
                  <a:lnTo>
                    <a:pt x="142" y="91"/>
                  </a:lnTo>
                  <a:lnTo>
                    <a:pt x="149" y="91"/>
                  </a:lnTo>
                  <a:lnTo>
                    <a:pt x="156" y="91"/>
                  </a:lnTo>
                  <a:lnTo>
                    <a:pt x="165" y="91"/>
                  </a:lnTo>
                  <a:lnTo>
                    <a:pt x="173" y="91"/>
                  </a:lnTo>
                  <a:lnTo>
                    <a:pt x="179" y="90"/>
                  </a:lnTo>
                  <a:lnTo>
                    <a:pt x="189" y="88"/>
                  </a:lnTo>
                  <a:lnTo>
                    <a:pt x="196" y="87"/>
                  </a:lnTo>
                  <a:lnTo>
                    <a:pt x="204" y="86"/>
                  </a:lnTo>
                  <a:lnTo>
                    <a:pt x="206" y="94"/>
                  </a:lnTo>
                  <a:lnTo>
                    <a:pt x="207" y="101"/>
                  </a:lnTo>
                  <a:lnTo>
                    <a:pt x="208" y="108"/>
                  </a:lnTo>
                  <a:lnTo>
                    <a:pt x="209" y="115"/>
                  </a:lnTo>
                  <a:lnTo>
                    <a:pt x="201" y="115"/>
                  </a:lnTo>
                  <a:lnTo>
                    <a:pt x="191" y="115"/>
                  </a:lnTo>
                  <a:lnTo>
                    <a:pt x="183" y="115"/>
                  </a:lnTo>
                  <a:lnTo>
                    <a:pt x="175" y="118"/>
                  </a:lnTo>
                  <a:lnTo>
                    <a:pt x="166" y="119"/>
                  </a:lnTo>
                  <a:lnTo>
                    <a:pt x="157" y="121"/>
                  </a:lnTo>
                  <a:lnTo>
                    <a:pt x="149" y="122"/>
                  </a:lnTo>
                  <a:lnTo>
                    <a:pt x="143" y="125"/>
                  </a:lnTo>
                  <a:lnTo>
                    <a:pt x="133" y="125"/>
                  </a:lnTo>
                  <a:lnTo>
                    <a:pt x="126" y="127"/>
                  </a:lnTo>
                  <a:lnTo>
                    <a:pt x="119" y="130"/>
                  </a:lnTo>
                  <a:lnTo>
                    <a:pt x="112" y="132"/>
                  </a:lnTo>
                  <a:lnTo>
                    <a:pt x="106" y="133"/>
                  </a:lnTo>
                  <a:lnTo>
                    <a:pt x="98" y="134"/>
                  </a:lnTo>
                  <a:lnTo>
                    <a:pt x="94" y="135"/>
                  </a:lnTo>
                  <a:lnTo>
                    <a:pt x="89" y="136"/>
                  </a:lnTo>
                  <a:lnTo>
                    <a:pt x="80" y="138"/>
                  </a:lnTo>
                  <a:lnTo>
                    <a:pt x="72" y="143"/>
                  </a:lnTo>
                  <a:lnTo>
                    <a:pt x="63" y="146"/>
                  </a:lnTo>
                  <a:lnTo>
                    <a:pt x="55" y="148"/>
                  </a:lnTo>
                  <a:lnTo>
                    <a:pt x="47" y="149"/>
                  </a:lnTo>
                  <a:lnTo>
                    <a:pt x="39" y="151"/>
                  </a:lnTo>
                  <a:lnTo>
                    <a:pt x="32" y="151"/>
                  </a:lnTo>
                  <a:lnTo>
                    <a:pt x="26" y="151"/>
                  </a:lnTo>
                  <a:lnTo>
                    <a:pt x="19" y="148"/>
                  </a:lnTo>
                  <a:lnTo>
                    <a:pt x="14" y="146"/>
                  </a:lnTo>
                  <a:lnTo>
                    <a:pt x="8" y="141"/>
                  </a:lnTo>
                  <a:lnTo>
                    <a:pt x="6" y="136"/>
                  </a:lnTo>
                  <a:lnTo>
                    <a:pt x="3" y="130"/>
                  </a:lnTo>
                  <a:lnTo>
                    <a:pt x="2" y="122"/>
                  </a:lnTo>
                  <a:lnTo>
                    <a:pt x="2" y="112"/>
                  </a:lnTo>
                  <a:lnTo>
                    <a:pt x="6" y="103"/>
                  </a:lnTo>
                  <a:lnTo>
                    <a:pt x="1" y="85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6" y="53"/>
                  </a:lnTo>
                  <a:lnTo>
                    <a:pt x="12" y="45"/>
                  </a:lnTo>
                  <a:lnTo>
                    <a:pt x="20" y="40"/>
                  </a:lnTo>
                  <a:lnTo>
                    <a:pt x="29" y="35"/>
                  </a:lnTo>
                  <a:lnTo>
                    <a:pt x="41" y="32"/>
                  </a:lnTo>
                  <a:lnTo>
                    <a:pt x="53" y="30"/>
                  </a:lnTo>
                  <a:lnTo>
                    <a:pt x="65" y="28"/>
                  </a:lnTo>
                  <a:lnTo>
                    <a:pt x="78" y="25"/>
                  </a:lnTo>
                  <a:lnTo>
                    <a:pt x="91" y="24"/>
                  </a:lnTo>
                  <a:lnTo>
                    <a:pt x="103" y="21"/>
                  </a:lnTo>
                  <a:lnTo>
                    <a:pt x="116" y="20"/>
                  </a:lnTo>
                  <a:lnTo>
                    <a:pt x="129" y="16"/>
                  </a:lnTo>
                  <a:lnTo>
                    <a:pt x="139" y="13"/>
                  </a:lnTo>
                  <a:lnTo>
                    <a:pt x="144" y="12"/>
                  </a:lnTo>
                  <a:lnTo>
                    <a:pt x="151" y="11"/>
                  </a:lnTo>
                  <a:lnTo>
                    <a:pt x="156" y="10"/>
                  </a:lnTo>
                  <a:lnTo>
                    <a:pt x="162" y="7"/>
                  </a:lnTo>
                  <a:lnTo>
                    <a:pt x="167" y="5"/>
                  </a:lnTo>
                  <a:lnTo>
                    <a:pt x="172" y="3"/>
                  </a:lnTo>
                  <a:lnTo>
                    <a:pt x="178" y="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9" name="Freeform 480"/>
            <p:cNvSpPr>
              <a:spLocks/>
            </p:cNvSpPr>
            <p:nvPr/>
          </p:nvSpPr>
          <p:spPr bwMode="auto">
            <a:xfrm>
              <a:off x="7099" y="3923"/>
              <a:ext cx="63" cy="72"/>
            </a:xfrm>
            <a:custGeom>
              <a:avLst/>
              <a:gdLst>
                <a:gd name="T0" fmla="*/ 0 w 253"/>
                <a:gd name="T1" fmla="*/ 0 h 289"/>
                <a:gd name="T2" fmla="*/ 0 w 253"/>
                <a:gd name="T3" fmla="*/ 0 h 289"/>
                <a:gd name="T4" fmla="*/ 0 w 253"/>
                <a:gd name="T5" fmla="*/ 0 h 289"/>
                <a:gd name="T6" fmla="*/ 0 w 253"/>
                <a:gd name="T7" fmla="*/ 0 h 289"/>
                <a:gd name="T8" fmla="*/ 0 w 253"/>
                <a:gd name="T9" fmla="*/ 0 h 289"/>
                <a:gd name="T10" fmla="*/ 0 w 253"/>
                <a:gd name="T11" fmla="*/ 0 h 289"/>
                <a:gd name="T12" fmla="*/ 0 w 253"/>
                <a:gd name="T13" fmla="*/ 0 h 289"/>
                <a:gd name="T14" fmla="*/ 0 w 253"/>
                <a:gd name="T15" fmla="*/ 0 h 289"/>
                <a:gd name="T16" fmla="*/ 0 w 253"/>
                <a:gd name="T17" fmla="*/ 0 h 289"/>
                <a:gd name="T18" fmla="*/ 0 w 253"/>
                <a:gd name="T19" fmla="*/ 0 h 289"/>
                <a:gd name="T20" fmla="*/ 0 w 253"/>
                <a:gd name="T21" fmla="*/ 0 h 289"/>
                <a:gd name="T22" fmla="*/ 0 w 253"/>
                <a:gd name="T23" fmla="*/ 0 h 289"/>
                <a:gd name="T24" fmla="*/ 0 w 253"/>
                <a:gd name="T25" fmla="*/ 0 h 289"/>
                <a:gd name="T26" fmla="*/ 0 w 253"/>
                <a:gd name="T27" fmla="*/ 0 h 289"/>
                <a:gd name="T28" fmla="*/ 0 w 253"/>
                <a:gd name="T29" fmla="*/ 0 h 289"/>
                <a:gd name="T30" fmla="*/ 0 w 253"/>
                <a:gd name="T31" fmla="*/ 0 h 289"/>
                <a:gd name="T32" fmla="*/ 0 w 253"/>
                <a:gd name="T33" fmla="*/ 0 h 289"/>
                <a:gd name="T34" fmla="*/ 0 w 253"/>
                <a:gd name="T35" fmla="*/ 0 h 289"/>
                <a:gd name="T36" fmla="*/ 0 w 253"/>
                <a:gd name="T37" fmla="*/ 0 h 289"/>
                <a:gd name="T38" fmla="*/ 0 w 253"/>
                <a:gd name="T39" fmla="*/ 0 h 289"/>
                <a:gd name="T40" fmla="*/ 0 w 253"/>
                <a:gd name="T41" fmla="*/ 0 h 289"/>
                <a:gd name="T42" fmla="*/ 0 w 253"/>
                <a:gd name="T43" fmla="*/ 0 h 289"/>
                <a:gd name="T44" fmla="*/ 0 w 253"/>
                <a:gd name="T45" fmla="*/ 0 h 289"/>
                <a:gd name="T46" fmla="*/ 0 w 253"/>
                <a:gd name="T47" fmla="*/ 0 h 289"/>
                <a:gd name="T48" fmla="*/ 0 w 253"/>
                <a:gd name="T49" fmla="*/ 0 h 289"/>
                <a:gd name="T50" fmla="*/ 0 w 253"/>
                <a:gd name="T51" fmla="*/ 0 h 289"/>
                <a:gd name="T52" fmla="*/ 0 w 253"/>
                <a:gd name="T53" fmla="*/ 0 h 289"/>
                <a:gd name="T54" fmla="*/ 0 w 253"/>
                <a:gd name="T55" fmla="*/ 0 h 289"/>
                <a:gd name="T56" fmla="*/ 0 w 253"/>
                <a:gd name="T57" fmla="*/ 0 h 289"/>
                <a:gd name="T58" fmla="*/ 0 w 253"/>
                <a:gd name="T59" fmla="*/ 0 h 289"/>
                <a:gd name="T60" fmla="*/ 0 w 253"/>
                <a:gd name="T61" fmla="*/ 0 h 289"/>
                <a:gd name="T62" fmla="*/ 0 w 253"/>
                <a:gd name="T63" fmla="*/ 0 h 289"/>
                <a:gd name="T64" fmla="*/ 0 w 253"/>
                <a:gd name="T65" fmla="*/ 0 h 289"/>
                <a:gd name="T66" fmla="*/ 0 w 253"/>
                <a:gd name="T67" fmla="*/ 0 h 289"/>
                <a:gd name="T68" fmla="*/ 0 w 253"/>
                <a:gd name="T69" fmla="*/ 0 h 289"/>
                <a:gd name="T70" fmla="*/ 0 w 253"/>
                <a:gd name="T71" fmla="*/ 0 h 289"/>
                <a:gd name="T72" fmla="*/ 0 w 253"/>
                <a:gd name="T73" fmla="*/ 0 h 289"/>
                <a:gd name="T74" fmla="*/ 0 w 253"/>
                <a:gd name="T75" fmla="*/ 0 h 289"/>
                <a:gd name="T76" fmla="*/ 0 w 253"/>
                <a:gd name="T77" fmla="*/ 0 h 289"/>
                <a:gd name="T78" fmla="*/ 0 w 253"/>
                <a:gd name="T79" fmla="*/ 0 h 289"/>
                <a:gd name="T80" fmla="*/ 0 w 253"/>
                <a:gd name="T81" fmla="*/ 0 h 2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3"/>
                <a:gd name="T124" fmla="*/ 0 h 289"/>
                <a:gd name="T125" fmla="*/ 253 w 253"/>
                <a:gd name="T126" fmla="*/ 289 h 28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3" h="289">
                  <a:moveTo>
                    <a:pt x="252" y="142"/>
                  </a:moveTo>
                  <a:lnTo>
                    <a:pt x="250" y="152"/>
                  </a:lnTo>
                  <a:lnTo>
                    <a:pt x="249" y="162"/>
                  </a:lnTo>
                  <a:lnTo>
                    <a:pt x="247" y="171"/>
                  </a:lnTo>
                  <a:lnTo>
                    <a:pt x="246" y="181"/>
                  </a:lnTo>
                  <a:lnTo>
                    <a:pt x="243" y="188"/>
                  </a:lnTo>
                  <a:lnTo>
                    <a:pt x="241" y="197"/>
                  </a:lnTo>
                  <a:lnTo>
                    <a:pt x="237" y="205"/>
                  </a:lnTo>
                  <a:lnTo>
                    <a:pt x="233" y="214"/>
                  </a:lnTo>
                  <a:lnTo>
                    <a:pt x="229" y="221"/>
                  </a:lnTo>
                  <a:lnTo>
                    <a:pt x="224" y="227"/>
                  </a:lnTo>
                  <a:lnTo>
                    <a:pt x="220" y="235"/>
                  </a:lnTo>
                  <a:lnTo>
                    <a:pt x="215" y="241"/>
                  </a:lnTo>
                  <a:lnTo>
                    <a:pt x="209" y="246"/>
                  </a:lnTo>
                  <a:lnTo>
                    <a:pt x="203" y="252"/>
                  </a:lnTo>
                  <a:lnTo>
                    <a:pt x="197" y="257"/>
                  </a:lnTo>
                  <a:lnTo>
                    <a:pt x="191" y="263"/>
                  </a:lnTo>
                  <a:lnTo>
                    <a:pt x="178" y="270"/>
                  </a:lnTo>
                  <a:lnTo>
                    <a:pt x="165" y="278"/>
                  </a:lnTo>
                  <a:lnTo>
                    <a:pt x="152" y="282"/>
                  </a:lnTo>
                  <a:lnTo>
                    <a:pt x="140" y="286"/>
                  </a:lnTo>
                  <a:lnTo>
                    <a:pt x="125" y="289"/>
                  </a:lnTo>
                  <a:lnTo>
                    <a:pt x="111" y="289"/>
                  </a:lnTo>
                  <a:lnTo>
                    <a:pt x="97" y="288"/>
                  </a:lnTo>
                  <a:lnTo>
                    <a:pt x="84" y="285"/>
                  </a:lnTo>
                  <a:lnTo>
                    <a:pt x="70" y="280"/>
                  </a:lnTo>
                  <a:lnTo>
                    <a:pt x="59" y="273"/>
                  </a:lnTo>
                  <a:lnTo>
                    <a:pt x="46" y="266"/>
                  </a:lnTo>
                  <a:lnTo>
                    <a:pt x="36" y="257"/>
                  </a:lnTo>
                  <a:lnTo>
                    <a:pt x="26" y="244"/>
                  </a:lnTo>
                  <a:lnTo>
                    <a:pt x="18" y="231"/>
                  </a:lnTo>
                  <a:lnTo>
                    <a:pt x="12" y="216"/>
                  </a:lnTo>
                  <a:lnTo>
                    <a:pt x="7" y="200"/>
                  </a:lnTo>
                  <a:lnTo>
                    <a:pt x="3" y="185"/>
                  </a:lnTo>
                  <a:lnTo>
                    <a:pt x="1" y="170"/>
                  </a:lnTo>
                  <a:lnTo>
                    <a:pt x="0" y="155"/>
                  </a:lnTo>
                  <a:lnTo>
                    <a:pt x="1" y="140"/>
                  </a:lnTo>
                  <a:lnTo>
                    <a:pt x="1" y="125"/>
                  </a:lnTo>
                  <a:lnTo>
                    <a:pt x="3" y="110"/>
                  </a:lnTo>
                  <a:lnTo>
                    <a:pt x="7" y="96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4" y="57"/>
                  </a:lnTo>
                  <a:lnTo>
                    <a:pt x="31" y="46"/>
                  </a:lnTo>
                  <a:lnTo>
                    <a:pt x="41" y="37"/>
                  </a:lnTo>
                  <a:lnTo>
                    <a:pt x="50" y="27"/>
                  </a:lnTo>
                  <a:lnTo>
                    <a:pt x="62" y="20"/>
                  </a:lnTo>
                  <a:lnTo>
                    <a:pt x="76" y="15"/>
                  </a:lnTo>
                  <a:lnTo>
                    <a:pt x="91" y="12"/>
                  </a:lnTo>
                  <a:lnTo>
                    <a:pt x="105" y="6"/>
                  </a:lnTo>
                  <a:lnTo>
                    <a:pt x="119" y="5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55" y="0"/>
                  </a:lnTo>
                  <a:lnTo>
                    <a:pt x="166" y="0"/>
                  </a:lnTo>
                  <a:lnTo>
                    <a:pt x="176" y="1"/>
                  </a:lnTo>
                  <a:lnTo>
                    <a:pt x="185" y="3"/>
                  </a:lnTo>
                  <a:lnTo>
                    <a:pt x="194" y="4"/>
                  </a:lnTo>
                  <a:lnTo>
                    <a:pt x="202" y="5"/>
                  </a:lnTo>
                  <a:lnTo>
                    <a:pt x="209" y="9"/>
                  </a:lnTo>
                  <a:lnTo>
                    <a:pt x="215" y="13"/>
                  </a:lnTo>
                  <a:lnTo>
                    <a:pt x="220" y="15"/>
                  </a:lnTo>
                  <a:lnTo>
                    <a:pt x="226" y="20"/>
                  </a:lnTo>
                  <a:lnTo>
                    <a:pt x="231" y="26"/>
                  </a:lnTo>
                  <a:lnTo>
                    <a:pt x="236" y="31"/>
                  </a:lnTo>
                  <a:lnTo>
                    <a:pt x="238" y="37"/>
                  </a:lnTo>
                  <a:lnTo>
                    <a:pt x="242" y="42"/>
                  </a:lnTo>
                  <a:lnTo>
                    <a:pt x="244" y="49"/>
                  </a:lnTo>
                  <a:lnTo>
                    <a:pt x="247" y="56"/>
                  </a:lnTo>
                  <a:lnTo>
                    <a:pt x="248" y="62"/>
                  </a:lnTo>
                  <a:lnTo>
                    <a:pt x="249" y="69"/>
                  </a:lnTo>
                  <a:lnTo>
                    <a:pt x="250" y="76"/>
                  </a:lnTo>
                  <a:lnTo>
                    <a:pt x="252" y="83"/>
                  </a:lnTo>
                  <a:lnTo>
                    <a:pt x="252" y="90"/>
                  </a:lnTo>
                  <a:lnTo>
                    <a:pt x="252" y="98"/>
                  </a:lnTo>
                  <a:lnTo>
                    <a:pt x="252" y="105"/>
                  </a:lnTo>
                  <a:lnTo>
                    <a:pt x="253" y="112"/>
                  </a:lnTo>
                  <a:lnTo>
                    <a:pt x="252" y="120"/>
                  </a:lnTo>
                  <a:lnTo>
                    <a:pt x="252" y="128"/>
                  </a:lnTo>
                  <a:lnTo>
                    <a:pt x="252" y="134"/>
                  </a:lnTo>
                  <a:lnTo>
                    <a:pt x="252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0" name="Freeform 481"/>
            <p:cNvSpPr>
              <a:spLocks/>
            </p:cNvSpPr>
            <p:nvPr/>
          </p:nvSpPr>
          <p:spPr bwMode="auto">
            <a:xfrm>
              <a:off x="6512" y="3922"/>
              <a:ext cx="22" cy="21"/>
            </a:xfrm>
            <a:custGeom>
              <a:avLst/>
              <a:gdLst>
                <a:gd name="T0" fmla="*/ 0 w 91"/>
                <a:gd name="T1" fmla="*/ 0 h 83"/>
                <a:gd name="T2" fmla="*/ 0 w 91"/>
                <a:gd name="T3" fmla="*/ 0 h 83"/>
                <a:gd name="T4" fmla="*/ 0 w 91"/>
                <a:gd name="T5" fmla="*/ 0 h 83"/>
                <a:gd name="T6" fmla="*/ 0 w 91"/>
                <a:gd name="T7" fmla="*/ 0 h 83"/>
                <a:gd name="T8" fmla="*/ 0 w 91"/>
                <a:gd name="T9" fmla="*/ 0 h 83"/>
                <a:gd name="T10" fmla="*/ 0 w 91"/>
                <a:gd name="T11" fmla="*/ 0 h 83"/>
                <a:gd name="T12" fmla="*/ 0 w 91"/>
                <a:gd name="T13" fmla="*/ 0 h 83"/>
                <a:gd name="T14" fmla="*/ 0 w 91"/>
                <a:gd name="T15" fmla="*/ 0 h 83"/>
                <a:gd name="T16" fmla="*/ 0 w 91"/>
                <a:gd name="T17" fmla="*/ 0 h 83"/>
                <a:gd name="T18" fmla="*/ 0 w 91"/>
                <a:gd name="T19" fmla="*/ 0 h 83"/>
                <a:gd name="T20" fmla="*/ 0 w 91"/>
                <a:gd name="T21" fmla="*/ 0 h 83"/>
                <a:gd name="T22" fmla="*/ 0 w 91"/>
                <a:gd name="T23" fmla="*/ 0 h 83"/>
                <a:gd name="T24" fmla="*/ 0 w 91"/>
                <a:gd name="T25" fmla="*/ 0 h 83"/>
                <a:gd name="T26" fmla="*/ 0 w 91"/>
                <a:gd name="T27" fmla="*/ 0 h 83"/>
                <a:gd name="T28" fmla="*/ 0 w 91"/>
                <a:gd name="T29" fmla="*/ 0 h 83"/>
                <a:gd name="T30" fmla="*/ 0 w 91"/>
                <a:gd name="T31" fmla="*/ 0 h 83"/>
                <a:gd name="T32" fmla="*/ 0 w 91"/>
                <a:gd name="T33" fmla="*/ 0 h 83"/>
                <a:gd name="T34" fmla="*/ 0 w 91"/>
                <a:gd name="T35" fmla="*/ 0 h 83"/>
                <a:gd name="T36" fmla="*/ 0 w 91"/>
                <a:gd name="T37" fmla="*/ 0 h 83"/>
                <a:gd name="T38" fmla="*/ 0 w 91"/>
                <a:gd name="T39" fmla="*/ 0 h 83"/>
                <a:gd name="T40" fmla="*/ 0 w 91"/>
                <a:gd name="T41" fmla="*/ 0 h 83"/>
                <a:gd name="T42" fmla="*/ 0 w 91"/>
                <a:gd name="T43" fmla="*/ 0 h 83"/>
                <a:gd name="T44" fmla="*/ 0 w 91"/>
                <a:gd name="T45" fmla="*/ 0 h 83"/>
                <a:gd name="T46" fmla="*/ 0 w 91"/>
                <a:gd name="T47" fmla="*/ 0 h 83"/>
                <a:gd name="T48" fmla="*/ 0 w 91"/>
                <a:gd name="T49" fmla="*/ 0 h 83"/>
                <a:gd name="T50" fmla="*/ 0 w 91"/>
                <a:gd name="T51" fmla="*/ 0 h 83"/>
                <a:gd name="T52" fmla="*/ 0 w 91"/>
                <a:gd name="T53" fmla="*/ 0 h 83"/>
                <a:gd name="T54" fmla="*/ 0 w 91"/>
                <a:gd name="T55" fmla="*/ 0 h 83"/>
                <a:gd name="T56" fmla="*/ 0 w 91"/>
                <a:gd name="T57" fmla="*/ 0 h 83"/>
                <a:gd name="T58" fmla="*/ 0 w 91"/>
                <a:gd name="T59" fmla="*/ 0 h 83"/>
                <a:gd name="T60" fmla="*/ 0 w 91"/>
                <a:gd name="T61" fmla="*/ 0 h 83"/>
                <a:gd name="T62" fmla="*/ 0 w 91"/>
                <a:gd name="T63" fmla="*/ 0 h 83"/>
                <a:gd name="T64" fmla="*/ 0 w 91"/>
                <a:gd name="T65" fmla="*/ 0 h 83"/>
                <a:gd name="T66" fmla="*/ 0 w 91"/>
                <a:gd name="T67" fmla="*/ 0 h 83"/>
                <a:gd name="T68" fmla="*/ 0 w 91"/>
                <a:gd name="T69" fmla="*/ 0 h 83"/>
                <a:gd name="T70" fmla="*/ 0 w 91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1"/>
                <a:gd name="T109" fmla="*/ 0 h 83"/>
                <a:gd name="T110" fmla="*/ 91 w 91"/>
                <a:gd name="T111" fmla="*/ 83 h 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1" h="83">
                  <a:moveTo>
                    <a:pt x="19" y="2"/>
                  </a:move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3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5" y="16"/>
                  </a:lnTo>
                  <a:lnTo>
                    <a:pt x="82" y="21"/>
                  </a:lnTo>
                  <a:lnTo>
                    <a:pt x="86" y="28"/>
                  </a:lnTo>
                  <a:lnTo>
                    <a:pt x="88" y="34"/>
                  </a:lnTo>
                  <a:lnTo>
                    <a:pt x="89" y="41"/>
                  </a:lnTo>
                  <a:lnTo>
                    <a:pt x="91" y="49"/>
                  </a:lnTo>
                  <a:lnTo>
                    <a:pt x="87" y="56"/>
                  </a:lnTo>
                  <a:lnTo>
                    <a:pt x="84" y="62"/>
                  </a:lnTo>
                  <a:lnTo>
                    <a:pt x="77" y="70"/>
                  </a:lnTo>
                  <a:lnTo>
                    <a:pt x="69" y="77"/>
                  </a:lnTo>
                  <a:lnTo>
                    <a:pt x="59" y="81"/>
                  </a:lnTo>
                  <a:lnTo>
                    <a:pt x="51" y="83"/>
                  </a:lnTo>
                  <a:lnTo>
                    <a:pt x="42" y="83"/>
                  </a:lnTo>
                  <a:lnTo>
                    <a:pt x="36" y="82"/>
                  </a:lnTo>
                  <a:lnTo>
                    <a:pt x="28" y="79"/>
                  </a:lnTo>
                  <a:lnTo>
                    <a:pt x="23" y="75"/>
                  </a:lnTo>
                  <a:lnTo>
                    <a:pt x="16" y="72"/>
                  </a:lnTo>
                  <a:lnTo>
                    <a:pt x="13" y="68"/>
                  </a:lnTo>
                  <a:lnTo>
                    <a:pt x="15" y="64"/>
                  </a:lnTo>
                  <a:lnTo>
                    <a:pt x="16" y="61"/>
                  </a:lnTo>
                  <a:lnTo>
                    <a:pt x="7" y="57"/>
                  </a:lnTo>
                  <a:lnTo>
                    <a:pt x="4" y="50"/>
                  </a:lnTo>
                  <a:lnTo>
                    <a:pt x="0" y="41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5" y="14"/>
                  </a:lnTo>
                  <a:lnTo>
                    <a:pt x="11" y="6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1" name="Freeform 482"/>
            <p:cNvSpPr>
              <a:spLocks/>
            </p:cNvSpPr>
            <p:nvPr/>
          </p:nvSpPr>
          <p:spPr bwMode="auto">
            <a:xfrm>
              <a:off x="6517" y="3934"/>
              <a:ext cx="6" cy="5"/>
            </a:xfrm>
            <a:custGeom>
              <a:avLst/>
              <a:gdLst>
                <a:gd name="T0" fmla="*/ 0 w 27"/>
                <a:gd name="T1" fmla="*/ 0 h 19"/>
                <a:gd name="T2" fmla="*/ 0 w 27"/>
                <a:gd name="T3" fmla="*/ 0 h 19"/>
                <a:gd name="T4" fmla="*/ 0 w 27"/>
                <a:gd name="T5" fmla="*/ 0 h 19"/>
                <a:gd name="T6" fmla="*/ 0 w 27"/>
                <a:gd name="T7" fmla="*/ 0 h 19"/>
                <a:gd name="T8" fmla="*/ 0 w 27"/>
                <a:gd name="T9" fmla="*/ 0 h 19"/>
                <a:gd name="T10" fmla="*/ 0 w 27"/>
                <a:gd name="T11" fmla="*/ 0 h 19"/>
                <a:gd name="T12" fmla="*/ 0 w 27"/>
                <a:gd name="T13" fmla="*/ 0 h 19"/>
                <a:gd name="T14" fmla="*/ 0 w 27"/>
                <a:gd name="T15" fmla="*/ 0 h 19"/>
                <a:gd name="T16" fmla="*/ 0 w 27"/>
                <a:gd name="T17" fmla="*/ 0 h 19"/>
                <a:gd name="T18" fmla="*/ 0 w 27"/>
                <a:gd name="T19" fmla="*/ 0 h 19"/>
                <a:gd name="T20" fmla="*/ 0 w 27"/>
                <a:gd name="T21" fmla="*/ 0 h 19"/>
                <a:gd name="T22" fmla="*/ 0 w 27"/>
                <a:gd name="T23" fmla="*/ 0 h 19"/>
                <a:gd name="T24" fmla="*/ 0 w 27"/>
                <a:gd name="T25" fmla="*/ 0 h 19"/>
                <a:gd name="T26" fmla="*/ 0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9"/>
                <a:gd name="T50" fmla="*/ 27 w 27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9">
                  <a:moveTo>
                    <a:pt x="0" y="11"/>
                  </a:moveTo>
                  <a:lnTo>
                    <a:pt x="5" y="13"/>
                  </a:lnTo>
                  <a:lnTo>
                    <a:pt x="12" y="17"/>
                  </a:lnTo>
                  <a:lnTo>
                    <a:pt x="21" y="18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2" y="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2" name="Freeform 483"/>
            <p:cNvSpPr>
              <a:spLocks/>
            </p:cNvSpPr>
            <p:nvPr/>
          </p:nvSpPr>
          <p:spPr bwMode="auto">
            <a:xfrm>
              <a:off x="7023" y="3924"/>
              <a:ext cx="66" cy="88"/>
            </a:xfrm>
            <a:custGeom>
              <a:avLst/>
              <a:gdLst>
                <a:gd name="T0" fmla="*/ 0 w 264"/>
                <a:gd name="T1" fmla="*/ 0 h 352"/>
                <a:gd name="T2" fmla="*/ 0 w 264"/>
                <a:gd name="T3" fmla="*/ 0 h 352"/>
                <a:gd name="T4" fmla="*/ 0 w 264"/>
                <a:gd name="T5" fmla="*/ 0 h 352"/>
                <a:gd name="T6" fmla="*/ 0 w 264"/>
                <a:gd name="T7" fmla="*/ 0 h 352"/>
                <a:gd name="T8" fmla="*/ 0 w 264"/>
                <a:gd name="T9" fmla="*/ 0 h 352"/>
                <a:gd name="T10" fmla="*/ 0 w 264"/>
                <a:gd name="T11" fmla="*/ 0 h 352"/>
                <a:gd name="T12" fmla="*/ 0 w 264"/>
                <a:gd name="T13" fmla="*/ 0 h 352"/>
                <a:gd name="T14" fmla="*/ 0 w 264"/>
                <a:gd name="T15" fmla="*/ 0 h 352"/>
                <a:gd name="T16" fmla="*/ 0 w 264"/>
                <a:gd name="T17" fmla="*/ 0 h 352"/>
                <a:gd name="T18" fmla="*/ 0 w 264"/>
                <a:gd name="T19" fmla="*/ 0 h 352"/>
                <a:gd name="T20" fmla="*/ 0 w 264"/>
                <a:gd name="T21" fmla="*/ 0 h 352"/>
                <a:gd name="T22" fmla="*/ 0 w 264"/>
                <a:gd name="T23" fmla="*/ 0 h 352"/>
                <a:gd name="T24" fmla="*/ 0 w 264"/>
                <a:gd name="T25" fmla="*/ 0 h 352"/>
                <a:gd name="T26" fmla="*/ 0 w 264"/>
                <a:gd name="T27" fmla="*/ 0 h 352"/>
                <a:gd name="T28" fmla="*/ 0 w 264"/>
                <a:gd name="T29" fmla="*/ 0 h 352"/>
                <a:gd name="T30" fmla="*/ 0 w 264"/>
                <a:gd name="T31" fmla="*/ 0 h 352"/>
                <a:gd name="T32" fmla="*/ 0 w 264"/>
                <a:gd name="T33" fmla="*/ 0 h 352"/>
                <a:gd name="T34" fmla="*/ 0 w 264"/>
                <a:gd name="T35" fmla="*/ 0 h 352"/>
                <a:gd name="T36" fmla="*/ 0 w 264"/>
                <a:gd name="T37" fmla="*/ 0 h 352"/>
                <a:gd name="T38" fmla="*/ 0 w 264"/>
                <a:gd name="T39" fmla="*/ 0 h 352"/>
                <a:gd name="T40" fmla="*/ 0 w 264"/>
                <a:gd name="T41" fmla="*/ 0 h 352"/>
                <a:gd name="T42" fmla="*/ 0 w 264"/>
                <a:gd name="T43" fmla="*/ 0 h 352"/>
                <a:gd name="T44" fmla="*/ 0 w 264"/>
                <a:gd name="T45" fmla="*/ 0 h 352"/>
                <a:gd name="T46" fmla="*/ 0 w 264"/>
                <a:gd name="T47" fmla="*/ 0 h 352"/>
                <a:gd name="T48" fmla="*/ 0 w 264"/>
                <a:gd name="T49" fmla="*/ 0 h 352"/>
                <a:gd name="T50" fmla="*/ 0 w 264"/>
                <a:gd name="T51" fmla="*/ 0 h 352"/>
                <a:gd name="T52" fmla="*/ 0 w 264"/>
                <a:gd name="T53" fmla="*/ 0 h 352"/>
                <a:gd name="T54" fmla="*/ 0 w 264"/>
                <a:gd name="T55" fmla="*/ 0 h 352"/>
                <a:gd name="T56" fmla="*/ 0 w 264"/>
                <a:gd name="T57" fmla="*/ 0 h 352"/>
                <a:gd name="T58" fmla="*/ 0 w 264"/>
                <a:gd name="T59" fmla="*/ 0 h 352"/>
                <a:gd name="T60" fmla="*/ 0 w 264"/>
                <a:gd name="T61" fmla="*/ 0 h 352"/>
                <a:gd name="T62" fmla="*/ 0 w 264"/>
                <a:gd name="T63" fmla="*/ 0 h 352"/>
                <a:gd name="T64" fmla="*/ 0 w 264"/>
                <a:gd name="T65" fmla="*/ 0 h 352"/>
                <a:gd name="T66" fmla="*/ 0 w 264"/>
                <a:gd name="T67" fmla="*/ 0 h 352"/>
                <a:gd name="T68" fmla="*/ 0 w 264"/>
                <a:gd name="T69" fmla="*/ 0 h 352"/>
                <a:gd name="T70" fmla="*/ 0 w 264"/>
                <a:gd name="T71" fmla="*/ 0 h 352"/>
                <a:gd name="T72" fmla="*/ 0 w 264"/>
                <a:gd name="T73" fmla="*/ 0 h 352"/>
                <a:gd name="T74" fmla="*/ 0 w 264"/>
                <a:gd name="T75" fmla="*/ 0 h 352"/>
                <a:gd name="T76" fmla="*/ 0 w 264"/>
                <a:gd name="T77" fmla="*/ 0 h 352"/>
                <a:gd name="T78" fmla="*/ 0 w 264"/>
                <a:gd name="T79" fmla="*/ 0 h 352"/>
                <a:gd name="T80" fmla="*/ 0 w 264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4"/>
                <a:gd name="T124" fmla="*/ 0 h 352"/>
                <a:gd name="T125" fmla="*/ 264 w 264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4" h="352">
                  <a:moveTo>
                    <a:pt x="167" y="1"/>
                  </a:moveTo>
                  <a:lnTo>
                    <a:pt x="176" y="2"/>
                  </a:lnTo>
                  <a:lnTo>
                    <a:pt x="187" y="6"/>
                  </a:lnTo>
                  <a:lnTo>
                    <a:pt x="196" y="8"/>
                  </a:lnTo>
                  <a:lnTo>
                    <a:pt x="204" y="12"/>
                  </a:lnTo>
                  <a:lnTo>
                    <a:pt x="210" y="15"/>
                  </a:lnTo>
                  <a:lnTo>
                    <a:pt x="218" y="22"/>
                  </a:lnTo>
                  <a:lnTo>
                    <a:pt x="225" y="26"/>
                  </a:lnTo>
                  <a:lnTo>
                    <a:pt x="233" y="33"/>
                  </a:lnTo>
                  <a:lnTo>
                    <a:pt x="237" y="39"/>
                  </a:lnTo>
                  <a:lnTo>
                    <a:pt x="243" y="46"/>
                  </a:lnTo>
                  <a:lnTo>
                    <a:pt x="246" y="53"/>
                  </a:lnTo>
                  <a:lnTo>
                    <a:pt x="251" y="61"/>
                  </a:lnTo>
                  <a:lnTo>
                    <a:pt x="253" y="68"/>
                  </a:lnTo>
                  <a:lnTo>
                    <a:pt x="257" y="77"/>
                  </a:lnTo>
                  <a:lnTo>
                    <a:pt x="258" y="86"/>
                  </a:lnTo>
                  <a:lnTo>
                    <a:pt x="262" y="95"/>
                  </a:lnTo>
                  <a:lnTo>
                    <a:pt x="263" y="106"/>
                  </a:lnTo>
                  <a:lnTo>
                    <a:pt x="264" y="120"/>
                  </a:lnTo>
                  <a:lnTo>
                    <a:pt x="264" y="135"/>
                  </a:lnTo>
                  <a:lnTo>
                    <a:pt x="264" y="149"/>
                  </a:lnTo>
                  <a:lnTo>
                    <a:pt x="262" y="164"/>
                  </a:lnTo>
                  <a:lnTo>
                    <a:pt x="261" y="179"/>
                  </a:lnTo>
                  <a:lnTo>
                    <a:pt x="258" y="193"/>
                  </a:lnTo>
                  <a:lnTo>
                    <a:pt x="257" y="208"/>
                  </a:lnTo>
                  <a:lnTo>
                    <a:pt x="252" y="222"/>
                  </a:lnTo>
                  <a:lnTo>
                    <a:pt x="247" y="235"/>
                  </a:lnTo>
                  <a:lnTo>
                    <a:pt x="244" y="249"/>
                  </a:lnTo>
                  <a:lnTo>
                    <a:pt x="239" y="263"/>
                  </a:lnTo>
                  <a:lnTo>
                    <a:pt x="233" y="275"/>
                  </a:lnTo>
                  <a:lnTo>
                    <a:pt x="228" y="287"/>
                  </a:lnTo>
                  <a:lnTo>
                    <a:pt x="222" y="299"/>
                  </a:lnTo>
                  <a:lnTo>
                    <a:pt x="217" y="311"/>
                  </a:lnTo>
                  <a:lnTo>
                    <a:pt x="204" y="325"/>
                  </a:lnTo>
                  <a:lnTo>
                    <a:pt x="190" y="335"/>
                  </a:lnTo>
                  <a:lnTo>
                    <a:pt x="175" y="343"/>
                  </a:lnTo>
                  <a:lnTo>
                    <a:pt x="159" y="350"/>
                  </a:lnTo>
                  <a:lnTo>
                    <a:pt x="141" y="352"/>
                  </a:lnTo>
                  <a:lnTo>
                    <a:pt x="126" y="352"/>
                  </a:lnTo>
                  <a:lnTo>
                    <a:pt x="109" y="350"/>
                  </a:lnTo>
                  <a:lnTo>
                    <a:pt x="93" y="347"/>
                  </a:lnTo>
                  <a:lnTo>
                    <a:pt x="76" y="339"/>
                  </a:lnTo>
                  <a:lnTo>
                    <a:pt x="61" y="331"/>
                  </a:lnTo>
                  <a:lnTo>
                    <a:pt x="47" y="320"/>
                  </a:lnTo>
                  <a:lnTo>
                    <a:pt x="35" y="309"/>
                  </a:lnTo>
                  <a:lnTo>
                    <a:pt x="23" y="297"/>
                  </a:lnTo>
                  <a:lnTo>
                    <a:pt x="15" y="281"/>
                  </a:lnTo>
                  <a:lnTo>
                    <a:pt x="9" y="265"/>
                  </a:lnTo>
                  <a:lnTo>
                    <a:pt x="7" y="249"/>
                  </a:lnTo>
                  <a:lnTo>
                    <a:pt x="3" y="234"/>
                  </a:lnTo>
                  <a:lnTo>
                    <a:pt x="2" y="221"/>
                  </a:lnTo>
                  <a:lnTo>
                    <a:pt x="0" y="206"/>
                  </a:lnTo>
                  <a:lnTo>
                    <a:pt x="0" y="192"/>
                  </a:lnTo>
                  <a:lnTo>
                    <a:pt x="0" y="178"/>
                  </a:lnTo>
                  <a:lnTo>
                    <a:pt x="2" y="162"/>
                  </a:lnTo>
                  <a:lnTo>
                    <a:pt x="4" y="149"/>
                  </a:lnTo>
                  <a:lnTo>
                    <a:pt x="8" y="135"/>
                  </a:lnTo>
                  <a:lnTo>
                    <a:pt x="11" y="120"/>
                  </a:lnTo>
                  <a:lnTo>
                    <a:pt x="15" y="106"/>
                  </a:lnTo>
                  <a:lnTo>
                    <a:pt x="20" y="93"/>
                  </a:lnTo>
                  <a:lnTo>
                    <a:pt x="26" y="80"/>
                  </a:lnTo>
                  <a:lnTo>
                    <a:pt x="33" y="67"/>
                  </a:lnTo>
                  <a:lnTo>
                    <a:pt x="39" y="54"/>
                  </a:lnTo>
                  <a:lnTo>
                    <a:pt x="47" y="42"/>
                  </a:lnTo>
                  <a:lnTo>
                    <a:pt x="57" y="33"/>
                  </a:lnTo>
                  <a:lnTo>
                    <a:pt x="63" y="26"/>
                  </a:lnTo>
                  <a:lnTo>
                    <a:pt x="70" y="22"/>
                  </a:lnTo>
                  <a:lnTo>
                    <a:pt x="79" y="16"/>
                  </a:lnTo>
                  <a:lnTo>
                    <a:pt x="86" y="13"/>
                  </a:lnTo>
                  <a:lnTo>
                    <a:pt x="93" y="10"/>
                  </a:lnTo>
                  <a:lnTo>
                    <a:pt x="100" y="7"/>
                  </a:lnTo>
                  <a:lnTo>
                    <a:pt x="108" y="5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41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61" y="1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3" name="Freeform 484"/>
            <p:cNvSpPr>
              <a:spLocks/>
            </p:cNvSpPr>
            <p:nvPr/>
          </p:nvSpPr>
          <p:spPr bwMode="auto">
            <a:xfrm>
              <a:off x="6929" y="3928"/>
              <a:ext cx="39" cy="14"/>
            </a:xfrm>
            <a:custGeom>
              <a:avLst/>
              <a:gdLst>
                <a:gd name="T0" fmla="*/ 0 w 154"/>
                <a:gd name="T1" fmla="*/ 0 h 57"/>
                <a:gd name="T2" fmla="*/ 0 w 154"/>
                <a:gd name="T3" fmla="*/ 0 h 57"/>
                <a:gd name="T4" fmla="*/ 0 w 154"/>
                <a:gd name="T5" fmla="*/ 0 h 57"/>
                <a:gd name="T6" fmla="*/ 0 w 154"/>
                <a:gd name="T7" fmla="*/ 0 h 57"/>
                <a:gd name="T8" fmla="*/ 0 w 154"/>
                <a:gd name="T9" fmla="*/ 0 h 57"/>
                <a:gd name="T10" fmla="*/ 0 w 154"/>
                <a:gd name="T11" fmla="*/ 0 h 57"/>
                <a:gd name="T12" fmla="*/ 0 w 154"/>
                <a:gd name="T13" fmla="*/ 0 h 57"/>
                <a:gd name="T14" fmla="*/ 0 w 154"/>
                <a:gd name="T15" fmla="*/ 0 h 57"/>
                <a:gd name="T16" fmla="*/ 0 w 154"/>
                <a:gd name="T17" fmla="*/ 0 h 57"/>
                <a:gd name="T18" fmla="*/ 0 w 154"/>
                <a:gd name="T19" fmla="*/ 0 h 57"/>
                <a:gd name="T20" fmla="*/ 0 w 154"/>
                <a:gd name="T21" fmla="*/ 0 h 57"/>
                <a:gd name="T22" fmla="*/ 0 w 154"/>
                <a:gd name="T23" fmla="*/ 0 h 57"/>
                <a:gd name="T24" fmla="*/ 0 w 154"/>
                <a:gd name="T25" fmla="*/ 0 h 57"/>
                <a:gd name="T26" fmla="*/ 0 w 154"/>
                <a:gd name="T27" fmla="*/ 0 h 57"/>
                <a:gd name="T28" fmla="*/ 0 w 154"/>
                <a:gd name="T29" fmla="*/ 0 h 57"/>
                <a:gd name="T30" fmla="*/ 0 w 154"/>
                <a:gd name="T31" fmla="*/ 0 h 57"/>
                <a:gd name="T32" fmla="*/ 0 w 154"/>
                <a:gd name="T33" fmla="*/ 0 h 57"/>
                <a:gd name="T34" fmla="*/ 0 w 154"/>
                <a:gd name="T35" fmla="*/ 0 h 57"/>
                <a:gd name="T36" fmla="*/ 0 w 154"/>
                <a:gd name="T37" fmla="*/ 0 h 57"/>
                <a:gd name="T38" fmla="*/ 0 w 154"/>
                <a:gd name="T39" fmla="*/ 0 h 57"/>
                <a:gd name="T40" fmla="*/ 0 w 154"/>
                <a:gd name="T41" fmla="*/ 0 h 57"/>
                <a:gd name="T42" fmla="*/ 0 w 154"/>
                <a:gd name="T43" fmla="*/ 0 h 57"/>
                <a:gd name="T44" fmla="*/ 0 w 154"/>
                <a:gd name="T45" fmla="*/ 0 h 57"/>
                <a:gd name="T46" fmla="*/ 0 w 154"/>
                <a:gd name="T47" fmla="*/ 0 h 57"/>
                <a:gd name="T48" fmla="*/ 0 w 154"/>
                <a:gd name="T49" fmla="*/ 0 h 57"/>
                <a:gd name="T50" fmla="*/ 0 w 154"/>
                <a:gd name="T51" fmla="*/ 0 h 57"/>
                <a:gd name="T52" fmla="*/ 0 w 154"/>
                <a:gd name="T53" fmla="*/ 0 h 57"/>
                <a:gd name="T54" fmla="*/ 0 w 154"/>
                <a:gd name="T55" fmla="*/ 0 h 57"/>
                <a:gd name="T56" fmla="*/ 0 w 154"/>
                <a:gd name="T57" fmla="*/ 0 h 57"/>
                <a:gd name="T58" fmla="*/ 0 w 154"/>
                <a:gd name="T59" fmla="*/ 0 h 57"/>
                <a:gd name="T60" fmla="*/ 0 w 154"/>
                <a:gd name="T61" fmla="*/ 0 h 57"/>
                <a:gd name="T62" fmla="*/ 0 w 154"/>
                <a:gd name="T63" fmla="*/ 0 h 57"/>
                <a:gd name="T64" fmla="*/ 0 w 154"/>
                <a:gd name="T65" fmla="*/ 0 h 57"/>
                <a:gd name="T66" fmla="*/ 0 w 154"/>
                <a:gd name="T67" fmla="*/ 0 h 57"/>
                <a:gd name="T68" fmla="*/ 0 w 154"/>
                <a:gd name="T69" fmla="*/ 0 h 57"/>
                <a:gd name="T70" fmla="*/ 0 w 154"/>
                <a:gd name="T71" fmla="*/ 0 h 57"/>
                <a:gd name="T72" fmla="*/ 0 w 154"/>
                <a:gd name="T73" fmla="*/ 0 h 57"/>
                <a:gd name="T74" fmla="*/ 0 w 154"/>
                <a:gd name="T75" fmla="*/ 0 h 57"/>
                <a:gd name="T76" fmla="*/ 0 w 154"/>
                <a:gd name="T77" fmla="*/ 0 h 57"/>
                <a:gd name="T78" fmla="*/ 0 w 154"/>
                <a:gd name="T79" fmla="*/ 0 h 57"/>
                <a:gd name="T80" fmla="*/ 0 w 154"/>
                <a:gd name="T81" fmla="*/ 0 h 57"/>
                <a:gd name="T82" fmla="*/ 0 w 154"/>
                <a:gd name="T83" fmla="*/ 0 h 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57"/>
                <a:gd name="T128" fmla="*/ 154 w 154"/>
                <a:gd name="T129" fmla="*/ 57 h 5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57">
                  <a:moveTo>
                    <a:pt x="146" y="0"/>
                  </a:moveTo>
                  <a:lnTo>
                    <a:pt x="154" y="4"/>
                  </a:lnTo>
                  <a:lnTo>
                    <a:pt x="152" y="7"/>
                  </a:lnTo>
                  <a:lnTo>
                    <a:pt x="148" y="7"/>
                  </a:lnTo>
                  <a:lnTo>
                    <a:pt x="145" y="10"/>
                  </a:lnTo>
                  <a:lnTo>
                    <a:pt x="139" y="11"/>
                  </a:lnTo>
                  <a:lnTo>
                    <a:pt x="133" y="14"/>
                  </a:lnTo>
                  <a:lnTo>
                    <a:pt x="126" y="17"/>
                  </a:lnTo>
                  <a:lnTo>
                    <a:pt x="120" y="18"/>
                  </a:lnTo>
                  <a:lnTo>
                    <a:pt x="112" y="20"/>
                  </a:lnTo>
                  <a:lnTo>
                    <a:pt x="106" y="22"/>
                  </a:lnTo>
                  <a:lnTo>
                    <a:pt x="99" y="24"/>
                  </a:lnTo>
                  <a:lnTo>
                    <a:pt x="93" y="26"/>
                  </a:lnTo>
                  <a:lnTo>
                    <a:pt x="87" y="27"/>
                  </a:lnTo>
                  <a:lnTo>
                    <a:pt x="86" y="31"/>
                  </a:lnTo>
                  <a:lnTo>
                    <a:pt x="75" y="34"/>
                  </a:lnTo>
                  <a:lnTo>
                    <a:pt x="65" y="38"/>
                  </a:lnTo>
                  <a:lnTo>
                    <a:pt x="53" y="41"/>
                  </a:lnTo>
                  <a:lnTo>
                    <a:pt x="43" y="46"/>
                  </a:lnTo>
                  <a:lnTo>
                    <a:pt x="32" y="49"/>
                  </a:lnTo>
                  <a:lnTo>
                    <a:pt x="21" y="51"/>
                  </a:lnTo>
                  <a:lnTo>
                    <a:pt x="10" y="53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6" y="41"/>
                  </a:lnTo>
                  <a:lnTo>
                    <a:pt x="13" y="38"/>
                  </a:lnTo>
                  <a:lnTo>
                    <a:pt x="20" y="35"/>
                  </a:lnTo>
                  <a:lnTo>
                    <a:pt x="30" y="31"/>
                  </a:lnTo>
                  <a:lnTo>
                    <a:pt x="37" y="27"/>
                  </a:lnTo>
                  <a:lnTo>
                    <a:pt x="45" y="24"/>
                  </a:lnTo>
                  <a:lnTo>
                    <a:pt x="55" y="21"/>
                  </a:lnTo>
                  <a:lnTo>
                    <a:pt x="66" y="21"/>
                  </a:lnTo>
                  <a:lnTo>
                    <a:pt x="73" y="16"/>
                  </a:lnTo>
                  <a:lnTo>
                    <a:pt x="83" y="12"/>
                  </a:lnTo>
                  <a:lnTo>
                    <a:pt x="92" y="9"/>
                  </a:lnTo>
                  <a:lnTo>
                    <a:pt x="103" y="7"/>
                  </a:lnTo>
                  <a:lnTo>
                    <a:pt x="114" y="5"/>
                  </a:lnTo>
                  <a:lnTo>
                    <a:pt x="125" y="4"/>
                  </a:lnTo>
                  <a:lnTo>
                    <a:pt x="136" y="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4" name="Freeform 485"/>
            <p:cNvSpPr>
              <a:spLocks/>
            </p:cNvSpPr>
            <p:nvPr/>
          </p:nvSpPr>
          <p:spPr bwMode="auto">
            <a:xfrm>
              <a:off x="6565" y="3928"/>
              <a:ext cx="80" cy="14"/>
            </a:xfrm>
            <a:custGeom>
              <a:avLst/>
              <a:gdLst>
                <a:gd name="T0" fmla="*/ 0 w 318"/>
                <a:gd name="T1" fmla="*/ 0 h 54"/>
                <a:gd name="T2" fmla="*/ 0 w 318"/>
                <a:gd name="T3" fmla="*/ 0 h 54"/>
                <a:gd name="T4" fmla="*/ 0 w 318"/>
                <a:gd name="T5" fmla="*/ 0 h 54"/>
                <a:gd name="T6" fmla="*/ 0 w 318"/>
                <a:gd name="T7" fmla="*/ 0 h 54"/>
                <a:gd name="T8" fmla="*/ 0 w 318"/>
                <a:gd name="T9" fmla="*/ 0 h 54"/>
                <a:gd name="T10" fmla="*/ 0 w 318"/>
                <a:gd name="T11" fmla="*/ 0 h 54"/>
                <a:gd name="T12" fmla="*/ 0 w 318"/>
                <a:gd name="T13" fmla="*/ 0 h 54"/>
                <a:gd name="T14" fmla="*/ 0 w 318"/>
                <a:gd name="T15" fmla="*/ 0 h 54"/>
                <a:gd name="T16" fmla="*/ 0 w 318"/>
                <a:gd name="T17" fmla="*/ 0 h 54"/>
                <a:gd name="T18" fmla="*/ 0 w 318"/>
                <a:gd name="T19" fmla="*/ 0 h 54"/>
                <a:gd name="T20" fmla="*/ 0 w 318"/>
                <a:gd name="T21" fmla="*/ 0 h 54"/>
                <a:gd name="T22" fmla="*/ 0 w 318"/>
                <a:gd name="T23" fmla="*/ 0 h 54"/>
                <a:gd name="T24" fmla="*/ 0 w 318"/>
                <a:gd name="T25" fmla="*/ 0 h 54"/>
                <a:gd name="T26" fmla="*/ 0 w 318"/>
                <a:gd name="T27" fmla="*/ 0 h 54"/>
                <a:gd name="T28" fmla="*/ 0 w 318"/>
                <a:gd name="T29" fmla="*/ 0 h 54"/>
                <a:gd name="T30" fmla="*/ 0 w 318"/>
                <a:gd name="T31" fmla="*/ 0 h 54"/>
                <a:gd name="T32" fmla="*/ 0 w 318"/>
                <a:gd name="T33" fmla="*/ 0 h 54"/>
                <a:gd name="T34" fmla="*/ 0 w 318"/>
                <a:gd name="T35" fmla="*/ 0 h 54"/>
                <a:gd name="T36" fmla="*/ 0 w 318"/>
                <a:gd name="T37" fmla="*/ 0 h 54"/>
                <a:gd name="T38" fmla="*/ 0 w 318"/>
                <a:gd name="T39" fmla="*/ 0 h 54"/>
                <a:gd name="T40" fmla="*/ 0 w 318"/>
                <a:gd name="T41" fmla="*/ 0 h 54"/>
                <a:gd name="T42" fmla="*/ 0 w 318"/>
                <a:gd name="T43" fmla="*/ 0 h 54"/>
                <a:gd name="T44" fmla="*/ 0 w 318"/>
                <a:gd name="T45" fmla="*/ 0 h 54"/>
                <a:gd name="T46" fmla="*/ 0 w 318"/>
                <a:gd name="T47" fmla="*/ 0 h 54"/>
                <a:gd name="T48" fmla="*/ 0 w 318"/>
                <a:gd name="T49" fmla="*/ 0 h 54"/>
                <a:gd name="T50" fmla="*/ 0 w 318"/>
                <a:gd name="T51" fmla="*/ 0 h 54"/>
                <a:gd name="T52" fmla="*/ 0 w 318"/>
                <a:gd name="T53" fmla="*/ 0 h 54"/>
                <a:gd name="T54" fmla="*/ 0 w 318"/>
                <a:gd name="T55" fmla="*/ 0 h 54"/>
                <a:gd name="T56" fmla="*/ 0 w 318"/>
                <a:gd name="T57" fmla="*/ 0 h 54"/>
                <a:gd name="T58" fmla="*/ 0 w 318"/>
                <a:gd name="T59" fmla="*/ 0 h 54"/>
                <a:gd name="T60" fmla="*/ 0 w 318"/>
                <a:gd name="T61" fmla="*/ 0 h 54"/>
                <a:gd name="T62" fmla="*/ 0 w 318"/>
                <a:gd name="T63" fmla="*/ 0 h 54"/>
                <a:gd name="T64" fmla="*/ 0 w 318"/>
                <a:gd name="T65" fmla="*/ 0 h 54"/>
                <a:gd name="T66" fmla="*/ 0 w 318"/>
                <a:gd name="T67" fmla="*/ 0 h 54"/>
                <a:gd name="T68" fmla="*/ 0 w 318"/>
                <a:gd name="T69" fmla="*/ 0 h 54"/>
                <a:gd name="T70" fmla="*/ 0 w 318"/>
                <a:gd name="T71" fmla="*/ 0 h 54"/>
                <a:gd name="T72" fmla="*/ 0 w 318"/>
                <a:gd name="T73" fmla="*/ 0 h 54"/>
                <a:gd name="T74" fmla="*/ 0 w 318"/>
                <a:gd name="T75" fmla="*/ 0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8"/>
                <a:gd name="T115" fmla="*/ 0 h 54"/>
                <a:gd name="T116" fmla="*/ 318 w 318"/>
                <a:gd name="T117" fmla="*/ 54 h 5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8" h="54">
                  <a:moveTo>
                    <a:pt x="0" y="2"/>
                  </a:moveTo>
                  <a:lnTo>
                    <a:pt x="19" y="0"/>
                  </a:lnTo>
                  <a:lnTo>
                    <a:pt x="38" y="0"/>
                  </a:lnTo>
                  <a:lnTo>
                    <a:pt x="57" y="1"/>
                  </a:lnTo>
                  <a:lnTo>
                    <a:pt x="79" y="2"/>
                  </a:lnTo>
                  <a:lnTo>
                    <a:pt x="98" y="3"/>
                  </a:lnTo>
                  <a:lnTo>
                    <a:pt x="118" y="4"/>
                  </a:lnTo>
                  <a:lnTo>
                    <a:pt x="138" y="7"/>
                  </a:lnTo>
                  <a:lnTo>
                    <a:pt x="159" y="10"/>
                  </a:lnTo>
                  <a:lnTo>
                    <a:pt x="177" y="13"/>
                  </a:lnTo>
                  <a:lnTo>
                    <a:pt x="196" y="15"/>
                  </a:lnTo>
                  <a:lnTo>
                    <a:pt x="216" y="17"/>
                  </a:lnTo>
                  <a:lnTo>
                    <a:pt x="236" y="20"/>
                  </a:lnTo>
                  <a:lnTo>
                    <a:pt x="255" y="21"/>
                  </a:lnTo>
                  <a:lnTo>
                    <a:pt x="275" y="23"/>
                  </a:lnTo>
                  <a:lnTo>
                    <a:pt x="296" y="24"/>
                  </a:lnTo>
                  <a:lnTo>
                    <a:pt x="318" y="26"/>
                  </a:lnTo>
                  <a:lnTo>
                    <a:pt x="315" y="33"/>
                  </a:lnTo>
                  <a:lnTo>
                    <a:pt x="314" y="40"/>
                  </a:lnTo>
                  <a:lnTo>
                    <a:pt x="313" y="47"/>
                  </a:lnTo>
                  <a:lnTo>
                    <a:pt x="313" y="54"/>
                  </a:lnTo>
                  <a:lnTo>
                    <a:pt x="309" y="53"/>
                  </a:lnTo>
                  <a:lnTo>
                    <a:pt x="301" y="51"/>
                  </a:lnTo>
                  <a:lnTo>
                    <a:pt x="289" y="49"/>
                  </a:lnTo>
                  <a:lnTo>
                    <a:pt x="273" y="47"/>
                  </a:lnTo>
                  <a:lnTo>
                    <a:pt x="254" y="45"/>
                  </a:lnTo>
                  <a:lnTo>
                    <a:pt x="233" y="42"/>
                  </a:lnTo>
                  <a:lnTo>
                    <a:pt x="210" y="38"/>
                  </a:lnTo>
                  <a:lnTo>
                    <a:pt x="187" y="35"/>
                  </a:lnTo>
                  <a:lnTo>
                    <a:pt x="161" y="31"/>
                  </a:lnTo>
                  <a:lnTo>
                    <a:pt x="137" y="27"/>
                  </a:lnTo>
                  <a:lnTo>
                    <a:pt x="110" y="22"/>
                  </a:lnTo>
                  <a:lnTo>
                    <a:pt x="86" y="18"/>
                  </a:lnTo>
                  <a:lnTo>
                    <a:pt x="60" y="14"/>
                  </a:lnTo>
                  <a:lnTo>
                    <a:pt x="38" y="9"/>
                  </a:lnTo>
                  <a:lnTo>
                    <a:pt x="1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5" name="Freeform 486"/>
            <p:cNvSpPr>
              <a:spLocks/>
            </p:cNvSpPr>
            <p:nvPr/>
          </p:nvSpPr>
          <p:spPr bwMode="auto">
            <a:xfrm>
              <a:off x="6680" y="3932"/>
              <a:ext cx="26" cy="27"/>
            </a:xfrm>
            <a:custGeom>
              <a:avLst/>
              <a:gdLst>
                <a:gd name="T0" fmla="*/ 0 w 101"/>
                <a:gd name="T1" fmla="*/ 0 h 108"/>
                <a:gd name="T2" fmla="*/ 0 w 101"/>
                <a:gd name="T3" fmla="*/ 0 h 108"/>
                <a:gd name="T4" fmla="*/ 0 w 101"/>
                <a:gd name="T5" fmla="*/ 0 h 108"/>
                <a:gd name="T6" fmla="*/ 0 w 101"/>
                <a:gd name="T7" fmla="*/ 0 h 108"/>
                <a:gd name="T8" fmla="*/ 0 w 101"/>
                <a:gd name="T9" fmla="*/ 0 h 108"/>
                <a:gd name="T10" fmla="*/ 0 w 101"/>
                <a:gd name="T11" fmla="*/ 0 h 108"/>
                <a:gd name="T12" fmla="*/ 0 w 101"/>
                <a:gd name="T13" fmla="*/ 0 h 108"/>
                <a:gd name="T14" fmla="*/ 0 w 101"/>
                <a:gd name="T15" fmla="*/ 0 h 108"/>
                <a:gd name="T16" fmla="*/ 0 w 101"/>
                <a:gd name="T17" fmla="*/ 0 h 108"/>
                <a:gd name="T18" fmla="*/ 0 w 101"/>
                <a:gd name="T19" fmla="*/ 0 h 108"/>
                <a:gd name="T20" fmla="*/ 0 w 101"/>
                <a:gd name="T21" fmla="*/ 0 h 108"/>
                <a:gd name="T22" fmla="*/ 0 w 101"/>
                <a:gd name="T23" fmla="*/ 0 h 108"/>
                <a:gd name="T24" fmla="*/ 0 w 101"/>
                <a:gd name="T25" fmla="*/ 0 h 108"/>
                <a:gd name="T26" fmla="*/ 0 w 101"/>
                <a:gd name="T27" fmla="*/ 0 h 108"/>
                <a:gd name="T28" fmla="*/ 0 w 101"/>
                <a:gd name="T29" fmla="*/ 0 h 108"/>
                <a:gd name="T30" fmla="*/ 0 w 101"/>
                <a:gd name="T31" fmla="*/ 0 h 108"/>
                <a:gd name="T32" fmla="*/ 0 w 101"/>
                <a:gd name="T33" fmla="*/ 0 h 108"/>
                <a:gd name="T34" fmla="*/ 0 w 101"/>
                <a:gd name="T35" fmla="*/ 0 h 108"/>
                <a:gd name="T36" fmla="*/ 0 w 101"/>
                <a:gd name="T37" fmla="*/ 0 h 108"/>
                <a:gd name="T38" fmla="*/ 0 w 101"/>
                <a:gd name="T39" fmla="*/ 0 h 108"/>
                <a:gd name="T40" fmla="*/ 0 w 101"/>
                <a:gd name="T41" fmla="*/ 0 h 108"/>
                <a:gd name="T42" fmla="*/ 0 w 101"/>
                <a:gd name="T43" fmla="*/ 0 h 108"/>
                <a:gd name="T44" fmla="*/ 0 w 101"/>
                <a:gd name="T45" fmla="*/ 0 h 108"/>
                <a:gd name="T46" fmla="*/ 0 w 101"/>
                <a:gd name="T47" fmla="*/ 0 h 108"/>
                <a:gd name="T48" fmla="*/ 0 w 101"/>
                <a:gd name="T49" fmla="*/ 0 h 108"/>
                <a:gd name="T50" fmla="*/ 0 w 101"/>
                <a:gd name="T51" fmla="*/ 0 h 108"/>
                <a:gd name="T52" fmla="*/ 0 w 101"/>
                <a:gd name="T53" fmla="*/ 0 h 108"/>
                <a:gd name="T54" fmla="*/ 0 w 101"/>
                <a:gd name="T55" fmla="*/ 0 h 108"/>
                <a:gd name="T56" fmla="*/ 0 w 101"/>
                <a:gd name="T57" fmla="*/ 0 h 108"/>
                <a:gd name="T58" fmla="*/ 0 w 101"/>
                <a:gd name="T59" fmla="*/ 0 h 108"/>
                <a:gd name="T60" fmla="*/ 0 w 101"/>
                <a:gd name="T61" fmla="*/ 0 h 108"/>
                <a:gd name="T62" fmla="*/ 0 w 101"/>
                <a:gd name="T63" fmla="*/ 0 h 108"/>
                <a:gd name="T64" fmla="*/ 0 w 101"/>
                <a:gd name="T65" fmla="*/ 0 h 108"/>
                <a:gd name="T66" fmla="*/ 0 w 101"/>
                <a:gd name="T67" fmla="*/ 0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1"/>
                <a:gd name="T103" fmla="*/ 0 h 108"/>
                <a:gd name="T104" fmla="*/ 101 w 101"/>
                <a:gd name="T105" fmla="*/ 108 h 1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1" h="108">
                  <a:moveTo>
                    <a:pt x="60" y="2"/>
                  </a:moveTo>
                  <a:lnTo>
                    <a:pt x="73" y="5"/>
                  </a:lnTo>
                  <a:lnTo>
                    <a:pt x="83" y="11"/>
                  </a:lnTo>
                  <a:lnTo>
                    <a:pt x="90" y="18"/>
                  </a:lnTo>
                  <a:lnTo>
                    <a:pt x="96" y="28"/>
                  </a:lnTo>
                  <a:lnTo>
                    <a:pt x="100" y="37"/>
                  </a:lnTo>
                  <a:lnTo>
                    <a:pt x="101" y="48"/>
                  </a:lnTo>
                  <a:lnTo>
                    <a:pt x="101" y="59"/>
                  </a:lnTo>
                  <a:lnTo>
                    <a:pt x="98" y="71"/>
                  </a:lnTo>
                  <a:lnTo>
                    <a:pt x="94" y="80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4"/>
                  </a:lnTo>
                  <a:lnTo>
                    <a:pt x="61" y="106"/>
                  </a:lnTo>
                  <a:lnTo>
                    <a:pt x="51" y="108"/>
                  </a:lnTo>
                  <a:lnTo>
                    <a:pt x="39" y="106"/>
                  </a:lnTo>
                  <a:lnTo>
                    <a:pt x="29" y="102"/>
                  </a:lnTo>
                  <a:lnTo>
                    <a:pt x="19" y="98"/>
                  </a:lnTo>
                  <a:lnTo>
                    <a:pt x="13" y="94"/>
                  </a:lnTo>
                  <a:lnTo>
                    <a:pt x="6" y="86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3" y="44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5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8" y="2"/>
                  </a:lnTo>
                  <a:lnTo>
                    <a:pt x="49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6" name="Freeform 487"/>
            <p:cNvSpPr>
              <a:spLocks/>
            </p:cNvSpPr>
            <p:nvPr/>
          </p:nvSpPr>
          <p:spPr bwMode="auto">
            <a:xfrm>
              <a:off x="6875" y="3933"/>
              <a:ext cx="7" cy="5"/>
            </a:xfrm>
            <a:custGeom>
              <a:avLst/>
              <a:gdLst>
                <a:gd name="T0" fmla="*/ 0 w 28"/>
                <a:gd name="T1" fmla="*/ 0 h 18"/>
                <a:gd name="T2" fmla="*/ 0 w 28"/>
                <a:gd name="T3" fmla="*/ 0 h 18"/>
                <a:gd name="T4" fmla="*/ 0 w 28"/>
                <a:gd name="T5" fmla="*/ 0 h 18"/>
                <a:gd name="T6" fmla="*/ 0 w 28"/>
                <a:gd name="T7" fmla="*/ 0 h 18"/>
                <a:gd name="T8" fmla="*/ 0 w 28"/>
                <a:gd name="T9" fmla="*/ 0 h 18"/>
                <a:gd name="T10" fmla="*/ 0 w 28"/>
                <a:gd name="T11" fmla="*/ 0 h 18"/>
                <a:gd name="T12" fmla="*/ 0 w 28"/>
                <a:gd name="T13" fmla="*/ 0 h 18"/>
                <a:gd name="T14" fmla="*/ 0 w 28"/>
                <a:gd name="T15" fmla="*/ 0 h 18"/>
                <a:gd name="T16" fmla="*/ 0 w 28"/>
                <a:gd name="T17" fmla="*/ 0 h 18"/>
                <a:gd name="T18" fmla="*/ 0 w 28"/>
                <a:gd name="T19" fmla="*/ 0 h 18"/>
                <a:gd name="T20" fmla="*/ 0 w 28"/>
                <a:gd name="T21" fmla="*/ 0 h 18"/>
                <a:gd name="T22" fmla="*/ 0 w 28"/>
                <a:gd name="T23" fmla="*/ 0 h 18"/>
                <a:gd name="T24" fmla="*/ 0 w 28"/>
                <a:gd name="T25" fmla="*/ 0 h 18"/>
                <a:gd name="T26" fmla="*/ 0 w 28"/>
                <a:gd name="T27" fmla="*/ 0 h 18"/>
                <a:gd name="T28" fmla="*/ 0 w 28"/>
                <a:gd name="T29" fmla="*/ 0 h 18"/>
                <a:gd name="T30" fmla="*/ 0 w 28"/>
                <a:gd name="T31" fmla="*/ 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8"/>
                <a:gd name="T50" fmla="*/ 28 w 28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8">
                  <a:moveTo>
                    <a:pt x="18" y="0"/>
                  </a:moveTo>
                  <a:lnTo>
                    <a:pt x="25" y="3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2" y="16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7" name="Freeform 488"/>
            <p:cNvSpPr>
              <a:spLocks/>
            </p:cNvSpPr>
            <p:nvPr/>
          </p:nvSpPr>
          <p:spPr bwMode="auto">
            <a:xfrm>
              <a:off x="7110" y="3937"/>
              <a:ext cx="38" cy="47"/>
            </a:xfrm>
            <a:custGeom>
              <a:avLst/>
              <a:gdLst>
                <a:gd name="T0" fmla="*/ 0 w 149"/>
                <a:gd name="T1" fmla="*/ 0 h 189"/>
                <a:gd name="T2" fmla="*/ 0 w 149"/>
                <a:gd name="T3" fmla="*/ 0 h 189"/>
                <a:gd name="T4" fmla="*/ 0 w 149"/>
                <a:gd name="T5" fmla="*/ 0 h 189"/>
                <a:gd name="T6" fmla="*/ 0 w 149"/>
                <a:gd name="T7" fmla="*/ 0 h 189"/>
                <a:gd name="T8" fmla="*/ 0 w 149"/>
                <a:gd name="T9" fmla="*/ 0 h 189"/>
                <a:gd name="T10" fmla="*/ 0 w 149"/>
                <a:gd name="T11" fmla="*/ 0 h 189"/>
                <a:gd name="T12" fmla="*/ 0 w 149"/>
                <a:gd name="T13" fmla="*/ 0 h 189"/>
                <a:gd name="T14" fmla="*/ 0 w 149"/>
                <a:gd name="T15" fmla="*/ 0 h 189"/>
                <a:gd name="T16" fmla="*/ 0 w 149"/>
                <a:gd name="T17" fmla="*/ 0 h 189"/>
                <a:gd name="T18" fmla="*/ 0 w 149"/>
                <a:gd name="T19" fmla="*/ 0 h 189"/>
                <a:gd name="T20" fmla="*/ 0 w 149"/>
                <a:gd name="T21" fmla="*/ 0 h 189"/>
                <a:gd name="T22" fmla="*/ 0 w 149"/>
                <a:gd name="T23" fmla="*/ 0 h 189"/>
                <a:gd name="T24" fmla="*/ 0 w 149"/>
                <a:gd name="T25" fmla="*/ 0 h 189"/>
                <a:gd name="T26" fmla="*/ 0 w 149"/>
                <a:gd name="T27" fmla="*/ 0 h 189"/>
                <a:gd name="T28" fmla="*/ 0 w 149"/>
                <a:gd name="T29" fmla="*/ 0 h 189"/>
                <a:gd name="T30" fmla="*/ 0 w 149"/>
                <a:gd name="T31" fmla="*/ 0 h 189"/>
                <a:gd name="T32" fmla="*/ 0 w 149"/>
                <a:gd name="T33" fmla="*/ 0 h 189"/>
                <a:gd name="T34" fmla="*/ 0 w 149"/>
                <a:gd name="T35" fmla="*/ 0 h 189"/>
                <a:gd name="T36" fmla="*/ 0 w 149"/>
                <a:gd name="T37" fmla="*/ 0 h 189"/>
                <a:gd name="T38" fmla="*/ 0 w 149"/>
                <a:gd name="T39" fmla="*/ 0 h 189"/>
                <a:gd name="T40" fmla="*/ 0 w 149"/>
                <a:gd name="T41" fmla="*/ 0 h 189"/>
                <a:gd name="T42" fmla="*/ 0 w 149"/>
                <a:gd name="T43" fmla="*/ 0 h 189"/>
                <a:gd name="T44" fmla="*/ 0 w 149"/>
                <a:gd name="T45" fmla="*/ 0 h 189"/>
                <a:gd name="T46" fmla="*/ 0 w 149"/>
                <a:gd name="T47" fmla="*/ 0 h 189"/>
                <a:gd name="T48" fmla="*/ 0 w 149"/>
                <a:gd name="T49" fmla="*/ 0 h 189"/>
                <a:gd name="T50" fmla="*/ 0 w 149"/>
                <a:gd name="T51" fmla="*/ 0 h 189"/>
                <a:gd name="T52" fmla="*/ 0 w 149"/>
                <a:gd name="T53" fmla="*/ 0 h 189"/>
                <a:gd name="T54" fmla="*/ 0 w 149"/>
                <a:gd name="T55" fmla="*/ 0 h 189"/>
                <a:gd name="T56" fmla="*/ 0 w 149"/>
                <a:gd name="T57" fmla="*/ 0 h 189"/>
                <a:gd name="T58" fmla="*/ 0 w 149"/>
                <a:gd name="T59" fmla="*/ 0 h 189"/>
                <a:gd name="T60" fmla="*/ 0 w 149"/>
                <a:gd name="T61" fmla="*/ 0 h 189"/>
                <a:gd name="T62" fmla="*/ 0 w 149"/>
                <a:gd name="T63" fmla="*/ 0 h 189"/>
                <a:gd name="T64" fmla="*/ 0 w 149"/>
                <a:gd name="T65" fmla="*/ 0 h 189"/>
                <a:gd name="T66" fmla="*/ 0 w 149"/>
                <a:gd name="T67" fmla="*/ 0 h 189"/>
                <a:gd name="T68" fmla="*/ 0 w 149"/>
                <a:gd name="T69" fmla="*/ 0 h 189"/>
                <a:gd name="T70" fmla="*/ 0 w 149"/>
                <a:gd name="T71" fmla="*/ 0 h 189"/>
                <a:gd name="T72" fmla="*/ 0 w 149"/>
                <a:gd name="T73" fmla="*/ 0 h 189"/>
                <a:gd name="T74" fmla="*/ 0 w 149"/>
                <a:gd name="T75" fmla="*/ 0 h 189"/>
                <a:gd name="T76" fmla="*/ 0 w 149"/>
                <a:gd name="T77" fmla="*/ 0 h 189"/>
                <a:gd name="T78" fmla="*/ 0 w 149"/>
                <a:gd name="T79" fmla="*/ 0 h 189"/>
                <a:gd name="T80" fmla="*/ 0 w 149"/>
                <a:gd name="T81" fmla="*/ 0 h 189"/>
                <a:gd name="T82" fmla="*/ 0 w 149"/>
                <a:gd name="T83" fmla="*/ 0 h 189"/>
                <a:gd name="T84" fmla="*/ 0 w 149"/>
                <a:gd name="T85" fmla="*/ 0 h 189"/>
                <a:gd name="T86" fmla="*/ 0 w 149"/>
                <a:gd name="T87" fmla="*/ 0 h 1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9"/>
                <a:gd name="T133" fmla="*/ 0 h 189"/>
                <a:gd name="T134" fmla="*/ 149 w 149"/>
                <a:gd name="T135" fmla="*/ 189 h 1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9" h="189">
                  <a:moveTo>
                    <a:pt x="84" y="0"/>
                  </a:moveTo>
                  <a:lnTo>
                    <a:pt x="103" y="2"/>
                  </a:lnTo>
                  <a:lnTo>
                    <a:pt x="118" y="9"/>
                  </a:lnTo>
                  <a:lnTo>
                    <a:pt x="130" y="17"/>
                  </a:lnTo>
                  <a:lnTo>
                    <a:pt x="139" y="30"/>
                  </a:lnTo>
                  <a:lnTo>
                    <a:pt x="145" y="43"/>
                  </a:lnTo>
                  <a:lnTo>
                    <a:pt x="149" y="57"/>
                  </a:lnTo>
                  <a:lnTo>
                    <a:pt x="149" y="74"/>
                  </a:lnTo>
                  <a:lnTo>
                    <a:pt x="149" y="91"/>
                  </a:lnTo>
                  <a:lnTo>
                    <a:pt x="143" y="107"/>
                  </a:lnTo>
                  <a:lnTo>
                    <a:pt x="138" y="123"/>
                  </a:lnTo>
                  <a:lnTo>
                    <a:pt x="128" y="139"/>
                  </a:lnTo>
                  <a:lnTo>
                    <a:pt x="120" y="153"/>
                  </a:lnTo>
                  <a:lnTo>
                    <a:pt x="108" y="165"/>
                  </a:lnTo>
                  <a:lnTo>
                    <a:pt x="96" y="175"/>
                  </a:lnTo>
                  <a:lnTo>
                    <a:pt x="81" y="183"/>
                  </a:lnTo>
                  <a:lnTo>
                    <a:pt x="69" y="189"/>
                  </a:lnTo>
                  <a:lnTo>
                    <a:pt x="59" y="187"/>
                  </a:lnTo>
                  <a:lnTo>
                    <a:pt x="48" y="185"/>
                  </a:lnTo>
                  <a:lnTo>
                    <a:pt x="39" y="181"/>
                  </a:lnTo>
                  <a:lnTo>
                    <a:pt x="32" y="175"/>
                  </a:lnTo>
                  <a:lnTo>
                    <a:pt x="24" y="168"/>
                  </a:lnTo>
                  <a:lnTo>
                    <a:pt x="18" y="160"/>
                  </a:lnTo>
                  <a:lnTo>
                    <a:pt x="12" y="150"/>
                  </a:lnTo>
                  <a:lnTo>
                    <a:pt x="8" y="142"/>
                  </a:lnTo>
                  <a:lnTo>
                    <a:pt x="3" y="131"/>
                  </a:lnTo>
                  <a:lnTo>
                    <a:pt x="1" y="120"/>
                  </a:lnTo>
                  <a:lnTo>
                    <a:pt x="0" y="109"/>
                  </a:lnTo>
                  <a:lnTo>
                    <a:pt x="1" y="99"/>
                  </a:lnTo>
                  <a:lnTo>
                    <a:pt x="2" y="88"/>
                  </a:lnTo>
                  <a:lnTo>
                    <a:pt x="6" y="77"/>
                  </a:lnTo>
                  <a:lnTo>
                    <a:pt x="10" y="67"/>
                  </a:lnTo>
                  <a:lnTo>
                    <a:pt x="18" y="59"/>
                  </a:lnTo>
                  <a:lnTo>
                    <a:pt x="24" y="51"/>
                  </a:lnTo>
                  <a:lnTo>
                    <a:pt x="30" y="44"/>
                  </a:lnTo>
                  <a:lnTo>
                    <a:pt x="35" y="37"/>
                  </a:lnTo>
                  <a:lnTo>
                    <a:pt x="41" y="32"/>
                  </a:lnTo>
                  <a:lnTo>
                    <a:pt x="49" y="21"/>
                  </a:lnTo>
                  <a:lnTo>
                    <a:pt x="59" y="13"/>
                  </a:lnTo>
                  <a:lnTo>
                    <a:pt x="65" y="8"/>
                  </a:lnTo>
                  <a:lnTo>
                    <a:pt x="69" y="4"/>
                  </a:lnTo>
                  <a:lnTo>
                    <a:pt x="77" y="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8" name="Freeform 489"/>
            <p:cNvSpPr>
              <a:spLocks/>
            </p:cNvSpPr>
            <p:nvPr/>
          </p:nvSpPr>
          <p:spPr bwMode="auto">
            <a:xfrm>
              <a:off x="7038" y="3948"/>
              <a:ext cx="38" cy="47"/>
            </a:xfrm>
            <a:custGeom>
              <a:avLst/>
              <a:gdLst>
                <a:gd name="T0" fmla="*/ 0 w 153"/>
                <a:gd name="T1" fmla="*/ 0 h 190"/>
                <a:gd name="T2" fmla="*/ 0 w 153"/>
                <a:gd name="T3" fmla="*/ 0 h 190"/>
                <a:gd name="T4" fmla="*/ 0 w 153"/>
                <a:gd name="T5" fmla="*/ 0 h 190"/>
                <a:gd name="T6" fmla="*/ 0 w 153"/>
                <a:gd name="T7" fmla="*/ 0 h 190"/>
                <a:gd name="T8" fmla="*/ 0 w 153"/>
                <a:gd name="T9" fmla="*/ 0 h 190"/>
                <a:gd name="T10" fmla="*/ 0 w 153"/>
                <a:gd name="T11" fmla="*/ 0 h 190"/>
                <a:gd name="T12" fmla="*/ 0 w 153"/>
                <a:gd name="T13" fmla="*/ 0 h 190"/>
                <a:gd name="T14" fmla="*/ 0 w 153"/>
                <a:gd name="T15" fmla="*/ 0 h 190"/>
                <a:gd name="T16" fmla="*/ 0 w 153"/>
                <a:gd name="T17" fmla="*/ 0 h 190"/>
                <a:gd name="T18" fmla="*/ 0 w 153"/>
                <a:gd name="T19" fmla="*/ 0 h 190"/>
                <a:gd name="T20" fmla="*/ 0 w 153"/>
                <a:gd name="T21" fmla="*/ 0 h 190"/>
                <a:gd name="T22" fmla="*/ 0 w 153"/>
                <a:gd name="T23" fmla="*/ 0 h 190"/>
                <a:gd name="T24" fmla="*/ 0 w 153"/>
                <a:gd name="T25" fmla="*/ 0 h 190"/>
                <a:gd name="T26" fmla="*/ 0 w 153"/>
                <a:gd name="T27" fmla="*/ 0 h 190"/>
                <a:gd name="T28" fmla="*/ 0 w 153"/>
                <a:gd name="T29" fmla="*/ 0 h 190"/>
                <a:gd name="T30" fmla="*/ 0 w 153"/>
                <a:gd name="T31" fmla="*/ 0 h 190"/>
                <a:gd name="T32" fmla="*/ 0 w 153"/>
                <a:gd name="T33" fmla="*/ 0 h 190"/>
                <a:gd name="T34" fmla="*/ 0 w 153"/>
                <a:gd name="T35" fmla="*/ 0 h 190"/>
                <a:gd name="T36" fmla="*/ 0 w 153"/>
                <a:gd name="T37" fmla="*/ 0 h 190"/>
                <a:gd name="T38" fmla="*/ 0 w 153"/>
                <a:gd name="T39" fmla="*/ 0 h 190"/>
                <a:gd name="T40" fmla="*/ 0 w 153"/>
                <a:gd name="T41" fmla="*/ 0 h 190"/>
                <a:gd name="T42" fmla="*/ 0 w 153"/>
                <a:gd name="T43" fmla="*/ 0 h 190"/>
                <a:gd name="T44" fmla="*/ 0 w 153"/>
                <a:gd name="T45" fmla="*/ 0 h 190"/>
                <a:gd name="T46" fmla="*/ 0 w 153"/>
                <a:gd name="T47" fmla="*/ 0 h 190"/>
                <a:gd name="T48" fmla="*/ 0 w 153"/>
                <a:gd name="T49" fmla="*/ 0 h 190"/>
                <a:gd name="T50" fmla="*/ 0 w 153"/>
                <a:gd name="T51" fmla="*/ 0 h 190"/>
                <a:gd name="T52" fmla="*/ 0 w 153"/>
                <a:gd name="T53" fmla="*/ 0 h 190"/>
                <a:gd name="T54" fmla="*/ 0 w 153"/>
                <a:gd name="T55" fmla="*/ 0 h 190"/>
                <a:gd name="T56" fmla="*/ 0 w 153"/>
                <a:gd name="T57" fmla="*/ 0 h 190"/>
                <a:gd name="T58" fmla="*/ 0 w 153"/>
                <a:gd name="T59" fmla="*/ 0 h 190"/>
                <a:gd name="T60" fmla="*/ 0 w 153"/>
                <a:gd name="T61" fmla="*/ 0 h 190"/>
                <a:gd name="T62" fmla="*/ 0 w 153"/>
                <a:gd name="T63" fmla="*/ 0 h 190"/>
                <a:gd name="T64" fmla="*/ 0 w 153"/>
                <a:gd name="T65" fmla="*/ 0 h 190"/>
                <a:gd name="T66" fmla="*/ 0 w 153"/>
                <a:gd name="T67" fmla="*/ 0 h 190"/>
                <a:gd name="T68" fmla="*/ 0 w 153"/>
                <a:gd name="T69" fmla="*/ 0 h 190"/>
                <a:gd name="T70" fmla="*/ 0 w 153"/>
                <a:gd name="T71" fmla="*/ 0 h 190"/>
                <a:gd name="T72" fmla="*/ 0 w 153"/>
                <a:gd name="T73" fmla="*/ 0 h 190"/>
                <a:gd name="T74" fmla="*/ 0 w 153"/>
                <a:gd name="T75" fmla="*/ 0 h 190"/>
                <a:gd name="T76" fmla="*/ 0 w 153"/>
                <a:gd name="T77" fmla="*/ 0 h 190"/>
                <a:gd name="T78" fmla="*/ 0 w 153"/>
                <a:gd name="T79" fmla="*/ 0 h 190"/>
                <a:gd name="T80" fmla="*/ 0 w 153"/>
                <a:gd name="T81" fmla="*/ 0 h 190"/>
                <a:gd name="T82" fmla="*/ 0 w 153"/>
                <a:gd name="T83" fmla="*/ 0 h 190"/>
                <a:gd name="T84" fmla="*/ 0 w 153"/>
                <a:gd name="T85" fmla="*/ 0 h 190"/>
                <a:gd name="T86" fmla="*/ 0 w 153"/>
                <a:gd name="T87" fmla="*/ 0 h 190"/>
                <a:gd name="T88" fmla="*/ 0 w 153"/>
                <a:gd name="T89" fmla="*/ 0 h 190"/>
                <a:gd name="T90" fmla="*/ 0 w 153"/>
                <a:gd name="T91" fmla="*/ 0 h 1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3"/>
                <a:gd name="T139" fmla="*/ 0 h 190"/>
                <a:gd name="T140" fmla="*/ 153 w 153"/>
                <a:gd name="T141" fmla="*/ 190 h 19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3" h="190">
                  <a:moveTo>
                    <a:pt x="85" y="0"/>
                  </a:moveTo>
                  <a:lnTo>
                    <a:pt x="105" y="3"/>
                  </a:lnTo>
                  <a:lnTo>
                    <a:pt x="121" y="8"/>
                  </a:lnTo>
                  <a:lnTo>
                    <a:pt x="134" y="16"/>
                  </a:lnTo>
                  <a:lnTo>
                    <a:pt x="144" y="28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3" y="70"/>
                  </a:lnTo>
                  <a:lnTo>
                    <a:pt x="153" y="87"/>
                  </a:lnTo>
                  <a:lnTo>
                    <a:pt x="148" y="103"/>
                  </a:lnTo>
                  <a:lnTo>
                    <a:pt x="142" y="118"/>
                  </a:lnTo>
                  <a:lnTo>
                    <a:pt x="134" y="133"/>
                  </a:lnTo>
                  <a:lnTo>
                    <a:pt x="126" y="149"/>
                  </a:lnTo>
                  <a:lnTo>
                    <a:pt x="114" y="162"/>
                  </a:lnTo>
                  <a:lnTo>
                    <a:pt x="101" y="173"/>
                  </a:lnTo>
                  <a:lnTo>
                    <a:pt x="87" y="182"/>
                  </a:lnTo>
                  <a:lnTo>
                    <a:pt x="74" y="190"/>
                  </a:lnTo>
                  <a:lnTo>
                    <a:pt x="65" y="189"/>
                  </a:lnTo>
                  <a:lnTo>
                    <a:pt x="57" y="186"/>
                  </a:lnTo>
                  <a:lnTo>
                    <a:pt x="47" y="182"/>
                  </a:lnTo>
                  <a:lnTo>
                    <a:pt x="40" y="178"/>
                  </a:lnTo>
                  <a:lnTo>
                    <a:pt x="32" y="170"/>
                  </a:lnTo>
                  <a:lnTo>
                    <a:pt x="24" y="164"/>
                  </a:lnTo>
                  <a:lnTo>
                    <a:pt x="17" y="156"/>
                  </a:lnTo>
                  <a:lnTo>
                    <a:pt x="12" y="149"/>
                  </a:lnTo>
                  <a:lnTo>
                    <a:pt x="6" y="138"/>
                  </a:lnTo>
                  <a:lnTo>
                    <a:pt x="3" y="129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5" y="92"/>
                  </a:lnTo>
                  <a:lnTo>
                    <a:pt x="10" y="84"/>
                  </a:lnTo>
                  <a:lnTo>
                    <a:pt x="18" y="76"/>
                  </a:lnTo>
                  <a:lnTo>
                    <a:pt x="20" y="69"/>
                  </a:lnTo>
                  <a:lnTo>
                    <a:pt x="22" y="63"/>
                  </a:lnTo>
                  <a:lnTo>
                    <a:pt x="24" y="57"/>
                  </a:lnTo>
                  <a:lnTo>
                    <a:pt x="27" y="51"/>
                  </a:lnTo>
                  <a:lnTo>
                    <a:pt x="30" y="45"/>
                  </a:lnTo>
                  <a:lnTo>
                    <a:pt x="34" y="40"/>
                  </a:lnTo>
                  <a:lnTo>
                    <a:pt x="38" y="35"/>
                  </a:lnTo>
                  <a:lnTo>
                    <a:pt x="44" y="32"/>
                  </a:lnTo>
                  <a:lnTo>
                    <a:pt x="52" y="22"/>
                  </a:lnTo>
                  <a:lnTo>
                    <a:pt x="63" y="15"/>
                  </a:lnTo>
                  <a:lnTo>
                    <a:pt x="73" y="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9" name="Freeform 490"/>
            <p:cNvSpPr>
              <a:spLocks/>
            </p:cNvSpPr>
            <p:nvPr/>
          </p:nvSpPr>
          <p:spPr bwMode="auto">
            <a:xfrm>
              <a:off x="7125" y="3951"/>
              <a:ext cx="13" cy="18"/>
            </a:xfrm>
            <a:custGeom>
              <a:avLst/>
              <a:gdLst>
                <a:gd name="T0" fmla="*/ 0 w 54"/>
                <a:gd name="T1" fmla="*/ 0 h 72"/>
                <a:gd name="T2" fmla="*/ 0 w 54"/>
                <a:gd name="T3" fmla="*/ 0 h 72"/>
                <a:gd name="T4" fmla="*/ 0 w 54"/>
                <a:gd name="T5" fmla="*/ 0 h 72"/>
                <a:gd name="T6" fmla="*/ 0 w 54"/>
                <a:gd name="T7" fmla="*/ 0 h 72"/>
                <a:gd name="T8" fmla="*/ 0 w 54"/>
                <a:gd name="T9" fmla="*/ 0 h 72"/>
                <a:gd name="T10" fmla="*/ 0 w 54"/>
                <a:gd name="T11" fmla="*/ 0 h 72"/>
                <a:gd name="T12" fmla="*/ 0 w 54"/>
                <a:gd name="T13" fmla="*/ 0 h 72"/>
                <a:gd name="T14" fmla="*/ 0 w 54"/>
                <a:gd name="T15" fmla="*/ 0 h 72"/>
                <a:gd name="T16" fmla="*/ 0 w 54"/>
                <a:gd name="T17" fmla="*/ 0 h 72"/>
                <a:gd name="T18" fmla="*/ 0 w 54"/>
                <a:gd name="T19" fmla="*/ 0 h 72"/>
                <a:gd name="T20" fmla="*/ 0 w 54"/>
                <a:gd name="T21" fmla="*/ 0 h 72"/>
                <a:gd name="T22" fmla="*/ 0 w 54"/>
                <a:gd name="T23" fmla="*/ 0 h 72"/>
                <a:gd name="T24" fmla="*/ 0 w 54"/>
                <a:gd name="T25" fmla="*/ 0 h 72"/>
                <a:gd name="T26" fmla="*/ 0 w 54"/>
                <a:gd name="T27" fmla="*/ 0 h 72"/>
                <a:gd name="T28" fmla="*/ 0 w 54"/>
                <a:gd name="T29" fmla="*/ 0 h 72"/>
                <a:gd name="T30" fmla="*/ 0 w 54"/>
                <a:gd name="T31" fmla="*/ 0 h 72"/>
                <a:gd name="T32" fmla="*/ 0 w 54"/>
                <a:gd name="T33" fmla="*/ 0 h 72"/>
                <a:gd name="T34" fmla="*/ 0 w 54"/>
                <a:gd name="T35" fmla="*/ 0 h 72"/>
                <a:gd name="T36" fmla="*/ 0 w 54"/>
                <a:gd name="T37" fmla="*/ 0 h 72"/>
                <a:gd name="T38" fmla="*/ 0 w 54"/>
                <a:gd name="T39" fmla="*/ 0 h 72"/>
                <a:gd name="T40" fmla="*/ 0 w 54"/>
                <a:gd name="T41" fmla="*/ 0 h 72"/>
                <a:gd name="T42" fmla="*/ 0 w 54"/>
                <a:gd name="T43" fmla="*/ 0 h 72"/>
                <a:gd name="T44" fmla="*/ 0 w 54"/>
                <a:gd name="T45" fmla="*/ 0 h 72"/>
                <a:gd name="T46" fmla="*/ 0 w 54"/>
                <a:gd name="T47" fmla="*/ 0 h 72"/>
                <a:gd name="T48" fmla="*/ 0 w 54"/>
                <a:gd name="T49" fmla="*/ 0 h 72"/>
                <a:gd name="T50" fmla="*/ 0 w 54"/>
                <a:gd name="T51" fmla="*/ 0 h 72"/>
                <a:gd name="T52" fmla="*/ 0 w 54"/>
                <a:gd name="T53" fmla="*/ 0 h 72"/>
                <a:gd name="T54" fmla="*/ 0 w 54"/>
                <a:gd name="T55" fmla="*/ 0 h 72"/>
                <a:gd name="T56" fmla="*/ 0 w 54"/>
                <a:gd name="T57" fmla="*/ 0 h 72"/>
                <a:gd name="T58" fmla="*/ 0 w 54"/>
                <a:gd name="T59" fmla="*/ 0 h 72"/>
                <a:gd name="T60" fmla="*/ 0 w 54"/>
                <a:gd name="T61" fmla="*/ 0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4"/>
                <a:gd name="T94" fmla="*/ 0 h 72"/>
                <a:gd name="T95" fmla="*/ 54 w 54"/>
                <a:gd name="T96" fmla="*/ 72 h 7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4" h="72">
                  <a:moveTo>
                    <a:pt x="19" y="1"/>
                  </a:moveTo>
                  <a:lnTo>
                    <a:pt x="25" y="0"/>
                  </a:lnTo>
                  <a:lnTo>
                    <a:pt x="33" y="1"/>
                  </a:lnTo>
                  <a:lnTo>
                    <a:pt x="38" y="1"/>
                  </a:lnTo>
                  <a:lnTo>
                    <a:pt x="44" y="5"/>
                  </a:lnTo>
                  <a:lnTo>
                    <a:pt x="50" y="10"/>
                  </a:lnTo>
                  <a:lnTo>
                    <a:pt x="54" y="20"/>
                  </a:lnTo>
                  <a:lnTo>
                    <a:pt x="54" y="28"/>
                  </a:lnTo>
                  <a:lnTo>
                    <a:pt x="54" y="38"/>
                  </a:lnTo>
                  <a:lnTo>
                    <a:pt x="50" y="48"/>
                  </a:lnTo>
                  <a:lnTo>
                    <a:pt x="46" y="58"/>
                  </a:lnTo>
                  <a:lnTo>
                    <a:pt x="36" y="65"/>
                  </a:lnTo>
                  <a:lnTo>
                    <a:pt x="25" y="71"/>
                  </a:lnTo>
                  <a:lnTo>
                    <a:pt x="19" y="71"/>
                  </a:lnTo>
                  <a:lnTo>
                    <a:pt x="13" y="72"/>
                  </a:lnTo>
                  <a:lnTo>
                    <a:pt x="6" y="70"/>
                  </a:lnTo>
                  <a:lnTo>
                    <a:pt x="0" y="67"/>
                  </a:lnTo>
                  <a:lnTo>
                    <a:pt x="5" y="63"/>
                  </a:lnTo>
                  <a:lnTo>
                    <a:pt x="12" y="57"/>
                  </a:lnTo>
                  <a:lnTo>
                    <a:pt x="17" y="49"/>
                  </a:lnTo>
                  <a:lnTo>
                    <a:pt x="22" y="41"/>
                  </a:lnTo>
                  <a:lnTo>
                    <a:pt x="23" y="32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10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0" name="Freeform 491"/>
            <p:cNvSpPr>
              <a:spLocks/>
            </p:cNvSpPr>
            <p:nvPr/>
          </p:nvSpPr>
          <p:spPr bwMode="auto">
            <a:xfrm>
              <a:off x="6729" y="3956"/>
              <a:ext cx="83" cy="95"/>
            </a:xfrm>
            <a:custGeom>
              <a:avLst/>
              <a:gdLst>
                <a:gd name="T0" fmla="*/ 0 w 333"/>
                <a:gd name="T1" fmla="*/ 0 h 379"/>
                <a:gd name="T2" fmla="*/ 0 w 333"/>
                <a:gd name="T3" fmla="*/ 0 h 379"/>
                <a:gd name="T4" fmla="*/ 0 w 333"/>
                <a:gd name="T5" fmla="*/ 0 h 379"/>
                <a:gd name="T6" fmla="*/ 0 w 333"/>
                <a:gd name="T7" fmla="*/ 0 h 379"/>
                <a:gd name="T8" fmla="*/ 0 w 333"/>
                <a:gd name="T9" fmla="*/ 0 h 379"/>
                <a:gd name="T10" fmla="*/ 0 w 333"/>
                <a:gd name="T11" fmla="*/ 0 h 379"/>
                <a:gd name="T12" fmla="*/ 0 w 333"/>
                <a:gd name="T13" fmla="*/ 0 h 379"/>
                <a:gd name="T14" fmla="*/ 0 w 333"/>
                <a:gd name="T15" fmla="*/ 0 h 379"/>
                <a:gd name="T16" fmla="*/ 0 w 333"/>
                <a:gd name="T17" fmla="*/ 0 h 379"/>
                <a:gd name="T18" fmla="*/ 0 w 333"/>
                <a:gd name="T19" fmla="*/ 0 h 379"/>
                <a:gd name="T20" fmla="*/ 0 w 333"/>
                <a:gd name="T21" fmla="*/ 0 h 379"/>
                <a:gd name="T22" fmla="*/ 0 w 333"/>
                <a:gd name="T23" fmla="*/ 0 h 379"/>
                <a:gd name="T24" fmla="*/ 0 w 333"/>
                <a:gd name="T25" fmla="*/ 0 h 379"/>
                <a:gd name="T26" fmla="*/ 0 w 333"/>
                <a:gd name="T27" fmla="*/ 0 h 379"/>
                <a:gd name="T28" fmla="*/ 0 w 333"/>
                <a:gd name="T29" fmla="*/ 0 h 379"/>
                <a:gd name="T30" fmla="*/ 0 w 333"/>
                <a:gd name="T31" fmla="*/ 0 h 379"/>
                <a:gd name="T32" fmla="*/ 0 w 333"/>
                <a:gd name="T33" fmla="*/ 0 h 379"/>
                <a:gd name="T34" fmla="*/ 0 w 333"/>
                <a:gd name="T35" fmla="*/ 0 h 379"/>
                <a:gd name="T36" fmla="*/ 0 w 333"/>
                <a:gd name="T37" fmla="*/ 0 h 379"/>
                <a:gd name="T38" fmla="*/ 0 w 333"/>
                <a:gd name="T39" fmla="*/ 0 h 379"/>
                <a:gd name="T40" fmla="*/ 0 w 333"/>
                <a:gd name="T41" fmla="*/ 0 h 379"/>
                <a:gd name="T42" fmla="*/ 0 w 333"/>
                <a:gd name="T43" fmla="*/ 0 h 379"/>
                <a:gd name="T44" fmla="*/ 0 w 333"/>
                <a:gd name="T45" fmla="*/ 0 h 379"/>
                <a:gd name="T46" fmla="*/ 0 w 333"/>
                <a:gd name="T47" fmla="*/ 0 h 379"/>
                <a:gd name="T48" fmla="*/ 0 w 333"/>
                <a:gd name="T49" fmla="*/ 0 h 379"/>
                <a:gd name="T50" fmla="*/ 0 w 333"/>
                <a:gd name="T51" fmla="*/ 0 h 379"/>
                <a:gd name="T52" fmla="*/ 0 w 333"/>
                <a:gd name="T53" fmla="*/ 0 h 379"/>
                <a:gd name="T54" fmla="*/ 0 w 333"/>
                <a:gd name="T55" fmla="*/ 0 h 379"/>
                <a:gd name="T56" fmla="*/ 0 w 333"/>
                <a:gd name="T57" fmla="*/ 0 h 379"/>
                <a:gd name="T58" fmla="*/ 0 w 333"/>
                <a:gd name="T59" fmla="*/ 0 h 379"/>
                <a:gd name="T60" fmla="*/ 0 w 333"/>
                <a:gd name="T61" fmla="*/ 0 h 379"/>
                <a:gd name="T62" fmla="*/ 0 w 333"/>
                <a:gd name="T63" fmla="*/ 0 h 379"/>
                <a:gd name="T64" fmla="*/ 0 w 333"/>
                <a:gd name="T65" fmla="*/ 0 h 379"/>
                <a:gd name="T66" fmla="*/ 0 w 333"/>
                <a:gd name="T67" fmla="*/ 0 h 379"/>
                <a:gd name="T68" fmla="*/ 0 w 333"/>
                <a:gd name="T69" fmla="*/ 0 h 379"/>
                <a:gd name="T70" fmla="*/ 0 w 333"/>
                <a:gd name="T71" fmla="*/ 0 h 379"/>
                <a:gd name="T72" fmla="*/ 0 w 333"/>
                <a:gd name="T73" fmla="*/ 0 h 379"/>
                <a:gd name="T74" fmla="*/ 0 w 333"/>
                <a:gd name="T75" fmla="*/ 0 h 379"/>
                <a:gd name="T76" fmla="*/ 0 w 333"/>
                <a:gd name="T77" fmla="*/ 0 h 379"/>
                <a:gd name="T78" fmla="*/ 0 w 333"/>
                <a:gd name="T79" fmla="*/ 0 h 379"/>
                <a:gd name="T80" fmla="*/ 0 w 333"/>
                <a:gd name="T81" fmla="*/ 0 h 379"/>
                <a:gd name="T82" fmla="*/ 0 w 333"/>
                <a:gd name="T83" fmla="*/ 0 h 379"/>
                <a:gd name="T84" fmla="*/ 0 w 333"/>
                <a:gd name="T85" fmla="*/ 0 h 379"/>
                <a:gd name="T86" fmla="*/ 0 w 333"/>
                <a:gd name="T87" fmla="*/ 0 h 379"/>
                <a:gd name="T88" fmla="*/ 0 w 333"/>
                <a:gd name="T89" fmla="*/ 0 h 379"/>
                <a:gd name="T90" fmla="*/ 0 w 333"/>
                <a:gd name="T91" fmla="*/ 0 h 379"/>
                <a:gd name="T92" fmla="*/ 0 w 333"/>
                <a:gd name="T93" fmla="*/ 0 h 379"/>
                <a:gd name="T94" fmla="*/ 0 w 333"/>
                <a:gd name="T95" fmla="*/ 0 h 379"/>
                <a:gd name="T96" fmla="*/ 0 w 333"/>
                <a:gd name="T97" fmla="*/ 0 h 379"/>
                <a:gd name="T98" fmla="*/ 0 w 333"/>
                <a:gd name="T99" fmla="*/ 0 h 379"/>
                <a:gd name="T100" fmla="*/ 0 w 333"/>
                <a:gd name="T101" fmla="*/ 0 h 379"/>
                <a:gd name="T102" fmla="*/ 0 w 333"/>
                <a:gd name="T103" fmla="*/ 0 h 379"/>
                <a:gd name="T104" fmla="*/ 0 w 333"/>
                <a:gd name="T105" fmla="*/ 0 h 379"/>
                <a:gd name="T106" fmla="*/ 0 w 333"/>
                <a:gd name="T107" fmla="*/ 0 h 379"/>
                <a:gd name="T108" fmla="*/ 0 w 333"/>
                <a:gd name="T109" fmla="*/ 0 h 379"/>
                <a:gd name="T110" fmla="*/ 0 w 333"/>
                <a:gd name="T111" fmla="*/ 0 h 379"/>
                <a:gd name="T112" fmla="*/ 0 w 333"/>
                <a:gd name="T113" fmla="*/ 0 h 3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3"/>
                <a:gd name="T172" fmla="*/ 0 h 379"/>
                <a:gd name="T173" fmla="*/ 333 w 333"/>
                <a:gd name="T174" fmla="*/ 379 h 3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3" h="379">
                  <a:moveTo>
                    <a:pt x="181" y="0"/>
                  </a:moveTo>
                  <a:lnTo>
                    <a:pt x="218" y="5"/>
                  </a:lnTo>
                  <a:lnTo>
                    <a:pt x="252" y="20"/>
                  </a:lnTo>
                  <a:lnTo>
                    <a:pt x="277" y="40"/>
                  </a:lnTo>
                  <a:lnTo>
                    <a:pt x="300" y="66"/>
                  </a:lnTo>
                  <a:lnTo>
                    <a:pt x="316" y="95"/>
                  </a:lnTo>
                  <a:lnTo>
                    <a:pt x="327" y="130"/>
                  </a:lnTo>
                  <a:lnTo>
                    <a:pt x="333" y="164"/>
                  </a:lnTo>
                  <a:lnTo>
                    <a:pt x="333" y="201"/>
                  </a:lnTo>
                  <a:lnTo>
                    <a:pt x="328" y="236"/>
                  </a:lnTo>
                  <a:lnTo>
                    <a:pt x="318" y="271"/>
                  </a:lnTo>
                  <a:lnTo>
                    <a:pt x="304" y="302"/>
                  </a:lnTo>
                  <a:lnTo>
                    <a:pt x="286" y="330"/>
                  </a:lnTo>
                  <a:lnTo>
                    <a:pt x="262" y="351"/>
                  </a:lnTo>
                  <a:lnTo>
                    <a:pt x="233" y="367"/>
                  </a:lnTo>
                  <a:lnTo>
                    <a:pt x="200" y="376"/>
                  </a:lnTo>
                  <a:lnTo>
                    <a:pt x="165" y="376"/>
                  </a:lnTo>
                  <a:lnTo>
                    <a:pt x="159" y="370"/>
                  </a:lnTo>
                  <a:lnTo>
                    <a:pt x="153" y="365"/>
                  </a:lnTo>
                  <a:lnTo>
                    <a:pt x="147" y="360"/>
                  </a:lnTo>
                  <a:lnTo>
                    <a:pt x="144" y="356"/>
                  </a:lnTo>
                  <a:lnTo>
                    <a:pt x="138" y="349"/>
                  </a:lnTo>
                  <a:lnTo>
                    <a:pt x="134" y="344"/>
                  </a:lnTo>
                  <a:lnTo>
                    <a:pt x="129" y="337"/>
                  </a:lnTo>
                  <a:lnTo>
                    <a:pt x="126" y="333"/>
                  </a:lnTo>
                  <a:lnTo>
                    <a:pt x="122" y="327"/>
                  </a:lnTo>
                  <a:lnTo>
                    <a:pt x="117" y="321"/>
                  </a:lnTo>
                  <a:lnTo>
                    <a:pt x="112" y="317"/>
                  </a:lnTo>
                  <a:lnTo>
                    <a:pt x="109" y="312"/>
                  </a:lnTo>
                  <a:lnTo>
                    <a:pt x="98" y="306"/>
                  </a:lnTo>
                  <a:lnTo>
                    <a:pt x="88" y="302"/>
                  </a:lnTo>
                  <a:lnTo>
                    <a:pt x="89" y="310"/>
                  </a:lnTo>
                  <a:lnTo>
                    <a:pt x="92" y="320"/>
                  </a:lnTo>
                  <a:lnTo>
                    <a:pt x="94" y="330"/>
                  </a:lnTo>
                  <a:lnTo>
                    <a:pt x="100" y="339"/>
                  </a:lnTo>
                  <a:lnTo>
                    <a:pt x="104" y="348"/>
                  </a:lnTo>
                  <a:lnTo>
                    <a:pt x="111" y="356"/>
                  </a:lnTo>
                  <a:lnTo>
                    <a:pt x="117" y="361"/>
                  </a:lnTo>
                  <a:lnTo>
                    <a:pt x="127" y="366"/>
                  </a:lnTo>
                  <a:lnTo>
                    <a:pt x="126" y="369"/>
                  </a:lnTo>
                  <a:lnTo>
                    <a:pt x="126" y="373"/>
                  </a:lnTo>
                  <a:lnTo>
                    <a:pt x="126" y="377"/>
                  </a:lnTo>
                  <a:lnTo>
                    <a:pt x="129" y="379"/>
                  </a:lnTo>
                  <a:lnTo>
                    <a:pt x="108" y="369"/>
                  </a:lnTo>
                  <a:lnTo>
                    <a:pt x="88" y="357"/>
                  </a:lnTo>
                  <a:lnTo>
                    <a:pt x="70" y="340"/>
                  </a:lnTo>
                  <a:lnTo>
                    <a:pt x="55" y="325"/>
                  </a:lnTo>
                  <a:lnTo>
                    <a:pt x="40" y="306"/>
                  </a:lnTo>
                  <a:lnTo>
                    <a:pt x="28" y="286"/>
                  </a:lnTo>
                  <a:lnTo>
                    <a:pt x="17" y="266"/>
                  </a:lnTo>
                  <a:lnTo>
                    <a:pt x="10" y="245"/>
                  </a:lnTo>
                  <a:lnTo>
                    <a:pt x="4" y="223"/>
                  </a:lnTo>
                  <a:lnTo>
                    <a:pt x="2" y="200"/>
                  </a:lnTo>
                  <a:lnTo>
                    <a:pt x="0" y="178"/>
                  </a:lnTo>
                  <a:lnTo>
                    <a:pt x="3" y="157"/>
                  </a:lnTo>
                  <a:lnTo>
                    <a:pt x="6" y="134"/>
                  </a:lnTo>
                  <a:lnTo>
                    <a:pt x="14" y="113"/>
                  </a:lnTo>
                  <a:lnTo>
                    <a:pt x="23" y="93"/>
                  </a:lnTo>
                  <a:lnTo>
                    <a:pt x="38" y="73"/>
                  </a:lnTo>
                  <a:lnTo>
                    <a:pt x="43" y="77"/>
                  </a:lnTo>
                  <a:lnTo>
                    <a:pt x="46" y="80"/>
                  </a:lnTo>
                  <a:lnTo>
                    <a:pt x="43" y="89"/>
                  </a:lnTo>
                  <a:lnTo>
                    <a:pt x="38" y="99"/>
                  </a:lnTo>
                  <a:lnTo>
                    <a:pt x="33" y="110"/>
                  </a:lnTo>
                  <a:lnTo>
                    <a:pt x="30" y="122"/>
                  </a:lnTo>
                  <a:lnTo>
                    <a:pt x="26" y="134"/>
                  </a:lnTo>
                  <a:lnTo>
                    <a:pt x="22" y="146"/>
                  </a:lnTo>
                  <a:lnTo>
                    <a:pt x="20" y="158"/>
                  </a:lnTo>
                  <a:lnTo>
                    <a:pt x="18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204"/>
                  </a:lnTo>
                  <a:lnTo>
                    <a:pt x="18" y="216"/>
                  </a:lnTo>
                  <a:lnTo>
                    <a:pt x="21" y="225"/>
                  </a:lnTo>
                  <a:lnTo>
                    <a:pt x="26" y="234"/>
                  </a:lnTo>
                  <a:lnTo>
                    <a:pt x="30" y="243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38" y="257"/>
                  </a:lnTo>
                  <a:lnTo>
                    <a:pt x="45" y="262"/>
                  </a:lnTo>
                  <a:lnTo>
                    <a:pt x="53" y="265"/>
                  </a:lnTo>
                  <a:lnTo>
                    <a:pt x="51" y="254"/>
                  </a:lnTo>
                  <a:lnTo>
                    <a:pt x="51" y="244"/>
                  </a:lnTo>
                  <a:lnTo>
                    <a:pt x="49" y="234"/>
                  </a:lnTo>
                  <a:lnTo>
                    <a:pt x="49" y="225"/>
                  </a:lnTo>
                  <a:lnTo>
                    <a:pt x="47" y="214"/>
                  </a:lnTo>
                  <a:lnTo>
                    <a:pt x="47" y="204"/>
                  </a:lnTo>
                  <a:lnTo>
                    <a:pt x="47" y="193"/>
                  </a:lnTo>
                  <a:lnTo>
                    <a:pt x="49" y="184"/>
                  </a:lnTo>
                  <a:lnTo>
                    <a:pt x="49" y="173"/>
                  </a:lnTo>
                  <a:lnTo>
                    <a:pt x="50" y="163"/>
                  </a:lnTo>
                  <a:lnTo>
                    <a:pt x="51" y="152"/>
                  </a:lnTo>
                  <a:lnTo>
                    <a:pt x="55" y="143"/>
                  </a:lnTo>
                  <a:lnTo>
                    <a:pt x="57" y="132"/>
                  </a:lnTo>
                  <a:lnTo>
                    <a:pt x="61" y="122"/>
                  </a:lnTo>
                  <a:lnTo>
                    <a:pt x="64" y="112"/>
                  </a:lnTo>
                  <a:lnTo>
                    <a:pt x="70" y="104"/>
                  </a:lnTo>
                  <a:lnTo>
                    <a:pt x="71" y="94"/>
                  </a:lnTo>
                  <a:lnTo>
                    <a:pt x="76" y="85"/>
                  </a:lnTo>
                  <a:lnTo>
                    <a:pt x="79" y="77"/>
                  </a:lnTo>
                  <a:lnTo>
                    <a:pt x="85" y="68"/>
                  </a:lnTo>
                  <a:lnTo>
                    <a:pt x="89" y="59"/>
                  </a:lnTo>
                  <a:lnTo>
                    <a:pt x="96" y="52"/>
                  </a:lnTo>
                  <a:lnTo>
                    <a:pt x="102" y="43"/>
                  </a:lnTo>
                  <a:lnTo>
                    <a:pt x="110" y="38"/>
                  </a:lnTo>
                  <a:lnTo>
                    <a:pt x="116" y="30"/>
                  </a:lnTo>
                  <a:lnTo>
                    <a:pt x="124" y="24"/>
                  </a:lnTo>
                  <a:lnTo>
                    <a:pt x="133" y="18"/>
                  </a:lnTo>
                  <a:lnTo>
                    <a:pt x="142" y="13"/>
                  </a:lnTo>
                  <a:lnTo>
                    <a:pt x="151" y="8"/>
                  </a:lnTo>
                  <a:lnTo>
                    <a:pt x="161" y="5"/>
                  </a:lnTo>
                  <a:lnTo>
                    <a:pt x="170" y="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1" name="Freeform 492"/>
            <p:cNvSpPr>
              <a:spLocks/>
            </p:cNvSpPr>
            <p:nvPr/>
          </p:nvSpPr>
          <p:spPr bwMode="auto">
            <a:xfrm>
              <a:off x="7000" y="3956"/>
              <a:ext cx="6" cy="20"/>
            </a:xfrm>
            <a:custGeom>
              <a:avLst/>
              <a:gdLst>
                <a:gd name="T0" fmla="*/ 0 w 20"/>
                <a:gd name="T1" fmla="*/ 0 h 79"/>
                <a:gd name="T2" fmla="*/ 0 w 20"/>
                <a:gd name="T3" fmla="*/ 0 h 79"/>
                <a:gd name="T4" fmla="*/ 0 w 20"/>
                <a:gd name="T5" fmla="*/ 0 h 79"/>
                <a:gd name="T6" fmla="*/ 0 w 20"/>
                <a:gd name="T7" fmla="*/ 0 h 79"/>
                <a:gd name="T8" fmla="*/ 0 w 20"/>
                <a:gd name="T9" fmla="*/ 0 h 79"/>
                <a:gd name="T10" fmla="*/ 0 w 20"/>
                <a:gd name="T11" fmla="*/ 0 h 79"/>
                <a:gd name="T12" fmla="*/ 0 w 20"/>
                <a:gd name="T13" fmla="*/ 0 h 79"/>
                <a:gd name="T14" fmla="*/ 0 w 20"/>
                <a:gd name="T15" fmla="*/ 0 h 79"/>
                <a:gd name="T16" fmla="*/ 0 w 20"/>
                <a:gd name="T17" fmla="*/ 0 h 79"/>
                <a:gd name="T18" fmla="*/ 0 w 20"/>
                <a:gd name="T19" fmla="*/ 0 h 79"/>
                <a:gd name="T20" fmla="*/ 0 w 20"/>
                <a:gd name="T21" fmla="*/ 0 h 79"/>
                <a:gd name="T22" fmla="*/ 0 w 20"/>
                <a:gd name="T23" fmla="*/ 0 h 79"/>
                <a:gd name="T24" fmla="*/ 0 w 20"/>
                <a:gd name="T25" fmla="*/ 0 h 79"/>
                <a:gd name="T26" fmla="*/ 0 w 20"/>
                <a:gd name="T27" fmla="*/ 0 h 79"/>
                <a:gd name="T28" fmla="*/ 0 w 20"/>
                <a:gd name="T29" fmla="*/ 0 h 79"/>
                <a:gd name="T30" fmla="*/ 0 w 20"/>
                <a:gd name="T31" fmla="*/ 0 h 79"/>
                <a:gd name="T32" fmla="*/ 0 w 20"/>
                <a:gd name="T33" fmla="*/ 0 h 79"/>
                <a:gd name="T34" fmla="*/ 0 w 20"/>
                <a:gd name="T35" fmla="*/ 0 h 79"/>
                <a:gd name="T36" fmla="*/ 0 w 20"/>
                <a:gd name="T37" fmla="*/ 0 h 79"/>
                <a:gd name="T38" fmla="*/ 0 w 20"/>
                <a:gd name="T39" fmla="*/ 0 h 79"/>
                <a:gd name="T40" fmla="*/ 0 w 20"/>
                <a:gd name="T41" fmla="*/ 0 h 79"/>
                <a:gd name="T42" fmla="*/ 0 w 20"/>
                <a:gd name="T43" fmla="*/ 0 h 79"/>
                <a:gd name="T44" fmla="*/ 0 w 20"/>
                <a:gd name="T45" fmla="*/ 0 h 79"/>
                <a:gd name="T46" fmla="*/ 0 w 20"/>
                <a:gd name="T47" fmla="*/ 0 h 79"/>
                <a:gd name="T48" fmla="*/ 0 w 20"/>
                <a:gd name="T49" fmla="*/ 0 h 79"/>
                <a:gd name="T50" fmla="*/ 0 w 20"/>
                <a:gd name="T51" fmla="*/ 0 h 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"/>
                <a:gd name="T79" fmla="*/ 0 h 79"/>
                <a:gd name="T80" fmla="*/ 20 w 20"/>
                <a:gd name="T81" fmla="*/ 79 h 7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" h="79">
                  <a:moveTo>
                    <a:pt x="11" y="0"/>
                  </a:moveTo>
                  <a:lnTo>
                    <a:pt x="12" y="2"/>
                  </a:lnTo>
                  <a:lnTo>
                    <a:pt x="13" y="5"/>
                  </a:lnTo>
                  <a:lnTo>
                    <a:pt x="14" y="10"/>
                  </a:lnTo>
                  <a:lnTo>
                    <a:pt x="17" y="17"/>
                  </a:lnTo>
                  <a:lnTo>
                    <a:pt x="18" y="23"/>
                  </a:lnTo>
                  <a:lnTo>
                    <a:pt x="19" y="30"/>
                  </a:lnTo>
                  <a:lnTo>
                    <a:pt x="19" y="38"/>
                  </a:lnTo>
                  <a:lnTo>
                    <a:pt x="20" y="46"/>
                  </a:lnTo>
                  <a:lnTo>
                    <a:pt x="19" y="56"/>
                  </a:lnTo>
                  <a:lnTo>
                    <a:pt x="19" y="65"/>
                  </a:lnTo>
                  <a:lnTo>
                    <a:pt x="17" y="73"/>
                  </a:lnTo>
                  <a:lnTo>
                    <a:pt x="13" y="78"/>
                  </a:lnTo>
                  <a:lnTo>
                    <a:pt x="11" y="79"/>
                  </a:lnTo>
                  <a:lnTo>
                    <a:pt x="8" y="79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4" y="53"/>
                  </a:lnTo>
                  <a:lnTo>
                    <a:pt x="4" y="43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5" y="15"/>
                  </a:lnTo>
                  <a:lnTo>
                    <a:pt x="7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2" name="Freeform 493"/>
            <p:cNvSpPr>
              <a:spLocks/>
            </p:cNvSpPr>
            <p:nvPr/>
          </p:nvSpPr>
          <p:spPr bwMode="auto">
            <a:xfrm>
              <a:off x="6742" y="3959"/>
              <a:ext cx="7" cy="6"/>
            </a:xfrm>
            <a:custGeom>
              <a:avLst/>
              <a:gdLst>
                <a:gd name="T0" fmla="*/ 0 w 28"/>
                <a:gd name="T1" fmla="*/ 0 h 25"/>
                <a:gd name="T2" fmla="*/ 0 w 28"/>
                <a:gd name="T3" fmla="*/ 0 h 25"/>
                <a:gd name="T4" fmla="*/ 0 w 28"/>
                <a:gd name="T5" fmla="*/ 0 h 25"/>
                <a:gd name="T6" fmla="*/ 0 w 28"/>
                <a:gd name="T7" fmla="*/ 0 h 25"/>
                <a:gd name="T8" fmla="*/ 0 w 28"/>
                <a:gd name="T9" fmla="*/ 0 h 25"/>
                <a:gd name="T10" fmla="*/ 0 w 28"/>
                <a:gd name="T11" fmla="*/ 0 h 25"/>
                <a:gd name="T12" fmla="*/ 0 w 28"/>
                <a:gd name="T13" fmla="*/ 0 h 25"/>
                <a:gd name="T14" fmla="*/ 0 w 28"/>
                <a:gd name="T15" fmla="*/ 0 h 25"/>
                <a:gd name="T16" fmla="*/ 0 w 28"/>
                <a:gd name="T17" fmla="*/ 0 h 25"/>
                <a:gd name="T18" fmla="*/ 0 w 28"/>
                <a:gd name="T19" fmla="*/ 0 h 25"/>
                <a:gd name="T20" fmla="*/ 0 w 28"/>
                <a:gd name="T21" fmla="*/ 0 h 25"/>
                <a:gd name="T22" fmla="*/ 0 w 28"/>
                <a:gd name="T23" fmla="*/ 0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5"/>
                <a:gd name="T38" fmla="*/ 28 w 28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5">
                  <a:moveTo>
                    <a:pt x="20" y="0"/>
                  </a:moveTo>
                  <a:lnTo>
                    <a:pt x="24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5" y="17"/>
                  </a:lnTo>
                  <a:lnTo>
                    <a:pt x="8" y="22"/>
                  </a:lnTo>
                  <a:lnTo>
                    <a:pt x="0" y="25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3" name="Freeform 494"/>
            <p:cNvSpPr>
              <a:spLocks/>
            </p:cNvSpPr>
            <p:nvPr/>
          </p:nvSpPr>
          <p:spPr bwMode="auto">
            <a:xfrm>
              <a:off x="6505" y="3962"/>
              <a:ext cx="210" cy="80"/>
            </a:xfrm>
            <a:custGeom>
              <a:avLst/>
              <a:gdLst>
                <a:gd name="T0" fmla="*/ 0 w 841"/>
                <a:gd name="T1" fmla="*/ 0 h 319"/>
                <a:gd name="T2" fmla="*/ 0 w 841"/>
                <a:gd name="T3" fmla="*/ 0 h 319"/>
                <a:gd name="T4" fmla="*/ 0 w 841"/>
                <a:gd name="T5" fmla="*/ 0 h 319"/>
                <a:gd name="T6" fmla="*/ 0 w 841"/>
                <a:gd name="T7" fmla="*/ 0 h 319"/>
                <a:gd name="T8" fmla="*/ 0 w 841"/>
                <a:gd name="T9" fmla="*/ 0 h 319"/>
                <a:gd name="T10" fmla="*/ 0 w 841"/>
                <a:gd name="T11" fmla="*/ 0 h 319"/>
                <a:gd name="T12" fmla="*/ 0 w 841"/>
                <a:gd name="T13" fmla="*/ 0 h 319"/>
                <a:gd name="T14" fmla="*/ 0 w 841"/>
                <a:gd name="T15" fmla="*/ 0 h 319"/>
                <a:gd name="T16" fmla="*/ 0 w 841"/>
                <a:gd name="T17" fmla="*/ 0 h 319"/>
                <a:gd name="T18" fmla="*/ 0 w 841"/>
                <a:gd name="T19" fmla="*/ 0 h 319"/>
                <a:gd name="T20" fmla="*/ 0 w 841"/>
                <a:gd name="T21" fmla="*/ 0 h 319"/>
                <a:gd name="T22" fmla="*/ 0 w 841"/>
                <a:gd name="T23" fmla="*/ 0 h 319"/>
                <a:gd name="T24" fmla="*/ 0 w 841"/>
                <a:gd name="T25" fmla="*/ 0 h 319"/>
                <a:gd name="T26" fmla="*/ 0 w 841"/>
                <a:gd name="T27" fmla="*/ 0 h 319"/>
                <a:gd name="T28" fmla="*/ 0 w 841"/>
                <a:gd name="T29" fmla="*/ 0 h 319"/>
                <a:gd name="T30" fmla="*/ 0 w 841"/>
                <a:gd name="T31" fmla="*/ 0 h 319"/>
                <a:gd name="T32" fmla="*/ 0 w 841"/>
                <a:gd name="T33" fmla="*/ 0 h 319"/>
                <a:gd name="T34" fmla="*/ 0 w 841"/>
                <a:gd name="T35" fmla="*/ 0 h 319"/>
                <a:gd name="T36" fmla="*/ 0 w 841"/>
                <a:gd name="T37" fmla="*/ 0 h 319"/>
                <a:gd name="T38" fmla="*/ 0 w 841"/>
                <a:gd name="T39" fmla="*/ 0 h 319"/>
                <a:gd name="T40" fmla="*/ 0 w 841"/>
                <a:gd name="T41" fmla="*/ 0 h 319"/>
                <a:gd name="T42" fmla="*/ 0 w 841"/>
                <a:gd name="T43" fmla="*/ 0 h 319"/>
                <a:gd name="T44" fmla="*/ 0 w 841"/>
                <a:gd name="T45" fmla="*/ 0 h 319"/>
                <a:gd name="T46" fmla="*/ 0 w 841"/>
                <a:gd name="T47" fmla="*/ 0 h 319"/>
                <a:gd name="T48" fmla="*/ 0 w 841"/>
                <a:gd name="T49" fmla="*/ 0 h 319"/>
                <a:gd name="T50" fmla="*/ 0 w 841"/>
                <a:gd name="T51" fmla="*/ 0 h 319"/>
                <a:gd name="T52" fmla="*/ 0 w 841"/>
                <a:gd name="T53" fmla="*/ 0 h 319"/>
                <a:gd name="T54" fmla="*/ 0 w 841"/>
                <a:gd name="T55" fmla="*/ 0 h 319"/>
                <a:gd name="T56" fmla="*/ 0 w 841"/>
                <a:gd name="T57" fmla="*/ 0 h 319"/>
                <a:gd name="T58" fmla="*/ 0 w 841"/>
                <a:gd name="T59" fmla="*/ 0 h 319"/>
                <a:gd name="T60" fmla="*/ 0 w 841"/>
                <a:gd name="T61" fmla="*/ 0 h 319"/>
                <a:gd name="T62" fmla="*/ 0 w 841"/>
                <a:gd name="T63" fmla="*/ 0 h 319"/>
                <a:gd name="T64" fmla="*/ 0 w 841"/>
                <a:gd name="T65" fmla="*/ 0 h 319"/>
                <a:gd name="T66" fmla="*/ 0 w 841"/>
                <a:gd name="T67" fmla="*/ 0 h 319"/>
                <a:gd name="T68" fmla="*/ 0 w 841"/>
                <a:gd name="T69" fmla="*/ 0 h 319"/>
                <a:gd name="T70" fmla="*/ 0 w 841"/>
                <a:gd name="T71" fmla="*/ 0 h 319"/>
                <a:gd name="T72" fmla="*/ 0 w 841"/>
                <a:gd name="T73" fmla="*/ 0 h 319"/>
                <a:gd name="T74" fmla="*/ 0 w 841"/>
                <a:gd name="T75" fmla="*/ 0 h 319"/>
                <a:gd name="T76" fmla="*/ 0 w 841"/>
                <a:gd name="T77" fmla="*/ 0 h 319"/>
                <a:gd name="T78" fmla="*/ 0 w 841"/>
                <a:gd name="T79" fmla="*/ 0 h 319"/>
                <a:gd name="T80" fmla="*/ 0 w 841"/>
                <a:gd name="T81" fmla="*/ 0 h 319"/>
                <a:gd name="T82" fmla="*/ 0 w 841"/>
                <a:gd name="T83" fmla="*/ 0 h 319"/>
                <a:gd name="T84" fmla="*/ 0 w 841"/>
                <a:gd name="T85" fmla="*/ 0 h 319"/>
                <a:gd name="T86" fmla="*/ 0 w 841"/>
                <a:gd name="T87" fmla="*/ 0 h 319"/>
                <a:gd name="T88" fmla="*/ 0 w 841"/>
                <a:gd name="T89" fmla="*/ 0 h 319"/>
                <a:gd name="T90" fmla="*/ 0 w 841"/>
                <a:gd name="T91" fmla="*/ 0 h 319"/>
                <a:gd name="T92" fmla="*/ 0 w 841"/>
                <a:gd name="T93" fmla="*/ 0 h 319"/>
                <a:gd name="T94" fmla="*/ 0 w 841"/>
                <a:gd name="T95" fmla="*/ 0 h 319"/>
                <a:gd name="T96" fmla="*/ 0 w 841"/>
                <a:gd name="T97" fmla="*/ 0 h 319"/>
                <a:gd name="T98" fmla="*/ 0 w 841"/>
                <a:gd name="T99" fmla="*/ 0 h 319"/>
                <a:gd name="T100" fmla="*/ 0 w 841"/>
                <a:gd name="T101" fmla="*/ 0 h 319"/>
                <a:gd name="T102" fmla="*/ 0 w 841"/>
                <a:gd name="T103" fmla="*/ 0 h 319"/>
                <a:gd name="T104" fmla="*/ 0 w 841"/>
                <a:gd name="T105" fmla="*/ 0 h 319"/>
                <a:gd name="T106" fmla="*/ 0 w 841"/>
                <a:gd name="T107" fmla="*/ 0 h 319"/>
                <a:gd name="T108" fmla="*/ 0 w 841"/>
                <a:gd name="T109" fmla="*/ 0 h 319"/>
                <a:gd name="T110" fmla="*/ 0 w 841"/>
                <a:gd name="T111" fmla="*/ 0 h 319"/>
                <a:gd name="T112" fmla="*/ 0 w 841"/>
                <a:gd name="T113" fmla="*/ 0 h 319"/>
                <a:gd name="T114" fmla="*/ 0 w 841"/>
                <a:gd name="T115" fmla="*/ 0 h 319"/>
                <a:gd name="T116" fmla="*/ 0 w 841"/>
                <a:gd name="T117" fmla="*/ 0 h 319"/>
                <a:gd name="T118" fmla="*/ 0 w 841"/>
                <a:gd name="T119" fmla="*/ 0 h 3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1"/>
                <a:gd name="T181" fmla="*/ 0 h 319"/>
                <a:gd name="T182" fmla="*/ 841 w 841"/>
                <a:gd name="T183" fmla="*/ 319 h 3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1" h="319">
                  <a:moveTo>
                    <a:pt x="2" y="0"/>
                  </a:moveTo>
                  <a:lnTo>
                    <a:pt x="55" y="3"/>
                  </a:lnTo>
                  <a:lnTo>
                    <a:pt x="108" y="6"/>
                  </a:lnTo>
                  <a:lnTo>
                    <a:pt x="161" y="8"/>
                  </a:lnTo>
                  <a:lnTo>
                    <a:pt x="215" y="12"/>
                  </a:lnTo>
                  <a:lnTo>
                    <a:pt x="267" y="15"/>
                  </a:lnTo>
                  <a:lnTo>
                    <a:pt x="320" y="18"/>
                  </a:lnTo>
                  <a:lnTo>
                    <a:pt x="371" y="21"/>
                  </a:lnTo>
                  <a:lnTo>
                    <a:pt x="424" y="26"/>
                  </a:lnTo>
                  <a:lnTo>
                    <a:pt x="475" y="29"/>
                  </a:lnTo>
                  <a:lnTo>
                    <a:pt x="528" y="32"/>
                  </a:lnTo>
                  <a:lnTo>
                    <a:pt x="580" y="36"/>
                  </a:lnTo>
                  <a:lnTo>
                    <a:pt x="633" y="41"/>
                  </a:lnTo>
                  <a:lnTo>
                    <a:pt x="683" y="46"/>
                  </a:lnTo>
                  <a:lnTo>
                    <a:pt x="736" y="50"/>
                  </a:lnTo>
                  <a:lnTo>
                    <a:pt x="787" y="57"/>
                  </a:lnTo>
                  <a:lnTo>
                    <a:pt x="840" y="63"/>
                  </a:lnTo>
                  <a:lnTo>
                    <a:pt x="840" y="79"/>
                  </a:lnTo>
                  <a:lnTo>
                    <a:pt x="840" y="95"/>
                  </a:lnTo>
                  <a:lnTo>
                    <a:pt x="840" y="111"/>
                  </a:lnTo>
                  <a:lnTo>
                    <a:pt x="841" y="127"/>
                  </a:lnTo>
                  <a:lnTo>
                    <a:pt x="841" y="142"/>
                  </a:lnTo>
                  <a:lnTo>
                    <a:pt x="841" y="159"/>
                  </a:lnTo>
                  <a:lnTo>
                    <a:pt x="841" y="175"/>
                  </a:lnTo>
                  <a:lnTo>
                    <a:pt x="841" y="191"/>
                  </a:lnTo>
                  <a:lnTo>
                    <a:pt x="840" y="207"/>
                  </a:lnTo>
                  <a:lnTo>
                    <a:pt x="839" y="222"/>
                  </a:lnTo>
                  <a:lnTo>
                    <a:pt x="838" y="239"/>
                  </a:lnTo>
                  <a:lnTo>
                    <a:pt x="836" y="255"/>
                  </a:lnTo>
                  <a:lnTo>
                    <a:pt x="834" y="271"/>
                  </a:lnTo>
                  <a:lnTo>
                    <a:pt x="834" y="286"/>
                  </a:lnTo>
                  <a:lnTo>
                    <a:pt x="832" y="302"/>
                  </a:lnTo>
                  <a:lnTo>
                    <a:pt x="829" y="319"/>
                  </a:lnTo>
                  <a:lnTo>
                    <a:pt x="822" y="319"/>
                  </a:lnTo>
                  <a:lnTo>
                    <a:pt x="816" y="319"/>
                  </a:lnTo>
                  <a:lnTo>
                    <a:pt x="810" y="319"/>
                  </a:lnTo>
                  <a:lnTo>
                    <a:pt x="803" y="319"/>
                  </a:lnTo>
                  <a:lnTo>
                    <a:pt x="799" y="303"/>
                  </a:lnTo>
                  <a:lnTo>
                    <a:pt x="799" y="290"/>
                  </a:lnTo>
                  <a:lnTo>
                    <a:pt x="799" y="275"/>
                  </a:lnTo>
                  <a:lnTo>
                    <a:pt x="799" y="261"/>
                  </a:lnTo>
                  <a:lnTo>
                    <a:pt x="799" y="247"/>
                  </a:lnTo>
                  <a:lnTo>
                    <a:pt x="799" y="232"/>
                  </a:lnTo>
                  <a:lnTo>
                    <a:pt x="799" y="218"/>
                  </a:lnTo>
                  <a:lnTo>
                    <a:pt x="800" y="203"/>
                  </a:lnTo>
                  <a:lnTo>
                    <a:pt x="799" y="188"/>
                  </a:lnTo>
                  <a:lnTo>
                    <a:pt x="799" y="174"/>
                  </a:lnTo>
                  <a:lnTo>
                    <a:pt x="799" y="160"/>
                  </a:lnTo>
                  <a:lnTo>
                    <a:pt x="799" y="147"/>
                  </a:lnTo>
                  <a:lnTo>
                    <a:pt x="798" y="134"/>
                  </a:lnTo>
                  <a:lnTo>
                    <a:pt x="797" y="122"/>
                  </a:lnTo>
                  <a:lnTo>
                    <a:pt x="794" y="109"/>
                  </a:lnTo>
                  <a:lnTo>
                    <a:pt x="792" y="99"/>
                  </a:lnTo>
                  <a:lnTo>
                    <a:pt x="759" y="95"/>
                  </a:lnTo>
                  <a:lnTo>
                    <a:pt x="728" y="93"/>
                  </a:lnTo>
                  <a:lnTo>
                    <a:pt x="695" y="89"/>
                  </a:lnTo>
                  <a:lnTo>
                    <a:pt x="664" y="86"/>
                  </a:lnTo>
                  <a:lnTo>
                    <a:pt x="633" y="83"/>
                  </a:lnTo>
                  <a:lnTo>
                    <a:pt x="601" y="81"/>
                  </a:lnTo>
                  <a:lnTo>
                    <a:pt x="569" y="77"/>
                  </a:lnTo>
                  <a:lnTo>
                    <a:pt x="538" y="75"/>
                  </a:lnTo>
                  <a:lnTo>
                    <a:pt x="505" y="72"/>
                  </a:lnTo>
                  <a:lnTo>
                    <a:pt x="474" y="70"/>
                  </a:lnTo>
                  <a:lnTo>
                    <a:pt x="440" y="69"/>
                  </a:lnTo>
                  <a:lnTo>
                    <a:pt x="409" y="67"/>
                  </a:lnTo>
                  <a:lnTo>
                    <a:pt x="376" y="63"/>
                  </a:lnTo>
                  <a:lnTo>
                    <a:pt x="344" y="61"/>
                  </a:lnTo>
                  <a:lnTo>
                    <a:pt x="311" y="60"/>
                  </a:lnTo>
                  <a:lnTo>
                    <a:pt x="279" y="58"/>
                  </a:lnTo>
                  <a:lnTo>
                    <a:pt x="263" y="53"/>
                  </a:lnTo>
                  <a:lnTo>
                    <a:pt x="246" y="49"/>
                  </a:lnTo>
                  <a:lnTo>
                    <a:pt x="231" y="47"/>
                  </a:lnTo>
                  <a:lnTo>
                    <a:pt x="214" y="46"/>
                  </a:lnTo>
                  <a:lnTo>
                    <a:pt x="197" y="44"/>
                  </a:lnTo>
                  <a:lnTo>
                    <a:pt x="181" y="44"/>
                  </a:lnTo>
                  <a:lnTo>
                    <a:pt x="164" y="43"/>
                  </a:lnTo>
                  <a:lnTo>
                    <a:pt x="149" y="43"/>
                  </a:lnTo>
                  <a:lnTo>
                    <a:pt x="133" y="42"/>
                  </a:lnTo>
                  <a:lnTo>
                    <a:pt x="116" y="41"/>
                  </a:lnTo>
                  <a:lnTo>
                    <a:pt x="100" y="39"/>
                  </a:lnTo>
                  <a:lnTo>
                    <a:pt x="87" y="39"/>
                  </a:lnTo>
                  <a:lnTo>
                    <a:pt x="72" y="35"/>
                  </a:lnTo>
                  <a:lnTo>
                    <a:pt x="58" y="32"/>
                  </a:lnTo>
                  <a:lnTo>
                    <a:pt x="45" y="28"/>
                  </a:lnTo>
                  <a:lnTo>
                    <a:pt x="34" y="22"/>
                  </a:lnTo>
                  <a:lnTo>
                    <a:pt x="29" y="23"/>
                  </a:lnTo>
                  <a:lnTo>
                    <a:pt x="26" y="27"/>
                  </a:lnTo>
                  <a:lnTo>
                    <a:pt x="21" y="29"/>
                  </a:lnTo>
                  <a:lnTo>
                    <a:pt x="17" y="30"/>
                  </a:lnTo>
                  <a:lnTo>
                    <a:pt x="19" y="35"/>
                  </a:lnTo>
                  <a:lnTo>
                    <a:pt x="20" y="41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1" y="76"/>
                  </a:lnTo>
                  <a:lnTo>
                    <a:pt x="22" y="84"/>
                  </a:lnTo>
                  <a:lnTo>
                    <a:pt x="22" y="92"/>
                  </a:lnTo>
                  <a:lnTo>
                    <a:pt x="22" y="99"/>
                  </a:lnTo>
                  <a:lnTo>
                    <a:pt x="22" y="106"/>
                  </a:lnTo>
                  <a:lnTo>
                    <a:pt x="22" y="113"/>
                  </a:lnTo>
                  <a:lnTo>
                    <a:pt x="22" y="121"/>
                  </a:lnTo>
                  <a:lnTo>
                    <a:pt x="23" y="127"/>
                  </a:lnTo>
                  <a:lnTo>
                    <a:pt x="25" y="134"/>
                  </a:lnTo>
                  <a:lnTo>
                    <a:pt x="28" y="141"/>
                  </a:lnTo>
                  <a:lnTo>
                    <a:pt x="32" y="150"/>
                  </a:lnTo>
                  <a:lnTo>
                    <a:pt x="37" y="160"/>
                  </a:lnTo>
                  <a:lnTo>
                    <a:pt x="43" y="166"/>
                  </a:lnTo>
                  <a:lnTo>
                    <a:pt x="52" y="173"/>
                  </a:lnTo>
                  <a:lnTo>
                    <a:pt x="62" y="169"/>
                  </a:lnTo>
                  <a:lnTo>
                    <a:pt x="72" y="167"/>
                  </a:lnTo>
                  <a:lnTo>
                    <a:pt x="82" y="165"/>
                  </a:lnTo>
                  <a:lnTo>
                    <a:pt x="93" y="165"/>
                  </a:lnTo>
                  <a:lnTo>
                    <a:pt x="104" y="163"/>
                  </a:lnTo>
                  <a:lnTo>
                    <a:pt x="115" y="162"/>
                  </a:lnTo>
                  <a:lnTo>
                    <a:pt x="126" y="160"/>
                  </a:lnTo>
                  <a:lnTo>
                    <a:pt x="137" y="159"/>
                  </a:lnTo>
                  <a:lnTo>
                    <a:pt x="135" y="153"/>
                  </a:lnTo>
                  <a:lnTo>
                    <a:pt x="134" y="149"/>
                  </a:lnTo>
                  <a:lnTo>
                    <a:pt x="131" y="146"/>
                  </a:lnTo>
                  <a:lnTo>
                    <a:pt x="127" y="143"/>
                  </a:lnTo>
                  <a:lnTo>
                    <a:pt x="120" y="140"/>
                  </a:lnTo>
                  <a:lnTo>
                    <a:pt x="111" y="139"/>
                  </a:lnTo>
                  <a:lnTo>
                    <a:pt x="103" y="138"/>
                  </a:lnTo>
                  <a:lnTo>
                    <a:pt x="93" y="138"/>
                  </a:lnTo>
                  <a:lnTo>
                    <a:pt x="84" y="138"/>
                  </a:lnTo>
                  <a:lnTo>
                    <a:pt x="76" y="138"/>
                  </a:lnTo>
                  <a:lnTo>
                    <a:pt x="69" y="137"/>
                  </a:lnTo>
                  <a:lnTo>
                    <a:pt x="64" y="137"/>
                  </a:lnTo>
                  <a:lnTo>
                    <a:pt x="59" y="134"/>
                  </a:lnTo>
                  <a:lnTo>
                    <a:pt x="58" y="132"/>
                  </a:lnTo>
                  <a:lnTo>
                    <a:pt x="59" y="124"/>
                  </a:lnTo>
                  <a:lnTo>
                    <a:pt x="67" y="119"/>
                  </a:lnTo>
                  <a:lnTo>
                    <a:pt x="73" y="117"/>
                  </a:lnTo>
                  <a:lnTo>
                    <a:pt x="79" y="117"/>
                  </a:lnTo>
                  <a:lnTo>
                    <a:pt x="86" y="117"/>
                  </a:lnTo>
                  <a:lnTo>
                    <a:pt x="93" y="117"/>
                  </a:lnTo>
                  <a:lnTo>
                    <a:pt x="100" y="116"/>
                  </a:lnTo>
                  <a:lnTo>
                    <a:pt x="106" y="116"/>
                  </a:lnTo>
                  <a:lnTo>
                    <a:pt x="114" y="116"/>
                  </a:lnTo>
                  <a:lnTo>
                    <a:pt x="121" y="116"/>
                  </a:lnTo>
                  <a:lnTo>
                    <a:pt x="127" y="116"/>
                  </a:lnTo>
                  <a:lnTo>
                    <a:pt x="134" y="116"/>
                  </a:lnTo>
                  <a:lnTo>
                    <a:pt x="140" y="116"/>
                  </a:lnTo>
                  <a:lnTo>
                    <a:pt x="147" y="116"/>
                  </a:lnTo>
                  <a:lnTo>
                    <a:pt x="153" y="116"/>
                  </a:lnTo>
                  <a:lnTo>
                    <a:pt x="161" y="116"/>
                  </a:lnTo>
                  <a:lnTo>
                    <a:pt x="168" y="117"/>
                  </a:lnTo>
                  <a:lnTo>
                    <a:pt x="175" y="119"/>
                  </a:lnTo>
                  <a:lnTo>
                    <a:pt x="164" y="113"/>
                  </a:lnTo>
                  <a:lnTo>
                    <a:pt x="155" y="110"/>
                  </a:lnTo>
                  <a:lnTo>
                    <a:pt x="144" y="107"/>
                  </a:lnTo>
                  <a:lnTo>
                    <a:pt x="134" y="105"/>
                  </a:lnTo>
                  <a:lnTo>
                    <a:pt x="127" y="102"/>
                  </a:lnTo>
                  <a:lnTo>
                    <a:pt x="121" y="102"/>
                  </a:lnTo>
                  <a:lnTo>
                    <a:pt x="114" y="101"/>
                  </a:lnTo>
                  <a:lnTo>
                    <a:pt x="108" y="100"/>
                  </a:lnTo>
                  <a:lnTo>
                    <a:pt x="102" y="97"/>
                  </a:lnTo>
                  <a:lnTo>
                    <a:pt x="94" y="95"/>
                  </a:lnTo>
                  <a:lnTo>
                    <a:pt x="88" y="93"/>
                  </a:lnTo>
                  <a:lnTo>
                    <a:pt x="81" y="89"/>
                  </a:lnTo>
                  <a:lnTo>
                    <a:pt x="125" y="89"/>
                  </a:lnTo>
                  <a:lnTo>
                    <a:pt x="168" y="89"/>
                  </a:lnTo>
                  <a:lnTo>
                    <a:pt x="211" y="89"/>
                  </a:lnTo>
                  <a:lnTo>
                    <a:pt x="255" y="89"/>
                  </a:lnTo>
                  <a:lnTo>
                    <a:pt x="298" y="89"/>
                  </a:lnTo>
                  <a:lnTo>
                    <a:pt x="340" y="90"/>
                  </a:lnTo>
                  <a:lnTo>
                    <a:pt x="382" y="92"/>
                  </a:lnTo>
                  <a:lnTo>
                    <a:pt x="427" y="93"/>
                  </a:lnTo>
                  <a:lnTo>
                    <a:pt x="468" y="94"/>
                  </a:lnTo>
                  <a:lnTo>
                    <a:pt x="510" y="96"/>
                  </a:lnTo>
                  <a:lnTo>
                    <a:pt x="552" y="99"/>
                  </a:lnTo>
                  <a:lnTo>
                    <a:pt x="594" y="102"/>
                  </a:lnTo>
                  <a:lnTo>
                    <a:pt x="636" y="107"/>
                  </a:lnTo>
                  <a:lnTo>
                    <a:pt x="680" y="113"/>
                  </a:lnTo>
                  <a:lnTo>
                    <a:pt x="722" y="119"/>
                  </a:lnTo>
                  <a:lnTo>
                    <a:pt x="764" y="126"/>
                  </a:lnTo>
                  <a:lnTo>
                    <a:pt x="758" y="132"/>
                  </a:lnTo>
                  <a:lnTo>
                    <a:pt x="752" y="136"/>
                  </a:lnTo>
                  <a:lnTo>
                    <a:pt x="745" y="138"/>
                  </a:lnTo>
                  <a:lnTo>
                    <a:pt x="738" y="141"/>
                  </a:lnTo>
                  <a:lnTo>
                    <a:pt x="729" y="141"/>
                  </a:lnTo>
                  <a:lnTo>
                    <a:pt x="720" y="142"/>
                  </a:lnTo>
                  <a:lnTo>
                    <a:pt x="711" y="141"/>
                  </a:lnTo>
                  <a:lnTo>
                    <a:pt x="703" y="140"/>
                  </a:lnTo>
                  <a:lnTo>
                    <a:pt x="693" y="138"/>
                  </a:lnTo>
                  <a:lnTo>
                    <a:pt x="682" y="137"/>
                  </a:lnTo>
                  <a:lnTo>
                    <a:pt x="673" y="135"/>
                  </a:lnTo>
                  <a:lnTo>
                    <a:pt x="664" y="135"/>
                  </a:lnTo>
                  <a:lnTo>
                    <a:pt x="656" y="134"/>
                  </a:lnTo>
                  <a:lnTo>
                    <a:pt x="647" y="135"/>
                  </a:lnTo>
                  <a:lnTo>
                    <a:pt x="640" y="136"/>
                  </a:lnTo>
                  <a:lnTo>
                    <a:pt x="634" y="139"/>
                  </a:lnTo>
                  <a:lnTo>
                    <a:pt x="640" y="140"/>
                  </a:lnTo>
                  <a:lnTo>
                    <a:pt x="648" y="143"/>
                  </a:lnTo>
                  <a:lnTo>
                    <a:pt x="657" y="145"/>
                  </a:lnTo>
                  <a:lnTo>
                    <a:pt x="665" y="147"/>
                  </a:lnTo>
                  <a:lnTo>
                    <a:pt x="673" y="148"/>
                  </a:lnTo>
                  <a:lnTo>
                    <a:pt x="682" y="150"/>
                  </a:lnTo>
                  <a:lnTo>
                    <a:pt x="689" y="152"/>
                  </a:lnTo>
                  <a:lnTo>
                    <a:pt x="699" y="155"/>
                  </a:lnTo>
                  <a:lnTo>
                    <a:pt x="706" y="156"/>
                  </a:lnTo>
                  <a:lnTo>
                    <a:pt x="716" y="159"/>
                  </a:lnTo>
                  <a:lnTo>
                    <a:pt x="723" y="162"/>
                  </a:lnTo>
                  <a:lnTo>
                    <a:pt x="732" y="165"/>
                  </a:lnTo>
                  <a:lnTo>
                    <a:pt x="740" y="167"/>
                  </a:lnTo>
                  <a:lnTo>
                    <a:pt x="748" y="170"/>
                  </a:lnTo>
                  <a:lnTo>
                    <a:pt x="756" y="174"/>
                  </a:lnTo>
                  <a:lnTo>
                    <a:pt x="764" y="178"/>
                  </a:lnTo>
                  <a:lnTo>
                    <a:pt x="759" y="186"/>
                  </a:lnTo>
                  <a:lnTo>
                    <a:pt x="753" y="192"/>
                  </a:lnTo>
                  <a:lnTo>
                    <a:pt x="735" y="185"/>
                  </a:lnTo>
                  <a:lnTo>
                    <a:pt x="717" y="179"/>
                  </a:lnTo>
                  <a:lnTo>
                    <a:pt x="699" y="174"/>
                  </a:lnTo>
                  <a:lnTo>
                    <a:pt x="682" y="169"/>
                  </a:lnTo>
                  <a:lnTo>
                    <a:pt x="662" y="165"/>
                  </a:lnTo>
                  <a:lnTo>
                    <a:pt x="644" y="163"/>
                  </a:lnTo>
                  <a:lnTo>
                    <a:pt x="624" y="161"/>
                  </a:lnTo>
                  <a:lnTo>
                    <a:pt x="606" y="160"/>
                  </a:lnTo>
                  <a:lnTo>
                    <a:pt x="587" y="157"/>
                  </a:lnTo>
                  <a:lnTo>
                    <a:pt x="568" y="156"/>
                  </a:lnTo>
                  <a:lnTo>
                    <a:pt x="548" y="155"/>
                  </a:lnTo>
                  <a:lnTo>
                    <a:pt x="530" y="154"/>
                  </a:lnTo>
                  <a:lnTo>
                    <a:pt x="510" y="152"/>
                  </a:lnTo>
                  <a:lnTo>
                    <a:pt x="493" y="150"/>
                  </a:lnTo>
                  <a:lnTo>
                    <a:pt x="474" y="147"/>
                  </a:lnTo>
                  <a:lnTo>
                    <a:pt x="457" y="145"/>
                  </a:lnTo>
                  <a:lnTo>
                    <a:pt x="456" y="149"/>
                  </a:lnTo>
                  <a:lnTo>
                    <a:pt x="455" y="153"/>
                  </a:lnTo>
                  <a:lnTo>
                    <a:pt x="473" y="155"/>
                  </a:lnTo>
                  <a:lnTo>
                    <a:pt x="491" y="159"/>
                  </a:lnTo>
                  <a:lnTo>
                    <a:pt x="509" y="162"/>
                  </a:lnTo>
                  <a:lnTo>
                    <a:pt x="528" y="165"/>
                  </a:lnTo>
                  <a:lnTo>
                    <a:pt x="546" y="167"/>
                  </a:lnTo>
                  <a:lnTo>
                    <a:pt x="565" y="170"/>
                  </a:lnTo>
                  <a:lnTo>
                    <a:pt x="583" y="175"/>
                  </a:lnTo>
                  <a:lnTo>
                    <a:pt x="601" y="178"/>
                  </a:lnTo>
                  <a:lnTo>
                    <a:pt x="620" y="181"/>
                  </a:lnTo>
                  <a:lnTo>
                    <a:pt x="638" y="187"/>
                  </a:lnTo>
                  <a:lnTo>
                    <a:pt x="657" y="190"/>
                  </a:lnTo>
                  <a:lnTo>
                    <a:pt x="675" y="195"/>
                  </a:lnTo>
                  <a:lnTo>
                    <a:pt x="693" y="199"/>
                  </a:lnTo>
                  <a:lnTo>
                    <a:pt x="711" y="204"/>
                  </a:lnTo>
                  <a:lnTo>
                    <a:pt x="729" y="209"/>
                  </a:lnTo>
                  <a:lnTo>
                    <a:pt x="747" y="216"/>
                  </a:lnTo>
                  <a:lnTo>
                    <a:pt x="741" y="220"/>
                  </a:lnTo>
                  <a:lnTo>
                    <a:pt x="734" y="226"/>
                  </a:lnTo>
                  <a:lnTo>
                    <a:pt x="727" y="228"/>
                  </a:lnTo>
                  <a:lnTo>
                    <a:pt x="718" y="229"/>
                  </a:lnTo>
                  <a:lnTo>
                    <a:pt x="709" y="229"/>
                  </a:lnTo>
                  <a:lnTo>
                    <a:pt x="700" y="229"/>
                  </a:lnTo>
                  <a:lnTo>
                    <a:pt x="691" y="229"/>
                  </a:lnTo>
                  <a:lnTo>
                    <a:pt x="682" y="228"/>
                  </a:lnTo>
                  <a:lnTo>
                    <a:pt x="671" y="225"/>
                  </a:lnTo>
                  <a:lnTo>
                    <a:pt x="660" y="221"/>
                  </a:lnTo>
                  <a:lnTo>
                    <a:pt x="651" y="218"/>
                  </a:lnTo>
                  <a:lnTo>
                    <a:pt x="642" y="217"/>
                  </a:lnTo>
                  <a:lnTo>
                    <a:pt x="633" y="214"/>
                  </a:lnTo>
                  <a:lnTo>
                    <a:pt x="624" y="212"/>
                  </a:lnTo>
                  <a:lnTo>
                    <a:pt x="615" y="209"/>
                  </a:lnTo>
                  <a:lnTo>
                    <a:pt x="609" y="209"/>
                  </a:lnTo>
                  <a:lnTo>
                    <a:pt x="601" y="208"/>
                  </a:lnTo>
                  <a:lnTo>
                    <a:pt x="597" y="208"/>
                  </a:lnTo>
                  <a:lnTo>
                    <a:pt x="589" y="206"/>
                  </a:lnTo>
                  <a:lnTo>
                    <a:pt x="581" y="204"/>
                  </a:lnTo>
                  <a:lnTo>
                    <a:pt x="573" y="202"/>
                  </a:lnTo>
                  <a:lnTo>
                    <a:pt x="564" y="200"/>
                  </a:lnTo>
                  <a:lnTo>
                    <a:pt x="556" y="198"/>
                  </a:lnTo>
                  <a:lnTo>
                    <a:pt x="547" y="196"/>
                  </a:lnTo>
                  <a:lnTo>
                    <a:pt x="539" y="194"/>
                  </a:lnTo>
                  <a:lnTo>
                    <a:pt x="532" y="193"/>
                  </a:lnTo>
                  <a:lnTo>
                    <a:pt x="524" y="192"/>
                  </a:lnTo>
                  <a:lnTo>
                    <a:pt x="521" y="193"/>
                  </a:lnTo>
                  <a:lnTo>
                    <a:pt x="515" y="194"/>
                  </a:lnTo>
                  <a:lnTo>
                    <a:pt x="512" y="198"/>
                  </a:lnTo>
                  <a:lnTo>
                    <a:pt x="511" y="200"/>
                  </a:lnTo>
                  <a:lnTo>
                    <a:pt x="512" y="206"/>
                  </a:lnTo>
                  <a:lnTo>
                    <a:pt x="527" y="208"/>
                  </a:lnTo>
                  <a:lnTo>
                    <a:pt x="542" y="209"/>
                  </a:lnTo>
                  <a:lnTo>
                    <a:pt x="556" y="212"/>
                  </a:lnTo>
                  <a:lnTo>
                    <a:pt x="573" y="215"/>
                  </a:lnTo>
                  <a:lnTo>
                    <a:pt x="587" y="218"/>
                  </a:lnTo>
                  <a:lnTo>
                    <a:pt x="601" y="220"/>
                  </a:lnTo>
                  <a:lnTo>
                    <a:pt x="616" y="223"/>
                  </a:lnTo>
                  <a:lnTo>
                    <a:pt x="633" y="228"/>
                  </a:lnTo>
                  <a:lnTo>
                    <a:pt x="647" y="230"/>
                  </a:lnTo>
                  <a:lnTo>
                    <a:pt x="662" y="234"/>
                  </a:lnTo>
                  <a:lnTo>
                    <a:pt x="676" y="239"/>
                  </a:lnTo>
                  <a:lnTo>
                    <a:pt x="692" y="243"/>
                  </a:lnTo>
                  <a:lnTo>
                    <a:pt x="706" y="246"/>
                  </a:lnTo>
                  <a:lnTo>
                    <a:pt x="721" y="250"/>
                  </a:lnTo>
                  <a:lnTo>
                    <a:pt x="736" y="256"/>
                  </a:lnTo>
                  <a:lnTo>
                    <a:pt x="752" y="261"/>
                  </a:lnTo>
                  <a:lnTo>
                    <a:pt x="748" y="268"/>
                  </a:lnTo>
                  <a:lnTo>
                    <a:pt x="745" y="272"/>
                  </a:lnTo>
                  <a:lnTo>
                    <a:pt x="741" y="273"/>
                  </a:lnTo>
                  <a:lnTo>
                    <a:pt x="736" y="275"/>
                  </a:lnTo>
                  <a:lnTo>
                    <a:pt x="729" y="274"/>
                  </a:lnTo>
                  <a:lnTo>
                    <a:pt x="723" y="273"/>
                  </a:lnTo>
                  <a:lnTo>
                    <a:pt x="717" y="272"/>
                  </a:lnTo>
                  <a:lnTo>
                    <a:pt x="710" y="270"/>
                  </a:lnTo>
                  <a:lnTo>
                    <a:pt x="701" y="267"/>
                  </a:lnTo>
                  <a:lnTo>
                    <a:pt x="694" y="263"/>
                  </a:lnTo>
                  <a:lnTo>
                    <a:pt x="686" y="260"/>
                  </a:lnTo>
                  <a:lnTo>
                    <a:pt x="679" y="260"/>
                  </a:lnTo>
                  <a:lnTo>
                    <a:pt x="671" y="257"/>
                  </a:lnTo>
                  <a:lnTo>
                    <a:pt x="663" y="258"/>
                  </a:lnTo>
                  <a:lnTo>
                    <a:pt x="657" y="258"/>
                  </a:lnTo>
                  <a:lnTo>
                    <a:pt x="651" y="261"/>
                  </a:lnTo>
                  <a:lnTo>
                    <a:pt x="642" y="262"/>
                  </a:lnTo>
                  <a:lnTo>
                    <a:pt x="634" y="266"/>
                  </a:lnTo>
                  <a:lnTo>
                    <a:pt x="641" y="268"/>
                  </a:lnTo>
                  <a:lnTo>
                    <a:pt x="650" y="271"/>
                  </a:lnTo>
                  <a:lnTo>
                    <a:pt x="658" y="272"/>
                  </a:lnTo>
                  <a:lnTo>
                    <a:pt x="667" y="275"/>
                  </a:lnTo>
                  <a:lnTo>
                    <a:pt x="674" y="278"/>
                  </a:lnTo>
                  <a:lnTo>
                    <a:pt x="682" y="281"/>
                  </a:lnTo>
                  <a:lnTo>
                    <a:pt x="692" y="283"/>
                  </a:lnTo>
                  <a:lnTo>
                    <a:pt x="700" y="286"/>
                  </a:lnTo>
                  <a:lnTo>
                    <a:pt x="707" y="288"/>
                  </a:lnTo>
                  <a:lnTo>
                    <a:pt x="717" y="290"/>
                  </a:lnTo>
                  <a:lnTo>
                    <a:pt x="724" y="293"/>
                  </a:lnTo>
                  <a:lnTo>
                    <a:pt x="734" y="295"/>
                  </a:lnTo>
                  <a:lnTo>
                    <a:pt x="741" y="297"/>
                  </a:lnTo>
                  <a:lnTo>
                    <a:pt x="751" y="299"/>
                  </a:lnTo>
                  <a:lnTo>
                    <a:pt x="758" y="301"/>
                  </a:lnTo>
                  <a:lnTo>
                    <a:pt x="768" y="303"/>
                  </a:lnTo>
                  <a:lnTo>
                    <a:pt x="769" y="311"/>
                  </a:lnTo>
                  <a:lnTo>
                    <a:pt x="770" y="319"/>
                  </a:lnTo>
                  <a:lnTo>
                    <a:pt x="722" y="313"/>
                  </a:lnTo>
                  <a:lnTo>
                    <a:pt x="675" y="311"/>
                  </a:lnTo>
                  <a:lnTo>
                    <a:pt x="627" y="308"/>
                  </a:lnTo>
                  <a:lnTo>
                    <a:pt x="580" y="306"/>
                  </a:lnTo>
                  <a:lnTo>
                    <a:pt x="533" y="303"/>
                  </a:lnTo>
                  <a:lnTo>
                    <a:pt x="486" y="302"/>
                  </a:lnTo>
                  <a:lnTo>
                    <a:pt x="440" y="299"/>
                  </a:lnTo>
                  <a:lnTo>
                    <a:pt x="394" y="298"/>
                  </a:lnTo>
                  <a:lnTo>
                    <a:pt x="347" y="294"/>
                  </a:lnTo>
                  <a:lnTo>
                    <a:pt x="302" y="292"/>
                  </a:lnTo>
                  <a:lnTo>
                    <a:pt x="256" y="287"/>
                  </a:lnTo>
                  <a:lnTo>
                    <a:pt x="210" y="284"/>
                  </a:lnTo>
                  <a:lnTo>
                    <a:pt x="164" y="279"/>
                  </a:lnTo>
                  <a:lnTo>
                    <a:pt x="119" y="273"/>
                  </a:lnTo>
                  <a:lnTo>
                    <a:pt x="73" y="267"/>
                  </a:lnTo>
                  <a:lnTo>
                    <a:pt x="28" y="260"/>
                  </a:lnTo>
                  <a:lnTo>
                    <a:pt x="25" y="243"/>
                  </a:lnTo>
                  <a:lnTo>
                    <a:pt x="22" y="228"/>
                  </a:lnTo>
                  <a:lnTo>
                    <a:pt x="21" y="210"/>
                  </a:lnTo>
                  <a:lnTo>
                    <a:pt x="19" y="195"/>
                  </a:lnTo>
                  <a:lnTo>
                    <a:pt x="15" y="177"/>
                  </a:lnTo>
                  <a:lnTo>
                    <a:pt x="13" y="162"/>
                  </a:lnTo>
                  <a:lnTo>
                    <a:pt x="10" y="145"/>
                  </a:lnTo>
                  <a:lnTo>
                    <a:pt x="9" y="128"/>
                  </a:lnTo>
                  <a:lnTo>
                    <a:pt x="5" y="111"/>
                  </a:lnTo>
                  <a:lnTo>
                    <a:pt x="4" y="95"/>
                  </a:lnTo>
                  <a:lnTo>
                    <a:pt x="2" y="79"/>
                  </a:lnTo>
                  <a:lnTo>
                    <a:pt x="2" y="62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4" name="Freeform 495"/>
            <p:cNvSpPr>
              <a:spLocks/>
            </p:cNvSpPr>
            <p:nvPr/>
          </p:nvSpPr>
          <p:spPr bwMode="auto">
            <a:xfrm>
              <a:off x="7053" y="3962"/>
              <a:ext cx="14" cy="17"/>
            </a:xfrm>
            <a:custGeom>
              <a:avLst/>
              <a:gdLst>
                <a:gd name="T0" fmla="*/ 0 w 55"/>
                <a:gd name="T1" fmla="*/ 0 h 71"/>
                <a:gd name="T2" fmla="*/ 0 w 55"/>
                <a:gd name="T3" fmla="*/ 0 h 71"/>
                <a:gd name="T4" fmla="*/ 0 w 55"/>
                <a:gd name="T5" fmla="*/ 0 h 71"/>
                <a:gd name="T6" fmla="*/ 0 w 55"/>
                <a:gd name="T7" fmla="*/ 0 h 71"/>
                <a:gd name="T8" fmla="*/ 0 w 55"/>
                <a:gd name="T9" fmla="*/ 0 h 71"/>
                <a:gd name="T10" fmla="*/ 0 w 55"/>
                <a:gd name="T11" fmla="*/ 0 h 71"/>
                <a:gd name="T12" fmla="*/ 0 w 55"/>
                <a:gd name="T13" fmla="*/ 0 h 71"/>
                <a:gd name="T14" fmla="*/ 0 w 55"/>
                <a:gd name="T15" fmla="*/ 0 h 71"/>
                <a:gd name="T16" fmla="*/ 0 w 55"/>
                <a:gd name="T17" fmla="*/ 0 h 71"/>
                <a:gd name="T18" fmla="*/ 0 w 55"/>
                <a:gd name="T19" fmla="*/ 0 h 71"/>
                <a:gd name="T20" fmla="*/ 0 w 55"/>
                <a:gd name="T21" fmla="*/ 0 h 71"/>
                <a:gd name="T22" fmla="*/ 0 w 55"/>
                <a:gd name="T23" fmla="*/ 0 h 71"/>
                <a:gd name="T24" fmla="*/ 0 w 55"/>
                <a:gd name="T25" fmla="*/ 0 h 71"/>
                <a:gd name="T26" fmla="*/ 0 w 55"/>
                <a:gd name="T27" fmla="*/ 0 h 71"/>
                <a:gd name="T28" fmla="*/ 0 w 55"/>
                <a:gd name="T29" fmla="*/ 0 h 71"/>
                <a:gd name="T30" fmla="*/ 0 w 55"/>
                <a:gd name="T31" fmla="*/ 0 h 71"/>
                <a:gd name="T32" fmla="*/ 0 w 55"/>
                <a:gd name="T33" fmla="*/ 0 h 71"/>
                <a:gd name="T34" fmla="*/ 0 w 55"/>
                <a:gd name="T35" fmla="*/ 0 h 71"/>
                <a:gd name="T36" fmla="*/ 0 w 55"/>
                <a:gd name="T37" fmla="*/ 0 h 71"/>
                <a:gd name="T38" fmla="*/ 0 w 55"/>
                <a:gd name="T39" fmla="*/ 0 h 71"/>
                <a:gd name="T40" fmla="*/ 0 w 55"/>
                <a:gd name="T41" fmla="*/ 0 h 71"/>
                <a:gd name="T42" fmla="*/ 0 w 55"/>
                <a:gd name="T43" fmla="*/ 0 h 71"/>
                <a:gd name="T44" fmla="*/ 0 w 55"/>
                <a:gd name="T45" fmla="*/ 0 h 71"/>
                <a:gd name="T46" fmla="*/ 0 w 55"/>
                <a:gd name="T47" fmla="*/ 0 h 71"/>
                <a:gd name="T48" fmla="*/ 0 w 55"/>
                <a:gd name="T49" fmla="*/ 0 h 71"/>
                <a:gd name="T50" fmla="*/ 0 w 55"/>
                <a:gd name="T51" fmla="*/ 0 h 71"/>
                <a:gd name="T52" fmla="*/ 0 w 55"/>
                <a:gd name="T53" fmla="*/ 0 h 71"/>
                <a:gd name="T54" fmla="*/ 0 w 55"/>
                <a:gd name="T55" fmla="*/ 0 h 71"/>
                <a:gd name="T56" fmla="*/ 0 w 55"/>
                <a:gd name="T57" fmla="*/ 0 h 71"/>
                <a:gd name="T58" fmla="*/ 0 w 55"/>
                <a:gd name="T59" fmla="*/ 0 h 71"/>
                <a:gd name="T60" fmla="*/ 0 w 55"/>
                <a:gd name="T61" fmla="*/ 0 h 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5"/>
                <a:gd name="T94" fmla="*/ 0 h 71"/>
                <a:gd name="T95" fmla="*/ 55 w 55"/>
                <a:gd name="T96" fmla="*/ 71 h 7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5" h="71">
                  <a:moveTo>
                    <a:pt x="20" y="1"/>
                  </a:moveTo>
                  <a:lnTo>
                    <a:pt x="27" y="0"/>
                  </a:lnTo>
                  <a:lnTo>
                    <a:pt x="33" y="1"/>
                  </a:lnTo>
                  <a:lnTo>
                    <a:pt x="39" y="3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7"/>
                  </a:lnTo>
                  <a:lnTo>
                    <a:pt x="50" y="43"/>
                  </a:lnTo>
                  <a:lnTo>
                    <a:pt x="49" y="49"/>
                  </a:lnTo>
                  <a:lnTo>
                    <a:pt x="42" y="59"/>
                  </a:lnTo>
                  <a:lnTo>
                    <a:pt x="33" y="67"/>
                  </a:lnTo>
                  <a:lnTo>
                    <a:pt x="25" y="70"/>
                  </a:lnTo>
                  <a:lnTo>
                    <a:pt x="18" y="71"/>
                  </a:lnTo>
                  <a:lnTo>
                    <a:pt x="9" y="70"/>
                  </a:lnTo>
                  <a:lnTo>
                    <a:pt x="0" y="67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5" y="50"/>
                  </a:lnTo>
                  <a:lnTo>
                    <a:pt x="19" y="43"/>
                  </a:lnTo>
                  <a:lnTo>
                    <a:pt x="19" y="34"/>
                  </a:lnTo>
                  <a:lnTo>
                    <a:pt x="18" y="28"/>
                  </a:lnTo>
                  <a:lnTo>
                    <a:pt x="12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5" name="Freeform 496"/>
            <p:cNvSpPr>
              <a:spLocks/>
            </p:cNvSpPr>
            <p:nvPr/>
          </p:nvSpPr>
          <p:spPr bwMode="auto">
            <a:xfrm>
              <a:off x="6757" y="3975"/>
              <a:ext cx="43" cy="58"/>
            </a:xfrm>
            <a:custGeom>
              <a:avLst/>
              <a:gdLst>
                <a:gd name="T0" fmla="*/ 0 w 172"/>
                <a:gd name="T1" fmla="*/ 0 h 235"/>
                <a:gd name="T2" fmla="*/ 0 w 172"/>
                <a:gd name="T3" fmla="*/ 0 h 235"/>
                <a:gd name="T4" fmla="*/ 0 w 172"/>
                <a:gd name="T5" fmla="*/ 0 h 235"/>
                <a:gd name="T6" fmla="*/ 0 w 172"/>
                <a:gd name="T7" fmla="*/ 0 h 235"/>
                <a:gd name="T8" fmla="*/ 0 w 172"/>
                <a:gd name="T9" fmla="*/ 0 h 235"/>
                <a:gd name="T10" fmla="*/ 0 w 172"/>
                <a:gd name="T11" fmla="*/ 0 h 235"/>
                <a:gd name="T12" fmla="*/ 0 w 172"/>
                <a:gd name="T13" fmla="*/ 0 h 235"/>
                <a:gd name="T14" fmla="*/ 0 w 172"/>
                <a:gd name="T15" fmla="*/ 0 h 235"/>
                <a:gd name="T16" fmla="*/ 0 w 172"/>
                <a:gd name="T17" fmla="*/ 0 h 235"/>
                <a:gd name="T18" fmla="*/ 0 w 172"/>
                <a:gd name="T19" fmla="*/ 0 h 235"/>
                <a:gd name="T20" fmla="*/ 0 w 172"/>
                <a:gd name="T21" fmla="*/ 0 h 235"/>
                <a:gd name="T22" fmla="*/ 0 w 172"/>
                <a:gd name="T23" fmla="*/ 0 h 235"/>
                <a:gd name="T24" fmla="*/ 0 w 172"/>
                <a:gd name="T25" fmla="*/ 0 h 235"/>
                <a:gd name="T26" fmla="*/ 0 w 172"/>
                <a:gd name="T27" fmla="*/ 0 h 235"/>
                <a:gd name="T28" fmla="*/ 0 w 172"/>
                <a:gd name="T29" fmla="*/ 0 h 235"/>
                <a:gd name="T30" fmla="*/ 0 w 172"/>
                <a:gd name="T31" fmla="*/ 0 h 235"/>
                <a:gd name="T32" fmla="*/ 0 w 172"/>
                <a:gd name="T33" fmla="*/ 0 h 235"/>
                <a:gd name="T34" fmla="*/ 0 w 172"/>
                <a:gd name="T35" fmla="*/ 0 h 235"/>
                <a:gd name="T36" fmla="*/ 0 w 172"/>
                <a:gd name="T37" fmla="*/ 0 h 235"/>
                <a:gd name="T38" fmla="*/ 0 w 172"/>
                <a:gd name="T39" fmla="*/ 0 h 235"/>
                <a:gd name="T40" fmla="*/ 0 w 172"/>
                <a:gd name="T41" fmla="*/ 0 h 235"/>
                <a:gd name="T42" fmla="*/ 0 w 172"/>
                <a:gd name="T43" fmla="*/ 0 h 235"/>
                <a:gd name="T44" fmla="*/ 0 w 172"/>
                <a:gd name="T45" fmla="*/ 0 h 235"/>
                <a:gd name="T46" fmla="*/ 0 w 172"/>
                <a:gd name="T47" fmla="*/ 0 h 235"/>
                <a:gd name="T48" fmla="*/ 0 w 172"/>
                <a:gd name="T49" fmla="*/ 0 h 235"/>
                <a:gd name="T50" fmla="*/ 0 w 172"/>
                <a:gd name="T51" fmla="*/ 0 h 235"/>
                <a:gd name="T52" fmla="*/ 0 w 172"/>
                <a:gd name="T53" fmla="*/ 0 h 235"/>
                <a:gd name="T54" fmla="*/ 0 w 172"/>
                <a:gd name="T55" fmla="*/ 0 h 235"/>
                <a:gd name="T56" fmla="*/ 0 w 172"/>
                <a:gd name="T57" fmla="*/ 0 h 235"/>
                <a:gd name="T58" fmla="*/ 0 w 172"/>
                <a:gd name="T59" fmla="*/ 0 h 235"/>
                <a:gd name="T60" fmla="*/ 0 w 172"/>
                <a:gd name="T61" fmla="*/ 0 h 235"/>
                <a:gd name="T62" fmla="*/ 0 w 172"/>
                <a:gd name="T63" fmla="*/ 0 h 235"/>
                <a:gd name="T64" fmla="*/ 0 w 172"/>
                <a:gd name="T65" fmla="*/ 0 h 235"/>
                <a:gd name="T66" fmla="*/ 0 w 172"/>
                <a:gd name="T67" fmla="*/ 0 h 2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2"/>
                <a:gd name="T103" fmla="*/ 0 h 235"/>
                <a:gd name="T104" fmla="*/ 172 w 172"/>
                <a:gd name="T105" fmla="*/ 235 h 2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2" h="235">
                  <a:moveTo>
                    <a:pt x="53" y="4"/>
                  </a:moveTo>
                  <a:lnTo>
                    <a:pt x="78" y="0"/>
                  </a:lnTo>
                  <a:lnTo>
                    <a:pt x="101" y="4"/>
                  </a:lnTo>
                  <a:lnTo>
                    <a:pt x="120" y="11"/>
                  </a:lnTo>
                  <a:lnTo>
                    <a:pt x="137" y="26"/>
                  </a:lnTo>
                  <a:lnTo>
                    <a:pt x="149" y="43"/>
                  </a:lnTo>
                  <a:lnTo>
                    <a:pt x="160" y="63"/>
                  </a:lnTo>
                  <a:lnTo>
                    <a:pt x="167" y="84"/>
                  </a:lnTo>
                  <a:lnTo>
                    <a:pt x="172" y="107"/>
                  </a:lnTo>
                  <a:lnTo>
                    <a:pt x="172" y="130"/>
                  </a:lnTo>
                  <a:lnTo>
                    <a:pt x="168" y="153"/>
                  </a:lnTo>
                  <a:lnTo>
                    <a:pt x="161" y="175"/>
                  </a:lnTo>
                  <a:lnTo>
                    <a:pt x="153" y="194"/>
                  </a:lnTo>
                  <a:lnTo>
                    <a:pt x="139" y="210"/>
                  </a:lnTo>
                  <a:lnTo>
                    <a:pt x="125" y="223"/>
                  </a:lnTo>
                  <a:lnTo>
                    <a:pt x="105" y="232"/>
                  </a:lnTo>
                  <a:lnTo>
                    <a:pt x="83" y="235"/>
                  </a:lnTo>
                  <a:lnTo>
                    <a:pt x="65" y="226"/>
                  </a:lnTo>
                  <a:lnTo>
                    <a:pt x="49" y="216"/>
                  </a:lnTo>
                  <a:lnTo>
                    <a:pt x="36" y="204"/>
                  </a:lnTo>
                  <a:lnTo>
                    <a:pt x="25" y="191"/>
                  </a:lnTo>
                  <a:lnTo>
                    <a:pt x="15" y="176"/>
                  </a:lnTo>
                  <a:lnTo>
                    <a:pt x="9" y="160"/>
                  </a:lnTo>
                  <a:lnTo>
                    <a:pt x="5" y="144"/>
                  </a:lnTo>
                  <a:lnTo>
                    <a:pt x="2" y="128"/>
                  </a:lnTo>
                  <a:lnTo>
                    <a:pt x="0" y="111"/>
                  </a:lnTo>
                  <a:lnTo>
                    <a:pt x="1" y="95"/>
                  </a:lnTo>
                  <a:lnTo>
                    <a:pt x="5" y="76"/>
                  </a:lnTo>
                  <a:lnTo>
                    <a:pt x="9" y="61"/>
                  </a:lnTo>
                  <a:lnTo>
                    <a:pt x="17" y="44"/>
                  </a:lnTo>
                  <a:lnTo>
                    <a:pt x="26" y="30"/>
                  </a:lnTo>
                  <a:lnTo>
                    <a:pt x="38" y="16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6" name="Freeform 497"/>
            <p:cNvSpPr>
              <a:spLocks/>
            </p:cNvSpPr>
            <p:nvPr/>
          </p:nvSpPr>
          <p:spPr bwMode="auto">
            <a:xfrm>
              <a:off x="6770" y="3990"/>
              <a:ext cx="16" cy="24"/>
            </a:xfrm>
            <a:custGeom>
              <a:avLst/>
              <a:gdLst>
                <a:gd name="T0" fmla="*/ 0 w 62"/>
                <a:gd name="T1" fmla="*/ 0 h 95"/>
                <a:gd name="T2" fmla="*/ 0 w 62"/>
                <a:gd name="T3" fmla="*/ 0 h 95"/>
                <a:gd name="T4" fmla="*/ 0 w 62"/>
                <a:gd name="T5" fmla="*/ 0 h 95"/>
                <a:gd name="T6" fmla="*/ 0 w 62"/>
                <a:gd name="T7" fmla="*/ 0 h 95"/>
                <a:gd name="T8" fmla="*/ 0 w 62"/>
                <a:gd name="T9" fmla="*/ 0 h 95"/>
                <a:gd name="T10" fmla="*/ 0 w 62"/>
                <a:gd name="T11" fmla="*/ 0 h 95"/>
                <a:gd name="T12" fmla="*/ 0 w 62"/>
                <a:gd name="T13" fmla="*/ 0 h 95"/>
                <a:gd name="T14" fmla="*/ 0 w 62"/>
                <a:gd name="T15" fmla="*/ 0 h 95"/>
                <a:gd name="T16" fmla="*/ 0 w 62"/>
                <a:gd name="T17" fmla="*/ 0 h 95"/>
                <a:gd name="T18" fmla="*/ 0 w 62"/>
                <a:gd name="T19" fmla="*/ 0 h 95"/>
                <a:gd name="T20" fmla="*/ 0 w 62"/>
                <a:gd name="T21" fmla="*/ 0 h 95"/>
                <a:gd name="T22" fmla="*/ 0 w 62"/>
                <a:gd name="T23" fmla="*/ 0 h 95"/>
                <a:gd name="T24" fmla="*/ 0 w 62"/>
                <a:gd name="T25" fmla="*/ 0 h 95"/>
                <a:gd name="T26" fmla="*/ 0 w 62"/>
                <a:gd name="T27" fmla="*/ 0 h 95"/>
                <a:gd name="T28" fmla="*/ 0 w 62"/>
                <a:gd name="T29" fmla="*/ 0 h 95"/>
                <a:gd name="T30" fmla="*/ 0 w 62"/>
                <a:gd name="T31" fmla="*/ 0 h 95"/>
                <a:gd name="T32" fmla="*/ 0 w 62"/>
                <a:gd name="T33" fmla="*/ 0 h 95"/>
                <a:gd name="T34" fmla="*/ 0 w 62"/>
                <a:gd name="T35" fmla="*/ 0 h 95"/>
                <a:gd name="T36" fmla="*/ 0 w 62"/>
                <a:gd name="T37" fmla="*/ 0 h 95"/>
                <a:gd name="T38" fmla="*/ 0 w 62"/>
                <a:gd name="T39" fmla="*/ 0 h 95"/>
                <a:gd name="T40" fmla="*/ 0 w 62"/>
                <a:gd name="T41" fmla="*/ 0 h 95"/>
                <a:gd name="T42" fmla="*/ 0 w 62"/>
                <a:gd name="T43" fmla="*/ 0 h 95"/>
                <a:gd name="T44" fmla="*/ 0 w 62"/>
                <a:gd name="T45" fmla="*/ 0 h 95"/>
                <a:gd name="T46" fmla="*/ 0 w 62"/>
                <a:gd name="T47" fmla="*/ 0 h 95"/>
                <a:gd name="T48" fmla="*/ 0 w 62"/>
                <a:gd name="T49" fmla="*/ 0 h 95"/>
                <a:gd name="T50" fmla="*/ 0 w 62"/>
                <a:gd name="T51" fmla="*/ 0 h 95"/>
                <a:gd name="T52" fmla="*/ 0 w 62"/>
                <a:gd name="T53" fmla="*/ 0 h 95"/>
                <a:gd name="T54" fmla="*/ 0 w 62"/>
                <a:gd name="T55" fmla="*/ 0 h 95"/>
                <a:gd name="T56" fmla="*/ 0 w 62"/>
                <a:gd name="T57" fmla="*/ 0 h 95"/>
                <a:gd name="T58" fmla="*/ 0 w 62"/>
                <a:gd name="T59" fmla="*/ 0 h 95"/>
                <a:gd name="T60" fmla="*/ 0 w 62"/>
                <a:gd name="T61" fmla="*/ 0 h 95"/>
                <a:gd name="T62" fmla="*/ 0 w 62"/>
                <a:gd name="T63" fmla="*/ 0 h 95"/>
                <a:gd name="T64" fmla="*/ 0 w 62"/>
                <a:gd name="T65" fmla="*/ 0 h 95"/>
                <a:gd name="T66" fmla="*/ 0 w 62"/>
                <a:gd name="T67" fmla="*/ 0 h 95"/>
                <a:gd name="T68" fmla="*/ 0 w 62"/>
                <a:gd name="T69" fmla="*/ 0 h 95"/>
                <a:gd name="T70" fmla="*/ 0 w 62"/>
                <a:gd name="T71" fmla="*/ 0 h 95"/>
                <a:gd name="T72" fmla="*/ 0 w 62"/>
                <a:gd name="T73" fmla="*/ 0 h 95"/>
                <a:gd name="T74" fmla="*/ 0 w 62"/>
                <a:gd name="T75" fmla="*/ 0 h 95"/>
                <a:gd name="T76" fmla="*/ 0 w 62"/>
                <a:gd name="T77" fmla="*/ 0 h 95"/>
                <a:gd name="T78" fmla="*/ 0 w 62"/>
                <a:gd name="T79" fmla="*/ 0 h 95"/>
                <a:gd name="T80" fmla="*/ 0 w 62"/>
                <a:gd name="T81" fmla="*/ 0 h 95"/>
                <a:gd name="T82" fmla="*/ 0 w 62"/>
                <a:gd name="T83" fmla="*/ 0 h 95"/>
                <a:gd name="T84" fmla="*/ 0 w 62"/>
                <a:gd name="T85" fmla="*/ 0 h 95"/>
                <a:gd name="T86" fmla="*/ 0 w 62"/>
                <a:gd name="T87" fmla="*/ 0 h 95"/>
                <a:gd name="T88" fmla="*/ 0 w 62"/>
                <a:gd name="T89" fmla="*/ 0 h 95"/>
                <a:gd name="T90" fmla="*/ 0 w 62"/>
                <a:gd name="T91" fmla="*/ 0 h 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"/>
                <a:gd name="T139" fmla="*/ 0 h 95"/>
                <a:gd name="T140" fmla="*/ 62 w 62"/>
                <a:gd name="T141" fmla="*/ 95 h 9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" h="95">
                  <a:moveTo>
                    <a:pt x="17" y="1"/>
                  </a:moveTo>
                  <a:lnTo>
                    <a:pt x="26" y="0"/>
                  </a:lnTo>
                  <a:lnTo>
                    <a:pt x="37" y="3"/>
                  </a:lnTo>
                  <a:lnTo>
                    <a:pt x="44" y="8"/>
                  </a:lnTo>
                  <a:lnTo>
                    <a:pt x="50" y="14"/>
                  </a:lnTo>
                  <a:lnTo>
                    <a:pt x="55" y="21"/>
                  </a:lnTo>
                  <a:lnTo>
                    <a:pt x="60" y="29"/>
                  </a:lnTo>
                  <a:lnTo>
                    <a:pt x="61" y="38"/>
                  </a:lnTo>
                  <a:lnTo>
                    <a:pt x="62" y="48"/>
                  </a:lnTo>
                  <a:lnTo>
                    <a:pt x="61" y="56"/>
                  </a:lnTo>
                  <a:lnTo>
                    <a:pt x="60" y="65"/>
                  </a:lnTo>
                  <a:lnTo>
                    <a:pt x="55" y="74"/>
                  </a:lnTo>
                  <a:lnTo>
                    <a:pt x="50" y="81"/>
                  </a:lnTo>
                  <a:lnTo>
                    <a:pt x="44" y="86"/>
                  </a:lnTo>
                  <a:lnTo>
                    <a:pt x="37" y="91"/>
                  </a:lnTo>
                  <a:lnTo>
                    <a:pt x="27" y="94"/>
                  </a:lnTo>
                  <a:lnTo>
                    <a:pt x="19" y="95"/>
                  </a:lnTo>
                  <a:lnTo>
                    <a:pt x="17" y="87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5" y="79"/>
                  </a:lnTo>
                  <a:lnTo>
                    <a:pt x="21" y="74"/>
                  </a:lnTo>
                  <a:lnTo>
                    <a:pt x="26" y="67"/>
                  </a:lnTo>
                  <a:lnTo>
                    <a:pt x="31" y="61"/>
                  </a:lnTo>
                  <a:lnTo>
                    <a:pt x="34" y="52"/>
                  </a:lnTo>
                  <a:lnTo>
                    <a:pt x="37" y="43"/>
                  </a:lnTo>
                  <a:lnTo>
                    <a:pt x="37" y="35"/>
                  </a:lnTo>
                  <a:lnTo>
                    <a:pt x="38" y="26"/>
                  </a:lnTo>
                  <a:lnTo>
                    <a:pt x="30" y="22"/>
                  </a:lnTo>
                  <a:lnTo>
                    <a:pt x="24" y="22"/>
                  </a:lnTo>
                  <a:lnTo>
                    <a:pt x="18" y="24"/>
                  </a:lnTo>
                  <a:lnTo>
                    <a:pt x="14" y="28"/>
                  </a:lnTo>
                  <a:lnTo>
                    <a:pt x="11" y="33"/>
                  </a:lnTo>
                  <a:lnTo>
                    <a:pt x="9" y="40"/>
                  </a:lnTo>
                  <a:lnTo>
                    <a:pt x="8" y="47"/>
                  </a:lnTo>
                  <a:lnTo>
                    <a:pt x="11" y="55"/>
                  </a:lnTo>
                  <a:lnTo>
                    <a:pt x="5" y="52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" y="27"/>
                  </a:lnTo>
                  <a:lnTo>
                    <a:pt x="2" y="17"/>
                  </a:lnTo>
                  <a:lnTo>
                    <a:pt x="5" y="10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7" name="Freeform 498"/>
            <p:cNvSpPr>
              <a:spLocks/>
            </p:cNvSpPr>
            <p:nvPr/>
          </p:nvSpPr>
          <p:spPr bwMode="auto">
            <a:xfrm>
              <a:off x="6546" y="3997"/>
              <a:ext cx="8" cy="4"/>
            </a:xfrm>
            <a:custGeom>
              <a:avLst/>
              <a:gdLst>
                <a:gd name="T0" fmla="*/ 0 w 33"/>
                <a:gd name="T1" fmla="*/ 0 h 16"/>
                <a:gd name="T2" fmla="*/ 0 w 33"/>
                <a:gd name="T3" fmla="*/ 0 h 16"/>
                <a:gd name="T4" fmla="*/ 0 w 33"/>
                <a:gd name="T5" fmla="*/ 0 h 16"/>
                <a:gd name="T6" fmla="*/ 0 w 33"/>
                <a:gd name="T7" fmla="*/ 0 h 16"/>
                <a:gd name="T8" fmla="*/ 0 w 33"/>
                <a:gd name="T9" fmla="*/ 0 h 16"/>
                <a:gd name="T10" fmla="*/ 0 w 33"/>
                <a:gd name="T11" fmla="*/ 0 h 16"/>
                <a:gd name="T12" fmla="*/ 0 w 33"/>
                <a:gd name="T13" fmla="*/ 0 h 16"/>
                <a:gd name="T14" fmla="*/ 0 w 33"/>
                <a:gd name="T15" fmla="*/ 0 h 16"/>
                <a:gd name="T16" fmla="*/ 0 w 33"/>
                <a:gd name="T17" fmla="*/ 0 h 16"/>
                <a:gd name="T18" fmla="*/ 0 w 33"/>
                <a:gd name="T19" fmla="*/ 0 h 16"/>
                <a:gd name="T20" fmla="*/ 0 w 33"/>
                <a:gd name="T21" fmla="*/ 0 h 16"/>
                <a:gd name="T22" fmla="*/ 0 w 33"/>
                <a:gd name="T23" fmla="*/ 0 h 16"/>
                <a:gd name="T24" fmla="*/ 0 w 33"/>
                <a:gd name="T25" fmla="*/ 0 h 16"/>
                <a:gd name="T26" fmla="*/ 0 w 33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6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25" y="14"/>
                  </a:lnTo>
                  <a:lnTo>
                    <a:pt x="19" y="15"/>
                  </a:lnTo>
                  <a:lnTo>
                    <a:pt x="13" y="16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8" name="Freeform 499"/>
            <p:cNvSpPr>
              <a:spLocks/>
            </p:cNvSpPr>
            <p:nvPr/>
          </p:nvSpPr>
          <p:spPr bwMode="auto">
            <a:xfrm>
              <a:off x="6515" y="4005"/>
              <a:ext cx="28" cy="17"/>
            </a:xfrm>
            <a:custGeom>
              <a:avLst/>
              <a:gdLst>
                <a:gd name="T0" fmla="*/ 0 w 114"/>
                <a:gd name="T1" fmla="*/ 0 h 67"/>
                <a:gd name="T2" fmla="*/ 0 w 114"/>
                <a:gd name="T3" fmla="*/ 0 h 67"/>
                <a:gd name="T4" fmla="*/ 0 w 114"/>
                <a:gd name="T5" fmla="*/ 0 h 67"/>
                <a:gd name="T6" fmla="*/ 0 w 114"/>
                <a:gd name="T7" fmla="*/ 0 h 67"/>
                <a:gd name="T8" fmla="*/ 0 w 114"/>
                <a:gd name="T9" fmla="*/ 0 h 67"/>
                <a:gd name="T10" fmla="*/ 0 w 114"/>
                <a:gd name="T11" fmla="*/ 0 h 67"/>
                <a:gd name="T12" fmla="*/ 0 w 114"/>
                <a:gd name="T13" fmla="*/ 0 h 67"/>
                <a:gd name="T14" fmla="*/ 0 w 114"/>
                <a:gd name="T15" fmla="*/ 0 h 67"/>
                <a:gd name="T16" fmla="*/ 0 w 114"/>
                <a:gd name="T17" fmla="*/ 0 h 67"/>
                <a:gd name="T18" fmla="*/ 0 w 114"/>
                <a:gd name="T19" fmla="*/ 0 h 67"/>
                <a:gd name="T20" fmla="*/ 0 w 114"/>
                <a:gd name="T21" fmla="*/ 0 h 67"/>
                <a:gd name="T22" fmla="*/ 0 w 114"/>
                <a:gd name="T23" fmla="*/ 0 h 67"/>
                <a:gd name="T24" fmla="*/ 0 w 114"/>
                <a:gd name="T25" fmla="*/ 0 h 67"/>
                <a:gd name="T26" fmla="*/ 0 w 114"/>
                <a:gd name="T27" fmla="*/ 0 h 67"/>
                <a:gd name="T28" fmla="*/ 0 w 114"/>
                <a:gd name="T29" fmla="*/ 0 h 67"/>
                <a:gd name="T30" fmla="*/ 0 w 114"/>
                <a:gd name="T31" fmla="*/ 0 h 67"/>
                <a:gd name="T32" fmla="*/ 0 w 114"/>
                <a:gd name="T33" fmla="*/ 0 h 67"/>
                <a:gd name="T34" fmla="*/ 0 w 114"/>
                <a:gd name="T35" fmla="*/ 0 h 67"/>
                <a:gd name="T36" fmla="*/ 0 w 114"/>
                <a:gd name="T37" fmla="*/ 0 h 67"/>
                <a:gd name="T38" fmla="*/ 0 w 114"/>
                <a:gd name="T39" fmla="*/ 0 h 67"/>
                <a:gd name="T40" fmla="*/ 0 w 114"/>
                <a:gd name="T41" fmla="*/ 0 h 67"/>
                <a:gd name="T42" fmla="*/ 0 w 114"/>
                <a:gd name="T43" fmla="*/ 0 h 67"/>
                <a:gd name="T44" fmla="*/ 0 w 114"/>
                <a:gd name="T45" fmla="*/ 0 h 67"/>
                <a:gd name="T46" fmla="*/ 0 w 114"/>
                <a:gd name="T47" fmla="*/ 0 h 67"/>
                <a:gd name="T48" fmla="*/ 0 w 114"/>
                <a:gd name="T49" fmla="*/ 0 h 67"/>
                <a:gd name="T50" fmla="*/ 0 w 114"/>
                <a:gd name="T51" fmla="*/ 0 h 67"/>
                <a:gd name="T52" fmla="*/ 0 w 114"/>
                <a:gd name="T53" fmla="*/ 0 h 67"/>
                <a:gd name="T54" fmla="*/ 0 w 114"/>
                <a:gd name="T55" fmla="*/ 0 h 67"/>
                <a:gd name="T56" fmla="*/ 0 w 114"/>
                <a:gd name="T57" fmla="*/ 0 h 67"/>
                <a:gd name="T58" fmla="*/ 0 w 114"/>
                <a:gd name="T59" fmla="*/ 0 h 67"/>
                <a:gd name="T60" fmla="*/ 0 w 114"/>
                <a:gd name="T61" fmla="*/ 0 h 67"/>
                <a:gd name="T62" fmla="*/ 0 w 114"/>
                <a:gd name="T63" fmla="*/ 0 h 67"/>
                <a:gd name="T64" fmla="*/ 0 w 114"/>
                <a:gd name="T65" fmla="*/ 0 h 67"/>
                <a:gd name="T66" fmla="*/ 0 w 114"/>
                <a:gd name="T67" fmla="*/ 0 h 67"/>
                <a:gd name="T68" fmla="*/ 0 w 114"/>
                <a:gd name="T69" fmla="*/ 0 h 67"/>
                <a:gd name="T70" fmla="*/ 0 w 114"/>
                <a:gd name="T71" fmla="*/ 0 h 67"/>
                <a:gd name="T72" fmla="*/ 0 w 114"/>
                <a:gd name="T73" fmla="*/ 0 h 67"/>
                <a:gd name="T74" fmla="*/ 0 w 114"/>
                <a:gd name="T75" fmla="*/ 0 h 67"/>
                <a:gd name="T76" fmla="*/ 0 w 114"/>
                <a:gd name="T77" fmla="*/ 0 h 67"/>
                <a:gd name="T78" fmla="*/ 0 w 114"/>
                <a:gd name="T79" fmla="*/ 0 h 67"/>
                <a:gd name="T80" fmla="*/ 0 w 114"/>
                <a:gd name="T81" fmla="*/ 0 h 67"/>
                <a:gd name="T82" fmla="*/ 0 w 114"/>
                <a:gd name="T83" fmla="*/ 0 h 67"/>
                <a:gd name="T84" fmla="*/ 0 w 114"/>
                <a:gd name="T85" fmla="*/ 0 h 67"/>
                <a:gd name="T86" fmla="*/ 0 w 114"/>
                <a:gd name="T87" fmla="*/ 0 h 67"/>
                <a:gd name="T88" fmla="*/ 0 w 114"/>
                <a:gd name="T89" fmla="*/ 0 h 67"/>
                <a:gd name="T90" fmla="*/ 0 w 114"/>
                <a:gd name="T91" fmla="*/ 0 h 67"/>
                <a:gd name="T92" fmla="*/ 0 w 114"/>
                <a:gd name="T93" fmla="*/ 0 h 67"/>
                <a:gd name="T94" fmla="*/ 0 w 114"/>
                <a:gd name="T95" fmla="*/ 0 h 67"/>
                <a:gd name="T96" fmla="*/ 0 w 114"/>
                <a:gd name="T97" fmla="*/ 0 h 67"/>
                <a:gd name="T98" fmla="*/ 0 w 114"/>
                <a:gd name="T99" fmla="*/ 0 h 67"/>
                <a:gd name="T100" fmla="*/ 0 w 114"/>
                <a:gd name="T101" fmla="*/ 0 h 67"/>
                <a:gd name="T102" fmla="*/ 0 w 114"/>
                <a:gd name="T103" fmla="*/ 0 h 67"/>
                <a:gd name="T104" fmla="*/ 0 w 114"/>
                <a:gd name="T105" fmla="*/ 0 h 67"/>
                <a:gd name="T106" fmla="*/ 0 w 114"/>
                <a:gd name="T107" fmla="*/ 0 h 67"/>
                <a:gd name="T108" fmla="*/ 0 w 114"/>
                <a:gd name="T109" fmla="*/ 0 h 67"/>
                <a:gd name="T110" fmla="*/ 0 w 114"/>
                <a:gd name="T111" fmla="*/ 0 h 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67"/>
                <a:gd name="T170" fmla="*/ 114 w 114"/>
                <a:gd name="T171" fmla="*/ 67 h 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67">
                  <a:moveTo>
                    <a:pt x="95" y="0"/>
                  </a:moveTo>
                  <a:lnTo>
                    <a:pt x="100" y="1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5" y="13"/>
                  </a:lnTo>
                  <a:lnTo>
                    <a:pt x="84" y="14"/>
                  </a:lnTo>
                  <a:lnTo>
                    <a:pt x="72" y="14"/>
                  </a:lnTo>
                  <a:lnTo>
                    <a:pt x="64" y="15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27"/>
                  </a:lnTo>
                  <a:lnTo>
                    <a:pt x="89" y="27"/>
                  </a:lnTo>
                  <a:lnTo>
                    <a:pt x="98" y="26"/>
                  </a:lnTo>
                  <a:lnTo>
                    <a:pt x="105" y="27"/>
                  </a:lnTo>
                  <a:lnTo>
                    <a:pt x="110" y="30"/>
                  </a:lnTo>
                  <a:lnTo>
                    <a:pt x="114" y="39"/>
                  </a:lnTo>
                  <a:lnTo>
                    <a:pt x="106" y="39"/>
                  </a:lnTo>
                  <a:lnTo>
                    <a:pt x="99" y="39"/>
                  </a:lnTo>
                  <a:lnTo>
                    <a:pt x="90" y="40"/>
                  </a:lnTo>
                  <a:lnTo>
                    <a:pt x="84" y="41"/>
                  </a:lnTo>
                  <a:lnTo>
                    <a:pt x="76" y="42"/>
                  </a:lnTo>
                  <a:lnTo>
                    <a:pt x="70" y="44"/>
                  </a:lnTo>
                  <a:lnTo>
                    <a:pt x="64" y="45"/>
                  </a:lnTo>
                  <a:lnTo>
                    <a:pt x="58" y="46"/>
                  </a:lnTo>
                  <a:lnTo>
                    <a:pt x="52" y="47"/>
                  </a:lnTo>
                  <a:lnTo>
                    <a:pt x="45" y="49"/>
                  </a:lnTo>
                  <a:lnTo>
                    <a:pt x="40" y="52"/>
                  </a:lnTo>
                  <a:lnTo>
                    <a:pt x="34" y="55"/>
                  </a:lnTo>
                  <a:lnTo>
                    <a:pt x="23" y="60"/>
                  </a:lnTo>
                  <a:lnTo>
                    <a:pt x="13" y="67"/>
                  </a:lnTo>
                  <a:lnTo>
                    <a:pt x="7" y="62"/>
                  </a:lnTo>
                  <a:lnTo>
                    <a:pt x="2" y="62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2" y="44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12" y="13"/>
                  </a:lnTo>
                  <a:lnTo>
                    <a:pt x="24" y="12"/>
                  </a:lnTo>
                  <a:lnTo>
                    <a:pt x="29" y="9"/>
                  </a:lnTo>
                  <a:lnTo>
                    <a:pt x="36" y="8"/>
                  </a:lnTo>
                  <a:lnTo>
                    <a:pt x="41" y="7"/>
                  </a:lnTo>
                  <a:lnTo>
                    <a:pt x="48" y="7"/>
                  </a:lnTo>
                  <a:lnTo>
                    <a:pt x="53" y="6"/>
                  </a:lnTo>
                  <a:lnTo>
                    <a:pt x="60" y="5"/>
                  </a:lnTo>
                  <a:lnTo>
                    <a:pt x="65" y="4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9" name="Freeform 500"/>
            <p:cNvSpPr>
              <a:spLocks/>
            </p:cNvSpPr>
            <p:nvPr/>
          </p:nvSpPr>
          <p:spPr bwMode="auto">
            <a:xfrm>
              <a:off x="7208" y="4015"/>
              <a:ext cx="9" cy="4"/>
            </a:xfrm>
            <a:custGeom>
              <a:avLst/>
              <a:gdLst>
                <a:gd name="T0" fmla="*/ 0 w 36"/>
                <a:gd name="T1" fmla="*/ 0 h 16"/>
                <a:gd name="T2" fmla="*/ 0 w 36"/>
                <a:gd name="T3" fmla="*/ 0 h 16"/>
                <a:gd name="T4" fmla="*/ 0 w 36"/>
                <a:gd name="T5" fmla="*/ 0 h 16"/>
                <a:gd name="T6" fmla="*/ 0 w 36"/>
                <a:gd name="T7" fmla="*/ 0 h 16"/>
                <a:gd name="T8" fmla="*/ 0 w 36"/>
                <a:gd name="T9" fmla="*/ 0 h 16"/>
                <a:gd name="T10" fmla="*/ 0 w 36"/>
                <a:gd name="T11" fmla="*/ 0 h 16"/>
                <a:gd name="T12" fmla="*/ 0 w 36"/>
                <a:gd name="T13" fmla="*/ 0 h 16"/>
                <a:gd name="T14" fmla="*/ 0 w 36"/>
                <a:gd name="T15" fmla="*/ 0 h 16"/>
                <a:gd name="T16" fmla="*/ 0 w 36"/>
                <a:gd name="T17" fmla="*/ 0 h 16"/>
                <a:gd name="T18" fmla="*/ 0 w 36"/>
                <a:gd name="T19" fmla="*/ 0 h 16"/>
                <a:gd name="T20" fmla="*/ 0 w 36"/>
                <a:gd name="T21" fmla="*/ 0 h 16"/>
                <a:gd name="T22" fmla="*/ 0 w 36"/>
                <a:gd name="T23" fmla="*/ 0 h 16"/>
                <a:gd name="T24" fmla="*/ 0 w 36"/>
                <a:gd name="T25" fmla="*/ 0 h 16"/>
                <a:gd name="T26" fmla="*/ 0 w 3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"/>
                <a:gd name="T43" fmla="*/ 0 h 16"/>
                <a:gd name="T44" fmla="*/ 36 w 3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" h="16">
                  <a:moveTo>
                    <a:pt x="23" y="0"/>
                  </a:moveTo>
                  <a:lnTo>
                    <a:pt x="27" y="1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6"/>
                  </a:lnTo>
                  <a:lnTo>
                    <a:pt x="27" y="16"/>
                  </a:lnTo>
                  <a:lnTo>
                    <a:pt x="18" y="16"/>
                  </a:lnTo>
                  <a:lnTo>
                    <a:pt x="7" y="15"/>
                  </a:lnTo>
                  <a:lnTo>
                    <a:pt x="1" y="14"/>
                  </a:lnTo>
                  <a:lnTo>
                    <a:pt x="0" y="9"/>
                  </a:lnTo>
                  <a:lnTo>
                    <a:pt x="7" y="6"/>
                  </a:lnTo>
                  <a:lnTo>
                    <a:pt x="1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" name="Freeform 501"/>
            <p:cNvSpPr>
              <a:spLocks/>
            </p:cNvSpPr>
            <p:nvPr/>
          </p:nvSpPr>
          <p:spPr bwMode="auto">
            <a:xfrm>
              <a:off x="6683" y="3943"/>
              <a:ext cx="13" cy="13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52"/>
                <a:gd name="T92" fmla="*/ 52 w 52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52">
                  <a:moveTo>
                    <a:pt x="5" y="2"/>
                  </a:moveTo>
                  <a:lnTo>
                    <a:pt x="4" y="3"/>
                  </a:lnTo>
                  <a:lnTo>
                    <a:pt x="3" y="8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6"/>
                  </a:lnTo>
                  <a:lnTo>
                    <a:pt x="6" y="41"/>
                  </a:lnTo>
                  <a:lnTo>
                    <a:pt x="16" y="48"/>
                  </a:lnTo>
                  <a:lnTo>
                    <a:pt x="22" y="51"/>
                  </a:lnTo>
                  <a:lnTo>
                    <a:pt x="29" y="52"/>
                  </a:lnTo>
                  <a:lnTo>
                    <a:pt x="35" y="52"/>
                  </a:lnTo>
                  <a:lnTo>
                    <a:pt x="41" y="52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2" y="40"/>
                  </a:lnTo>
                  <a:lnTo>
                    <a:pt x="51" y="39"/>
                  </a:lnTo>
                  <a:lnTo>
                    <a:pt x="46" y="38"/>
                  </a:lnTo>
                  <a:lnTo>
                    <a:pt x="40" y="35"/>
                  </a:lnTo>
                  <a:lnTo>
                    <a:pt x="34" y="32"/>
                  </a:lnTo>
                  <a:lnTo>
                    <a:pt x="28" y="29"/>
                  </a:lnTo>
                  <a:lnTo>
                    <a:pt x="21" y="27"/>
                  </a:lnTo>
                  <a:lnTo>
                    <a:pt x="17" y="23"/>
                  </a:lnTo>
                  <a:lnTo>
                    <a:pt x="16" y="19"/>
                  </a:lnTo>
                  <a:lnTo>
                    <a:pt x="14" y="12"/>
                  </a:lnTo>
                  <a:lnTo>
                    <a:pt x="12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" name="Freeform 502"/>
            <p:cNvSpPr>
              <a:spLocks/>
            </p:cNvSpPr>
            <p:nvPr/>
          </p:nvSpPr>
          <p:spPr bwMode="auto">
            <a:xfrm>
              <a:off x="7040" y="3946"/>
              <a:ext cx="13" cy="15"/>
            </a:xfrm>
            <a:custGeom>
              <a:avLst/>
              <a:gdLst>
                <a:gd name="T0" fmla="*/ 0 w 55"/>
                <a:gd name="T1" fmla="*/ 0 h 62"/>
                <a:gd name="T2" fmla="*/ 0 w 55"/>
                <a:gd name="T3" fmla="*/ 0 h 62"/>
                <a:gd name="T4" fmla="*/ 0 w 55"/>
                <a:gd name="T5" fmla="*/ 0 h 62"/>
                <a:gd name="T6" fmla="*/ 0 w 55"/>
                <a:gd name="T7" fmla="*/ 0 h 62"/>
                <a:gd name="T8" fmla="*/ 0 w 55"/>
                <a:gd name="T9" fmla="*/ 0 h 62"/>
                <a:gd name="T10" fmla="*/ 0 w 55"/>
                <a:gd name="T11" fmla="*/ 0 h 62"/>
                <a:gd name="T12" fmla="*/ 0 w 55"/>
                <a:gd name="T13" fmla="*/ 0 h 62"/>
                <a:gd name="T14" fmla="*/ 0 w 55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62"/>
                <a:gd name="T26" fmla="*/ 55 w 55"/>
                <a:gd name="T27" fmla="*/ 62 h 6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62">
                  <a:moveTo>
                    <a:pt x="0" y="62"/>
                  </a:moveTo>
                  <a:lnTo>
                    <a:pt x="26" y="24"/>
                  </a:lnTo>
                  <a:lnTo>
                    <a:pt x="55" y="8"/>
                  </a:lnTo>
                  <a:lnTo>
                    <a:pt x="53" y="0"/>
                  </a:lnTo>
                  <a:lnTo>
                    <a:pt x="13" y="16"/>
                  </a:lnTo>
                  <a:lnTo>
                    <a:pt x="0" y="3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2" name="Freeform 503"/>
            <p:cNvSpPr>
              <a:spLocks/>
            </p:cNvSpPr>
            <p:nvPr/>
          </p:nvSpPr>
          <p:spPr bwMode="auto">
            <a:xfrm>
              <a:off x="7179" y="3931"/>
              <a:ext cx="7" cy="21"/>
            </a:xfrm>
            <a:custGeom>
              <a:avLst/>
              <a:gdLst>
                <a:gd name="T0" fmla="*/ 0 w 28"/>
                <a:gd name="T1" fmla="*/ 0 h 84"/>
                <a:gd name="T2" fmla="*/ 0 w 28"/>
                <a:gd name="T3" fmla="*/ 0 h 84"/>
                <a:gd name="T4" fmla="*/ 0 w 28"/>
                <a:gd name="T5" fmla="*/ 0 h 84"/>
                <a:gd name="T6" fmla="*/ 0 w 28"/>
                <a:gd name="T7" fmla="*/ 0 h 84"/>
                <a:gd name="T8" fmla="*/ 0 w 28"/>
                <a:gd name="T9" fmla="*/ 0 h 84"/>
                <a:gd name="T10" fmla="*/ 0 w 28"/>
                <a:gd name="T11" fmla="*/ 0 h 84"/>
                <a:gd name="T12" fmla="*/ 0 w 28"/>
                <a:gd name="T13" fmla="*/ 0 h 84"/>
                <a:gd name="T14" fmla="*/ 0 w 28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84"/>
                <a:gd name="T26" fmla="*/ 28 w 28"/>
                <a:gd name="T27" fmla="*/ 84 h 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84">
                  <a:moveTo>
                    <a:pt x="0" y="7"/>
                  </a:moveTo>
                  <a:lnTo>
                    <a:pt x="4" y="60"/>
                  </a:lnTo>
                  <a:lnTo>
                    <a:pt x="0" y="84"/>
                  </a:lnTo>
                  <a:lnTo>
                    <a:pt x="16" y="84"/>
                  </a:lnTo>
                  <a:lnTo>
                    <a:pt x="28" y="33"/>
                  </a:lnTo>
                  <a:lnTo>
                    <a:pt x="1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3" name="Freeform 504"/>
            <p:cNvSpPr>
              <a:spLocks/>
            </p:cNvSpPr>
            <p:nvPr/>
          </p:nvSpPr>
          <p:spPr bwMode="auto">
            <a:xfrm>
              <a:off x="7184" y="3922"/>
              <a:ext cx="6" cy="10"/>
            </a:xfrm>
            <a:custGeom>
              <a:avLst/>
              <a:gdLst>
                <a:gd name="T0" fmla="*/ 0 w 23"/>
                <a:gd name="T1" fmla="*/ 0 h 42"/>
                <a:gd name="T2" fmla="*/ 0 w 23"/>
                <a:gd name="T3" fmla="*/ 0 h 42"/>
                <a:gd name="T4" fmla="*/ 0 w 23"/>
                <a:gd name="T5" fmla="*/ 0 h 42"/>
                <a:gd name="T6" fmla="*/ 0 w 23"/>
                <a:gd name="T7" fmla="*/ 0 h 42"/>
                <a:gd name="T8" fmla="*/ 0 w 2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2"/>
                <a:gd name="T17" fmla="*/ 23 w 23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2">
                  <a:moveTo>
                    <a:pt x="0" y="0"/>
                  </a:moveTo>
                  <a:lnTo>
                    <a:pt x="18" y="42"/>
                  </a:lnTo>
                  <a:lnTo>
                    <a:pt x="2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92" name="TextBox 15"/>
          <p:cNvSpPr txBox="1">
            <a:spLocks noChangeArrowheads="1"/>
          </p:cNvSpPr>
          <p:nvPr/>
        </p:nvSpPr>
        <p:spPr bwMode="auto">
          <a:xfrm>
            <a:off x="4823693" y="7362987"/>
            <a:ext cx="132873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Угольный разрез</a:t>
            </a:r>
          </a:p>
        </p:txBody>
      </p:sp>
      <p:pic>
        <p:nvPicPr>
          <p:cNvPr id="5193" name="Picture 1961" descr="фенол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C7FFCC"/>
              </a:clrFrom>
              <a:clrTo>
                <a:srgbClr val="C7FFC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22" t="23438" r="45166" b="70436"/>
          <a:stretch>
            <a:fillRect/>
          </a:stretch>
        </p:blipFill>
        <p:spPr bwMode="auto">
          <a:xfrm>
            <a:off x="3968030" y="7748749"/>
            <a:ext cx="6381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94" name="TextBox 15"/>
          <p:cNvSpPr txBox="1">
            <a:spLocks noChangeArrowheads="1"/>
          </p:cNvSpPr>
          <p:nvPr/>
        </p:nvSpPr>
        <p:spPr bwMode="auto">
          <a:xfrm>
            <a:off x="4823693" y="7753512"/>
            <a:ext cx="6921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Карьер</a:t>
            </a:r>
          </a:p>
        </p:txBody>
      </p:sp>
      <p:grpSp>
        <p:nvGrpSpPr>
          <p:cNvPr id="5195" name="Группа 594"/>
          <p:cNvGrpSpPr>
            <a:grpSpLocks/>
          </p:cNvGrpSpPr>
          <p:nvPr/>
        </p:nvGrpSpPr>
        <p:grpSpPr bwMode="auto">
          <a:xfrm>
            <a:off x="4228380" y="6981987"/>
            <a:ext cx="427038" cy="261937"/>
            <a:chOff x="3737074" y="5423684"/>
            <a:chExt cx="345069" cy="224287"/>
          </a:xfrm>
        </p:grpSpPr>
        <p:sp>
          <p:nvSpPr>
            <p:cNvPr id="592" name="Овал 591"/>
            <p:cNvSpPr/>
            <p:nvPr/>
          </p:nvSpPr>
          <p:spPr>
            <a:xfrm>
              <a:off x="3811475" y="5431840"/>
              <a:ext cx="216791" cy="21613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algn="ctr">
                <a:defRPr/>
              </a:pPr>
              <a:endParaRPr lang="ru-RU" sz="1300" dirty="0"/>
            </a:p>
          </p:txBody>
        </p:sp>
        <p:sp>
          <p:nvSpPr>
            <p:cNvPr id="5389" name="TextBox 592"/>
            <p:cNvSpPr txBox="1">
              <a:spLocks noChangeArrowheads="1"/>
            </p:cNvSpPr>
            <p:nvPr/>
          </p:nvSpPr>
          <p:spPr bwMode="auto">
            <a:xfrm>
              <a:off x="3737074" y="5423684"/>
              <a:ext cx="345069" cy="215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300"/>
                <a:t>ОФ</a:t>
              </a:r>
            </a:p>
          </p:txBody>
        </p:sp>
      </p:grpSp>
      <p:grpSp>
        <p:nvGrpSpPr>
          <p:cNvPr id="5196" name="Группа 38"/>
          <p:cNvGrpSpPr>
            <a:grpSpLocks/>
          </p:cNvGrpSpPr>
          <p:nvPr/>
        </p:nvGrpSpPr>
        <p:grpSpPr bwMode="auto">
          <a:xfrm>
            <a:off x="4279197" y="1290353"/>
            <a:ext cx="307587" cy="279956"/>
            <a:chOff x="381000" y="1981200"/>
            <a:chExt cx="304800" cy="304800"/>
          </a:xfrm>
        </p:grpSpPr>
        <p:sp>
          <p:nvSpPr>
            <p:cNvPr id="596" name="Прямоугольник 595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graphicFrame>
          <p:nvGraphicFramePr>
            <p:cNvPr id="5123" name="Object 4"/>
            <p:cNvGraphicFramePr>
              <a:graphicFrameLocks noChangeAspect="1"/>
            </p:cNvGraphicFramePr>
            <p:nvPr/>
          </p:nvGraphicFramePr>
          <p:xfrm>
            <a:off x="431800" y="2032002"/>
            <a:ext cx="191559" cy="228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74" name="Clip" r:id="rId10" imgW="527995" imgH="703385" progId="">
                    <p:embed/>
                  </p:oleObj>
                </mc:Choice>
                <mc:Fallback>
                  <p:oleObj name="Clip" r:id="rId10" imgW="527995" imgH="703385" progId="">
                    <p:embed/>
                    <p:pic>
                      <p:nvPicPr>
                        <p:cNvPr id="0" name="Picture 79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1800" y="2032002"/>
                          <a:ext cx="191559" cy="228600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197" name="Group 465"/>
          <p:cNvGrpSpPr>
            <a:grpSpLocks/>
          </p:cNvGrpSpPr>
          <p:nvPr/>
        </p:nvGrpSpPr>
        <p:grpSpPr bwMode="auto">
          <a:xfrm>
            <a:off x="4237024" y="3327069"/>
            <a:ext cx="352800" cy="259200"/>
            <a:chOff x="7363" y="4473"/>
            <a:chExt cx="191" cy="188"/>
          </a:xfrm>
        </p:grpSpPr>
        <p:sp>
          <p:nvSpPr>
            <p:cNvPr id="599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600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98" name="Text Box 47"/>
          <p:cNvSpPr txBox="1">
            <a:spLocks noChangeArrowheads="1"/>
          </p:cNvSpPr>
          <p:nvPr/>
        </p:nvSpPr>
        <p:spPr bwMode="auto">
          <a:xfrm>
            <a:off x="4698366" y="3350704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 dirty="0">
                <a:cs typeface="Times New Roman" pitchFamily="18" charset="0"/>
              </a:rPr>
              <a:t>ТЭЦ;</a:t>
            </a:r>
          </a:p>
        </p:txBody>
      </p:sp>
      <p:sp>
        <p:nvSpPr>
          <p:cNvPr id="602" name="Овал 601"/>
          <p:cNvSpPr/>
          <p:nvPr/>
        </p:nvSpPr>
        <p:spPr>
          <a:xfrm>
            <a:off x="4312568" y="3738625"/>
            <a:ext cx="221767" cy="210474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65" tIns="55233" rIns="110465" bIns="55233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202" name="Text Box 47"/>
          <p:cNvSpPr txBox="1">
            <a:spLocks noChangeArrowheads="1"/>
          </p:cNvSpPr>
          <p:nvPr/>
        </p:nvSpPr>
        <p:spPr bwMode="auto">
          <a:xfrm>
            <a:off x="4704455" y="3692375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 dirty="0">
                <a:cs typeface="Times New Roman" pitchFamily="18" charset="0"/>
              </a:rPr>
              <a:t>Тепловой пункт;</a:t>
            </a:r>
          </a:p>
        </p:txBody>
      </p:sp>
      <p:grpSp>
        <p:nvGrpSpPr>
          <p:cNvPr id="5203" name="Group 32"/>
          <p:cNvGrpSpPr>
            <a:grpSpLocks/>
          </p:cNvGrpSpPr>
          <p:nvPr/>
        </p:nvGrpSpPr>
        <p:grpSpPr bwMode="auto">
          <a:xfrm>
            <a:off x="4185232" y="4137782"/>
            <a:ext cx="498475" cy="138113"/>
            <a:chOff x="0" y="-76"/>
            <a:chExt cx="20000" cy="20152"/>
          </a:xfrm>
        </p:grpSpPr>
        <p:sp>
          <p:nvSpPr>
            <p:cNvPr id="605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06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4" name="Text Box 47"/>
          <p:cNvSpPr txBox="1">
            <a:spLocks noChangeArrowheads="1"/>
          </p:cNvSpPr>
          <p:nvPr/>
        </p:nvSpPr>
        <p:spPr bwMode="auto">
          <a:xfrm>
            <a:off x="4732919" y="4026657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Тепловые сети;</a:t>
            </a:r>
          </a:p>
        </p:txBody>
      </p:sp>
      <p:grpSp>
        <p:nvGrpSpPr>
          <p:cNvPr id="5205" name="Группа 143"/>
          <p:cNvGrpSpPr>
            <a:grpSpLocks/>
          </p:cNvGrpSpPr>
          <p:nvPr/>
        </p:nvGrpSpPr>
        <p:grpSpPr bwMode="auto">
          <a:xfrm>
            <a:off x="4339423" y="2666118"/>
            <a:ext cx="169122" cy="169477"/>
            <a:chOff x="785786" y="6215082"/>
            <a:chExt cx="215900" cy="215900"/>
          </a:xfrm>
        </p:grpSpPr>
        <p:sp>
          <p:nvSpPr>
            <p:cNvPr id="609" name="Овал 608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610" name="Прямая соединительная линия 609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11" name="Прямая соединительная линия 610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5206" name="Text Box 47"/>
          <p:cNvSpPr txBox="1">
            <a:spLocks noChangeArrowheads="1"/>
          </p:cNvSpPr>
          <p:nvPr/>
        </p:nvSpPr>
        <p:spPr bwMode="auto">
          <a:xfrm>
            <a:off x="4679413" y="2606989"/>
            <a:ext cx="1952625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 dirty="0">
                <a:cs typeface="Times New Roman" pitchFamily="18" charset="0"/>
              </a:rPr>
              <a:t>Очистное сооружение;</a:t>
            </a:r>
          </a:p>
        </p:txBody>
      </p:sp>
      <p:grpSp>
        <p:nvGrpSpPr>
          <p:cNvPr id="5207" name="Group 32"/>
          <p:cNvGrpSpPr>
            <a:grpSpLocks/>
          </p:cNvGrpSpPr>
          <p:nvPr/>
        </p:nvGrpSpPr>
        <p:grpSpPr bwMode="auto">
          <a:xfrm>
            <a:off x="4181431" y="2082441"/>
            <a:ext cx="498475" cy="138113"/>
            <a:chOff x="0" y="-76"/>
            <a:chExt cx="20000" cy="20152"/>
          </a:xfrm>
        </p:grpSpPr>
        <p:sp>
          <p:nvSpPr>
            <p:cNvPr id="614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15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8" name="Text Box 47"/>
          <p:cNvSpPr txBox="1">
            <a:spLocks noChangeArrowheads="1"/>
          </p:cNvSpPr>
          <p:nvPr/>
        </p:nvSpPr>
        <p:spPr bwMode="auto">
          <a:xfrm>
            <a:off x="4689475" y="1997554"/>
            <a:ext cx="186531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 dirty="0">
                <a:cs typeface="Times New Roman" pitchFamily="18" charset="0"/>
              </a:rPr>
              <a:t>Водопроводные сети;</a:t>
            </a:r>
          </a:p>
        </p:txBody>
      </p:sp>
      <p:grpSp>
        <p:nvGrpSpPr>
          <p:cNvPr id="5238" name="Group 72"/>
          <p:cNvGrpSpPr>
            <a:grpSpLocks/>
          </p:cNvGrpSpPr>
          <p:nvPr/>
        </p:nvGrpSpPr>
        <p:grpSpPr bwMode="auto">
          <a:xfrm rot="16200000">
            <a:off x="4253287" y="9079696"/>
            <a:ext cx="176213" cy="371475"/>
            <a:chOff x="4558" y="3793"/>
            <a:chExt cx="136" cy="136"/>
          </a:xfrm>
        </p:grpSpPr>
        <p:sp>
          <p:nvSpPr>
            <p:cNvPr id="534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43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534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39" name="Text Box 78"/>
          <p:cNvSpPr txBox="1">
            <a:spLocks noChangeArrowheads="1"/>
          </p:cNvSpPr>
          <p:nvPr/>
        </p:nvSpPr>
        <p:spPr bwMode="auto">
          <a:xfrm>
            <a:off x="4913096" y="9166215"/>
            <a:ext cx="147161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ГТС</a:t>
            </a:r>
          </a:p>
        </p:txBody>
      </p:sp>
      <p:sp>
        <p:nvSpPr>
          <p:cNvPr id="5240" name="Text Box 78"/>
          <p:cNvSpPr txBox="1">
            <a:spLocks noChangeArrowheads="1"/>
          </p:cNvSpPr>
          <p:nvPr/>
        </p:nvSpPr>
        <p:spPr bwMode="auto">
          <a:xfrm>
            <a:off x="4901156" y="8679621"/>
            <a:ext cx="2206845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 dirty="0">
                <a:cs typeface="Times New Roman" pitchFamily="18" charset="0"/>
              </a:rPr>
              <a:t>Скотомогильники</a:t>
            </a:r>
          </a:p>
        </p:txBody>
      </p:sp>
      <p:grpSp>
        <p:nvGrpSpPr>
          <p:cNvPr id="5241" name="Группа 678"/>
          <p:cNvGrpSpPr>
            <a:grpSpLocks/>
          </p:cNvGrpSpPr>
          <p:nvPr/>
        </p:nvGrpSpPr>
        <p:grpSpPr bwMode="auto">
          <a:xfrm>
            <a:off x="4114381" y="8626465"/>
            <a:ext cx="484188" cy="452437"/>
            <a:chOff x="657225" y="5461803"/>
            <a:chExt cx="390525" cy="386547"/>
          </a:xfrm>
        </p:grpSpPr>
        <p:sp>
          <p:nvSpPr>
            <p:cNvPr id="680" name="Oval 152"/>
            <p:cNvSpPr>
              <a:spLocks noChangeArrowheads="1"/>
            </p:cNvSpPr>
            <p:nvPr/>
          </p:nvSpPr>
          <p:spPr bwMode="auto">
            <a:xfrm>
              <a:off x="725087" y="5648973"/>
              <a:ext cx="177976" cy="172251"/>
            </a:xfrm>
            <a:prstGeom prst="ellipse">
              <a:avLst/>
            </a:prstGeom>
            <a:ln>
              <a:headEnd/>
              <a:tailEnd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lIns="127739" tIns="63882" rIns="127739" bIns="63882" anchor="ctr"/>
            <a:lstStyle/>
            <a:p>
              <a:pPr defTabSz="913752">
                <a:defRPr/>
              </a:pPr>
              <a:endParaRPr lang="ru-RU" dirty="0">
                <a:cs typeface="Arial" pitchFamily="34" charset="0"/>
              </a:endParaRPr>
            </a:p>
          </p:txBody>
        </p:sp>
        <p:sp>
          <p:nvSpPr>
            <p:cNvPr id="681" name="TextBox 680"/>
            <p:cNvSpPr txBox="1"/>
            <p:nvPr/>
          </p:nvSpPr>
          <p:spPr bwMode="auto">
            <a:xfrm>
              <a:off x="657225" y="5634054"/>
              <a:ext cx="390525" cy="214296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ru-RU" sz="10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12</a:t>
              </a:r>
            </a:p>
          </p:txBody>
        </p:sp>
        <p:grpSp>
          <p:nvGrpSpPr>
            <p:cNvPr id="5336" name="Group 237"/>
            <p:cNvGrpSpPr>
              <a:grpSpLocks/>
            </p:cNvGrpSpPr>
            <p:nvPr/>
          </p:nvGrpSpPr>
          <p:grpSpPr bwMode="auto">
            <a:xfrm>
              <a:off x="713548" y="5461803"/>
              <a:ext cx="214314" cy="152397"/>
              <a:chOff x="4305" y="3554"/>
              <a:chExt cx="135" cy="117"/>
            </a:xfrm>
          </p:grpSpPr>
          <p:sp>
            <p:nvSpPr>
              <p:cNvPr id="5337" name="AutoShape 238"/>
              <p:cNvSpPr>
                <a:spLocks noChangeArrowheads="1"/>
              </p:cNvSpPr>
              <p:nvPr/>
            </p:nvSpPr>
            <p:spPr bwMode="auto">
              <a:xfrm>
                <a:off x="4305" y="3554"/>
                <a:ext cx="135" cy="117"/>
              </a:xfrm>
              <a:prstGeom prst="triangle">
                <a:avLst>
                  <a:gd name="adj" fmla="val 50000"/>
                </a:avLst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sp>
            <p:nvSpPr>
              <p:cNvPr id="5338" name="Oval 239"/>
              <p:cNvSpPr>
                <a:spLocks noChangeArrowheads="1"/>
              </p:cNvSpPr>
              <p:nvPr/>
            </p:nvSpPr>
            <p:spPr bwMode="auto">
              <a:xfrm>
                <a:off x="4350" y="3626"/>
                <a:ext cx="45" cy="4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grpSp>
            <p:nvGrpSpPr>
              <p:cNvPr id="5339" name="Group 240"/>
              <p:cNvGrpSpPr>
                <a:grpSpLocks/>
              </p:cNvGrpSpPr>
              <p:nvPr/>
            </p:nvGrpSpPr>
            <p:grpSpPr bwMode="auto">
              <a:xfrm>
                <a:off x="4348" y="3622"/>
                <a:ext cx="49" cy="12"/>
                <a:chOff x="4347" y="3622"/>
                <a:chExt cx="49" cy="12"/>
              </a:xfrm>
            </p:grpSpPr>
            <p:sp>
              <p:nvSpPr>
                <p:cNvPr id="5340" name="Line 241"/>
                <p:cNvSpPr>
                  <a:spLocks noChangeShapeType="1"/>
                </p:cNvSpPr>
                <p:nvPr/>
              </p:nvSpPr>
              <p:spPr bwMode="auto">
                <a:xfrm>
                  <a:off x="4347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41" name="Line 24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4371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242" name="Group 66"/>
          <p:cNvGrpSpPr>
            <a:grpSpLocks/>
          </p:cNvGrpSpPr>
          <p:nvPr/>
        </p:nvGrpSpPr>
        <p:grpSpPr bwMode="auto">
          <a:xfrm>
            <a:off x="8499775" y="4376942"/>
            <a:ext cx="283970" cy="358576"/>
            <a:chOff x="783" y="2063"/>
            <a:chExt cx="479" cy="307"/>
          </a:xfrm>
        </p:grpSpPr>
        <p:sp>
          <p:nvSpPr>
            <p:cNvPr id="5309" name="Line 67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10" name="Group 68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5327" name="Group 69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5332" name="Arc 70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33" name="Arc 71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8" name="Line 72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9" name="Line 73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0" name="Line 74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1" name="Line 75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311" name="Group 76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5320" name="Group 77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5325" name="Arc 78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18 h 21600"/>
                    <a:gd name="T4" fmla="*/ 0 w 21600"/>
                    <a:gd name="T5" fmla="*/ 6518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26" name="Arc 79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493 h 21600"/>
                    <a:gd name="T4" fmla="*/ 0 w 21600"/>
                    <a:gd name="T5" fmla="*/ 6493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1" name="Line 80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2" name="Line 81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3" name="Line 82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4" name="Line 83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312" name="Line 84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3" name="Arc 85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4" name="Arc 86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5" name="Arc 87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6" name="Line 88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7" name="Line 89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8" name="Arc 90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9" name="Line 91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3" name="Text Box 92"/>
          <p:cNvSpPr txBox="1">
            <a:spLocks noChangeArrowheads="1"/>
          </p:cNvSpPr>
          <p:nvPr/>
        </p:nvSpPr>
        <p:spPr bwMode="auto">
          <a:xfrm>
            <a:off x="8966309" y="4024070"/>
            <a:ext cx="32115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Месторождение нефти</a:t>
            </a:r>
          </a:p>
        </p:txBody>
      </p:sp>
      <p:sp>
        <p:nvSpPr>
          <p:cNvPr id="5244" name="Text Box 93"/>
          <p:cNvSpPr txBox="1">
            <a:spLocks noChangeArrowheads="1"/>
          </p:cNvSpPr>
          <p:nvPr/>
        </p:nvSpPr>
        <p:spPr bwMode="auto">
          <a:xfrm>
            <a:off x="8966309" y="4356676"/>
            <a:ext cx="3232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 dirty="0">
                <a:cs typeface="Times New Roman" pitchFamily="18" charset="0"/>
              </a:rPr>
              <a:t>Нефтеперерабатывающий завод, нефтебаза (др. объекты)</a:t>
            </a:r>
          </a:p>
        </p:txBody>
      </p:sp>
      <p:grpSp>
        <p:nvGrpSpPr>
          <p:cNvPr id="5245" name="Group 94"/>
          <p:cNvGrpSpPr>
            <a:grpSpLocks/>
          </p:cNvGrpSpPr>
          <p:nvPr/>
        </p:nvGrpSpPr>
        <p:grpSpPr bwMode="auto">
          <a:xfrm>
            <a:off x="8507747" y="3969524"/>
            <a:ext cx="244249" cy="261938"/>
            <a:chOff x="2394" y="6885"/>
            <a:chExt cx="457" cy="1027"/>
          </a:xfrm>
        </p:grpSpPr>
        <p:sp>
          <p:nvSpPr>
            <p:cNvPr id="5306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246" name="Group 98"/>
          <p:cNvGrpSpPr>
            <a:grpSpLocks/>
          </p:cNvGrpSpPr>
          <p:nvPr/>
        </p:nvGrpSpPr>
        <p:grpSpPr bwMode="auto">
          <a:xfrm>
            <a:off x="8448038" y="4951542"/>
            <a:ext cx="316112" cy="296783"/>
            <a:chOff x="258" y="12222"/>
            <a:chExt cx="457" cy="457"/>
          </a:xfrm>
        </p:grpSpPr>
        <p:sp>
          <p:nvSpPr>
            <p:cNvPr id="5299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 sz="1300"/>
            </a:p>
          </p:txBody>
        </p:sp>
        <p:grpSp>
          <p:nvGrpSpPr>
            <p:cNvPr id="5300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5301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5304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3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05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3 w 20000"/>
                    <a:gd name="T1" fmla="*/ 0 h 20000"/>
                    <a:gd name="T2" fmla="*/ 0 w 20000"/>
                    <a:gd name="T3" fmla="*/ 9971 h 20000"/>
                    <a:gd name="T4" fmla="*/ 3 w 20000"/>
                    <a:gd name="T5" fmla="*/ 19942 h 20000"/>
                    <a:gd name="T6" fmla="*/ 3 w 20000"/>
                    <a:gd name="T7" fmla="*/ 19009 h 20000"/>
                    <a:gd name="T8" fmla="*/ 3 w 20000"/>
                    <a:gd name="T9" fmla="*/ 18542 h 20000"/>
                    <a:gd name="T10" fmla="*/ 3 w 20000"/>
                    <a:gd name="T11" fmla="*/ 18542 h 20000"/>
                    <a:gd name="T12" fmla="*/ 3 w 20000"/>
                    <a:gd name="T13" fmla="*/ 17668 h 20000"/>
                    <a:gd name="T14" fmla="*/ 3 w 20000"/>
                    <a:gd name="T15" fmla="*/ 17668 h 20000"/>
                    <a:gd name="T16" fmla="*/ 3 w 20000"/>
                    <a:gd name="T17" fmla="*/ 16793 h 20000"/>
                    <a:gd name="T18" fmla="*/ 3 w 20000"/>
                    <a:gd name="T19" fmla="*/ 16793 h 20000"/>
                    <a:gd name="T20" fmla="*/ 3 w 20000"/>
                    <a:gd name="T21" fmla="*/ 10262 h 20000"/>
                    <a:gd name="T22" fmla="*/ 3 w 20000"/>
                    <a:gd name="T23" fmla="*/ 10262 h 20000"/>
                    <a:gd name="T24" fmla="*/ 3 w 20000"/>
                    <a:gd name="T25" fmla="*/ 5423 h 20000"/>
                    <a:gd name="T26" fmla="*/ 3 w 20000"/>
                    <a:gd name="T27" fmla="*/ 5423 h 20000"/>
                    <a:gd name="T28" fmla="*/ 3 w 20000"/>
                    <a:gd name="T29" fmla="*/ 4548 h 20000"/>
                    <a:gd name="T30" fmla="*/ 3 w 20000"/>
                    <a:gd name="T31" fmla="*/ 4140 h 20000"/>
                    <a:gd name="T32" fmla="*/ 3 w 20000"/>
                    <a:gd name="T33" fmla="*/ 3673 h 20000"/>
                    <a:gd name="T34" fmla="*/ 3 w 20000"/>
                    <a:gd name="T35" fmla="*/ 3673 h 20000"/>
                    <a:gd name="T36" fmla="*/ 3 w 20000"/>
                    <a:gd name="T37" fmla="*/ 2799 h 20000"/>
                    <a:gd name="T38" fmla="*/ 3 w 20000"/>
                    <a:gd name="T39" fmla="*/ 2799 h 20000"/>
                    <a:gd name="T40" fmla="*/ 3 w 20000"/>
                    <a:gd name="T41" fmla="*/ 1516 h 20000"/>
                    <a:gd name="T42" fmla="*/ 3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02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3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47" name="Text Box 106"/>
          <p:cNvSpPr txBox="1">
            <a:spLocks noChangeArrowheads="1"/>
          </p:cNvSpPr>
          <p:nvPr/>
        </p:nvSpPr>
        <p:spPr bwMode="auto">
          <a:xfrm>
            <a:off x="8948846" y="4855466"/>
            <a:ext cx="3486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0" rIns="110462" bIns="55230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НПС с наименованием и километром трассы на котором она расположена, производ. насоса;</a:t>
            </a:r>
          </a:p>
        </p:txBody>
      </p:sp>
      <p:grpSp>
        <p:nvGrpSpPr>
          <p:cNvPr id="5248" name="Group 109"/>
          <p:cNvGrpSpPr>
            <a:grpSpLocks/>
          </p:cNvGrpSpPr>
          <p:nvPr/>
        </p:nvGrpSpPr>
        <p:grpSpPr bwMode="auto">
          <a:xfrm>
            <a:off x="8396490" y="5410854"/>
            <a:ext cx="430494" cy="201930"/>
            <a:chOff x="1728" y="3168"/>
            <a:chExt cx="7776" cy="2160"/>
          </a:xfrm>
        </p:grpSpPr>
        <p:grpSp>
          <p:nvGrpSpPr>
            <p:cNvPr id="5276" name="Group 110"/>
            <p:cNvGrpSpPr>
              <a:grpSpLocks/>
            </p:cNvGrpSpPr>
            <p:nvPr/>
          </p:nvGrpSpPr>
          <p:grpSpPr bwMode="auto">
            <a:xfrm>
              <a:off x="1728" y="3168"/>
              <a:ext cx="7776" cy="2160"/>
              <a:chOff x="1728" y="3168"/>
              <a:chExt cx="7776" cy="2160"/>
            </a:xfrm>
          </p:grpSpPr>
          <p:sp>
            <p:nvSpPr>
              <p:cNvPr id="5278" name="Oval 111"/>
              <p:cNvSpPr>
                <a:spLocks noChangeArrowheads="1"/>
              </p:cNvSpPr>
              <p:nvPr/>
            </p:nvSpPr>
            <p:spPr bwMode="auto">
              <a:xfrm>
                <a:off x="201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79" name="Oval 112"/>
              <p:cNvSpPr>
                <a:spLocks noChangeArrowheads="1"/>
              </p:cNvSpPr>
              <p:nvPr/>
            </p:nvSpPr>
            <p:spPr bwMode="auto">
              <a:xfrm>
                <a:off x="244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0" name="Oval 113"/>
              <p:cNvSpPr>
                <a:spLocks noChangeArrowheads="1"/>
              </p:cNvSpPr>
              <p:nvPr/>
            </p:nvSpPr>
            <p:spPr bwMode="auto">
              <a:xfrm>
                <a:off x="2880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1" name="Oval 114"/>
              <p:cNvSpPr>
                <a:spLocks noChangeArrowheads="1"/>
              </p:cNvSpPr>
              <p:nvPr/>
            </p:nvSpPr>
            <p:spPr bwMode="auto">
              <a:xfrm>
                <a:off x="331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2" name="Oval 115"/>
              <p:cNvSpPr>
                <a:spLocks noChangeArrowheads="1"/>
              </p:cNvSpPr>
              <p:nvPr/>
            </p:nvSpPr>
            <p:spPr bwMode="auto">
              <a:xfrm>
                <a:off x="763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3" name="Oval 116"/>
              <p:cNvSpPr>
                <a:spLocks noChangeArrowheads="1"/>
              </p:cNvSpPr>
              <p:nvPr/>
            </p:nvSpPr>
            <p:spPr bwMode="auto">
              <a:xfrm>
                <a:off x="8064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4" name="Oval 117"/>
              <p:cNvSpPr>
                <a:spLocks noChangeArrowheads="1"/>
              </p:cNvSpPr>
              <p:nvPr/>
            </p:nvSpPr>
            <p:spPr bwMode="auto">
              <a:xfrm>
                <a:off x="849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5" name="Oval 118"/>
              <p:cNvSpPr>
                <a:spLocks noChangeArrowheads="1"/>
              </p:cNvSpPr>
              <p:nvPr/>
            </p:nvSpPr>
            <p:spPr bwMode="auto">
              <a:xfrm>
                <a:off x="892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6" name="Rectangle 119"/>
              <p:cNvSpPr>
                <a:spLocks noChangeArrowheads="1"/>
              </p:cNvSpPr>
              <p:nvPr/>
            </p:nvSpPr>
            <p:spPr bwMode="auto">
              <a:xfrm>
                <a:off x="1728" y="4752"/>
                <a:ext cx="7776" cy="288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7" name="AutoShape 120"/>
              <p:cNvSpPr>
                <a:spLocks noChangeArrowheads="1"/>
              </p:cNvSpPr>
              <p:nvPr/>
            </p:nvSpPr>
            <p:spPr bwMode="auto">
              <a:xfrm>
                <a:off x="1872" y="3312"/>
                <a:ext cx="7488" cy="1440"/>
              </a:xfrm>
              <a:prstGeom prst="roundRect">
                <a:avLst>
                  <a:gd name="adj" fmla="val 38889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8" name="AutoShape 121"/>
              <p:cNvSpPr>
                <a:spLocks noChangeArrowheads="1"/>
              </p:cNvSpPr>
              <p:nvPr/>
            </p:nvSpPr>
            <p:spPr bwMode="auto">
              <a:xfrm>
                <a:off x="5472" y="3168"/>
                <a:ext cx="432" cy="288"/>
              </a:xfrm>
              <a:prstGeom prst="flowChartMagneticDisk">
                <a:avLst/>
              </a:prstGeom>
              <a:gradFill rotWithShape="0">
                <a:gsLst>
                  <a:gs pos="0">
                    <a:srgbClr val="808080"/>
                  </a:gs>
                  <a:gs pos="100000">
                    <a:srgbClr val="00000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9" name="Line 122"/>
              <p:cNvSpPr>
                <a:spLocks noChangeShapeType="1"/>
              </p:cNvSpPr>
              <p:nvPr/>
            </p:nvSpPr>
            <p:spPr bwMode="auto">
              <a:xfrm>
                <a:off x="8928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0" name="Line 123"/>
              <p:cNvSpPr>
                <a:spLocks noChangeShapeType="1"/>
              </p:cNvSpPr>
              <p:nvPr/>
            </p:nvSpPr>
            <p:spPr bwMode="auto">
              <a:xfrm>
                <a:off x="2304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1" name="Line 124"/>
              <p:cNvSpPr>
                <a:spLocks noChangeShapeType="1"/>
              </p:cNvSpPr>
              <p:nvPr/>
            </p:nvSpPr>
            <p:spPr bwMode="auto">
              <a:xfrm>
                <a:off x="5904" y="3456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2" name="Line 125"/>
              <p:cNvSpPr>
                <a:spLocks noChangeShapeType="1"/>
              </p:cNvSpPr>
              <p:nvPr/>
            </p:nvSpPr>
            <p:spPr bwMode="auto">
              <a:xfrm>
                <a:off x="5472" y="3600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3" name="Line 126"/>
              <p:cNvSpPr>
                <a:spLocks noChangeShapeType="1"/>
              </p:cNvSpPr>
              <p:nvPr/>
            </p:nvSpPr>
            <p:spPr bwMode="auto">
              <a:xfrm>
                <a:off x="5472" y="417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4" name="Line 127"/>
              <p:cNvSpPr>
                <a:spLocks noChangeShapeType="1"/>
              </p:cNvSpPr>
              <p:nvPr/>
            </p:nvSpPr>
            <p:spPr bwMode="auto">
              <a:xfrm>
                <a:off x="5472" y="4464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5" name="Line 128"/>
              <p:cNvSpPr>
                <a:spLocks noChangeShapeType="1"/>
              </p:cNvSpPr>
              <p:nvPr/>
            </p:nvSpPr>
            <p:spPr bwMode="auto">
              <a:xfrm>
                <a:off x="5472" y="489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6" name="Line 129"/>
              <p:cNvSpPr>
                <a:spLocks noChangeShapeType="1"/>
              </p:cNvSpPr>
              <p:nvPr/>
            </p:nvSpPr>
            <p:spPr bwMode="auto">
              <a:xfrm>
                <a:off x="5472" y="3888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7" name="Rectangle 130"/>
              <p:cNvSpPr>
                <a:spLocks noChangeArrowheads="1"/>
              </p:cNvSpPr>
              <p:nvPr/>
            </p:nvSpPr>
            <p:spPr bwMode="auto">
              <a:xfrm>
                <a:off x="3024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98" name="Rectangle 131"/>
              <p:cNvSpPr>
                <a:spLocks noChangeArrowheads="1"/>
              </p:cNvSpPr>
              <p:nvPr/>
            </p:nvSpPr>
            <p:spPr bwMode="auto">
              <a:xfrm>
                <a:off x="8208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</p:grpSp>
        <p:sp>
          <p:nvSpPr>
            <p:cNvPr id="5277" name="Line 132"/>
            <p:cNvSpPr>
              <a:spLocks noChangeShapeType="1"/>
            </p:cNvSpPr>
            <p:nvPr/>
          </p:nvSpPr>
          <p:spPr bwMode="auto">
            <a:xfrm>
              <a:off x="5472" y="3456"/>
              <a:ext cx="0" cy="14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9" name="Text Box 133"/>
          <p:cNvSpPr txBox="1">
            <a:spLocks noChangeArrowheads="1"/>
          </p:cNvSpPr>
          <p:nvPr/>
        </p:nvSpPr>
        <p:spPr bwMode="auto">
          <a:xfrm>
            <a:off x="8941226" y="5363389"/>
            <a:ext cx="37909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Нефтеналивной терминал ж/д транспорта</a:t>
            </a:r>
          </a:p>
        </p:txBody>
      </p:sp>
      <p:sp>
        <p:nvSpPr>
          <p:cNvPr id="5250" name="Text Box 15"/>
          <p:cNvSpPr txBox="1">
            <a:spLocks noChangeArrowheads="1"/>
          </p:cNvSpPr>
          <p:nvPr/>
        </p:nvSpPr>
        <p:spPr bwMode="auto">
          <a:xfrm>
            <a:off x="9021166" y="6121051"/>
            <a:ext cx="12922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/>
              <a:t>Граница лесхоза;</a:t>
            </a:r>
          </a:p>
        </p:txBody>
      </p:sp>
      <p:sp>
        <p:nvSpPr>
          <p:cNvPr id="5251" name="Line 271"/>
          <p:cNvSpPr>
            <a:spLocks noChangeShapeType="1"/>
          </p:cNvSpPr>
          <p:nvPr/>
        </p:nvSpPr>
        <p:spPr bwMode="auto">
          <a:xfrm>
            <a:off x="8462366" y="6524276"/>
            <a:ext cx="357188" cy="0"/>
          </a:xfrm>
          <a:prstGeom prst="line">
            <a:avLst/>
          </a:prstGeom>
          <a:noFill/>
          <a:ln w="3810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5300" tIns="32650" rIns="65300" bIns="32650" anchor="ctr"/>
          <a:lstStyle/>
          <a:p>
            <a:endParaRPr lang="ru-RU"/>
          </a:p>
        </p:txBody>
      </p:sp>
      <p:sp>
        <p:nvSpPr>
          <p:cNvPr id="5252" name="Text Box 272"/>
          <p:cNvSpPr txBox="1">
            <a:spLocks noChangeArrowheads="1"/>
          </p:cNvSpPr>
          <p:nvPr/>
        </p:nvSpPr>
        <p:spPr bwMode="auto">
          <a:xfrm>
            <a:off x="9102129" y="6379814"/>
            <a:ext cx="36353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особо охраняемой территорий (заповедник, заказник, национальный парк);</a:t>
            </a:r>
          </a:p>
        </p:txBody>
      </p:sp>
      <p:sp>
        <p:nvSpPr>
          <p:cNvPr id="780" name="Line 273"/>
          <p:cNvSpPr>
            <a:spLocks noChangeShapeType="1"/>
          </p:cNvSpPr>
          <p:nvPr/>
        </p:nvSpPr>
        <p:spPr bwMode="auto">
          <a:xfrm>
            <a:off x="8462366" y="6832251"/>
            <a:ext cx="357188" cy="0"/>
          </a:xfrm>
          <a:prstGeom prst="line">
            <a:avLst/>
          </a:prstGeom>
          <a:ln w="3810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21" tIns="45711" rIns="91421" bIns="45711"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54" name="Text Box 274"/>
          <p:cNvSpPr txBox="1">
            <a:spLocks noChangeArrowheads="1"/>
          </p:cNvSpPr>
          <p:nvPr/>
        </p:nvSpPr>
        <p:spPr bwMode="auto">
          <a:xfrm>
            <a:off x="9106891" y="6762401"/>
            <a:ext cx="320198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лесов Министерства обороны;</a:t>
            </a:r>
          </a:p>
        </p:txBody>
      </p:sp>
      <p:sp>
        <p:nvSpPr>
          <p:cNvPr id="5255" name="Полилиния 781"/>
          <p:cNvSpPr>
            <a:spLocks noChangeArrowheads="1"/>
          </p:cNvSpPr>
          <p:nvPr/>
        </p:nvSpPr>
        <p:spPr bwMode="auto">
          <a:xfrm>
            <a:off x="8451254" y="6203601"/>
            <a:ext cx="379412" cy="65088"/>
          </a:xfrm>
          <a:custGeom>
            <a:avLst/>
            <a:gdLst>
              <a:gd name="T0" fmla="*/ 0 w 173736"/>
              <a:gd name="T1" fmla="*/ 5869685 h 46037"/>
              <a:gd name="T2" fmla="*/ 2147483647 w 173736"/>
              <a:gd name="T3" fmla="*/ 5869685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0066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grpSp>
        <p:nvGrpSpPr>
          <p:cNvPr id="5256" name="Group 131"/>
          <p:cNvGrpSpPr>
            <a:grpSpLocks/>
          </p:cNvGrpSpPr>
          <p:nvPr/>
        </p:nvGrpSpPr>
        <p:grpSpPr bwMode="auto">
          <a:xfrm>
            <a:off x="8556780" y="7057478"/>
            <a:ext cx="267213" cy="450850"/>
            <a:chOff x="6436" y="1709"/>
            <a:chExt cx="272" cy="336"/>
          </a:xfrm>
        </p:grpSpPr>
        <p:sp>
          <p:nvSpPr>
            <p:cNvPr id="784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785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r>
                <a:rPr lang="ru-RU" sz="1200" dirty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1</a:t>
              </a:r>
            </a:p>
          </p:txBody>
        </p:sp>
        <p:pic>
          <p:nvPicPr>
            <p:cNvPr id="5275" name="Рисунок 612" descr="рослесхо_0.tmp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5257" name="Text Box 15"/>
          <p:cNvSpPr txBox="1">
            <a:spLocks noChangeArrowheads="1"/>
          </p:cNvSpPr>
          <p:nvPr/>
        </p:nvSpPr>
        <p:spPr bwMode="auto">
          <a:xfrm>
            <a:off x="9011641" y="7179716"/>
            <a:ext cx="172878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Лесхоз;</a:t>
            </a:r>
          </a:p>
        </p:txBody>
      </p:sp>
      <p:sp>
        <p:nvSpPr>
          <p:cNvPr id="5258" name="Text Box 274"/>
          <p:cNvSpPr txBox="1">
            <a:spLocks noChangeArrowheads="1"/>
          </p:cNvSpPr>
          <p:nvPr/>
        </p:nvSpPr>
        <p:spPr bwMode="auto">
          <a:xfrm>
            <a:off x="9029104" y="7631852"/>
            <a:ext cx="12874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 dirty="0">
                <a:cs typeface="Times New Roman" pitchFamily="18" charset="0"/>
              </a:rPr>
              <a:t>Арендатор леса;</a:t>
            </a:r>
          </a:p>
        </p:txBody>
      </p:sp>
      <p:sp>
        <p:nvSpPr>
          <p:cNvPr id="5259" name="Oval 259"/>
          <p:cNvSpPr>
            <a:spLocks noChangeArrowheads="1"/>
          </p:cNvSpPr>
          <p:nvPr/>
        </p:nvSpPr>
        <p:spPr bwMode="auto">
          <a:xfrm>
            <a:off x="8603141" y="7650317"/>
            <a:ext cx="157654" cy="191499"/>
          </a:xfrm>
          <a:prstGeom prst="ellipse">
            <a:avLst/>
          </a:prstGeom>
          <a:noFill/>
          <a:ln w="28575">
            <a:solidFill>
              <a:srgbClr val="DF25B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420" tIns="45710" rIns="91420" bIns="45710" anchor="ctr"/>
          <a:lstStyle/>
          <a:p>
            <a:pPr algn="ctr" defTabSz="1276350"/>
            <a:r>
              <a:rPr lang="ru-RU" sz="1600" dirty="0">
                <a:latin typeface="Calibri" pitchFamily="34" charset="0"/>
              </a:rPr>
              <a:t>2</a:t>
            </a:r>
          </a:p>
        </p:txBody>
      </p:sp>
      <p:sp>
        <p:nvSpPr>
          <p:cNvPr id="5260" name="Полилиния 789"/>
          <p:cNvSpPr>
            <a:spLocks noChangeArrowheads="1"/>
          </p:cNvSpPr>
          <p:nvPr/>
        </p:nvSpPr>
        <p:spPr bwMode="auto">
          <a:xfrm>
            <a:off x="8451254" y="5916264"/>
            <a:ext cx="379412" cy="65087"/>
          </a:xfrm>
          <a:custGeom>
            <a:avLst/>
            <a:gdLst>
              <a:gd name="T0" fmla="*/ 0 w 173736"/>
              <a:gd name="T1" fmla="*/ 5868540 h 46037"/>
              <a:gd name="T2" fmla="*/ 2147483647 w 173736"/>
              <a:gd name="T3" fmla="*/ 5868540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sp>
        <p:nvSpPr>
          <p:cNvPr id="5261" name="Text Box 15"/>
          <p:cNvSpPr txBox="1">
            <a:spLocks noChangeArrowheads="1"/>
          </p:cNvSpPr>
          <p:nvPr/>
        </p:nvSpPr>
        <p:spPr bwMode="auto">
          <a:xfrm>
            <a:off x="9010054" y="5752751"/>
            <a:ext cx="25495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Граница территории (ФО, субъекта, </a:t>
            </a:r>
          </a:p>
          <a:p>
            <a:pPr eaLnBrk="1" hangingPunct="1"/>
            <a:r>
              <a:rPr lang="ru-RU" sz="1100"/>
              <a:t>МР, ГО, насел. пункта);</a:t>
            </a:r>
          </a:p>
        </p:txBody>
      </p:sp>
      <p:sp>
        <p:nvSpPr>
          <p:cNvPr id="5262" name="Rectangle 50"/>
          <p:cNvSpPr>
            <a:spLocks noChangeArrowheads="1"/>
          </p:cNvSpPr>
          <p:nvPr/>
        </p:nvSpPr>
        <p:spPr bwMode="auto">
          <a:xfrm>
            <a:off x="8702079" y="7844482"/>
            <a:ext cx="3541712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81877" tIns="192720" rIns="381877" bIns="192720" anchor="ctr">
            <a:spAutoFit/>
          </a:bodyPr>
          <a:lstStyle/>
          <a:p>
            <a:pPr defTabSz="2605088"/>
            <a:r>
              <a:rPr lang="ru-RU" sz="1100" dirty="0">
                <a:cs typeface="Times New Roman" pitchFamily="18" charset="0"/>
              </a:rPr>
              <a:t> Очаг природного пожара;</a:t>
            </a:r>
          </a:p>
        </p:txBody>
      </p:sp>
      <p:pic>
        <p:nvPicPr>
          <p:cNvPr id="5263" name="Picture 89" descr="пламя"/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9685" y="7906803"/>
            <a:ext cx="213044" cy="4141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4" name="Овал 167"/>
          <p:cNvSpPr>
            <a:spLocks noChangeArrowheads="1"/>
          </p:cNvSpPr>
          <p:nvPr/>
        </p:nvSpPr>
        <p:spPr bwMode="auto">
          <a:xfrm>
            <a:off x="8465530" y="8462019"/>
            <a:ext cx="503238" cy="211138"/>
          </a:xfrm>
          <a:prstGeom prst="ellipse">
            <a:avLst/>
          </a:prstGeom>
          <a:solidFill>
            <a:srgbClr val="00B050">
              <a:alpha val="50195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10396" tIns="55198" rIns="110396" bIns="55198"/>
          <a:lstStyle/>
          <a:p>
            <a:pPr defTabSz="911225"/>
            <a:endParaRPr lang="ru-RU">
              <a:latin typeface="Calibri" pitchFamily="34" charset="0"/>
            </a:endParaRPr>
          </a:p>
        </p:txBody>
      </p:sp>
      <p:sp>
        <p:nvSpPr>
          <p:cNvPr id="5265" name="Text Box 117"/>
          <p:cNvSpPr txBox="1">
            <a:spLocks noChangeArrowheads="1"/>
          </p:cNvSpPr>
          <p:nvPr/>
        </p:nvSpPr>
        <p:spPr bwMode="auto">
          <a:xfrm>
            <a:off x="8999288" y="8433444"/>
            <a:ext cx="3400425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396" tIns="55198" rIns="110396" bIns="55198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 dirty="0" smtClean="0">
                <a:cs typeface="Times New Roman" pitchFamily="18" charset="0"/>
              </a:rPr>
              <a:t>Размещение </a:t>
            </a:r>
            <a:r>
              <a:rPr lang="ru-RU" sz="1100" dirty="0">
                <a:cs typeface="Times New Roman" pitchFamily="18" charset="0"/>
              </a:rPr>
              <a:t>эвакуированного населения</a:t>
            </a:r>
          </a:p>
        </p:txBody>
      </p:sp>
      <p:sp>
        <p:nvSpPr>
          <p:cNvPr id="5266" name="Text Box 50"/>
          <p:cNvSpPr txBox="1">
            <a:spLocks noChangeArrowheads="1"/>
          </p:cNvSpPr>
          <p:nvPr/>
        </p:nvSpPr>
        <p:spPr bwMode="auto">
          <a:xfrm>
            <a:off x="4845560" y="8166262"/>
            <a:ext cx="1930400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750" tIns="39378" rIns="78750" bIns="39378">
            <a:spAutoFit/>
          </a:bodyPr>
          <a:lstStyle>
            <a:lvl1pPr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 dirty="0">
                <a:solidFill>
                  <a:srgbClr val="000000"/>
                </a:solidFill>
                <a:cs typeface="Times New Roman" pitchFamily="18" charset="0"/>
              </a:rPr>
              <a:t>Вертолетные площадки</a:t>
            </a:r>
          </a:p>
        </p:txBody>
      </p:sp>
      <p:grpSp>
        <p:nvGrpSpPr>
          <p:cNvPr id="5267" name="Группа 796"/>
          <p:cNvGrpSpPr>
            <a:grpSpLocks/>
          </p:cNvGrpSpPr>
          <p:nvPr/>
        </p:nvGrpSpPr>
        <p:grpSpPr bwMode="auto">
          <a:xfrm>
            <a:off x="4158530" y="8180549"/>
            <a:ext cx="317500" cy="295275"/>
            <a:chOff x="1193267" y="4397868"/>
            <a:chExt cx="180325" cy="186832"/>
          </a:xfrm>
        </p:grpSpPr>
        <p:sp>
          <p:nvSpPr>
            <p:cNvPr id="5271" name="Oval 669"/>
            <p:cNvSpPr>
              <a:spLocks noChangeArrowheads="1"/>
            </p:cNvSpPr>
            <p:nvPr/>
          </p:nvSpPr>
          <p:spPr bwMode="auto">
            <a:xfrm>
              <a:off x="1201887" y="4397868"/>
              <a:ext cx="171705" cy="184593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75592" tIns="37796" rIns="75592" bIns="37796" anchor="ctr"/>
            <a:lstStyle/>
            <a:p>
              <a:pPr algn="ctr" defTabSz="1277938"/>
              <a:endParaRPr lang="ru-RU" sz="1400"/>
            </a:p>
          </p:txBody>
        </p:sp>
        <p:sp>
          <p:nvSpPr>
            <p:cNvPr id="5272" name="TextBox 798"/>
            <p:cNvSpPr txBox="1">
              <a:spLocks noChangeArrowheads="1"/>
            </p:cNvSpPr>
            <p:nvPr/>
          </p:nvSpPr>
          <p:spPr bwMode="auto">
            <a:xfrm>
              <a:off x="1193267" y="4402931"/>
              <a:ext cx="177035" cy="1817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ru-RU" sz="1900"/>
                <a:t>Т</a:t>
              </a:r>
            </a:p>
          </p:txBody>
        </p:sp>
      </p:grpSp>
      <p:sp>
        <p:nvSpPr>
          <p:cNvPr id="5268" name="Text Box 335"/>
          <p:cNvSpPr txBox="1">
            <a:spLocks noChangeArrowheads="1"/>
          </p:cNvSpPr>
          <p:nvPr/>
        </p:nvSpPr>
        <p:spPr bwMode="auto">
          <a:xfrm>
            <a:off x="11712575" y="-7938"/>
            <a:ext cx="1060450" cy="323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>
                <a:cs typeface="Times New Roman" pitchFamily="18" charset="0"/>
              </a:rPr>
              <a:t>п. 2.</a:t>
            </a:r>
          </a:p>
        </p:txBody>
      </p:sp>
      <p:sp>
        <p:nvSpPr>
          <p:cNvPr id="69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(Условные обозначения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) </a:t>
            </a:r>
          </a:p>
        </p:txBody>
      </p:sp>
      <p:sp>
        <p:nvSpPr>
          <p:cNvPr id="5270" name="Text Box 185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2.</a:t>
            </a:r>
          </a:p>
        </p:txBody>
      </p:sp>
      <p:grpSp>
        <p:nvGrpSpPr>
          <p:cNvPr id="747" name="Group 62"/>
          <p:cNvGrpSpPr>
            <a:grpSpLocks/>
          </p:cNvGrpSpPr>
          <p:nvPr/>
        </p:nvGrpSpPr>
        <p:grpSpPr bwMode="auto">
          <a:xfrm>
            <a:off x="8454797" y="3278899"/>
            <a:ext cx="329308" cy="296054"/>
            <a:chOff x="196" y="2647"/>
            <a:chExt cx="883" cy="641"/>
          </a:xfrm>
        </p:grpSpPr>
        <p:grpSp>
          <p:nvGrpSpPr>
            <p:cNvPr id="748" name="Rectangle 63"/>
            <p:cNvGrpSpPr>
              <a:grpSpLocks/>
            </p:cNvGrpSpPr>
            <p:nvPr/>
          </p:nvGrpSpPr>
          <p:grpSpPr bwMode="auto">
            <a:xfrm>
              <a:off x="359" y="2647"/>
              <a:ext cx="572" cy="641"/>
              <a:chOff x="8881872" y="2809138"/>
              <a:chExt cx="213360" cy="316650"/>
            </a:xfrm>
          </p:grpSpPr>
          <p:pic>
            <p:nvPicPr>
              <p:cNvPr id="761" name="Rectangle 63"/>
              <p:cNvPicPr>
                <a:picLocks noChangeArrowheads="1"/>
              </p:cNvPicPr>
              <p:nvPr/>
            </p:nvPicPr>
            <p:blipFill>
              <a:blip r:embed="rId14"/>
              <a:srcRect/>
              <a:stretch>
                <a:fillRect/>
              </a:stretch>
            </p:blipFill>
            <p:spPr bwMode="auto">
              <a:xfrm>
                <a:off x="8881872" y="2809138"/>
                <a:ext cx="213360" cy="2133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62" name="Text Box 960"/>
              <p:cNvSpPr txBox="1">
                <a:spLocks noChangeArrowheads="1"/>
              </p:cNvSpPr>
              <p:nvPr/>
            </p:nvSpPr>
            <p:spPr bwMode="auto">
              <a:xfrm>
                <a:off x="8908663" y="2968625"/>
                <a:ext cx="164468" cy="1571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73770" tIns="36887" rIns="73770" bIns="36887" anchor="ctr"/>
              <a:lstStyle/>
              <a:p>
                <a:pPr defTabSz="1243621"/>
                <a:endParaRPr lang="ru-RU" sz="1000" b="0">
                  <a:solidFill>
                    <a:srgbClr val="FF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749" name="Line 64"/>
            <p:cNvGrpSpPr>
              <a:grpSpLocks/>
            </p:cNvGrpSpPr>
            <p:nvPr/>
          </p:nvGrpSpPr>
          <p:grpSpPr bwMode="auto">
            <a:xfrm>
              <a:off x="196" y="2749"/>
              <a:ext cx="262" cy="111"/>
              <a:chOff x="8820912" y="2859024"/>
              <a:chExt cx="97536" cy="54864"/>
            </a:xfrm>
          </p:grpSpPr>
          <p:pic>
            <p:nvPicPr>
              <p:cNvPr id="759" name="Line 64"/>
              <p:cNvPicPr>
                <a:picLocks noChangeArrowheads="1"/>
              </p:cNvPicPr>
              <p:nvPr/>
            </p:nvPicPr>
            <p:blipFill>
              <a:blip r:embed="rId15"/>
              <a:srcRect/>
              <a:stretch>
                <a:fillRect/>
              </a:stretch>
            </p:blipFill>
            <p:spPr bwMode="auto">
              <a:xfrm>
                <a:off x="8820912" y="2859024"/>
                <a:ext cx="97536" cy="548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60" name="Text Box 963"/>
              <p:cNvSpPr txBox="1">
                <a:spLocks noChangeArrowheads="1" noChangeShapeType="1"/>
              </p:cNvSpPr>
              <p:nvPr/>
            </p:nvSpPr>
            <p:spPr bwMode="auto">
              <a:xfrm>
                <a:off x="8840788" y="2889549"/>
                <a:ext cx="0" cy="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1243621"/>
                <a:endParaRPr lang="ru-RU" sz="1000" b="0">
                  <a:solidFill>
                    <a:srgbClr val="FF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750" name="Line 65"/>
            <p:cNvGrpSpPr>
              <a:grpSpLocks/>
            </p:cNvGrpSpPr>
            <p:nvPr/>
          </p:nvGrpSpPr>
          <p:grpSpPr bwMode="auto">
            <a:xfrm>
              <a:off x="196" y="2885"/>
              <a:ext cx="262" cy="111"/>
              <a:chOff x="8820912" y="2926080"/>
              <a:chExt cx="97536" cy="54864"/>
            </a:xfrm>
          </p:grpSpPr>
          <p:pic>
            <p:nvPicPr>
              <p:cNvPr id="757" name="Line 65"/>
              <p:cNvPicPr>
                <a:picLocks noChangeArrowheads="1"/>
              </p:cNvPicPr>
              <p:nvPr/>
            </p:nvPicPr>
            <p:blipFill>
              <a:blip r:embed="rId15"/>
              <a:srcRect/>
              <a:stretch>
                <a:fillRect/>
              </a:stretch>
            </p:blipFill>
            <p:spPr bwMode="auto">
              <a:xfrm>
                <a:off x="8820912" y="2926080"/>
                <a:ext cx="97536" cy="548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58" name="Text Box 966"/>
              <p:cNvSpPr txBox="1">
                <a:spLocks noChangeArrowheads="1" noChangeShapeType="1"/>
              </p:cNvSpPr>
              <p:nvPr/>
            </p:nvSpPr>
            <p:spPr bwMode="auto">
              <a:xfrm>
                <a:off x="8840788" y="2956764"/>
                <a:ext cx="0" cy="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1243621"/>
                <a:endParaRPr lang="ru-RU" sz="1000" b="0">
                  <a:solidFill>
                    <a:srgbClr val="FF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751" name="Line 66"/>
            <p:cNvGrpSpPr>
              <a:grpSpLocks/>
            </p:cNvGrpSpPr>
            <p:nvPr/>
          </p:nvGrpSpPr>
          <p:grpSpPr bwMode="auto">
            <a:xfrm>
              <a:off x="817" y="2885"/>
              <a:ext cx="262" cy="111"/>
              <a:chOff x="9052560" y="2926080"/>
              <a:chExt cx="97536" cy="54864"/>
            </a:xfrm>
          </p:grpSpPr>
          <p:pic>
            <p:nvPicPr>
              <p:cNvPr id="755" name="Line 66"/>
              <p:cNvPicPr>
                <a:picLocks noChangeArrowheads="1"/>
              </p:cNvPicPr>
              <p:nvPr/>
            </p:nvPicPr>
            <p:blipFill>
              <a:blip r:embed="rId15"/>
              <a:srcRect/>
              <a:stretch>
                <a:fillRect/>
              </a:stretch>
            </p:blipFill>
            <p:spPr bwMode="auto">
              <a:xfrm>
                <a:off x="9052560" y="2926080"/>
                <a:ext cx="97536" cy="548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56" name="Text Box 969"/>
              <p:cNvSpPr txBox="1">
                <a:spLocks noChangeArrowheads="1" noChangeShapeType="1"/>
              </p:cNvSpPr>
              <p:nvPr/>
            </p:nvSpPr>
            <p:spPr bwMode="auto">
              <a:xfrm>
                <a:off x="9070147" y="2956764"/>
                <a:ext cx="0" cy="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1243621"/>
                <a:endParaRPr lang="ru-RU" sz="1000" b="0">
                  <a:solidFill>
                    <a:srgbClr val="FF0000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752" name="Line 67"/>
            <p:cNvGrpSpPr>
              <a:grpSpLocks/>
            </p:cNvGrpSpPr>
            <p:nvPr/>
          </p:nvGrpSpPr>
          <p:grpSpPr bwMode="auto">
            <a:xfrm>
              <a:off x="817" y="2749"/>
              <a:ext cx="262" cy="111"/>
              <a:chOff x="9052560" y="2859024"/>
              <a:chExt cx="97536" cy="54864"/>
            </a:xfrm>
          </p:grpSpPr>
          <p:pic>
            <p:nvPicPr>
              <p:cNvPr id="753" name="Line 67"/>
              <p:cNvPicPr>
                <a:picLocks noChangeArrowheads="1"/>
              </p:cNvPicPr>
              <p:nvPr/>
            </p:nvPicPr>
            <p:blipFill>
              <a:blip r:embed="rId15"/>
              <a:srcRect/>
              <a:stretch>
                <a:fillRect/>
              </a:stretch>
            </p:blipFill>
            <p:spPr bwMode="auto">
              <a:xfrm>
                <a:off x="9052560" y="2859024"/>
                <a:ext cx="97536" cy="548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54" name="Text Box 972"/>
              <p:cNvSpPr txBox="1">
                <a:spLocks noChangeArrowheads="1" noChangeShapeType="1"/>
              </p:cNvSpPr>
              <p:nvPr/>
            </p:nvSpPr>
            <p:spPr bwMode="auto">
              <a:xfrm>
                <a:off x="9070147" y="2889549"/>
                <a:ext cx="0" cy="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1243621"/>
                <a:endParaRPr lang="ru-RU" sz="1000" b="0">
                  <a:solidFill>
                    <a:srgbClr val="FF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763" name="Group 62"/>
          <p:cNvGrpSpPr>
            <a:grpSpLocks/>
          </p:cNvGrpSpPr>
          <p:nvPr/>
        </p:nvGrpSpPr>
        <p:grpSpPr bwMode="auto">
          <a:xfrm>
            <a:off x="8474254" y="3681882"/>
            <a:ext cx="298821" cy="147415"/>
            <a:chOff x="249" y="2971"/>
            <a:chExt cx="796" cy="318"/>
          </a:xfrm>
          <a:solidFill>
            <a:srgbClr val="FF9900"/>
          </a:solidFill>
        </p:grpSpPr>
        <p:sp>
          <p:nvSpPr>
            <p:cNvPr id="764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grpFill/>
            <a:ln w="22225">
              <a:solidFill>
                <a:srgbClr val="FF99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73778" tIns="36890" rIns="73778" bIns="36890" anchor="ctr"/>
            <a:lstStyle/>
            <a:p>
              <a:pPr defTabSz="1241265">
                <a:defRPr/>
              </a:pPr>
              <a:endParaRPr lang="ru-RU" sz="1000" b="0" dirty="0">
                <a:solidFill>
                  <a:srgbClr val="FF0000"/>
                </a:solidFill>
                <a:cs typeface="Times New Roman" pitchFamily="18" charset="0"/>
              </a:endParaRPr>
            </a:p>
          </p:txBody>
        </p:sp>
        <p:sp>
          <p:nvSpPr>
            <p:cNvPr id="765" name="Line 64"/>
            <p:cNvSpPr>
              <a:spLocks noChangeShapeType="1"/>
            </p:cNvSpPr>
            <p:nvPr/>
          </p:nvSpPr>
          <p:spPr bwMode="auto">
            <a:xfrm>
              <a:off x="249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41265">
                <a:defRPr/>
              </a:pPr>
              <a:endParaRPr lang="ru-RU" sz="1000" b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766" name="Line 65"/>
            <p:cNvSpPr>
              <a:spLocks noChangeShapeType="1"/>
            </p:cNvSpPr>
            <p:nvPr/>
          </p:nvSpPr>
          <p:spPr bwMode="auto">
            <a:xfrm>
              <a:off x="249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41265">
                <a:defRPr/>
              </a:pPr>
              <a:endParaRPr lang="ru-RU" sz="1000" b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767" name="Line 66"/>
            <p:cNvSpPr>
              <a:spLocks noChangeShapeType="1"/>
            </p:cNvSpPr>
            <p:nvPr/>
          </p:nvSpPr>
          <p:spPr bwMode="auto">
            <a:xfrm>
              <a:off x="864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41265">
                <a:defRPr/>
              </a:pPr>
              <a:endParaRPr lang="ru-RU" sz="1000" b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768" name="Line 67"/>
            <p:cNvSpPr>
              <a:spLocks noChangeShapeType="1"/>
            </p:cNvSpPr>
            <p:nvPr/>
          </p:nvSpPr>
          <p:spPr bwMode="auto">
            <a:xfrm>
              <a:off x="864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41265">
                <a:defRPr/>
              </a:pPr>
              <a:endParaRPr lang="ru-RU" sz="1000" b="0" dirty="0">
                <a:solidFill>
                  <a:srgbClr val="FF0000"/>
                </a:solidFill>
                <a:cs typeface="Arial" charset="0"/>
              </a:endParaRPr>
            </a:p>
          </p:txBody>
        </p:sp>
      </p:grpSp>
      <p:grpSp>
        <p:nvGrpSpPr>
          <p:cNvPr id="769" name="TextBox 142"/>
          <p:cNvGrpSpPr>
            <a:grpSpLocks/>
          </p:cNvGrpSpPr>
          <p:nvPr/>
        </p:nvGrpSpPr>
        <p:grpSpPr bwMode="auto">
          <a:xfrm>
            <a:off x="8681537" y="3239598"/>
            <a:ext cx="1169989" cy="263979"/>
            <a:chOff x="5695" y="1805"/>
            <a:chExt cx="737" cy="555"/>
          </a:xfrm>
        </p:grpSpPr>
        <p:pic>
          <p:nvPicPr>
            <p:cNvPr id="770" name="TextBox 142"/>
            <p:cNvPicPr>
              <a:picLocks noChangeArrowheads="1"/>
            </p:cNvPicPr>
            <p:nvPr/>
          </p:nvPicPr>
          <p:blipFill>
            <a:blip r:embed="rId16"/>
            <a:srcRect/>
            <a:stretch>
              <a:fillRect/>
            </a:stretch>
          </p:blipFill>
          <p:spPr bwMode="auto">
            <a:xfrm>
              <a:off x="5695" y="1805"/>
              <a:ext cx="737" cy="2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71" name="Text Box 839"/>
            <p:cNvSpPr txBox="1">
              <a:spLocks noChangeArrowheads="1"/>
            </p:cNvSpPr>
            <p:nvPr/>
          </p:nvSpPr>
          <p:spPr bwMode="auto">
            <a:xfrm>
              <a:off x="5766" y="1817"/>
              <a:ext cx="596" cy="5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03301" tIns="51648" rIns="103301" bIns="51648">
              <a:spAutoFit/>
            </a:bodyPr>
            <a:lstStyle/>
            <a:p>
              <a:pPr algn="ctr" defTabSz="1243621"/>
              <a:r>
                <a:rPr lang="ru-RU" sz="1000" b="0" dirty="0">
                  <a:solidFill>
                    <a:prstClr val="black"/>
                  </a:solidFill>
                  <a:cs typeface="Times New Roman" pitchFamily="18" charset="0"/>
                </a:rPr>
                <a:t>- ДЭС 110 </a:t>
              </a:r>
              <a:r>
                <a:rPr lang="ru-RU" sz="1000" b="0" dirty="0" err="1">
                  <a:solidFill>
                    <a:prstClr val="black"/>
                  </a:solidFill>
                  <a:cs typeface="Times New Roman" pitchFamily="18" charset="0"/>
                </a:rPr>
                <a:t>кВ</a:t>
              </a:r>
              <a:endParaRPr lang="ru-RU" sz="1000" b="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772" name="TextBox 143"/>
          <p:cNvGrpSpPr>
            <a:grpSpLocks/>
          </p:cNvGrpSpPr>
          <p:nvPr/>
        </p:nvGrpSpPr>
        <p:grpSpPr bwMode="auto">
          <a:xfrm>
            <a:off x="8689473" y="3559552"/>
            <a:ext cx="1098552" cy="328215"/>
            <a:chOff x="5695" y="1947"/>
            <a:chExt cx="691" cy="219"/>
          </a:xfrm>
        </p:grpSpPr>
        <p:pic>
          <p:nvPicPr>
            <p:cNvPr id="773" name="TextBox 143"/>
            <p:cNvPicPr>
              <a:picLocks noChangeArrowheads="1"/>
            </p:cNvPicPr>
            <p:nvPr/>
          </p:nvPicPr>
          <p:blipFill>
            <a:blip r:embed="rId17"/>
            <a:srcRect/>
            <a:stretch>
              <a:fillRect/>
            </a:stretch>
          </p:blipFill>
          <p:spPr bwMode="auto">
            <a:xfrm>
              <a:off x="5695" y="1947"/>
              <a:ext cx="691" cy="2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74" name="Text Box 842"/>
            <p:cNvSpPr txBox="1">
              <a:spLocks noChangeArrowheads="1"/>
            </p:cNvSpPr>
            <p:nvPr/>
          </p:nvSpPr>
          <p:spPr bwMode="auto">
            <a:xfrm>
              <a:off x="5762" y="1959"/>
              <a:ext cx="555" cy="1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03301" tIns="51648" rIns="103301" bIns="51648">
              <a:spAutoFit/>
            </a:bodyPr>
            <a:lstStyle/>
            <a:p>
              <a:pPr algn="ctr" defTabSz="1243621"/>
              <a:r>
                <a:rPr lang="ru-RU" sz="1000" b="0" dirty="0">
                  <a:solidFill>
                    <a:prstClr val="black"/>
                  </a:solidFill>
                  <a:cs typeface="Times New Roman" pitchFamily="18" charset="0"/>
                </a:rPr>
                <a:t>- ДЭС 35 </a:t>
              </a:r>
              <a:r>
                <a:rPr lang="ru-RU" sz="1000" b="0" dirty="0" err="1">
                  <a:solidFill>
                    <a:prstClr val="black"/>
                  </a:solidFill>
                  <a:cs typeface="Times New Roman" pitchFamily="18" charset="0"/>
                </a:rPr>
                <a:t>кВ</a:t>
              </a:r>
              <a:endParaRPr lang="ru-RU" sz="1000" b="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775" name="TextBox 177"/>
          <p:cNvGrpSpPr>
            <a:grpSpLocks/>
          </p:cNvGrpSpPr>
          <p:nvPr/>
        </p:nvGrpSpPr>
        <p:grpSpPr bwMode="auto">
          <a:xfrm>
            <a:off x="10017912" y="3507119"/>
            <a:ext cx="957263" cy="386665"/>
            <a:chOff x="6374" y="1912"/>
            <a:chExt cx="603" cy="258"/>
          </a:xfrm>
        </p:grpSpPr>
        <p:pic>
          <p:nvPicPr>
            <p:cNvPr id="776" name="TextBox 177"/>
            <p:cNvPicPr>
              <a:picLocks noChangeArrowheads="1"/>
            </p:cNvPicPr>
            <p:nvPr/>
          </p:nvPicPr>
          <p:blipFill>
            <a:blip r:embed="rId18"/>
            <a:srcRect/>
            <a:stretch>
              <a:fillRect/>
            </a:stretch>
          </p:blipFill>
          <p:spPr bwMode="auto">
            <a:xfrm>
              <a:off x="6374" y="1912"/>
              <a:ext cx="603" cy="2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77" name="Text Box 851"/>
            <p:cNvSpPr txBox="1">
              <a:spLocks noChangeArrowheads="1"/>
            </p:cNvSpPr>
            <p:nvPr/>
          </p:nvSpPr>
          <p:spPr bwMode="auto">
            <a:xfrm>
              <a:off x="6504" y="1924"/>
              <a:ext cx="395" cy="1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03304" tIns="51652" rIns="103304" bIns="51652">
              <a:spAutoFit/>
            </a:bodyPr>
            <a:lstStyle/>
            <a:p>
              <a:pPr defTabSz="1243621"/>
              <a:r>
                <a:rPr lang="ru-RU" sz="1000" b="0" dirty="0">
                  <a:solidFill>
                    <a:prstClr val="black"/>
                  </a:solidFill>
                  <a:cs typeface="Times New Roman" pitchFamily="18" charset="0"/>
                </a:rPr>
                <a:t>1 мВт/ч</a:t>
              </a:r>
            </a:p>
          </p:txBody>
        </p:sp>
      </p:grpSp>
      <p:grpSp>
        <p:nvGrpSpPr>
          <p:cNvPr id="778" name="TextBox 210"/>
          <p:cNvGrpSpPr>
            <a:grpSpLocks/>
          </p:cNvGrpSpPr>
          <p:nvPr/>
        </p:nvGrpSpPr>
        <p:grpSpPr bwMode="auto">
          <a:xfrm>
            <a:off x="11138888" y="3306332"/>
            <a:ext cx="1317625" cy="500565"/>
            <a:chOff x="6808" y="1778"/>
            <a:chExt cx="830" cy="334"/>
          </a:xfrm>
        </p:grpSpPr>
        <p:pic>
          <p:nvPicPr>
            <p:cNvPr id="779" name="TextBox 210"/>
            <p:cNvPicPr>
              <a:picLocks noChangeArrowheads="1"/>
            </p:cNvPicPr>
            <p:nvPr/>
          </p:nvPicPr>
          <p:blipFill>
            <a:blip r:embed="rId19"/>
            <a:srcRect/>
            <a:stretch>
              <a:fillRect/>
            </a:stretch>
          </p:blipFill>
          <p:spPr bwMode="auto">
            <a:xfrm>
              <a:off x="6808" y="1778"/>
              <a:ext cx="830" cy="3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81" name="Text Box 854"/>
            <p:cNvSpPr txBox="1">
              <a:spLocks noChangeArrowheads="1"/>
            </p:cNvSpPr>
            <p:nvPr/>
          </p:nvSpPr>
          <p:spPr bwMode="auto">
            <a:xfrm>
              <a:off x="6820" y="1790"/>
              <a:ext cx="676" cy="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03304" tIns="51652" rIns="103304" bIns="51652">
              <a:spAutoFit/>
            </a:bodyPr>
            <a:lstStyle/>
            <a:p>
              <a:pPr defTabSz="1243621"/>
              <a:r>
                <a:rPr lang="ru-RU" sz="1000" b="0" dirty="0">
                  <a:solidFill>
                    <a:prstClr val="black"/>
                  </a:solidFill>
                  <a:cs typeface="Times New Roman" pitchFamily="18" charset="0"/>
                </a:rPr>
                <a:t>- потребляемая </a:t>
              </a:r>
            </a:p>
            <a:p>
              <a:pPr defTabSz="1243621"/>
              <a:r>
                <a:rPr lang="ru-RU" sz="1000" b="0" dirty="0">
                  <a:solidFill>
                    <a:prstClr val="black"/>
                  </a:solidFill>
                  <a:cs typeface="Times New Roman" pitchFamily="18" charset="0"/>
                </a:rPr>
                <a:t>мощность </a:t>
              </a:r>
              <a:r>
                <a:rPr lang="ru-RU" sz="1000" b="0" dirty="0" err="1">
                  <a:solidFill>
                    <a:prstClr val="black"/>
                  </a:solidFill>
                  <a:cs typeface="Times New Roman" pitchFamily="18" charset="0"/>
                </a:rPr>
                <a:t>н.п</a:t>
              </a:r>
              <a:r>
                <a:rPr lang="ru-RU" sz="1000" b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</p:grpSp>
      <p:grpSp>
        <p:nvGrpSpPr>
          <p:cNvPr id="782" name="Прямоугольник 641"/>
          <p:cNvGrpSpPr>
            <a:grpSpLocks/>
          </p:cNvGrpSpPr>
          <p:nvPr/>
        </p:nvGrpSpPr>
        <p:grpSpPr bwMode="auto">
          <a:xfrm>
            <a:off x="10177582" y="3381222"/>
            <a:ext cx="766763" cy="193343"/>
            <a:chOff x="6390" y="1828"/>
            <a:chExt cx="484" cy="128"/>
          </a:xfrm>
        </p:grpSpPr>
        <p:pic>
          <p:nvPicPr>
            <p:cNvPr id="783" name="Прямоугольник 641"/>
            <p:cNvPicPr>
              <a:picLocks noChangeArrowheads="1"/>
            </p:cNvPicPr>
            <p:nvPr/>
          </p:nvPicPr>
          <p:blipFill>
            <a:blip r:embed="rId20"/>
            <a:srcRect/>
            <a:stretch>
              <a:fillRect/>
            </a:stretch>
          </p:blipFill>
          <p:spPr bwMode="auto">
            <a:xfrm>
              <a:off x="6390" y="1828"/>
              <a:ext cx="484" cy="1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86" name="Text Box 857"/>
            <p:cNvSpPr txBox="1">
              <a:spLocks noChangeArrowheads="1"/>
            </p:cNvSpPr>
            <p:nvPr/>
          </p:nvSpPr>
          <p:spPr bwMode="auto">
            <a:xfrm>
              <a:off x="6426" y="1835"/>
              <a:ext cx="414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40668" tIns="0" rIns="40668" bIns="29058" anchor="ctr">
              <a:spAutoFit/>
            </a:bodyPr>
            <a:lstStyle/>
            <a:p>
              <a:pPr algn="ctr" defTabSz="1240541"/>
              <a:r>
                <a:rPr lang="ru-RU" sz="1000" dirty="0" err="1">
                  <a:solidFill>
                    <a:prstClr val="black"/>
                  </a:solidFill>
                  <a:cs typeface="Times New Roman" pitchFamily="18" charset="0"/>
                </a:rPr>
                <a:t>Скочково</a:t>
              </a:r>
              <a:endParaRPr lang="ru-RU" sz="10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</p:grpSp>
      <p:graphicFrame>
        <p:nvGraphicFramePr>
          <p:cNvPr id="787" name="Таблица 7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2678657"/>
              </p:ext>
            </p:extLst>
          </p:nvPr>
        </p:nvGraphicFramePr>
        <p:xfrm>
          <a:off x="7920010" y="1200200"/>
          <a:ext cx="4248472" cy="194585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40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861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21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51905">
                <a:tc gridSpan="2">
                  <a:txBody>
                    <a:bodyPr/>
                    <a:lstStyle/>
                    <a:p>
                      <a:pPr algn="ctr"/>
                      <a:r>
                        <a:rPr lang="ru-RU" sz="9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       Подстанции</a:t>
                      </a:r>
                      <a:endParaRPr lang="ru-RU" sz="9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9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ЛЭП</a:t>
                      </a:r>
                      <a:endParaRPr lang="ru-RU" sz="9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349">
                <a:tc>
                  <a:txBody>
                    <a:bodyPr/>
                    <a:lstStyle/>
                    <a:p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 ПС 750 </a:t>
                      </a:r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кВ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9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 ЛЭП 750 </a:t>
                      </a:r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кВ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901">
                <a:tc>
                  <a:txBody>
                    <a:bodyPr/>
                    <a:lstStyle/>
                    <a:p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 ПС 500 </a:t>
                      </a:r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кВ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 ЛЭП 500 </a:t>
                      </a:r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кВ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901">
                <a:tc>
                  <a:txBody>
                    <a:bodyPr/>
                    <a:lstStyle/>
                    <a:p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 ПС 220 </a:t>
                      </a:r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кВ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 ЛЭП 220 </a:t>
                      </a:r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кВ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9901">
                <a:tc>
                  <a:txBody>
                    <a:bodyPr/>
                    <a:lstStyle/>
                    <a:p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 ПС 110 </a:t>
                      </a:r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кВ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 ЛЭП 110 </a:t>
                      </a:r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кВ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9901">
                <a:tc>
                  <a:txBody>
                    <a:bodyPr/>
                    <a:lstStyle/>
                    <a:p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- ПС 35 </a:t>
                      </a:r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кВ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 ЛЭП 35 </a:t>
                      </a:r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кВ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39" marR="91439" marT="33986" marB="3398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788" name="Группа 787"/>
          <p:cNvGrpSpPr/>
          <p:nvPr/>
        </p:nvGrpSpPr>
        <p:grpSpPr>
          <a:xfrm>
            <a:off x="8443936" y="1362571"/>
            <a:ext cx="296088" cy="471193"/>
            <a:chOff x="7321968" y="1602465"/>
            <a:chExt cx="759564" cy="1486619"/>
          </a:xfrm>
        </p:grpSpPr>
        <p:sp>
          <p:nvSpPr>
            <p:cNvPr id="789" name="Овал 788"/>
            <p:cNvSpPr/>
            <p:nvPr/>
          </p:nvSpPr>
          <p:spPr>
            <a:xfrm>
              <a:off x="7462775" y="2019444"/>
              <a:ext cx="618757" cy="71875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43621"/>
              <a:r>
                <a:rPr lang="ru-RU" sz="2400" b="0" dirty="0">
                  <a:solidFill>
                    <a:prstClr val="white"/>
                  </a:solidFill>
                  <a:latin typeface="Times New Roman"/>
                  <a:cs typeface="Times New Roman"/>
                </a:rPr>
                <a:t> ~~~</a:t>
              </a:r>
              <a:endParaRPr lang="ru-RU" sz="2400" b="0" dirty="0">
                <a:solidFill>
                  <a:prstClr val="white"/>
                </a:solidFill>
              </a:endParaRPr>
            </a:p>
          </p:txBody>
        </p:sp>
        <p:sp>
          <p:nvSpPr>
            <p:cNvPr id="790" name="TextBox 789"/>
            <p:cNvSpPr txBox="1"/>
            <p:nvPr/>
          </p:nvSpPr>
          <p:spPr>
            <a:xfrm>
              <a:off x="7321968" y="1602465"/>
              <a:ext cx="720075" cy="1486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243621"/>
              <a:r>
                <a:rPr lang="ru-RU" sz="2400" b="0" dirty="0">
                  <a:solidFill>
                    <a:prstClr val="black"/>
                  </a:solidFill>
                  <a:latin typeface="Times New Roman"/>
                  <a:cs typeface="Times New Roman"/>
                </a:rPr>
                <a:t>~</a:t>
              </a:r>
              <a:endParaRPr lang="ru-RU" sz="2400" b="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791" name="Группа 790"/>
          <p:cNvGrpSpPr/>
          <p:nvPr/>
        </p:nvGrpSpPr>
        <p:grpSpPr>
          <a:xfrm>
            <a:off x="8496899" y="1832706"/>
            <a:ext cx="244800" cy="231107"/>
            <a:chOff x="7280370" y="2723650"/>
            <a:chExt cx="244800" cy="244800"/>
          </a:xfrm>
        </p:grpSpPr>
        <p:sp>
          <p:nvSpPr>
            <p:cNvPr id="792" name="Блок-схема: сопоставление 791"/>
            <p:cNvSpPr/>
            <p:nvPr/>
          </p:nvSpPr>
          <p:spPr>
            <a:xfrm>
              <a:off x="7334092" y="2740920"/>
              <a:ext cx="137685" cy="212919"/>
            </a:xfrm>
            <a:prstGeom prst="flowChartCollat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43621"/>
              <a:endParaRPr lang="ru-RU" sz="2400" b="0">
                <a:solidFill>
                  <a:prstClr val="black"/>
                </a:solidFill>
              </a:endParaRPr>
            </a:p>
          </p:txBody>
        </p:sp>
        <p:sp>
          <p:nvSpPr>
            <p:cNvPr id="793" name="Овал 792"/>
            <p:cNvSpPr/>
            <p:nvPr/>
          </p:nvSpPr>
          <p:spPr>
            <a:xfrm>
              <a:off x="7280370" y="2723650"/>
              <a:ext cx="244800" cy="244800"/>
            </a:xfrm>
            <a:prstGeom prst="ellipse">
              <a:avLst/>
            </a:prstGeom>
            <a:noFill/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43621"/>
              <a:endParaRPr lang="ru-RU" sz="2400" b="0">
                <a:solidFill>
                  <a:prstClr val="black"/>
                </a:solidFill>
              </a:endParaRPr>
            </a:p>
          </p:txBody>
        </p:sp>
      </p:grpSp>
      <p:sp>
        <p:nvSpPr>
          <p:cNvPr id="794" name="Овал 793"/>
          <p:cNvSpPr/>
          <p:nvPr/>
        </p:nvSpPr>
        <p:spPr>
          <a:xfrm>
            <a:off x="8490811" y="2182344"/>
            <a:ext cx="252000" cy="224309"/>
          </a:xfrm>
          <a:prstGeom prst="ellipse">
            <a:avLst/>
          </a:prstGeom>
          <a:solidFill>
            <a:srgbClr val="7030A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78" tIns="55239" rIns="110478" bIns="55239" rtlCol="0" anchor="ctr"/>
          <a:lstStyle/>
          <a:p>
            <a:pPr algn="ctr" defTabSz="1243621"/>
            <a:endParaRPr lang="ru-RU" sz="2400" b="0" dirty="0">
              <a:solidFill>
                <a:prstClr val="white"/>
              </a:solidFill>
            </a:endParaRPr>
          </a:p>
        </p:txBody>
      </p:sp>
      <p:sp>
        <p:nvSpPr>
          <p:cNvPr id="795" name="Овал 794"/>
          <p:cNvSpPr/>
          <p:nvPr/>
        </p:nvSpPr>
        <p:spPr>
          <a:xfrm>
            <a:off x="8490811" y="2514028"/>
            <a:ext cx="252000" cy="224309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78" tIns="55239" rIns="110478" bIns="55239" rtlCol="0" anchor="ctr"/>
          <a:lstStyle/>
          <a:p>
            <a:pPr algn="ctr" defTabSz="1243621"/>
            <a:endParaRPr lang="ru-RU" sz="2400" b="0" dirty="0">
              <a:solidFill>
                <a:prstClr val="white"/>
              </a:solidFill>
            </a:endParaRPr>
          </a:p>
        </p:txBody>
      </p:sp>
      <p:sp>
        <p:nvSpPr>
          <p:cNvPr id="796" name="Овал 795"/>
          <p:cNvSpPr/>
          <p:nvPr/>
        </p:nvSpPr>
        <p:spPr>
          <a:xfrm>
            <a:off x="8490829" y="2850155"/>
            <a:ext cx="252000" cy="224309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78" tIns="55239" rIns="110478" bIns="55239" rtlCol="0" anchor="ctr"/>
          <a:lstStyle/>
          <a:p>
            <a:pPr algn="ctr" defTabSz="1243621"/>
            <a:endParaRPr lang="ru-RU" sz="2400" b="0" dirty="0">
              <a:solidFill>
                <a:prstClr val="white"/>
              </a:solidFill>
            </a:endParaRPr>
          </a:p>
        </p:txBody>
      </p:sp>
      <p:cxnSp>
        <p:nvCxnSpPr>
          <p:cNvPr id="797" name="Прямая соединительная линия 796"/>
          <p:cNvCxnSpPr/>
          <p:nvPr/>
        </p:nvCxnSpPr>
        <p:spPr>
          <a:xfrm>
            <a:off x="10050933" y="1617373"/>
            <a:ext cx="965421" cy="0"/>
          </a:xfrm>
          <a:prstGeom prst="line">
            <a:avLst/>
          </a:prstGeom>
          <a:ln w="317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Прямая соединительная линия 797"/>
          <p:cNvCxnSpPr/>
          <p:nvPr/>
        </p:nvCxnSpPr>
        <p:spPr>
          <a:xfrm>
            <a:off x="10050933" y="1978403"/>
            <a:ext cx="965421" cy="0"/>
          </a:xfrm>
          <a:prstGeom prst="line">
            <a:avLst/>
          </a:prstGeom>
          <a:ln w="317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9" name="Прямая соединительная линия 798"/>
          <p:cNvCxnSpPr/>
          <p:nvPr/>
        </p:nvCxnSpPr>
        <p:spPr>
          <a:xfrm>
            <a:off x="10050933" y="2306314"/>
            <a:ext cx="965421" cy="0"/>
          </a:xfrm>
          <a:prstGeom prst="line">
            <a:avLst/>
          </a:prstGeom>
          <a:ln w="3175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Прямая соединительная линия 799"/>
          <p:cNvCxnSpPr/>
          <p:nvPr/>
        </p:nvCxnSpPr>
        <p:spPr>
          <a:xfrm>
            <a:off x="10063633" y="2670194"/>
            <a:ext cx="965421" cy="0"/>
          </a:xfrm>
          <a:prstGeom prst="line">
            <a:avLst/>
          </a:pr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1" name="Прямая соединительная линия 800"/>
          <p:cNvCxnSpPr/>
          <p:nvPr/>
        </p:nvCxnSpPr>
        <p:spPr>
          <a:xfrm>
            <a:off x="10050933" y="2998104"/>
            <a:ext cx="965421" cy="0"/>
          </a:xfrm>
          <a:prstGeom prst="line">
            <a:avLst/>
          </a:prstGeom>
          <a:ln w="3175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Группа 20"/>
          <p:cNvGrpSpPr/>
          <p:nvPr/>
        </p:nvGrpSpPr>
        <p:grpSpPr>
          <a:xfrm>
            <a:off x="8561040" y="8908964"/>
            <a:ext cx="360000" cy="346860"/>
            <a:chOff x="8573780" y="8997864"/>
            <a:chExt cx="360000" cy="346860"/>
          </a:xfrm>
        </p:grpSpPr>
        <p:cxnSp>
          <p:nvCxnSpPr>
            <p:cNvPr id="3" name="Прямая соединительная линия 2"/>
            <p:cNvCxnSpPr/>
            <p:nvPr/>
          </p:nvCxnSpPr>
          <p:spPr bwMode="auto">
            <a:xfrm>
              <a:off x="8573780" y="9344724"/>
              <a:ext cx="360000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" name="Прямая соединительная линия 6"/>
            <p:cNvCxnSpPr/>
            <p:nvPr/>
          </p:nvCxnSpPr>
          <p:spPr bwMode="auto">
            <a:xfrm flipH="1" flipV="1">
              <a:off x="8731593" y="8997864"/>
              <a:ext cx="2373" cy="342000"/>
            </a:xfrm>
            <a:prstGeom prst="line">
              <a:avLst/>
            </a:prstGeom>
            <a:solidFill>
              <a:schemeClr val="accent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" name="Овал 7"/>
            <p:cNvSpPr/>
            <p:nvPr/>
          </p:nvSpPr>
          <p:spPr bwMode="auto">
            <a:xfrm>
              <a:off x="8651579" y="9061821"/>
              <a:ext cx="204478" cy="203275"/>
            </a:xfrm>
            <a:prstGeom prst="ellipse">
              <a:avLst/>
            </a:prstGeom>
            <a:solidFill>
              <a:schemeClr val="bg1"/>
            </a:solidFill>
            <a:ln w="19050" cmpd="sng" algn="ctr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lIns="127985" tIns="63994" rIns="127985" bIns="63994" rtlCol="0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10" name="Прямая соединительная линия 9"/>
            <p:cNvCxnSpPr/>
            <p:nvPr/>
          </p:nvCxnSpPr>
          <p:spPr bwMode="auto">
            <a:xfrm flipV="1">
              <a:off x="8668824" y="9091541"/>
              <a:ext cx="144588" cy="143737"/>
            </a:xfrm>
            <a:prstGeom prst="line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" name="Прямая соединительная линия 19"/>
            <p:cNvCxnSpPr/>
            <p:nvPr/>
          </p:nvCxnSpPr>
          <p:spPr bwMode="auto">
            <a:xfrm>
              <a:off x="8680598" y="8997864"/>
              <a:ext cx="108000" cy="0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819" name="Text Box 117"/>
          <p:cNvSpPr txBox="1">
            <a:spLocks noChangeArrowheads="1"/>
          </p:cNvSpPr>
          <p:nvPr/>
        </p:nvSpPr>
        <p:spPr bwMode="auto">
          <a:xfrm>
            <a:off x="9038629" y="8932853"/>
            <a:ext cx="3400425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396" tIns="55198" rIns="110396" bIns="55198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 dirty="0" smtClean="0">
                <a:cs typeface="Times New Roman" pitchFamily="18" charset="0"/>
              </a:rPr>
              <a:t>Пожарные гидранты</a:t>
            </a:r>
            <a:endParaRPr lang="ru-RU" sz="1100" dirty="0"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вызовов при возникновении техногенных пожаров) </a:t>
            </a:r>
          </a:p>
        </p:txBody>
      </p:sp>
      <p:graphicFrame>
        <p:nvGraphicFramePr>
          <p:cNvPr id="246007" name="Group 247"/>
          <p:cNvGraphicFramePr>
            <a:graphicFrameLocks noGrp="1"/>
          </p:cNvGraphicFramePr>
          <p:nvPr/>
        </p:nvGraphicFramePr>
        <p:xfrm>
          <a:off x="279400" y="1443038"/>
          <a:ext cx="12295188" cy="4127501"/>
        </p:xfrm>
        <a:graphic>
          <a:graphicData uri="http://schemas.openxmlformats.org/drawingml/2006/table">
            <a:tbl>
              <a:tblPr/>
              <a:tblGrid>
                <a:gridCol w="3806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35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63444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Таблица вызовов</a:t>
                      </a:r>
                    </a:p>
                  </a:txBody>
                  <a:tcPr marL="25178" marR="25178" marT="25181" marB="2518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9516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81" marB="2518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81" marB="2518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81" marB="2518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9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 ПЧ 1-ОПС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81" marB="2518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Шатарный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Д.А.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81" marB="2518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81" marB="2518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7059" name="Text Box 24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4.6.2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97635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88470" name="Text Box 40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4.6.3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8658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89423" name="Text Box 33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4.6.3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126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127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127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7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7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8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8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8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8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8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8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8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8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8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8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9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9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129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9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9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129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127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127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127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127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7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7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271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НА ОБЪЕКТАХ ОБСЛУЖИВАЕМЫХ </a:t>
            </a: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ВГСЧ МЧС РОССИИ</a:t>
            </a:r>
            <a:endParaRPr lang="ru-RU" sz="480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2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4.7.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Прямоугольник 90"/>
          <p:cNvSpPr/>
          <p:nvPr/>
        </p:nvSpPr>
        <p:spPr>
          <a:xfrm>
            <a:off x="0" y="1300163"/>
            <a:ext cx="12801600" cy="8301037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96" tIns="63997" rIns="127996" bIns="63997" anchor="ctr"/>
          <a:lstStyle/>
          <a:p>
            <a:pPr algn="ctr">
              <a:defRPr/>
            </a:pPr>
            <a:endParaRPr lang="ru-RU" sz="1600" b="0" dirty="0">
              <a:solidFill>
                <a:prstClr val="white"/>
              </a:solidFill>
            </a:endParaRPr>
          </a:p>
        </p:txBody>
      </p:sp>
      <p:sp>
        <p:nvSpPr>
          <p:cNvPr id="29" name="Прямоугольник 28"/>
          <p:cNvSpPr/>
          <p:nvPr/>
        </p:nvSpPr>
        <p:spPr>
          <a:xfrm>
            <a:off x="5800725" y="1600200"/>
            <a:ext cx="1700213" cy="40005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96" tIns="63997" rIns="127996" bIns="63997" anchor="ctr"/>
          <a:lstStyle/>
          <a:p>
            <a:pPr algn="ctr">
              <a:defRPr/>
            </a:pPr>
            <a:endParaRPr lang="ru-RU" sz="1600" b="0" dirty="0">
              <a:solidFill>
                <a:prstClr val="white"/>
              </a:solidFill>
            </a:endParaRPr>
          </a:p>
        </p:txBody>
      </p:sp>
      <p:grpSp>
        <p:nvGrpSpPr>
          <p:cNvPr id="90116" name="Group 14"/>
          <p:cNvGrpSpPr>
            <a:grpSpLocks/>
          </p:cNvGrpSpPr>
          <p:nvPr/>
        </p:nvGrpSpPr>
        <p:grpSpPr bwMode="auto">
          <a:xfrm>
            <a:off x="0" y="1014413"/>
            <a:ext cx="12801600" cy="8586787"/>
            <a:chOff x="0" y="499"/>
            <a:chExt cx="5760" cy="3821"/>
          </a:xfrm>
        </p:grpSpPr>
        <p:grpSp>
          <p:nvGrpSpPr>
            <p:cNvPr id="90119" name="Group 12"/>
            <p:cNvGrpSpPr>
              <a:grpSpLocks/>
            </p:cNvGrpSpPr>
            <p:nvPr/>
          </p:nvGrpSpPr>
          <p:grpSpPr bwMode="auto">
            <a:xfrm>
              <a:off x="0" y="499"/>
              <a:ext cx="5760" cy="3821"/>
              <a:chOff x="0" y="499"/>
              <a:chExt cx="5760" cy="3821"/>
            </a:xfrm>
          </p:grpSpPr>
          <p:pic>
            <p:nvPicPr>
              <p:cNvPr id="90124" name="Picture 2" descr="Красногорская Model (1)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499"/>
                <a:ext cx="5760" cy="38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0125" name="Group 11"/>
              <p:cNvGrpSpPr>
                <a:grpSpLocks/>
              </p:cNvGrpSpPr>
              <p:nvPr/>
            </p:nvGrpSpPr>
            <p:grpSpPr bwMode="auto">
              <a:xfrm>
                <a:off x="922" y="663"/>
                <a:ext cx="2057" cy="1969"/>
                <a:chOff x="922" y="663"/>
                <a:chExt cx="2057" cy="1969"/>
              </a:xfrm>
            </p:grpSpPr>
            <p:pic>
              <p:nvPicPr>
                <p:cNvPr id="90126" name="Picture 2" descr="Красногорская Model (1)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4896" t="85030" r="25972"/>
                <a:stretch>
                  <a:fillRect/>
                </a:stretch>
              </p:blipFill>
              <p:spPr bwMode="auto">
                <a:xfrm>
                  <a:off x="922" y="674"/>
                  <a:ext cx="1777" cy="19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0127" name="Picture 2" descr="Красногорская Model (1)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4896" t="85030" r="25972"/>
                <a:stretch>
                  <a:fillRect/>
                </a:stretch>
              </p:blipFill>
              <p:spPr bwMode="auto">
                <a:xfrm>
                  <a:off x="1202" y="663"/>
                  <a:ext cx="1777" cy="8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pic>
          <p:nvPicPr>
            <p:cNvPr id="90120" name="Picture 2" descr="Красногорская Model (1)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24" t="42737" r="70851" b="49757"/>
            <a:stretch>
              <a:fillRect/>
            </a:stretch>
          </p:blipFill>
          <p:spPr bwMode="auto">
            <a:xfrm>
              <a:off x="1020" y="572"/>
              <a:ext cx="1089" cy="4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121" name="Picture 2" descr="Красногорская Model (1)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15" t="4764" r="48419" b="73148"/>
            <a:stretch>
              <a:fillRect/>
            </a:stretch>
          </p:blipFill>
          <p:spPr bwMode="auto">
            <a:xfrm>
              <a:off x="1882" y="1253"/>
              <a:ext cx="1089" cy="1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122" name="Picture 2" descr="Красногорская Model (1)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013" t="27296" r="53542" b="50171"/>
            <a:stretch>
              <a:fillRect/>
            </a:stretch>
          </p:blipFill>
          <p:spPr bwMode="auto">
            <a:xfrm>
              <a:off x="1111" y="1207"/>
              <a:ext cx="687" cy="1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123" name="Picture 2" descr="Красногорская Model (1)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124" t="50197" r="70851" b="44203"/>
            <a:stretch>
              <a:fillRect/>
            </a:stretch>
          </p:blipFill>
          <p:spPr bwMode="auto">
            <a:xfrm>
              <a:off x="1749" y="705"/>
              <a:ext cx="1089" cy="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ЧС на объектах обслуживаемых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ВГСЧ МЧС России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0118" name="Text Box 1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4.7.1</a:t>
            </a:r>
            <a:endParaRPr lang="ru-RU" sz="1400" dirty="0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TextBox 103"/>
          <p:cNvSpPr txBox="1">
            <a:spLocks noChangeArrowheads="1"/>
          </p:cNvSpPr>
          <p:nvPr/>
        </p:nvSpPr>
        <p:spPr bwMode="auto">
          <a:xfrm>
            <a:off x="106363" y="1133475"/>
            <a:ext cx="12601575" cy="8169275"/>
          </a:xfrm>
          <a:prstGeom prst="rect">
            <a:avLst/>
          </a:prstGeom>
          <a:solidFill>
            <a:schemeClr val="bg1"/>
          </a:solidFill>
          <a:ln w="38100" algn="ctr">
            <a:solidFill>
              <a:schemeClr val="bg1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8001" tIns="64001" rIns="128001" bIns="64001">
            <a:spAutoFit/>
          </a:bodyPr>
          <a:lstStyle/>
          <a:p>
            <a:pPr algn="ctr">
              <a:defRPr/>
            </a:pPr>
            <a:r>
              <a:rPr lang="ru-RU" sz="1100" i="1" u="sng">
                <a:latin typeface="Calibri" pitchFamily="34" charset="0"/>
              </a:rPr>
              <a:t>Вскрывающие выработки</a:t>
            </a:r>
            <a:endParaRPr lang="ru-RU" sz="1100" b="0" u="sng">
              <a:latin typeface="Calibri" pitchFamily="34" charset="0"/>
            </a:endParaRPr>
          </a:p>
          <a:p>
            <a:pPr>
              <a:defRPr/>
            </a:pPr>
            <a:r>
              <a:rPr lang="ru-RU" sz="1100" i="1">
                <a:latin typeface="Calibri" pitchFamily="34" charset="0"/>
              </a:rPr>
              <a:t> </a:t>
            </a:r>
            <a:endParaRPr lang="ru-RU" sz="1100" b="0">
              <a:latin typeface="Calibri" pitchFamily="34" charset="0"/>
            </a:endParaRP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Вскрытие шахтного поля осуществлено двумя вертикальными стволами клетьевым и вентиляционным, главным конвейерным уклоном и наклонным стволом по пласту 14. Отметки стволов на поверхности +224 м. и пройдены до гор. +0,0 м. На гор. –300 м пройден вентиляционный квершлаг от пласта 14 до пласта 22, вскрывающий все пласты. В подготовке находится горизонт -540м. Всего на шахте 2 действующих горизонта: +0м и –300 м. Горизонт +135м используется только как воздухоподающая выработка. Нижняя отметка шахтного поля -850 м.</a:t>
            </a:r>
          </a:p>
          <a:p>
            <a:pPr>
              <a:defRPr/>
            </a:pPr>
            <a:r>
              <a:rPr lang="ru-RU" sz="1200" i="1">
                <a:latin typeface="Calibri" pitchFamily="34" charset="0"/>
              </a:rPr>
              <a:t> </a:t>
            </a:r>
            <a:endParaRPr lang="ru-RU" sz="1200" b="0" u="sng">
              <a:latin typeface="Calibri" pitchFamily="34" charset="0"/>
            </a:endParaRPr>
          </a:p>
          <a:p>
            <a:pPr algn="ctr">
              <a:defRPr/>
            </a:pPr>
            <a:r>
              <a:rPr lang="ru-RU" sz="1200" i="1" u="sng">
                <a:latin typeface="Calibri" pitchFamily="34" charset="0"/>
              </a:rPr>
              <a:t>Отработка запасов</a:t>
            </a:r>
            <a:endParaRPr lang="ru-RU" sz="1200" b="0" u="sng">
              <a:latin typeface="Calibri" pitchFamily="34" charset="0"/>
            </a:endParaRPr>
          </a:p>
          <a:p>
            <a:pPr>
              <a:defRPr/>
            </a:pPr>
            <a:r>
              <a:rPr lang="ru-RU" sz="1200" i="1">
                <a:latin typeface="Calibri" pitchFamily="34" charset="0"/>
              </a:rPr>
              <a:t> </a:t>
            </a:r>
            <a:endParaRPr lang="ru-RU" sz="1200" b="0">
              <a:latin typeface="Calibri" pitchFamily="34" charset="0"/>
            </a:endParaRP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Подготовка пластов к выемке угля принята индивидуальными участковыми уклонами. Система разработки длинными столбами по простиранию, способ управления кровлей - полное обрушение. Очистные работы по добыче угля, в настоящее время, на шахте не ведутся.</a:t>
            </a: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Проходка подготовительных выработок по угольным пластам осуществляется проходческими комбайнами АМ-75 и П-110, по породе БВР с погрузкой горной массы машинами ППМ, 1ПНБ-2, или скреперными лебедками ЛС-17, ЛС-30. Крепление выработок: уклоны – металлическая арочная крепь, штреки – анкерное. </a:t>
            </a:r>
          </a:p>
          <a:p>
            <a:pPr algn="ctr">
              <a:defRPr/>
            </a:pPr>
            <a:r>
              <a:rPr lang="ru-RU" sz="1200" i="1" u="sng">
                <a:latin typeface="Calibri" pitchFamily="34" charset="0"/>
              </a:rPr>
              <a:t> </a:t>
            </a:r>
            <a:endParaRPr lang="ru-RU" sz="1200" b="0" u="sng">
              <a:latin typeface="Calibri" pitchFamily="34" charset="0"/>
            </a:endParaRPr>
          </a:p>
          <a:p>
            <a:pPr algn="ctr">
              <a:defRPr/>
            </a:pPr>
            <a:r>
              <a:rPr lang="ru-RU" sz="1200" i="1" u="sng">
                <a:latin typeface="Calibri" pitchFamily="34" charset="0"/>
              </a:rPr>
              <a:t>Транспорт</a:t>
            </a:r>
            <a:endParaRPr lang="ru-RU" sz="1200" b="0" u="sng">
              <a:latin typeface="Calibri" pitchFamily="34" charset="0"/>
            </a:endParaRPr>
          </a:p>
          <a:p>
            <a:pPr>
              <a:defRPr/>
            </a:pPr>
            <a:r>
              <a:rPr lang="ru-RU" sz="1200" i="1">
                <a:latin typeface="Calibri" pitchFamily="34" charset="0"/>
              </a:rPr>
              <a:t> </a:t>
            </a:r>
            <a:endParaRPr lang="ru-RU" sz="1200" b="0">
              <a:latin typeface="Calibri" pitchFamily="34" charset="0"/>
            </a:endParaRP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Транспорт горной массы из подготовительных забоев осуществляется по цепочке: комбаин – перегружатель – скребковый конвейер - ленточные конвейера типа 1ЛТ-80, 1ЛТ-100, 2ЛТ-100, 2ПТ-120 и далее с перегрузкой по магистральным конвейерным выработкам: гор.-300м – 2ПТ-120, конвейерному уклону пл.14 – 1ЛУ-120, КЛК-1-100 на гор.+-0м, главному конвейерному уклону – 1ЛУ-120, на конвейерную линию технологического поверхностного комплекса, на угольный склад. </a:t>
            </a: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Доставка грузов по выработкам шахты производится рельсовым транспортом с колеёй 900 мм, по уклонам </a:t>
            </a:r>
            <a:r>
              <a:rPr lang="ru-RU" sz="1200" b="0">
                <a:latin typeface="Calibri" pitchFamily="34" charset="0"/>
                <a:sym typeface="Times New Roman" pitchFamily="18" charset="0"/>
              </a:rPr>
              <a:t></a:t>
            </a:r>
            <a:r>
              <a:rPr lang="ru-RU" sz="1200" b="0">
                <a:latin typeface="Calibri" pitchFamily="34" charset="0"/>
              </a:rPr>
              <a:t> с помощью стационарных подъёмных машин Ц2,5х2,0АР и Ц2,0х1,5АР, а по выемочным штрекам </a:t>
            </a:r>
            <a:r>
              <a:rPr lang="ru-RU" sz="1200" b="0">
                <a:latin typeface="Calibri" pitchFamily="34" charset="0"/>
                <a:sym typeface="Times New Roman" pitchFamily="18" charset="0"/>
              </a:rPr>
              <a:t></a:t>
            </a:r>
            <a:r>
              <a:rPr lang="ru-RU" sz="1200" b="0">
                <a:latin typeface="Calibri" pitchFamily="34" charset="0"/>
              </a:rPr>
              <a:t> лебёдками ЛВ-25 и дизелевозами  ЛСП 70ДО и IMM80</a:t>
            </a:r>
            <a:r>
              <a:rPr lang="en-US" sz="1200" b="0">
                <a:latin typeface="Calibri" pitchFamily="34" charset="0"/>
              </a:rPr>
              <a:t>DO</a:t>
            </a:r>
            <a:r>
              <a:rPr lang="ru-RU" sz="1200" b="0">
                <a:latin typeface="Calibri" pitchFamily="34" charset="0"/>
              </a:rPr>
              <a:t>. </a:t>
            </a: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Перевозка людей осуществляется канатно-кресельными дорогами (ККД) и дизелевозами ЛСП 70ДО и IMM80</a:t>
            </a:r>
            <a:r>
              <a:rPr lang="en-US" sz="1200" b="0">
                <a:latin typeface="Calibri" pitchFamily="34" charset="0"/>
              </a:rPr>
              <a:t>DO</a:t>
            </a:r>
            <a:r>
              <a:rPr lang="ru-RU" sz="1200" b="0">
                <a:latin typeface="Calibri" pitchFamily="34" charset="0"/>
              </a:rPr>
              <a:t>.</a:t>
            </a: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 </a:t>
            </a:r>
            <a:endParaRPr lang="ru-RU" sz="1200" b="0" u="sng">
              <a:latin typeface="Calibri" pitchFamily="34" charset="0"/>
            </a:endParaRPr>
          </a:p>
          <a:p>
            <a:pPr algn="ctr">
              <a:defRPr/>
            </a:pPr>
            <a:r>
              <a:rPr lang="ru-RU" sz="1200" i="1" u="sng">
                <a:latin typeface="Calibri" pitchFamily="34" charset="0"/>
              </a:rPr>
              <a:t>Проветривание</a:t>
            </a:r>
            <a:endParaRPr lang="ru-RU" sz="1200" b="0" u="sng">
              <a:latin typeface="Calibri" pitchFamily="34" charset="0"/>
            </a:endParaRPr>
          </a:p>
          <a:p>
            <a:pPr>
              <a:defRPr/>
            </a:pPr>
            <a:r>
              <a:rPr lang="ru-RU" sz="1200" i="1">
                <a:latin typeface="Calibri" pitchFamily="34" charset="0"/>
              </a:rPr>
              <a:t> </a:t>
            </a:r>
            <a:endParaRPr lang="ru-RU" sz="1200" b="0">
              <a:latin typeface="Calibri" pitchFamily="34" charset="0"/>
            </a:endParaRP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Способ проветривания шахты - всасывающий, схема - центрально-фланговая, система - единая.</a:t>
            </a: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Выработки Абашевского района проветриваются 5-ю вентиляторными установками, расположенными на фланговых выработках и оборудованными вентиляторами ВШЦ-16, ВЦ-15 и ВОД-30.</a:t>
            </a: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Проветривание тупиковых забоев подготовительных выработок осуществляется вентиляторами местного проветривания типа ВМЭ-2-10 и ВМЭ-8 со стопроцентным резервом ВМП и обособленным энергоснабжением.</a:t>
            </a: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Проветривание очистного забоя 16-17 будет осуществляется комбинированным способом с изолированным отводом метана вентиляторной установкой расположенными на скважине «Первомайская» и оборудованной вентиляторами 4ВЦГ-9. </a:t>
            </a: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Шахта оборудована стационарной аппаратурой АГК «</a:t>
            </a:r>
            <a:r>
              <a:rPr lang="en-US" sz="1200" b="0">
                <a:latin typeface="Calibri" pitchFamily="34" charset="0"/>
              </a:rPr>
              <a:t>Devis Derby</a:t>
            </a:r>
            <a:r>
              <a:rPr lang="ru-RU" sz="1200" b="0">
                <a:latin typeface="Calibri" pitchFamily="34" charset="0"/>
              </a:rPr>
              <a:t>» и «Метан». Контроль работы ВМП производится только аппаратурой «</a:t>
            </a:r>
            <a:r>
              <a:rPr lang="en-US" sz="1200" b="0">
                <a:latin typeface="Calibri" pitchFamily="34" charset="0"/>
              </a:rPr>
              <a:t>Devis Derby</a:t>
            </a:r>
            <a:r>
              <a:rPr lang="ru-RU" sz="1200" b="0">
                <a:latin typeface="Calibri" pitchFamily="34" charset="0"/>
              </a:rPr>
              <a:t>» Информация о газовой обстановке и расходе воздуха выведена к  горному диспетчеру.</a:t>
            </a: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 </a:t>
            </a:r>
            <a:endParaRPr lang="ru-RU" sz="1200" b="0" u="sng">
              <a:latin typeface="Calibri" pitchFamily="34" charset="0"/>
            </a:endParaRPr>
          </a:p>
          <a:p>
            <a:pPr algn="ctr">
              <a:defRPr/>
            </a:pPr>
            <a:r>
              <a:rPr lang="ru-RU" sz="1200" i="1" u="sng">
                <a:latin typeface="Calibri" pitchFamily="34" charset="0"/>
              </a:rPr>
              <a:t>Борьба с пылью</a:t>
            </a:r>
            <a:endParaRPr lang="ru-RU" sz="1200" b="0" u="sng">
              <a:latin typeface="Calibri" pitchFamily="34" charset="0"/>
            </a:endParaRPr>
          </a:p>
          <a:p>
            <a:pPr>
              <a:defRPr/>
            </a:pPr>
            <a:r>
              <a:rPr lang="ru-RU" sz="1200" i="1">
                <a:latin typeface="Calibri" pitchFamily="34" charset="0"/>
              </a:rPr>
              <a:t> </a:t>
            </a:r>
            <a:endParaRPr lang="ru-RU" sz="1200" b="0">
              <a:latin typeface="Calibri" pitchFamily="34" charset="0"/>
            </a:endParaRP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На шахте осуществляется комплекс мер по предупреждению и локализации взрывов угольной пыли, основанные на применении инертной пыли, воды и извести. Осланцевание и побелка горных выработок ведётся по ежеквартальным графикам.</a:t>
            </a: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 </a:t>
            </a:r>
          </a:p>
          <a:p>
            <a:pPr algn="ctr">
              <a:defRPr/>
            </a:pPr>
            <a:r>
              <a:rPr lang="ru-RU" sz="1200" i="1" u="sng">
                <a:latin typeface="Calibri" pitchFamily="34" charset="0"/>
              </a:rPr>
              <a:t>Подача воды в шахту</a:t>
            </a:r>
            <a:endParaRPr lang="ru-RU" sz="1200" b="0" u="sng">
              <a:latin typeface="Calibri" pitchFamily="34" charset="0"/>
            </a:endParaRPr>
          </a:p>
          <a:p>
            <a:pPr>
              <a:defRPr/>
            </a:pPr>
            <a:r>
              <a:rPr lang="ru-RU" sz="1200" i="1">
                <a:latin typeface="Calibri" pitchFamily="34" charset="0"/>
              </a:rPr>
              <a:t> </a:t>
            </a:r>
            <a:endParaRPr lang="ru-RU" sz="1200" b="0">
              <a:latin typeface="Calibri" pitchFamily="34" charset="0"/>
            </a:endParaRPr>
          </a:p>
          <a:p>
            <a:pPr>
              <a:defRPr/>
            </a:pPr>
            <a:r>
              <a:rPr lang="ru-RU" sz="1200" b="0">
                <a:latin typeface="Calibri" pitchFamily="34" charset="0"/>
              </a:rPr>
              <a:t>Основным источником водоснабжения подземных объектов шахты являются пожарные резервуары №1, 2, 3 емкостью соответственно 500м3, 150м3, 250м3 расположенные вблизи центральной промплощадки на отметках +227м, +257,13 и +248,92м.  Вода в баки подается по двум трубопроводам диаметром 200мм насосами ЦНС 180*297 и ЦНС 300*420 из насосной №1 р.«Томь». Вода в шахту подаётся самотёком.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ЧС на объектах обслуживаемых ВГСЧ МЧС России)</a:t>
            </a:r>
          </a:p>
        </p:txBody>
      </p:sp>
      <p:sp>
        <p:nvSpPr>
          <p:cNvPr id="91140" name="Text Box 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4.7.1.</a:t>
            </a:r>
            <a:endParaRPr lang="ru-RU" sz="1400" dirty="0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2" name="Группа 87"/>
          <p:cNvGrpSpPr>
            <a:grpSpLocks/>
          </p:cNvGrpSpPr>
          <p:nvPr/>
        </p:nvGrpSpPr>
        <p:grpSpPr bwMode="auto">
          <a:xfrm>
            <a:off x="708025" y="1466850"/>
            <a:ext cx="11377613" cy="7334250"/>
            <a:chOff x="400008" y="1466828"/>
            <a:chExt cx="11684852" cy="7334300"/>
          </a:xfrm>
        </p:grpSpPr>
        <p:grpSp>
          <p:nvGrpSpPr>
            <p:cNvPr id="92210" name="Группа 28"/>
            <p:cNvGrpSpPr>
              <a:grpSpLocks/>
            </p:cNvGrpSpPr>
            <p:nvPr/>
          </p:nvGrpSpPr>
          <p:grpSpPr bwMode="auto">
            <a:xfrm>
              <a:off x="400008" y="1466828"/>
              <a:ext cx="11684852" cy="7334300"/>
              <a:chOff x="1516840" y="1657328"/>
              <a:chExt cx="10884708" cy="7358090"/>
            </a:xfrm>
          </p:grpSpPr>
          <p:sp>
            <p:nvSpPr>
              <p:cNvPr id="92245" name="Rectangle 63"/>
              <p:cNvSpPr>
                <a:spLocks noChangeAspect="1" noChangeArrowheads="1"/>
              </p:cNvSpPr>
              <p:nvPr/>
            </p:nvSpPr>
            <p:spPr bwMode="auto">
              <a:xfrm flipV="1">
                <a:off x="1770900" y="1657328"/>
                <a:ext cx="10630648" cy="7358090"/>
              </a:xfrm>
              <a:prstGeom prst="rect">
                <a:avLst/>
              </a:prstGeom>
              <a:noFill/>
              <a:ln w="571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/>
                <a:endParaRPr lang="ru-RU" sz="1600" b="0">
                  <a:latin typeface="Arial" pitchFamily="34" charset="0"/>
                </a:endParaRPr>
              </a:p>
            </p:txBody>
          </p:sp>
          <p:sp>
            <p:nvSpPr>
              <p:cNvPr id="92246" name="Rectangle 70"/>
              <p:cNvSpPr>
                <a:spLocks noChangeAspect="1" noChangeArrowheads="1"/>
              </p:cNvSpPr>
              <p:nvPr/>
            </p:nvSpPr>
            <p:spPr bwMode="auto">
              <a:xfrm flipV="1">
                <a:off x="3009899" y="4241800"/>
                <a:ext cx="1983923" cy="555270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 eaLnBrk="0" hangingPunct="0"/>
                <a:r>
                  <a:rPr lang="ru-RU" sz="1600">
                    <a:latin typeface="Arial" pitchFamily="34" charset="0"/>
                  </a:rPr>
                  <a:t>АБК</a:t>
                </a:r>
              </a:p>
            </p:txBody>
          </p:sp>
          <p:sp>
            <p:nvSpPr>
              <p:cNvPr id="92247" name="Rectangle 74"/>
              <p:cNvSpPr>
                <a:spLocks noChangeAspect="1" noChangeArrowheads="1"/>
              </p:cNvSpPr>
              <p:nvPr/>
            </p:nvSpPr>
            <p:spPr bwMode="auto">
              <a:xfrm flipV="1">
                <a:off x="10367476" y="5190367"/>
                <a:ext cx="1263798" cy="845474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 eaLnBrk="0" hangingPunct="0">
                  <a:lnSpc>
                    <a:spcPts val="2000"/>
                  </a:lnSpc>
                </a:pPr>
                <a:r>
                  <a:rPr lang="ru-RU" sz="1600">
                    <a:latin typeface="Arial" pitchFamily="34" charset="0"/>
                  </a:rPr>
                  <a:t>НС</a:t>
                </a:r>
              </a:p>
            </p:txBody>
          </p:sp>
          <p:sp>
            <p:nvSpPr>
              <p:cNvPr id="92248" name="Rectangle 78"/>
              <p:cNvSpPr>
                <a:spLocks noChangeAspect="1" noChangeArrowheads="1"/>
              </p:cNvSpPr>
              <p:nvPr/>
            </p:nvSpPr>
            <p:spPr bwMode="auto">
              <a:xfrm flipV="1">
                <a:off x="5686420" y="5014914"/>
                <a:ext cx="1603380" cy="554630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 eaLnBrk="0" hangingPunct="0"/>
                <a:r>
                  <a:rPr lang="ru-RU" sz="1600">
                    <a:latin typeface="Arial" pitchFamily="34" charset="0"/>
                  </a:rPr>
                  <a:t>МАСТЕРСКАЯ</a:t>
                </a:r>
              </a:p>
            </p:txBody>
          </p:sp>
          <p:sp>
            <p:nvSpPr>
              <p:cNvPr id="92249" name="Rectangle 85"/>
              <p:cNvSpPr>
                <a:spLocks noChangeAspect="1" noChangeArrowheads="1"/>
              </p:cNvSpPr>
              <p:nvPr/>
            </p:nvSpPr>
            <p:spPr bwMode="auto">
              <a:xfrm flipV="1">
                <a:off x="8543940" y="7300930"/>
                <a:ext cx="2382938" cy="66125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/>
                <a:r>
                  <a:rPr lang="ru-RU" sz="1600">
                    <a:latin typeface="Arial" pitchFamily="34" charset="0"/>
                  </a:rPr>
                  <a:t>ХБ</a:t>
                </a:r>
              </a:p>
            </p:txBody>
          </p:sp>
          <p:sp>
            <p:nvSpPr>
              <p:cNvPr id="92250" name="Rectangle 86"/>
              <p:cNvSpPr>
                <a:spLocks noChangeAspect="1" noChangeArrowheads="1"/>
              </p:cNvSpPr>
              <p:nvPr/>
            </p:nvSpPr>
            <p:spPr bwMode="auto">
              <a:xfrm flipV="1">
                <a:off x="8025339" y="1844200"/>
                <a:ext cx="2719837" cy="1327220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/>
                <a:r>
                  <a:rPr lang="ru-RU" sz="1600">
                    <a:latin typeface="Arial" pitchFamily="34" charset="0"/>
                  </a:rPr>
                  <a:t>УГОЛЬНЫЙ СКЛАД</a:t>
                </a:r>
              </a:p>
            </p:txBody>
          </p:sp>
          <p:sp>
            <p:nvSpPr>
              <p:cNvPr id="92251" name="Rectangle 87"/>
              <p:cNvSpPr>
                <a:spLocks noChangeAspect="1" noChangeArrowheads="1"/>
              </p:cNvSpPr>
              <p:nvPr/>
            </p:nvSpPr>
            <p:spPr bwMode="auto">
              <a:xfrm flipV="1">
                <a:off x="2543148" y="6220298"/>
                <a:ext cx="1641648" cy="99108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/>
                <a:r>
                  <a:rPr lang="ru-RU" sz="1600">
                    <a:latin typeface="Arial" pitchFamily="34" charset="0"/>
                  </a:rPr>
                  <a:t>СКЛАД</a:t>
                </a:r>
              </a:p>
            </p:txBody>
          </p:sp>
          <p:sp>
            <p:nvSpPr>
              <p:cNvPr id="92252" name="Rectangle 98"/>
              <p:cNvSpPr>
                <a:spLocks noChangeAspect="1" noChangeArrowheads="1"/>
              </p:cNvSpPr>
              <p:nvPr/>
            </p:nvSpPr>
            <p:spPr bwMode="auto">
              <a:xfrm flipV="1">
                <a:off x="1897609" y="2412601"/>
                <a:ext cx="649092" cy="326939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 eaLnBrk="0" hangingPunct="0"/>
                <a:r>
                  <a:rPr lang="ru-RU" sz="1600">
                    <a:latin typeface="Arial" pitchFamily="34" charset="0"/>
                  </a:rPr>
                  <a:t>КПП</a:t>
                </a:r>
              </a:p>
            </p:txBody>
          </p:sp>
          <p:grpSp>
            <p:nvGrpSpPr>
              <p:cNvPr id="92253" name="Group 114"/>
              <p:cNvGrpSpPr>
                <a:grpSpLocks noChangeAspect="1"/>
              </p:cNvGrpSpPr>
              <p:nvPr/>
            </p:nvGrpSpPr>
            <p:grpSpPr bwMode="auto">
              <a:xfrm flipV="1">
                <a:off x="1516840" y="2918711"/>
                <a:ext cx="513278" cy="344456"/>
                <a:chOff x="1115" y="4860"/>
                <a:chExt cx="201" cy="353"/>
              </a:xfrm>
            </p:grpSpPr>
            <p:sp>
              <p:nvSpPr>
                <p:cNvPr id="92258" name="AutoShape 115"/>
                <p:cNvSpPr>
                  <a:spLocks noChangeAspect="1" noChangeArrowheads="1"/>
                </p:cNvSpPr>
                <p:nvPr/>
              </p:nvSpPr>
              <p:spPr bwMode="auto">
                <a:xfrm>
                  <a:off x="1115" y="5036"/>
                  <a:ext cx="199" cy="177"/>
                </a:xfrm>
                <a:prstGeom prst="triangle">
                  <a:avLst>
                    <a:gd name="adj" fmla="val 50000"/>
                  </a:avLst>
                </a:prstGeom>
                <a:noFill/>
                <a:ln w="38100" algn="ctr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rot="10800000" wrap="none" anchor="ctr"/>
                <a:lstStyle/>
                <a:p>
                  <a:endParaRPr lang="ru-RU" sz="1600" b="0">
                    <a:latin typeface="Arial" pitchFamily="34" charset="0"/>
                  </a:endParaRPr>
                </a:p>
              </p:txBody>
            </p:sp>
            <p:sp>
              <p:nvSpPr>
                <p:cNvPr id="92259" name="AutoShape 116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117" y="4860"/>
                  <a:ext cx="199" cy="177"/>
                </a:xfrm>
                <a:prstGeom prst="triangle">
                  <a:avLst>
                    <a:gd name="adj" fmla="val 50000"/>
                  </a:avLst>
                </a:prstGeom>
                <a:noFill/>
                <a:ln w="38100" algn="ctr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 sz="1600" b="0">
                    <a:latin typeface="Arial" pitchFamily="34" charset="0"/>
                  </a:endParaRPr>
                </a:p>
              </p:txBody>
            </p:sp>
          </p:grpSp>
          <p:sp>
            <p:nvSpPr>
              <p:cNvPr id="92254" name="Rectangle 85"/>
              <p:cNvSpPr>
                <a:spLocks noChangeAspect="1" noChangeArrowheads="1"/>
              </p:cNvSpPr>
              <p:nvPr/>
            </p:nvSpPr>
            <p:spPr bwMode="auto">
              <a:xfrm flipV="1">
                <a:off x="6108700" y="7810499"/>
                <a:ext cx="1765300" cy="799385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/>
                <a:r>
                  <a:rPr lang="ru-RU" sz="1600">
                    <a:latin typeface="Arial" pitchFamily="34" charset="0"/>
                  </a:rPr>
                  <a:t>ГАРАЖ</a:t>
                </a:r>
              </a:p>
            </p:txBody>
          </p:sp>
          <p:sp>
            <p:nvSpPr>
              <p:cNvPr id="92255" name="Rectangle 85"/>
              <p:cNvSpPr>
                <a:spLocks noChangeAspect="1" noChangeArrowheads="1"/>
              </p:cNvSpPr>
              <p:nvPr/>
            </p:nvSpPr>
            <p:spPr bwMode="auto">
              <a:xfrm flipV="1">
                <a:off x="3086099" y="7632698"/>
                <a:ext cx="2486515" cy="100330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/>
                <a:r>
                  <a:rPr lang="ru-RU" sz="1600">
                    <a:latin typeface="Arial" pitchFamily="34" charset="0"/>
                  </a:rPr>
                  <a:t>АЗ</a:t>
                </a:r>
              </a:p>
            </p:txBody>
          </p:sp>
          <p:sp>
            <p:nvSpPr>
              <p:cNvPr id="92256" name="Rectangle 85"/>
              <p:cNvSpPr>
                <a:spLocks noChangeAspect="1" noChangeArrowheads="1"/>
              </p:cNvSpPr>
              <p:nvPr/>
            </p:nvSpPr>
            <p:spPr bwMode="auto">
              <a:xfrm flipV="1">
                <a:off x="4368800" y="4800598"/>
                <a:ext cx="622300" cy="584202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/>
                <a:r>
                  <a:rPr lang="ru-RU" sz="1600">
                    <a:latin typeface="Arial" pitchFamily="34" charset="0"/>
                  </a:rPr>
                  <a:t>ФП</a:t>
                </a:r>
              </a:p>
            </p:txBody>
          </p:sp>
          <p:sp>
            <p:nvSpPr>
              <p:cNvPr id="92257" name="Rectangle 78"/>
              <p:cNvSpPr>
                <a:spLocks noChangeAspect="1" noChangeArrowheads="1"/>
              </p:cNvSpPr>
              <p:nvPr/>
            </p:nvSpPr>
            <p:spPr bwMode="auto">
              <a:xfrm flipV="1">
                <a:off x="4165600" y="1903414"/>
                <a:ext cx="3102274" cy="103028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/>
              <a:p>
                <a:pPr algn="ctr" eaLnBrk="0" hangingPunct="0"/>
                <a:r>
                  <a:rPr lang="ru-RU" sz="1600">
                    <a:latin typeface="Arial" pitchFamily="34" charset="0"/>
                  </a:rPr>
                  <a:t>МЕСТО ДЛЯ СТОЯНКИ</a:t>
                </a:r>
              </a:p>
              <a:p>
                <a:pPr algn="ctr" eaLnBrk="0" hangingPunct="0"/>
                <a:r>
                  <a:rPr lang="ru-RU" sz="1600">
                    <a:latin typeface="Arial" pitchFamily="34" charset="0"/>
                  </a:rPr>
                  <a:t>АВТОМОБИЛЬНОЙ ТЕХНИКИ</a:t>
                </a:r>
              </a:p>
            </p:txBody>
          </p:sp>
        </p:grpSp>
        <p:cxnSp>
          <p:nvCxnSpPr>
            <p:cNvPr id="43" name="Прямая соединительная линия 42"/>
            <p:cNvCxnSpPr/>
            <p:nvPr/>
          </p:nvCxnSpPr>
          <p:spPr bwMode="auto">
            <a:xfrm>
              <a:off x="698366" y="7153292"/>
              <a:ext cx="7235576" cy="1588"/>
            </a:xfrm>
            <a:prstGeom prst="line">
              <a:avLst/>
            </a:prstGeom>
            <a:ln w="349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Прямая соединительная линия 43"/>
            <p:cNvCxnSpPr/>
            <p:nvPr/>
          </p:nvCxnSpPr>
          <p:spPr bwMode="auto">
            <a:xfrm>
              <a:off x="698366" y="7229492"/>
              <a:ext cx="7235576" cy="1588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Прямая соединительная линия 44"/>
            <p:cNvCxnSpPr/>
            <p:nvPr/>
          </p:nvCxnSpPr>
          <p:spPr bwMode="auto">
            <a:xfrm>
              <a:off x="698366" y="7305693"/>
              <a:ext cx="7235576" cy="1588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Прямая соединительная линия 45"/>
            <p:cNvCxnSpPr/>
            <p:nvPr/>
          </p:nvCxnSpPr>
          <p:spPr bwMode="auto">
            <a:xfrm rot="16200000" flipV="1">
              <a:off x="2098207" y="7076276"/>
              <a:ext cx="133351" cy="1631"/>
            </a:xfrm>
            <a:prstGeom prst="line">
              <a:avLst/>
            </a:prstGeom>
            <a:ln w="349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Прямая соединительная линия 47"/>
            <p:cNvCxnSpPr/>
            <p:nvPr/>
          </p:nvCxnSpPr>
          <p:spPr bwMode="auto">
            <a:xfrm rot="16200000" flipV="1">
              <a:off x="2198923" y="7150095"/>
              <a:ext cx="287340" cy="1630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Прямая соединительная линия 48"/>
            <p:cNvCxnSpPr/>
            <p:nvPr/>
          </p:nvCxnSpPr>
          <p:spPr bwMode="auto">
            <a:xfrm rot="16200000" flipV="1">
              <a:off x="2127531" y="7125511"/>
              <a:ext cx="252414" cy="0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Прямая соединительная линия 49"/>
            <p:cNvCxnSpPr/>
            <p:nvPr/>
          </p:nvCxnSpPr>
          <p:spPr bwMode="auto">
            <a:xfrm rot="16200000" flipV="1">
              <a:off x="2495717" y="7366791"/>
              <a:ext cx="111126" cy="1630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Прямая соединительная линия 51"/>
            <p:cNvCxnSpPr/>
            <p:nvPr/>
          </p:nvCxnSpPr>
          <p:spPr bwMode="auto">
            <a:xfrm rot="16200000" flipV="1">
              <a:off x="2527100" y="7321546"/>
              <a:ext cx="201613" cy="1631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Прямая соединительная линия 53"/>
            <p:cNvCxnSpPr/>
            <p:nvPr/>
          </p:nvCxnSpPr>
          <p:spPr bwMode="auto">
            <a:xfrm rot="16200000" flipV="1">
              <a:off x="2580880" y="7285827"/>
              <a:ext cx="260352" cy="1630"/>
            </a:xfrm>
            <a:prstGeom prst="line">
              <a:avLst/>
            </a:prstGeom>
            <a:ln w="349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Прямая соединительная линия 55"/>
            <p:cNvCxnSpPr/>
            <p:nvPr/>
          </p:nvCxnSpPr>
          <p:spPr bwMode="auto">
            <a:xfrm rot="16200000" flipV="1">
              <a:off x="5574920" y="7384253"/>
              <a:ext cx="431803" cy="1631"/>
            </a:xfrm>
            <a:prstGeom prst="line">
              <a:avLst/>
            </a:prstGeom>
            <a:ln w="349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Прямая соединительная линия 56"/>
            <p:cNvCxnSpPr/>
            <p:nvPr/>
          </p:nvCxnSpPr>
          <p:spPr bwMode="auto">
            <a:xfrm rot="16200000" flipV="1">
              <a:off x="5692974" y="7427138"/>
              <a:ext cx="360364" cy="0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Прямая соединительная линия 57"/>
            <p:cNvCxnSpPr/>
            <p:nvPr/>
          </p:nvCxnSpPr>
          <p:spPr bwMode="auto">
            <a:xfrm rot="16200000" flipV="1">
              <a:off x="5811820" y="7456485"/>
              <a:ext cx="287339" cy="1630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Прямая соединительная линия 58"/>
            <p:cNvCxnSpPr/>
            <p:nvPr/>
          </p:nvCxnSpPr>
          <p:spPr bwMode="auto">
            <a:xfrm rot="16200000" flipV="1">
              <a:off x="3094428" y="5714214"/>
              <a:ext cx="2916257" cy="0"/>
            </a:xfrm>
            <a:prstGeom prst="line">
              <a:avLst/>
            </a:prstGeom>
            <a:ln w="349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Прямая соединительная линия 59"/>
            <p:cNvCxnSpPr/>
            <p:nvPr/>
          </p:nvCxnSpPr>
          <p:spPr bwMode="auto">
            <a:xfrm rot="16200000" flipV="1">
              <a:off x="2492546" y="5064106"/>
              <a:ext cx="4284691" cy="1630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Прямая соединительная линия 60"/>
            <p:cNvCxnSpPr/>
            <p:nvPr/>
          </p:nvCxnSpPr>
          <p:spPr bwMode="auto">
            <a:xfrm rot="16200000" flipV="1">
              <a:off x="2450280" y="5018069"/>
              <a:ext cx="4535518" cy="1631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Прямая соединительная линия 61"/>
            <p:cNvCxnSpPr/>
            <p:nvPr/>
          </p:nvCxnSpPr>
          <p:spPr bwMode="auto">
            <a:xfrm>
              <a:off x="4136813" y="4867276"/>
              <a:ext cx="432048" cy="1588"/>
            </a:xfrm>
            <a:prstGeom prst="line">
              <a:avLst/>
            </a:prstGeom>
            <a:ln w="349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Прямая соединительная линия 62"/>
            <p:cNvCxnSpPr/>
            <p:nvPr/>
          </p:nvCxnSpPr>
          <p:spPr bwMode="auto">
            <a:xfrm>
              <a:off x="4136813" y="4943477"/>
              <a:ext cx="503784" cy="1588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Прямая соединительная линия 63"/>
            <p:cNvCxnSpPr/>
            <p:nvPr/>
          </p:nvCxnSpPr>
          <p:spPr bwMode="auto">
            <a:xfrm>
              <a:off x="4136813" y="5019677"/>
              <a:ext cx="575521" cy="1588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Прямая соединительная линия 64"/>
            <p:cNvCxnSpPr/>
            <p:nvPr/>
          </p:nvCxnSpPr>
          <p:spPr bwMode="auto">
            <a:xfrm>
              <a:off x="4146595" y="4267197"/>
              <a:ext cx="396180" cy="1588"/>
            </a:xfrm>
            <a:prstGeom prst="line">
              <a:avLst/>
            </a:prstGeom>
            <a:ln w="349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Прямая соединительная линия 65"/>
            <p:cNvCxnSpPr/>
            <p:nvPr/>
          </p:nvCxnSpPr>
          <p:spPr bwMode="auto">
            <a:xfrm>
              <a:off x="4146595" y="4343398"/>
              <a:ext cx="503784" cy="1588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Прямая соединительная линия 66"/>
            <p:cNvCxnSpPr/>
            <p:nvPr/>
          </p:nvCxnSpPr>
          <p:spPr bwMode="auto">
            <a:xfrm>
              <a:off x="4146595" y="4419598"/>
              <a:ext cx="575521" cy="1588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Прямая соединительная линия 67"/>
            <p:cNvCxnSpPr/>
            <p:nvPr/>
          </p:nvCxnSpPr>
          <p:spPr bwMode="auto">
            <a:xfrm>
              <a:off x="1182585" y="2833675"/>
              <a:ext cx="3528118" cy="1587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Прямая соединительная линия 68"/>
            <p:cNvCxnSpPr/>
            <p:nvPr/>
          </p:nvCxnSpPr>
          <p:spPr bwMode="auto">
            <a:xfrm>
              <a:off x="1283668" y="2917813"/>
              <a:ext cx="3347147" cy="1588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Прямая соединительная линия 69"/>
            <p:cNvCxnSpPr/>
            <p:nvPr/>
          </p:nvCxnSpPr>
          <p:spPr bwMode="auto">
            <a:xfrm rot="16200000" flipV="1">
              <a:off x="1048719" y="2704272"/>
              <a:ext cx="288927" cy="1631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Прямая соединительная линия 70"/>
            <p:cNvCxnSpPr/>
            <p:nvPr/>
          </p:nvCxnSpPr>
          <p:spPr bwMode="auto">
            <a:xfrm rot="16200000" flipV="1">
              <a:off x="1118158" y="2742394"/>
              <a:ext cx="360365" cy="0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Прямая соединительная линия 75"/>
            <p:cNvCxnSpPr/>
            <p:nvPr/>
          </p:nvCxnSpPr>
          <p:spPr bwMode="auto">
            <a:xfrm rot="10800000" flipV="1">
              <a:off x="4531362" y="5613406"/>
              <a:ext cx="5363913" cy="0"/>
            </a:xfrm>
            <a:prstGeom prst="line">
              <a:avLst/>
            </a:prstGeom>
            <a:ln w="349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Прямая соединительная линия 76"/>
            <p:cNvCxnSpPr/>
            <p:nvPr/>
          </p:nvCxnSpPr>
          <p:spPr bwMode="auto">
            <a:xfrm rot="10800000" flipV="1">
              <a:off x="4647119" y="5530856"/>
              <a:ext cx="5254677" cy="0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Прямая соединительная линия 77"/>
            <p:cNvCxnSpPr/>
            <p:nvPr/>
          </p:nvCxnSpPr>
          <p:spPr bwMode="auto">
            <a:xfrm rot="10800000" flipV="1">
              <a:off x="4722116" y="5457830"/>
              <a:ext cx="5182941" cy="1588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Прямая соединительная линия 79"/>
            <p:cNvCxnSpPr/>
            <p:nvPr/>
          </p:nvCxnSpPr>
          <p:spPr bwMode="auto">
            <a:xfrm rot="16200000" flipV="1">
              <a:off x="7444129" y="4217963"/>
              <a:ext cx="2484454" cy="1631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Прямая соединительная линия 80"/>
            <p:cNvCxnSpPr/>
            <p:nvPr/>
          </p:nvCxnSpPr>
          <p:spPr bwMode="auto">
            <a:xfrm rot="16200000" flipV="1">
              <a:off x="7485038" y="4248920"/>
              <a:ext cx="2555892" cy="1630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Прямая соединительная линия 81"/>
            <p:cNvCxnSpPr/>
            <p:nvPr/>
          </p:nvCxnSpPr>
          <p:spPr bwMode="auto">
            <a:xfrm rot="16200000" flipV="1">
              <a:off x="7530838" y="4283051"/>
              <a:ext cx="2627330" cy="1630"/>
            </a:xfrm>
            <a:prstGeom prst="line">
              <a:avLst/>
            </a:prstGeom>
            <a:ln w="349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Прямая соединительная линия 82"/>
            <p:cNvCxnSpPr/>
            <p:nvPr/>
          </p:nvCxnSpPr>
          <p:spPr bwMode="auto">
            <a:xfrm rot="16200000" flipV="1">
              <a:off x="5590755" y="5483230"/>
              <a:ext cx="215901" cy="0"/>
            </a:xfrm>
            <a:prstGeom prst="line">
              <a:avLst/>
            </a:prstGeom>
            <a:ln w="349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Прямая соединительная линия 83"/>
            <p:cNvCxnSpPr/>
            <p:nvPr/>
          </p:nvCxnSpPr>
          <p:spPr bwMode="auto">
            <a:xfrm rot="16200000" flipV="1">
              <a:off x="5839882" y="5410183"/>
              <a:ext cx="71438" cy="1631"/>
            </a:xfrm>
            <a:prstGeom prst="line">
              <a:avLst/>
            </a:pr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Прямая соединительная линия 84"/>
            <p:cNvCxnSpPr/>
            <p:nvPr/>
          </p:nvCxnSpPr>
          <p:spPr bwMode="auto">
            <a:xfrm rot="16200000" flipV="1">
              <a:off x="5715330" y="5445109"/>
              <a:ext cx="144463" cy="1631"/>
            </a:xfrm>
            <a:prstGeom prst="line">
              <a:avLst/>
            </a:prstGeom>
            <a:ln w="3492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AutoShape 820"/>
          <p:cNvSpPr>
            <a:spLocks noChangeArrowheads="1"/>
          </p:cNvSpPr>
          <p:nvPr/>
        </p:nvSpPr>
        <p:spPr bwMode="auto">
          <a:xfrm>
            <a:off x="3360493" y="6542468"/>
            <a:ext cx="2176266" cy="670391"/>
          </a:xfrm>
          <a:prstGeom prst="wedgeRectCallout">
            <a:avLst>
              <a:gd name="adj1" fmla="val -50097"/>
              <a:gd name="adj2" fmla="val 85800"/>
            </a:avLst>
          </a:prstGeom>
          <a:solidFill>
            <a:srgbClr val="FFCC99">
              <a:alpha val="72156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050" u="sng" dirty="0">
                <a:latin typeface="Arial" charset="0"/>
                <a:cs typeface="Times New Roman" pitchFamily="18" charset="0"/>
              </a:rPr>
              <a:t>Административное здание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3-х этажное, кирпичное</a:t>
            </a:r>
          </a:p>
        </p:txBody>
      </p:sp>
      <p:grpSp>
        <p:nvGrpSpPr>
          <p:cNvPr id="92166" name="Группа 86"/>
          <p:cNvGrpSpPr>
            <a:grpSpLocks/>
          </p:cNvGrpSpPr>
          <p:nvPr/>
        </p:nvGrpSpPr>
        <p:grpSpPr bwMode="auto">
          <a:xfrm>
            <a:off x="9982200" y="8488363"/>
            <a:ext cx="2730500" cy="1054100"/>
            <a:chOff x="9982188" y="8488342"/>
            <a:chExt cx="2730480" cy="1054100"/>
          </a:xfrm>
        </p:grpSpPr>
        <p:sp>
          <p:nvSpPr>
            <p:cNvPr id="92200" name="TextBox 29"/>
            <p:cNvSpPr txBox="1">
              <a:spLocks noChangeArrowheads="1"/>
            </p:cNvSpPr>
            <p:nvPr/>
          </p:nvSpPr>
          <p:spPr bwMode="auto">
            <a:xfrm>
              <a:off x="9982188" y="8488342"/>
              <a:ext cx="2730480" cy="10541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ru-RU" sz="1400" u="sng">
                  <a:cs typeface="Times New Roman" pitchFamily="18" charset="0"/>
                </a:rPr>
                <a:t>Условные обозначения</a:t>
              </a:r>
              <a:endParaRPr lang="en-US" sz="1400" u="sng">
                <a:cs typeface="Times New Roman" pitchFamily="18" charset="0"/>
              </a:endParaRPr>
            </a:p>
            <a:p>
              <a:pPr eaLnBrk="1" hangingPunct="1"/>
              <a:r>
                <a:rPr lang="en-US" sz="1400" u="sng">
                  <a:cs typeface="Times New Roman" pitchFamily="18" charset="0"/>
                </a:rPr>
                <a:t>             </a:t>
              </a:r>
              <a:endParaRPr lang="ru-RU" sz="1400" u="sng">
                <a:cs typeface="Times New Roman" pitchFamily="18" charset="0"/>
              </a:endParaRPr>
            </a:p>
          </p:txBody>
        </p:sp>
        <p:grpSp>
          <p:nvGrpSpPr>
            <p:cNvPr id="92201" name="Группа 40"/>
            <p:cNvGrpSpPr>
              <a:grpSpLocks/>
            </p:cNvGrpSpPr>
            <p:nvPr/>
          </p:nvGrpSpPr>
          <p:grpSpPr bwMode="auto">
            <a:xfrm>
              <a:off x="10096468" y="8739167"/>
              <a:ext cx="2419350" cy="256543"/>
              <a:chOff x="9499600" y="8213725"/>
              <a:chExt cx="2419350" cy="256543"/>
            </a:xfrm>
          </p:grpSpPr>
          <p:cxnSp>
            <p:nvCxnSpPr>
              <p:cNvPr id="33" name="Прямая соединительная линия 32"/>
              <p:cNvCxnSpPr/>
              <p:nvPr/>
            </p:nvCxnSpPr>
            <p:spPr bwMode="auto">
              <a:xfrm>
                <a:off x="9499619" y="8369300"/>
                <a:ext cx="503234" cy="0"/>
              </a:xfrm>
              <a:prstGeom prst="line">
                <a:avLst/>
              </a:prstGeom>
              <a:ln w="34925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09" name="Text Box 47"/>
              <p:cNvSpPr txBox="1">
                <a:spLocks noChangeArrowheads="1"/>
              </p:cNvSpPr>
              <p:nvPr/>
            </p:nvSpPr>
            <p:spPr bwMode="auto">
              <a:xfrm>
                <a:off x="10031413" y="8213725"/>
                <a:ext cx="1887537" cy="256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86434" tIns="43211" rIns="86434" bIns="43211">
                <a:spAutoFit/>
              </a:bodyPr>
              <a:lstStyle>
                <a:lvl1pPr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sz="1100" b="0">
                    <a:latin typeface="Arial" pitchFamily="34" charset="0"/>
                    <a:cs typeface="Times New Roman" pitchFamily="18" charset="0"/>
                  </a:rPr>
                  <a:t>- </a:t>
                </a:r>
                <a:r>
                  <a:rPr lang="ru-RU" sz="1100" b="0">
                    <a:latin typeface="Arial" pitchFamily="34" charset="0"/>
                    <a:cs typeface="Times New Roman" pitchFamily="18" charset="0"/>
                  </a:rPr>
                  <a:t>линии газоснабжения;</a:t>
                </a:r>
              </a:p>
            </p:txBody>
          </p:sp>
        </p:grpSp>
        <p:grpSp>
          <p:nvGrpSpPr>
            <p:cNvPr id="92202" name="Группа 38"/>
            <p:cNvGrpSpPr>
              <a:grpSpLocks/>
            </p:cNvGrpSpPr>
            <p:nvPr/>
          </p:nvGrpSpPr>
          <p:grpSpPr bwMode="auto">
            <a:xfrm>
              <a:off x="10096468" y="9018567"/>
              <a:ext cx="2419350" cy="256543"/>
              <a:chOff x="9652000" y="8366125"/>
              <a:chExt cx="2419350" cy="256543"/>
            </a:xfrm>
          </p:grpSpPr>
          <p:cxnSp>
            <p:nvCxnSpPr>
              <p:cNvPr id="35" name="Прямая соединительная линия 34"/>
              <p:cNvCxnSpPr/>
              <p:nvPr/>
            </p:nvCxnSpPr>
            <p:spPr bwMode="auto">
              <a:xfrm>
                <a:off x="9652019" y="8521700"/>
                <a:ext cx="503234" cy="0"/>
              </a:xfrm>
              <a:prstGeom prst="line">
                <a:avLst/>
              </a:prstGeom>
              <a:ln w="34925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07" name="Text Box 47"/>
              <p:cNvSpPr txBox="1">
                <a:spLocks noChangeArrowheads="1"/>
              </p:cNvSpPr>
              <p:nvPr/>
            </p:nvSpPr>
            <p:spPr bwMode="auto">
              <a:xfrm>
                <a:off x="10183813" y="8366125"/>
                <a:ext cx="1887537" cy="256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86434" tIns="43211" rIns="86434" bIns="43211">
                <a:spAutoFit/>
              </a:bodyPr>
              <a:lstStyle>
                <a:lvl1pPr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sz="1100" b="0">
                    <a:latin typeface="Arial" pitchFamily="34" charset="0"/>
                    <a:cs typeface="Times New Roman" pitchFamily="18" charset="0"/>
                  </a:rPr>
                  <a:t>- </a:t>
                </a:r>
                <a:r>
                  <a:rPr lang="ru-RU" sz="1100" b="0">
                    <a:latin typeface="Arial" pitchFamily="34" charset="0"/>
                    <a:cs typeface="Times New Roman" pitchFamily="18" charset="0"/>
                  </a:rPr>
                  <a:t>линии водоснабжения;</a:t>
                </a:r>
              </a:p>
            </p:txBody>
          </p:sp>
        </p:grpSp>
        <p:grpSp>
          <p:nvGrpSpPr>
            <p:cNvPr id="92203" name="Группа 39"/>
            <p:cNvGrpSpPr>
              <a:grpSpLocks/>
            </p:cNvGrpSpPr>
            <p:nvPr/>
          </p:nvGrpSpPr>
          <p:grpSpPr bwMode="auto">
            <a:xfrm>
              <a:off x="10096468" y="9272567"/>
              <a:ext cx="2540032" cy="256543"/>
              <a:chOff x="9804400" y="8518525"/>
              <a:chExt cx="2540032" cy="256543"/>
            </a:xfrm>
          </p:grpSpPr>
          <p:cxnSp>
            <p:nvCxnSpPr>
              <p:cNvPr id="37" name="Прямая соединительная линия 36"/>
              <p:cNvCxnSpPr/>
              <p:nvPr/>
            </p:nvCxnSpPr>
            <p:spPr bwMode="auto">
              <a:xfrm>
                <a:off x="9804419" y="8674100"/>
                <a:ext cx="503234" cy="0"/>
              </a:xfrm>
              <a:prstGeom prst="line">
                <a:avLst/>
              </a:prstGeom>
              <a:ln w="349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205" name="Text Box 47"/>
              <p:cNvSpPr txBox="1">
                <a:spLocks noChangeArrowheads="1"/>
              </p:cNvSpPr>
              <p:nvPr/>
            </p:nvSpPr>
            <p:spPr bwMode="auto">
              <a:xfrm>
                <a:off x="10336213" y="8518525"/>
                <a:ext cx="2008219" cy="256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86434" tIns="43211" rIns="86434" bIns="43211">
                <a:spAutoFit/>
              </a:bodyPr>
              <a:lstStyle>
                <a:lvl1pPr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86518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86518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sz="1100" b="0">
                    <a:latin typeface="Arial" pitchFamily="34" charset="0"/>
                    <a:cs typeface="Times New Roman" pitchFamily="18" charset="0"/>
                  </a:rPr>
                  <a:t>- </a:t>
                </a:r>
                <a:r>
                  <a:rPr lang="ru-RU" sz="1100" b="0">
                    <a:latin typeface="Arial" pitchFamily="34" charset="0"/>
                    <a:cs typeface="Times New Roman" pitchFamily="18" charset="0"/>
                  </a:rPr>
                  <a:t>линии электроснабжения.</a:t>
                </a:r>
              </a:p>
            </p:txBody>
          </p:sp>
        </p:grpSp>
      </p:grpSp>
      <p:cxnSp>
        <p:nvCxnSpPr>
          <p:cNvPr id="92167" name="Прямая со стрелкой 89"/>
          <p:cNvCxnSpPr>
            <a:cxnSpLocks noChangeShapeType="1"/>
          </p:cNvCxnSpPr>
          <p:nvPr/>
        </p:nvCxnSpPr>
        <p:spPr bwMode="auto">
          <a:xfrm rot="5400000" flipH="1" flipV="1">
            <a:off x="330994" y="3413919"/>
            <a:ext cx="857250" cy="214312"/>
          </a:xfrm>
          <a:prstGeom prst="straightConnector1">
            <a:avLst/>
          </a:prstGeom>
          <a:noFill/>
          <a:ln w="50800" algn="ctr">
            <a:solidFill>
              <a:srgbClr val="92D05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2168" name="TextBox 91"/>
          <p:cNvSpPr txBox="1">
            <a:spLocks noChangeArrowheads="1"/>
          </p:cNvSpPr>
          <p:nvPr/>
        </p:nvSpPr>
        <p:spPr bwMode="auto">
          <a:xfrm>
            <a:off x="179388" y="3941763"/>
            <a:ext cx="744537" cy="33813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600" u="sng">
                <a:cs typeface="Times New Roman" pitchFamily="18" charset="0"/>
              </a:rPr>
              <a:t>ВХОД</a:t>
            </a:r>
          </a:p>
        </p:txBody>
      </p:sp>
      <p:sp>
        <p:nvSpPr>
          <p:cNvPr id="93" name="AutoShape 820"/>
          <p:cNvSpPr>
            <a:spLocks noChangeArrowheads="1"/>
          </p:cNvSpPr>
          <p:nvPr/>
        </p:nvSpPr>
        <p:spPr bwMode="auto">
          <a:xfrm>
            <a:off x="226189" y="1316340"/>
            <a:ext cx="2423130" cy="670391"/>
          </a:xfrm>
          <a:prstGeom prst="wedgeRectCallout">
            <a:avLst>
              <a:gd name="adj1" fmla="val -6696"/>
              <a:gd name="adj2" fmla="val 83879"/>
            </a:avLst>
          </a:prstGeom>
          <a:solidFill>
            <a:srgbClr val="FFCC99">
              <a:alpha val="72156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050" u="sng" dirty="0">
                <a:latin typeface="Arial" charset="0"/>
                <a:cs typeface="Times New Roman" pitchFamily="18" charset="0"/>
              </a:rPr>
              <a:t>Контрольно-пропускной пункт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1-х этажное, кирпичное</a:t>
            </a:r>
          </a:p>
        </p:txBody>
      </p:sp>
      <p:sp>
        <p:nvSpPr>
          <p:cNvPr id="94" name="AutoShape 820"/>
          <p:cNvSpPr>
            <a:spLocks noChangeArrowheads="1"/>
          </p:cNvSpPr>
          <p:nvPr/>
        </p:nvSpPr>
        <p:spPr bwMode="auto">
          <a:xfrm>
            <a:off x="1496129" y="4771420"/>
            <a:ext cx="1990318" cy="670391"/>
          </a:xfrm>
          <a:prstGeom prst="wedgeRectCallout">
            <a:avLst>
              <a:gd name="adj1" fmla="val 62934"/>
              <a:gd name="adj2" fmla="val -48677"/>
            </a:avLst>
          </a:prstGeom>
          <a:solidFill>
            <a:srgbClr val="FFCC99">
              <a:alpha val="72156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050" u="sng" dirty="0">
                <a:latin typeface="Arial" charset="0"/>
                <a:cs typeface="Times New Roman" pitchFamily="18" charset="0"/>
              </a:rPr>
              <a:t>Фельдшерский пункт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1-о этажное, кирпичное</a:t>
            </a:r>
          </a:p>
        </p:txBody>
      </p:sp>
      <p:cxnSp>
        <p:nvCxnSpPr>
          <p:cNvPr id="92175" name="Прямая со стрелкой 94"/>
          <p:cNvCxnSpPr>
            <a:cxnSpLocks noChangeShapeType="1"/>
          </p:cNvCxnSpPr>
          <p:nvPr/>
        </p:nvCxnSpPr>
        <p:spPr bwMode="auto">
          <a:xfrm rot="16200000" flipH="1">
            <a:off x="2880519" y="3777457"/>
            <a:ext cx="530225" cy="7937"/>
          </a:xfrm>
          <a:prstGeom prst="straightConnector1">
            <a:avLst/>
          </a:prstGeom>
          <a:noFill/>
          <a:ln w="50800" algn="ctr">
            <a:solidFill>
              <a:srgbClr val="92D05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2176" name="TextBox 98"/>
          <p:cNvSpPr txBox="1">
            <a:spLocks noChangeArrowheads="1"/>
          </p:cNvSpPr>
          <p:nvPr/>
        </p:nvSpPr>
        <p:spPr bwMode="auto">
          <a:xfrm>
            <a:off x="3114675" y="3089275"/>
            <a:ext cx="920750" cy="584200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600" u="sng">
                <a:cs typeface="Times New Roman" pitchFamily="18" charset="0"/>
              </a:rPr>
              <a:t>ВХОД</a:t>
            </a:r>
          </a:p>
          <a:p>
            <a:pPr algn="ctr" eaLnBrk="1" hangingPunct="1"/>
            <a:r>
              <a:rPr lang="ru-RU" sz="1600">
                <a:cs typeface="Times New Roman" pitchFamily="18" charset="0"/>
              </a:rPr>
              <a:t>в шахту</a:t>
            </a:r>
          </a:p>
        </p:txBody>
      </p:sp>
      <p:sp>
        <p:nvSpPr>
          <p:cNvPr id="100" name="AutoShape 820"/>
          <p:cNvSpPr>
            <a:spLocks noChangeArrowheads="1"/>
          </p:cNvSpPr>
          <p:nvPr/>
        </p:nvSpPr>
        <p:spPr bwMode="auto">
          <a:xfrm>
            <a:off x="9012172" y="6205471"/>
            <a:ext cx="1990318" cy="670391"/>
          </a:xfrm>
          <a:prstGeom prst="wedgeRectCallout">
            <a:avLst>
              <a:gd name="adj1" fmla="val -50097"/>
              <a:gd name="adj2" fmla="val 85800"/>
            </a:avLst>
          </a:prstGeom>
          <a:solidFill>
            <a:srgbClr val="FFCC99">
              <a:alpha val="72156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050" u="sng" dirty="0" err="1">
                <a:latin typeface="Arial" charset="0"/>
                <a:cs typeface="Times New Roman" pitchFamily="18" charset="0"/>
              </a:rPr>
              <a:t>Хозблок</a:t>
            </a:r>
            <a:endParaRPr lang="ru-RU" sz="1050" u="sng" dirty="0">
              <a:latin typeface="Arial" charset="0"/>
              <a:cs typeface="Times New Roman" pitchFamily="18" charset="0"/>
            </a:endParaRP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2-х этажное, кирпичное</a:t>
            </a:r>
          </a:p>
        </p:txBody>
      </p:sp>
      <p:sp>
        <p:nvSpPr>
          <p:cNvPr id="101" name="AutoShape 820"/>
          <p:cNvSpPr>
            <a:spLocks noChangeArrowheads="1"/>
          </p:cNvSpPr>
          <p:nvPr/>
        </p:nvSpPr>
        <p:spPr bwMode="auto">
          <a:xfrm>
            <a:off x="7490318" y="7864698"/>
            <a:ext cx="1990318" cy="670391"/>
          </a:xfrm>
          <a:prstGeom prst="wedgeRectCallout">
            <a:avLst>
              <a:gd name="adj1" fmla="val -59156"/>
              <a:gd name="adj2" fmla="val -48677"/>
            </a:avLst>
          </a:prstGeom>
          <a:solidFill>
            <a:srgbClr val="FFCC99">
              <a:alpha val="72156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050" u="sng" dirty="0">
                <a:latin typeface="Arial" charset="0"/>
                <a:cs typeface="Times New Roman" pitchFamily="18" charset="0"/>
              </a:rPr>
              <a:t>Гараж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1-о этажное, кирпичное</a:t>
            </a:r>
          </a:p>
        </p:txBody>
      </p:sp>
      <p:sp>
        <p:nvSpPr>
          <p:cNvPr id="102" name="AutoShape 820"/>
          <p:cNvSpPr>
            <a:spLocks noChangeArrowheads="1"/>
          </p:cNvSpPr>
          <p:nvPr/>
        </p:nvSpPr>
        <p:spPr bwMode="auto">
          <a:xfrm>
            <a:off x="5336184" y="4002317"/>
            <a:ext cx="1990318" cy="670391"/>
          </a:xfrm>
          <a:prstGeom prst="wedgeRectCallout">
            <a:avLst>
              <a:gd name="adj1" fmla="val -46214"/>
              <a:gd name="adj2" fmla="val 72353"/>
            </a:avLst>
          </a:prstGeom>
          <a:solidFill>
            <a:srgbClr val="FFCC99">
              <a:alpha val="72156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050" u="sng" dirty="0">
                <a:latin typeface="Arial" charset="0"/>
                <a:cs typeface="Times New Roman" pitchFamily="18" charset="0"/>
              </a:rPr>
              <a:t>Мастерская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1-о этажное, кирпичное</a:t>
            </a:r>
          </a:p>
        </p:txBody>
      </p:sp>
      <p:sp>
        <p:nvSpPr>
          <p:cNvPr id="103" name="AutoShape 820"/>
          <p:cNvSpPr>
            <a:spLocks noChangeArrowheads="1"/>
          </p:cNvSpPr>
          <p:nvPr/>
        </p:nvSpPr>
        <p:spPr bwMode="auto">
          <a:xfrm>
            <a:off x="1233959" y="8536927"/>
            <a:ext cx="1589567" cy="831974"/>
          </a:xfrm>
          <a:prstGeom prst="wedgeRectCallout">
            <a:avLst>
              <a:gd name="adj1" fmla="val -72097"/>
              <a:gd name="adj2" fmla="val -115915"/>
            </a:avLst>
          </a:prstGeom>
          <a:solidFill>
            <a:srgbClr val="FFCC99">
              <a:alpha val="72156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050" u="sng" dirty="0">
                <a:latin typeface="Arial" charset="0"/>
                <a:cs typeface="Times New Roman" pitchFamily="18" charset="0"/>
              </a:rPr>
              <a:t>Ограждение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Характеристика: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Тип: железобетон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Высота: 2 метра</a:t>
            </a:r>
          </a:p>
        </p:txBody>
      </p:sp>
      <p:sp>
        <p:nvSpPr>
          <p:cNvPr id="104" name="AutoShape 820"/>
          <p:cNvSpPr>
            <a:spLocks noChangeArrowheads="1"/>
          </p:cNvSpPr>
          <p:nvPr/>
        </p:nvSpPr>
        <p:spPr bwMode="auto">
          <a:xfrm>
            <a:off x="9100178" y="3737280"/>
            <a:ext cx="2038409" cy="993557"/>
          </a:xfrm>
          <a:prstGeom prst="wedgeRectCallout">
            <a:avLst>
              <a:gd name="adj1" fmla="val 41788"/>
              <a:gd name="adj2" fmla="val 78116"/>
            </a:avLst>
          </a:prstGeom>
          <a:solidFill>
            <a:srgbClr val="FFCC99">
              <a:alpha val="72156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050" u="sng" dirty="0">
                <a:latin typeface="Arial" charset="0"/>
                <a:cs typeface="Times New Roman" pitchFamily="18" charset="0"/>
              </a:rPr>
              <a:t>Насосная станция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2-х этажное, кирпичное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Мощность: 2 МПа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Тип подачи воды: насосом</a:t>
            </a:r>
          </a:p>
        </p:txBody>
      </p:sp>
      <p:sp>
        <p:nvSpPr>
          <p:cNvPr id="105" name="AutoShape 820"/>
          <p:cNvSpPr>
            <a:spLocks noChangeArrowheads="1"/>
          </p:cNvSpPr>
          <p:nvPr/>
        </p:nvSpPr>
        <p:spPr bwMode="auto">
          <a:xfrm>
            <a:off x="5659364" y="3104069"/>
            <a:ext cx="1990318" cy="831974"/>
          </a:xfrm>
          <a:prstGeom prst="wedgeRectCallout">
            <a:avLst>
              <a:gd name="adj1" fmla="val 46843"/>
              <a:gd name="adj2" fmla="val -73544"/>
            </a:avLst>
          </a:prstGeom>
          <a:solidFill>
            <a:srgbClr val="FFCC99">
              <a:alpha val="72156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lIns="183847" tIns="91924" rIns="183847" bIns="91924">
            <a:spAutoFit/>
          </a:bodyPr>
          <a:lstStyle/>
          <a:p>
            <a:pPr algn="ctr" defTabSz="2092325">
              <a:defRPr/>
            </a:pPr>
            <a:r>
              <a:rPr lang="ru-RU" sz="1050" u="sng" dirty="0">
                <a:latin typeface="Arial" charset="0"/>
                <a:cs typeface="Times New Roman" pitchFamily="18" charset="0"/>
              </a:rPr>
              <a:t>Угольный склад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Характеристика здания: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1-о этажное, кирпичное</a:t>
            </a:r>
          </a:p>
          <a:p>
            <a:pPr algn="ctr" defTabSz="2092325">
              <a:defRPr/>
            </a:pPr>
            <a:r>
              <a:rPr lang="ru-RU" sz="1050" b="0" i="1" dirty="0">
                <a:latin typeface="Arial" charset="0"/>
                <a:cs typeface="Times New Roman" pitchFamily="18" charset="0"/>
              </a:rPr>
              <a:t>Уголь – 1500 тонн</a:t>
            </a:r>
          </a:p>
        </p:txBody>
      </p:sp>
      <p:pic>
        <p:nvPicPr>
          <p:cNvPr id="92195" name="Picture 372" descr="$О$ПА$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2738" y="1657350"/>
            <a:ext cx="1547812" cy="1414463"/>
          </a:xfrm>
          <a:prstGeom prst="rect">
            <a:avLst/>
          </a:prstGeom>
          <a:solidFill>
            <a:schemeClr val="bg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2196" name="Прямая со стрелкой 87"/>
          <p:cNvCxnSpPr>
            <a:cxnSpLocks noChangeShapeType="1"/>
            <a:stCxn id="91" idx="1"/>
          </p:cNvCxnSpPr>
          <p:nvPr/>
        </p:nvCxnSpPr>
        <p:spPr bwMode="auto">
          <a:xfrm rot="10800000">
            <a:off x="185738" y="4943475"/>
            <a:ext cx="857250" cy="812800"/>
          </a:xfrm>
          <a:prstGeom prst="straightConnector1">
            <a:avLst/>
          </a:prstGeom>
          <a:noFill/>
          <a:ln w="28575" algn="ctr">
            <a:solidFill>
              <a:schemeClr val="tx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1" name="TextBox 90"/>
          <p:cNvSpPr txBox="1"/>
          <p:nvPr/>
        </p:nvSpPr>
        <p:spPr>
          <a:xfrm>
            <a:off x="1042988" y="5586413"/>
            <a:ext cx="2114550" cy="338137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>
              <a:defRPr/>
            </a:pPr>
            <a:r>
              <a:rPr lang="ru-RU" sz="1600" b="0" dirty="0"/>
              <a:t>п. </a:t>
            </a:r>
            <a:r>
              <a:rPr lang="ru-RU" sz="1600" b="0" dirty="0" err="1"/>
              <a:t>Инской</a:t>
            </a:r>
            <a:r>
              <a:rPr lang="ru-RU" sz="1600" b="0" dirty="0"/>
              <a:t> – 5 км.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ЧС на объектах обслуживаемых ВГСЧ МЧС России)</a:t>
            </a:r>
          </a:p>
        </p:txBody>
      </p:sp>
      <p:sp>
        <p:nvSpPr>
          <p:cNvPr id="92199" name="Text Box 100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4.7.1.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99683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93590" name="Text Box 40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4.7.2.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0706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94543" name="Text Box 33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4.7.2.</a:t>
            </a:r>
            <a:endParaRPr lang="ru-RU" sz="1400" dirty="0"/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229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230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0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1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229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229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295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№5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 ПРИРОДНОГО ХАРАКТЕРА</a:t>
            </a:r>
          </a:p>
        </p:txBody>
      </p:sp>
      <p:sp>
        <p:nvSpPr>
          <p:cNvPr id="33" name="Text Box 33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5</a:t>
            </a:r>
            <a:r>
              <a:rPr lang="ru-RU" sz="1400" dirty="0" smtClean="0"/>
              <a:t>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614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615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5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7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615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615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53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54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151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147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№3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ОБЩАЯ ИНФОРМАЦИЯ</a:t>
            </a:r>
          </a:p>
        </p:txBody>
      </p:sp>
      <p:sp>
        <p:nvSpPr>
          <p:cNvPr id="33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331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332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2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4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331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332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2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2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319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ПРИРОДНЫХ ПОЖАРОВ</a:t>
            </a:r>
          </a:p>
        </p:txBody>
      </p:sp>
      <p:sp>
        <p:nvSpPr>
          <p:cNvPr id="32" name="Text Box 33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1170" descr="Соттинцы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25" y="1344613"/>
            <a:ext cx="10009188" cy="7272337"/>
          </a:xfrm>
          <a:prstGeom prst="rect">
            <a:avLst/>
          </a:prstGeom>
          <a:solidFill>
            <a:srgbClr val="00B050"/>
          </a:solidFill>
          <a:ln w="9525">
            <a:solidFill>
              <a:srgbClr val="00B050"/>
            </a:solidFill>
            <a:miter lim="800000"/>
            <a:headEnd/>
            <a:tailEnd/>
          </a:ln>
        </p:spPr>
      </p:pic>
      <p:sp>
        <p:nvSpPr>
          <p:cNvPr id="95235" name="Text Box 1181"/>
          <p:cNvSpPr txBox="1">
            <a:spLocks noChangeArrowheads="1"/>
          </p:cNvSpPr>
          <p:nvPr/>
        </p:nvSpPr>
        <p:spPr bwMode="auto">
          <a:xfrm rot="856414">
            <a:off x="2679700" y="4230688"/>
            <a:ext cx="1397000" cy="309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2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95236" name="Text Box 1182"/>
          <p:cNvSpPr txBox="1">
            <a:spLocks noChangeArrowheads="1"/>
          </p:cNvSpPr>
          <p:nvPr/>
        </p:nvSpPr>
        <p:spPr bwMode="auto">
          <a:xfrm rot="-1377291">
            <a:off x="3473450" y="2990850"/>
            <a:ext cx="1066800" cy="309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200">
                <a:latin typeface="Calibri" pitchFamily="34" charset="0"/>
              </a:rPr>
              <a:t>ул.Сосновая</a:t>
            </a:r>
          </a:p>
        </p:txBody>
      </p:sp>
      <p:sp>
        <p:nvSpPr>
          <p:cNvPr id="95237" name="Text Box 1184"/>
          <p:cNvSpPr txBox="1">
            <a:spLocks noChangeArrowheads="1"/>
          </p:cNvSpPr>
          <p:nvPr/>
        </p:nvSpPr>
        <p:spPr bwMode="auto">
          <a:xfrm rot="-2015881">
            <a:off x="5634038" y="4729163"/>
            <a:ext cx="1431925" cy="309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200">
                <a:latin typeface="Calibri" pitchFamily="34" charset="0"/>
              </a:rPr>
              <a:t>ул.Охлопкова С.Г</a:t>
            </a:r>
            <a:r>
              <a:rPr lang="ru-RU" sz="1100">
                <a:latin typeface="Calibri" pitchFamily="34" charset="0"/>
              </a:rPr>
              <a:t>.</a:t>
            </a:r>
          </a:p>
        </p:txBody>
      </p:sp>
      <p:sp>
        <p:nvSpPr>
          <p:cNvPr id="95238" name="Text Box 1187"/>
          <p:cNvSpPr txBox="1">
            <a:spLocks noChangeArrowheads="1"/>
          </p:cNvSpPr>
          <p:nvPr/>
        </p:nvSpPr>
        <p:spPr bwMode="auto">
          <a:xfrm>
            <a:off x="2538413" y="6456363"/>
            <a:ext cx="1460500" cy="309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2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95239" name="Text Box 1191"/>
          <p:cNvSpPr txBox="1">
            <a:spLocks noChangeArrowheads="1"/>
          </p:cNvSpPr>
          <p:nvPr/>
        </p:nvSpPr>
        <p:spPr bwMode="auto">
          <a:xfrm rot="3513373">
            <a:off x="6544469" y="3750469"/>
            <a:ext cx="1241425" cy="309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200">
                <a:latin typeface="Calibri" pitchFamily="34" charset="0"/>
              </a:rPr>
              <a:t>Ул. Борогонцы</a:t>
            </a:r>
          </a:p>
        </p:txBody>
      </p:sp>
      <p:sp>
        <p:nvSpPr>
          <p:cNvPr id="95240" name="Полилиния 34"/>
          <p:cNvSpPr>
            <a:spLocks noChangeArrowheads="1"/>
          </p:cNvSpPr>
          <p:nvPr/>
        </p:nvSpPr>
        <p:spPr bwMode="auto">
          <a:xfrm>
            <a:off x="11379200" y="1416050"/>
            <a:ext cx="1236663" cy="3455988"/>
          </a:xfrm>
          <a:custGeom>
            <a:avLst/>
            <a:gdLst>
              <a:gd name="T0" fmla="*/ 14 w 1753534"/>
              <a:gd name="T1" fmla="*/ 2147483647 h 709127"/>
              <a:gd name="T2" fmla="*/ 13 w 1753534"/>
              <a:gd name="T3" fmla="*/ 2147483647 h 709127"/>
              <a:gd name="T4" fmla="*/ 10 w 1753534"/>
              <a:gd name="T5" fmla="*/ 0 h 709127"/>
              <a:gd name="T6" fmla="*/ 4 w 1753534"/>
              <a:gd name="T7" fmla="*/ 2147483647 h 709127"/>
              <a:gd name="T8" fmla="*/ 3 w 1753534"/>
              <a:gd name="T9" fmla="*/ 2147483647 h 709127"/>
              <a:gd name="T10" fmla="*/ 1 w 1753534"/>
              <a:gd name="T11" fmla="*/ 2147483647 h 709127"/>
              <a:gd name="T12" fmla="*/ 3 w 1753534"/>
              <a:gd name="T13" fmla="*/ 2147483647 h 709127"/>
              <a:gd name="T14" fmla="*/ 4 w 1753534"/>
              <a:gd name="T15" fmla="*/ 2147483647 h 709127"/>
              <a:gd name="T16" fmla="*/ 4 w 1753534"/>
              <a:gd name="T17" fmla="*/ 2147483647 h 709127"/>
              <a:gd name="T18" fmla="*/ 7 w 1753534"/>
              <a:gd name="T19" fmla="*/ 2147483647 h 709127"/>
              <a:gd name="T20" fmla="*/ 11 w 1753534"/>
              <a:gd name="T21" fmla="*/ 2147483647 h 709127"/>
              <a:gd name="T22" fmla="*/ 12 w 1753534"/>
              <a:gd name="T23" fmla="*/ 2147483647 h 709127"/>
              <a:gd name="T24" fmla="*/ 15 w 1753534"/>
              <a:gd name="T25" fmla="*/ 2147483647 h 709127"/>
              <a:gd name="T26" fmla="*/ 20 w 1753534"/>
              <a:gd name="T27" fmla="*/ 2147483647 h 709127"/>
              <a:gd name="T28" fmla="*/ 22 w 1753534"/>
              <a:gd name="T29" fmla="*/ 2147483647 h 709127"/>
              <a:gd name="T30" fmla="*/ 36 w 1753534"/>
              <a:gd name="T31" fmla="*/ 2147483647 h 709127"/>
              <a:gd name="T32" fmla="*/ 38 w 1753534"/>
              <a:gd name="T33" fmla="*/ 2147483647 h 709127"/>
              <a:gd name="T34" fmla="*/ 42 w 1753534"/>
              <a:gd name="T35" fmla="*/ 2147483647 h 709127"/>
              <a:gd name="T36" fmla="*/ 47 w 1753534"/>
              <a:gd name="T37" fmla="*/ 2147483647 h 709127"/>
              <a:gd name="T38" fmla="*/ 48 w 1753534"/>
              <a:gd name="T39" fmla="*/ 2147483647 h 709127"/>
              <a:gd name="T40" fmla="*/ 51 w 1753534"/>
              <a:gd name="T41" fmla="*/ 2147483647 h 709127"/>
              <a:gd name="T42" fmla="*/ 54 w 1753534"/>
              <a:gd name="T43" fmla="*/ 2147483647 h 709127"/>
              <a:gd name="T44" fmla="*/ 58 w 1753534"/>
              <a:gd name="T45" fmla="*/ 2147483647 h 709127"/>
              <a:gd name="T46" fmla="*/ 59 w 1753534"/>
              <a:gd name="T47" fmla="*/ 2147483647 h 709127"/>
              <a:gd name="T48" fmla="*/ 61 w 1753534"/>
              <a:gd name="T49" fmla="*/ 2147483647 h 709127"/>
              <a:gd name="T50" fmla="*/ 63 w 1753534"/>
              <a:gd name="T51" fmla="*/ 2147483647 h 709127"/>
              <a:gd name="T52" fmla="*/ 75 w 1753534"/>
              <a:gd name="T53" fmla="*/ 2147483647 h 709127"/>
              <a:gd name="T54" fmla="*/ 76 w 1753534"/>
              <a:gd name="T55" fmla="*/ 2147483647 h 709127"/>
              <a:gd name="T56" fmla="*/ 79 w 1753534"/>
              <a:gd name="T57" fmla="*/ 2147483647 h 709127"/>
              <a:gd name="T58" fmla="*/ 79 w 1753534"/>
              <a:gd name="T59" fmla="*/ 2147483647 h 709127"/>
              <a:gd name="T60" fmla="*/ 78 w 1753534"/>
              <a:gd name="T61" fmla="*/ 2147483647 h 709127"/>
              <a:gd name="T62" fmla="*/ 76 w 1753534"/>
              <a:gd name="T63" fmla="*/ 2147483647 h 709127"/>
              <a:gd name="T64" fmla="*/ 75 w 1753534"/>
              <a:gd name="T65" fmla="*/ 2147483647 h 709127"/>
              <a:gd name="T66" fmla="*/ 73 w 1753534"/>
              <a:gd name="T67" fmla="*/ 2147483647 h 709127"/>
              <a:gd name="T68" fmla="*/ 68 w 1753534"/>
              <a:gd name="T69" fmla="*/ 2147483647 h 709127"/>
              <a:gd name="T70" fmla="*/ 66 w 1753534"/>
              <a:gd name="T71" fmla="*/ 2147483647 h 709127"/>
              <a:gd name="T72" fmla="*/ 63 w 1753534"/>
              <a:gd name="T73" fmla="*/ 2147483647 h 709127"/>
              <a:gd name="T74" fmla="*/ 61 w 1753534"/>
              <a:gd name="T75" fmla="*/ 2147483647 h 709127"/>
              <a:gd name="T76" fmla="*/ 59 w 1753534"/>
              <a:gd name="T77" fmla="*/ 2147483647 h 709127"/>
              <a:gd name="T78" fmla="*/ 56 w 1753534"/>
              <a:gd name="T79" fmla="*/ 2147483647 h 709127"/>
              <a:gd name="T80" fmla="*/ 56 w 1753534"/>
              <a:gd name="T81" fmla="*/ 2147483647 h 709127"/>
              <a:gd name="T82" fmla="*/ 53 w 1753534"/>
              <a:gd name="T83" fmla="*/ 2147483647 h 709127"/>
              <a:gd name="T84" fmla="*/ 51 w 1753534"/>
              <a:gd name="T85" fmla="*/ 2147483647 h 709127"/>
              <a:gd name="T86" fmla="*/ 50 w 1753534"/>
              <a:gd name="T87" fmla="*/ 2147483647 h 709127"/>
              <a:gd name="T88" fmla="*/ 39 w 1753534"/>
              <a:gd name="T89" fmla="*/ 2147483647 h 709127"/>
              <a:gd name="T90" fmla="*/ 38 w 1753534"/>
              <a:gd name="T91" fmla="*/ 2147483647 h 709127"/>
              <a:gd name="T92" fmla="*/ 35 w 1753534"/>
              <a:gd name="T93" fmla="*/ 2147483647 h 709127"/>
              <a:gd name="T94" fmla="*/ 30 w 1753534"/>
              <a:gd name="T95" fmla="*/ 2147483647 h 709127"/>
              <a:gd name="T96" fmla="*/ 28 w 1753534"/>
              <a:gd name="T97" fmla="*/ 2147483647 h 709127"/>
              <a:gd name="T98" fmla="*/ 26 w 1753534"/>
              <a:gd name="T99" fmla="*/ 2147483647 h 709127"/>
              <a:gd name="T100" fmla="*/ 25 w 1753534"/>
              <a:gd name="T101" fmla="*/ 2147483647 h 709127"/>
              <a:gd name="T102" fmla="*/ 24 w 1753534"/>
              <a:gd name="T103" fmla="*/ 2147483647 h 709127"/>
              <a:gd name="T104" fmla="*/ 21 w 1753534"/>
              <a:gd name="T105" fmla="*/ 2147483647 h 709127"/>
              <a:gd name="T106" fmla="*/ 16 w 1753534"/>
              <a:gd name="T107" fmla="*/ 2147483647 h 709127"/>
              <a:gd name="T108" fmla="*/ 14 w 1753534"/>
              <a:gd name="T109" fmla="*/ 2147483647 h 70912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53534"/>
              <a:gd name="T166" fmla="*/ 0 h 709127"/>
              <a:gd name="T167" fmla="*/ 1753534 w 1753534"/>
              <a:gd name="T168" fmla="*/ 709127 h 70912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95241" name="Прямоугольник 45"/>
          <p:cNvSpPr>
            <a:spLocks noChangeArrowheads="1"/>
          </p:cNvSpPr>
          <p:nvPr/>
        </p:nvSpPr>
        <p:spPr bwMode="auto">
          <a:xfrm rot="-219077">
            <a:off x="6064250" y="7945438"/>
            <a:ext cx="300038" cy="127000"/>
          </a:xfrm>
          <a:prstGeom prst="rect">
            <a:avLst/>
          </a:prstGeom>
          <a:solidFill>
            <a:srgbClr val="FF0000"/>
          </a:solidFill>
          <a:ln w="127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95242" name="Полилиния 37"/>
          <p:cNvSpPr>
            <a:spLocks noChangeArrowheads="1"/>
          </p:cNvSpPr>
          <p:nvPr/>
        </p:nvSpPr>
        <p:spPr bwMode="auto">
          <a:xfrm>
            <a:off x="7146925" y="8448675"/>
            <a:ext cx="3095625" cy="1152525"/>
          </a:xfrm>
          <a:custGeom>
            <a:avLst/>
            <a:gdLst>
              <a:gd name="T0" fmla="*/ 2147483647 w 1015549"/>
              <a:gd name="T1" fmla="*/ 4313 h 2548200"/>
              <a:gd name="T2" fmla="*/ 2147483647 w 1015549"/>
              <a:gd name="T3" fmla="*/ 4347 h 2548200"/>
              <a:gd name="T4" fmla="*/ 2147483647 w 1015549"/>
              <a:gd name="T5" fmla="*/ 4461 h 2548200"/>
              <a:gd name="T6" fmla="*/ 2147483647 w 1015549"/>
              <a:gd name="T7" fmla="*/ 4412 h 2548200"/>
              <a:gd name="T8" fmla="*/ 2071417288 w 1015549"/>
              <a:gd name="T9" fmla="*/ 4200 h 2548200"/>
              <a:gd name="T10" fmla="*/ 1654124035 w 1015549"/>
              <a:gd name="T11" fmla="*/ 4020 h 2548200"/>
              <a:gd name="T12" fmla="*/ 1306380308 w 1015549"/>
              <a:gd name="T13" fmla="*/ 3873 h 2548200"/>
              <a:gd name="T14" fmla="*/ 1515028495 w 1015549"/>
              <a:gd name="T15" fmla="*/ 3644 h 2548200"/>
              <a:gd name="T16" fmla="*/ 1584572168 w 1015549"/>
              <a:gd name="T17" fmla="*/ 2696 h 2548200"/>
              <a:gd name="T18" fmla="*/ 1375933345 w 1015549"/>
              <a:gd name="T19" fmla="*/ 2517 h 2548200"/>
              <a:gd name="T20" fmla="*/ 1236828831 w 1015549"/>
              <a:gd name="T21" fmla="*/ 2402 h 2548200"/>
              <a:gd name="T22" fmla="*/ 958637751 w 1015549"/>
              <a:gd name="T23" fmla="*/ 2288 h 2548200"/>
              <a:gd name="T24" fmla="*/ 1167284378 w 1015549"/>
              <a:gd name="T25" fmla="*/ 2010 h 2548200"/>
              <a:gd name="T26" fmla="*/ 958637751 w 1015549"/>
              <a:gd name="T27" fmla="*/ 1765 h 2548200"/>
              <a:gd name="T28" fmla="*/ 749989759 w 1015549"/>
              <a:gd name="T29" fmla="*/ 1667 h 2548200"/>
              <a:gd name="T30" fmla="*/ 332695628 w 1015549"/>
              <a:gd name="T31" fmla="*/ 1536 h 2548200"/>
              <a:gd name="T32" fmla="*/ 263150785 w 1015549"/>
              <a:gd name="T33" fmla="*/ 1111 h 2548200"/>
              <a:gd name="T34" fmla="*/ 749989759 w 1015549"/>
              <a:gd name="T35" fmla="*/ 980 h 2548200"/>
              <a:gd name="T36" fmla="*/ 1375933345 w 1015549"/>
              <a:gd name="T37" fmla="*/ 833 h 2548200"/>
              <a:gd name="T38" fmla="*/ 2147483647 w 1015549"/>
              <a:gd name="T39" fmla="*/ 768 h 2548200"/>
              <a:gd name="T40" fmla="*/ 2147483647 w 1015549"/>
              <a:gd name="T41" fmla="*/ 637 h 2548200"/>
              <a:gd name="T42" fmla="*/ 2147483647 w 1015549"/>
              <a:gd name="T43" fmla="*/ 376 h 2548200"/>
              <a:gd name="T44" fmla="*/ 2147483647 w 1015549"/>
              <a:gd name="T45" fmla="*/ 278 h 2548200"/>
              <a:gd name="T46" fmla="*/ 2147483647 w 1015549"/>
              <a:gd name="T47" fmla="*/ 196 h 2548200"/>
              <a:gd name="T48" fmla="*/ 2147483647 w 1015549"/>
              <a:gd name="T49" fmla="*/ 49 h 2548200"/>
              <a:gd name="T50" fmla="*/ 2147483647 w 1015549"/>
              <a:gd name="T51" fmla="*/ 16 h 2548200"/>
              <a:gd name="T52" fmla="*/ 2147483647 w 1015549"/>
              <a:gd name="T53" fmla="*/ 81 h 2548200"/>
              <a:gd name="T54" fmla="*/ 2147483647 w 1015549"/>
              <a:gd name="T55" fmla="*/ 212 h 2548200"/>
              <a:gd name="T56" fmla="*/ 2147483647 w 1015549"/>
              <a:gd name="T57" fmla="*/ 1046 h 2548200"/>
              <a:gd name="T58" fmla="*/ 2147483647 w 1015549"/>
              <a:gd name="T59" fmla="*/ 1748 h 2548200"/>
              <a:gd name="T60" fmla="*/ 2147483647 w 1015549"/>
              <a:gd name="T61" fmla="*/ 3677 h 2548200"/>
              <a:gd name="T62" fmla="*/ 2147483647 w 1015549"/>
              <a:gd name="T63" fmla="*/ 3856 h 2548200"/>
              <a:gd name="T64" fmla="*/ 2147483647 w 1015549"/>
              <a:gd name="T65" fmla="*/ 4216 h 2548200"/>
              <a:gd name="T66" fmla="*/ 2147483647 w 1015549"/>
              <a:gd name="T67" fmla="*/ 4297 h 254820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15549"/>
              <a:gd name="T103" fmla="*/ 0 h 2548200"/>
              <a:gd name="T104" fmla="*/ 1015549 w 1015549"/>
              <a:gd name="T105" fmla="*/ 2548200 h 254820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95243" name="Freeform 102" descr="Темный диагональный 2"/>
          <p:cNvSpPr>
            <a:spLocks/>
          </p:cNvSpPr>
          <p:nvPr/>
        </p:nvSpPr>
        <p:spPr bwMode="auto">
          <a:xfrm>
            <a:off x="4338638" y="4872038"/>
            <a:ext cx="1368425" cy="1296987"/>
          </a:xfrm>
          <a:custGeom>
            <a:avLst/>
            <a:gdLst>
              <a:gd name="T0" fmla="*/ 2147483647 w 771"/>
              <a:gd name="T1" fmla="*/ 2147483647 h 725"/>
              <a:gd name="T2" fmla="*/ 2147483647 w 771"/>
              <a:gd name="T3" fmla="*/ 2147483647 h 725"/>
              <a:gd name="T4" fmla="*/ 2147483647 w 771"/>
              <a:gd name="T5" fmla="*/ 2147483647 h 725"/>
              <a:gd name="T6" fmla="*/ 2147483647 w 771"/>
              <a:gd name="T7" fmla="*/ 2147483647 h 725"/>
              <a:gd name="T8" fmla="*/ 2147483647 w 771"/>
              <a:gd name="T9" fmla="*/ 2147483647 h 725"/>
              <a:gd name="T10" fmla="*/ 2147483647 w 771"/>
              <a:gd name="T11" fmla="*/ 0 h 725"/>
              <a:gd name="T12" fmla="*/ 2147483647 w 771"/>
              <a:gd name="T13" fmla="*/ 2147483647 h 725"/>
              <a:gd name="T14" fmla="*/ 2147483647 w 771"/>
              <a:gd name="T15" fmla="*/ 2147483647 h 725"/>
              <a:gd name="T16" fmla="*/ 2147483647 w 771"/>
              <a:gd name="T17" fmla="*/ 2147483647 h 725"/>
              <a:gd name="T18" fmla="*/ 2147483647 w 771"/>
              <a:gd name="T19" fmla="*/ 2147483647 h 725"/>
              <a:gd name="T20" fmla="*/ 2147483647 w 771"/>
              <a:gd name="T21" fmla="*/ 2147483647 h 725"/>
              <a:gd name="T22" fmla="*/ 2147483647 w 771"/>
              <a:gd name="T23" fmla="*/ 2147483647 h 725"/>
              <a:gd name="T24" fmla="*/ 2147483647 w 771"/>
              <a:gd name="T25" fmla="*/ 2147483647 h 725"/>
              <a:gd name="T26" fmla="*/ 2147483647 w 771"/>
              <a:gd name="T27" fmla="*/ 2147483647 h 725"/>
              <a:gd name="T28" fmla="*/ 2147483647 w 771"/>
              <a:gd name="T29" fmla="*/ 2147483647 h 725"/>
              <a:gd name="T30" fmla="*/ 2147483647 w 771"/>
              <a:gd name="T31" fmla="*/ 2147483647 h 725"/>
              <a:gd name="T32" fmla="*/ 2147483647 w 771"/>
              <a:gd name="T33" fmla="*/ 2147483647 h 725"/>
              <a:gd name="T34" fmla="*/ 0 w 771"/>
              <a:gd name="T35" fmla="*/ 2147483647 h 725"/>
              <a:gd name="T36" fmla="*/ 2147483647 w 771"/>
              <a:gd name="T37" fmla="*/ 2147483647 h 725"/>
              <a:gd name="T38" fmla="*/ 2147483647 w 771"/>
              <a:gd name="T39" fmla="*/ 2147483647 h 725"/>
              <a:gd name="T40" fmla="*/ 2147483647 w 771"/>
              <a:gd name="T41" fmla="*/ 2147483647 h 7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71"/>
              <a:gd name="T64" fmla="*/ 0 h 725"/>
              <a:gd name="T65" fmla="*/ 771 w 771"/>
              <a:gd name="T66" fmla="*/ 725 h 72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71" h="725">
                <a:moveTo>
                  <a:pt x="227" y="227"/>
                </a:moveTo>
                <a:lnTo>
                  <a:pt x="272" y="272"/>
                </a:lnTo>
                <a:lnTo>
                  <a:pt x="408" y="272"/>
                </a:lnTo>
                <a:lnTo>
                  <a:pt x="499" y="136"/>
                </a:lnTo>
                <a:lnTo>
                  <a:pt x="590" y="45"/>
                </a:lnTo>
                <a:lnTo>
                  <a:pt x="771" y="0"/>
                </a:lnTo>
                <a:lnTo>
                  <a:pt x="681" y="136"/>
                </a:lnTo>
                <a:lnTo>
                  <a:pt x="590" y="227"/>
                </a:lnTo>
                <a:lnTo>
                  <a:pt x="499" y="272"/>
                </a:lnTo>
                <a:lnTo>
                  <a:pt x="454" y="363"/>
                </a:lnTo>
                <a:lnTo>
                  <a:pt x="454" y="453"/>
                </a:lnTo>
                <a:lnTo>
                  <a:pt x="590" y="453"/>
                </a:lnTo>
                <a:lnTo>
                  <a:pt x="726" y="499"/>
                </a:lnTo>
                <a:lnTo>
                  <a:pt x="771" y="635"/>
                </a:lnTo>
                <a:lnTo>
                  <a:pt x="499" y="680"/>
                </a:lnTo>
                <a:lnTo>
                  <a:pt x="318" y="725"/>
                </a:lnTo>
                <a:lnTo>
                  <a:pt x="91" y="635"/>
                </a:lnTo>
                <a:lnTo>
                  <a:pt x="0" y="544"/>
                </a:lnTo>
                <a:lnTo>
                  <a:pt x="136" y="408"/>
                </a:lnTo>
                <a:lnTo>
                  <a:pt x="182" y="317"/>
                </a:lnTo>
                <a:lnTo>
                  <a:pt x="227" y="227"/>
                </a:lnTo>
                <a:close/>
              </a:path>
            </a:pathLst>
          </a:cu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85" tIns="63994" rIns="127985" bIns="63994" anchor="ctr"/>
          <a:lstStyle/>
          <a:p>
            <a:endParaRPr lang="ru-RU"/>
          </a:p>
        </p:txBody>
      </p:sp>
      <p:sp>
        <p:nvSpPr>
          <p:cNvPr id="95244" name="Полилиния 125"/>
          <p:cNvSpPr>
            <a:spLocks noChangeArrowheads="1"/>
          </p:cNvSpPr>
          <p:nvPr/>
        </p:nvSpPr>
        <p:spPr bwMode="auto">
          <a:xfrm>
            <a:off x="4694238" y="8534400"/>
            <a:ext cx="3335337" cy="933450"/>
          </a:xfrm>
          <a:custGeom>
            <a:avLst/>
            <a:gdLst>
              <a:gd name="T0" fmla="*/ 96836 w 3335048"/>
              <a:gd name="T1" fmla="*/ 609600 h 933450"/>
              <a:gd name="T2" fmla="*/ 115958 w 3335048"/>
              <a:gd name="T3" fmla="*/ 552450 h 933450"/>
              <a:gd name="T4" fmla="*/ 173288 w 3335048"/>
              <a:gd name="T5" fmla="*/ 533400 h 933450"/>
              <a:gd name="T6" fmla="*/ 230618 w 3335048"/>
              <a:gd name="T7" fmla="*/ 495300 h 933450"/>
              <a:gd name="T8" fmla="*/ 345278 w 3335048"/>
              <a:gd name="T9" fmla="*/ 457200 h 933450"/>
              <a:gd name="T10" fmla="*/ 555476 w 3335048"/>
              <a:gd name="T11" fmla="*/ 514350 h 933450"/>
              <a:gd name="T12" fmla="*/ 689258 w 3335048"/>
              <a:gd name="T13" fmla="*/ 571500 h 933450"/>
              <a:gd name="T14" fmla="*/ 994994 w 3335048"/>
              <a:gd name="T15" fmla="*/ 552450 h 933450"/>
              <a:gd name="T16" fmla="*/ 1186106 w 3335048"/>
              <a:gd name="T17" fmla="*/ 495300 h 933450"/>
              <a:gd name="T18" fmla="*/ 1243436 w 3335048"/>
              <a:gd name="T19" fmla="*/ 476250 h 933450"/>
              <a:gd name="T20" fmla="*/ 1472742 w 3335048"/>
              <a:gd name="T21" fmla="*/ 323850 h 933450"/>
              <a:gd name="T22" fmla="*/ 1530067 w 3335048"/>
              <a:gd name="T23" fmla="*/ 285750 h 933450"/>
              <a:gd name="T24" fmla="*/ 1644718 w 3335048"/>
              <a:gd name="T25" fmla="*/ 247650 h 933450"/>
              <a:gd name="T26" fmla="*/ 1759374 w 3335048"/>
              <a:gd name="T27" fmla="*/ 190500 h 933450"/>
              <a:gd name="T28" fmla="*/ 1874030 w 3335048"/>
              <a:gd name="T29" fmla="*/ 133350 h 933450"/>
              <a:gd name="T30" fmla="*/ 2046020 w 3335048"/>
              <a:gd name="T31" fmla="*/ 114300 h 933450"/>
              <a:gd name="T32" fmla="*/ 2122472 w 3335048"/>
              <a:gd name="T33" fmla="*/ 95250 h 933450"/>
              <a:gd name="T34" fmla="*/ 2447330 w 3335048"/>
              <a:gd name="T35" fmla="*/ 57150 h 933450"/>
              <a:gd name="T36" fmla="*/ 2581092 w 3335048"/>
              <a:gd name="T37" fmla="*/ 19050 h 933450"/>
              <a:gd name="T38" fmla="*/ 2638407 w 3335048"/>
              <a:gd name="T39" fmla="*/ 0 h 933450"/>
              <a:gd name="T40" fmla="*/ 3020600 w 3335048"/>
              <a:gd name="T41" fmla="*/ 19050 h 933450"/>
              <a:gd name="T42" fmla="*/ 3077925 w 3335048"/>
              <a:gd name="T43" fmla="*/ 38100 h 933450"/>
              <a:gd name="T44" fmla="*/ 3135250 w 3335048"/>
              <a:gd name="T45" fmla="*/ 76200 h 933450"/>
              <a:gd name="T46" fmla="*/ 3211706 w 3335048"/>
              <a:gd name="T47" fmla="*/ 114300 h 933450"/>
              <a:gd name="T48" fmla="*/ 3326366 w 3335048"/>
              <a:gd name="T49" fmla="*/ 228600 h 933450"/>
              <a:gd name="T50" fmla="*/ 3345458 w 3335048"/>
              <a:gd name="T51" fmla="*/ 285750 h 933450"/>
              <a:gd name="T52" fmla="*/ 3326366 w 3335048"/>
              <a:gd name="T53" fmla="*/ 342900 h 933450"/>
              <a:gd name="T54" fmla="*/ 3230808 w 3335048"/>
              <a:gd name="T55" fmla="*/ 438150 h 933450"/>
              <a:gd name="T56" fmla="*/ 3116158 w 3335048"/>
              <a:gd name="T57" fmla="*/ 476250 h 933450"/>
              <a:gd name="T58" fmla="*/ 2944143 w 3335048"/>
              <a:gd name="T59" fmla="*/ 533400 h 933450"/>
              <a:gd name="T60" fmla="*/ 2886848 w 3335048"/>
              <a:gd name="T61" fmla="*/ 552450 h 933450"/>
              <a:gd name="T62" fmla="*/ 2695740 w 3335048"/>
              <a:gd name="T63" fmla="*/ 628650 h 933450"/>
              <a:gd name="T64" fmla="*/ 2638407 w 3335048"/>
              <a:gd name="T65" fmla="*/ 647700 h 933450"/>
              <a:gd name="T66" fmla="*/ 2466444 w 3335048"/>
              <a:gd name="T67" fmla="*/ 723900 h 933450"/>
              <a:gd name="T68" fmla="*/ 1644718 w 3335048"/>
              <a:gd name="T69" fmla="*/ 742950 h 933450"/>
              <a:gd name="T70" fmla="*/ 1530067 w 3335048"/>
              <a:gd name="T71" fmla="*/ 781050 h 933450"/>
              <a:gd name="T72" fmla="*/ 1415417 w 3335048"/>
              <a:gd name="T73" fmla="*/ 876300 h 933450"/>
              <a:gd name="T74" fmla="*/ 1281644 w 3335048"/>
              <a:gd name="T75" fmla="*/ 914400 h 933450"/>
              <a:gd name="T76" fmla="*/ 1224314 w 3335048"/>
              <a:gd name="T77" fmla="*/ 933450 h 933450"/>
              <a:gd name="T78" fmla="*/ 1052324 w 3335048"/>
              <a:gd name="T79" fmla="*/ 914400 h 933450"/>
              <a:gd name="T80" fmla="*/ 994994 w 3335048"/>
              <a:gd name="T81" fmla="*/ 895350 h 933450"/>
              <a:gd name="T82" fmla="*/ 918558 w 3335048"/>
              <a:gd name="T83" fmla="*/ 876300 h 933450"/>
              <a:gd name="T84" fmla="*/ 651017 w 3335048"/>
              <a:gd name="T85" fmla="*/ 895350 h 933450"/>
              <a:gd name="T86" fmla="*/ 593694 w 3335048"/>
              <a:gd name="T87" fmla="*/ 914400 h 933450"/>
              <a:gd name="T88" fmla="*/ 249740 w 3335048"/>
              <a:gd name="T89" fmla="*/ 895350 h 933450"/>
              <a:gd name="T90" fmla="*/ 192410 w 3335048"/>
              <a:gd name="T91" fmla="*/ 876300 h 933450"/>
              <a:gd name="T92" fmla="*/ 96836 w 3335048"/>
              <a:gd name="T93" fmla="*/ 857250 h 933450"/>
              <a:gd name="T94" fmla="*/ 39506 w 3335048"/>
              <a:gd name="T95" fmla="*/ 800100 h 933450"/>
              <a:gd name="T96" fmla="*/ 39506 w 3335048"/>
              <a:gd name="T97" fmla="*/ 666750 h 933450"/>
              <a:gd name="T98" fmla="*/ 96836 w 3335048"/>
              <a:gd name="T99" fmla="*/ 647700 h 933450"/>
              <a:gd name="T100" fmla="*/ 115958 w 3335048"/>
              <a:gd name="T101" fmla="*/ 552450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5245" name="TextBox 130"/>
          <p:cNvSpPr txBox="1">
            <a:spLocks noChangeArrowheads="1"/>
          </p:cNvSpPr>
          <p:nvPr/>
        </p:nvSpPr>
        <p:spPr bwMode="auto">
          <a:xfrm rot="-5887806">
            <a:off x="5181600" y="8502651"/>
            <a:ext cx="8096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200"/>
              <a:t>R </a:t>
            </a:r>
            <a:r>
              <a:rPr lang="ru-RU" sz="1200"/>
              <a:t>= 60 м</a:t>
            </a:r>
            <a:r>
              <a:rPr lang="en-US" sz="1600"/>
              <a:t> </a:t>
            </a:r>
            <a:endParaRPr lang="ru-RU" sz="1600"/>
          </a:p>
        </p:txBody>
      </p:sp>
      <p:grpSp>
        <p:nvGrpSpPr>
          <p:cNvPr id="95246" name="Группа 153"/>
          <p:cNvGrpSpPr>
            <a:grpSpLocks/>
          </p:cNvGrpSpPr>
          <p:nvPr/>
        </p:nvGrpSpPr>
        <p:grpSpPr bwMode="auto">
          <a:xfrm rot="-8928539">
            <a:off x="2682875" y="7896225"/>
            <a:ext cx="1073150" cy="152400"/>
            <a:chOff x="6757196" y="7872434"/>
            <a:chExt cx="1073158" cy="153323"/>
          </a:xfrm>
        </p:grpSpPr>
        <p:cxnSp>
          <p:nvCxnSpPr>
            <p:cNvPr id="95576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77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78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79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80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81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82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83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84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47" name="Группа 154"/>
          <p:cNvGrpSpPr>
            <a:grpSpLocks/>
          </p:cNvGrpSpPr>
          <p:nvPr/>
        </p:nvGrpSpPr>
        <p:grpSpPr bwMode="auto">
          <a:xfrm rot="-7780166">
            <a:off x="1862138" y="7205663"/>
            <a:ext cx="1073150" cy="152400"/>
            <a:chOff x="6757196" y="7872434"/>
            <a:chExt cx="1073158" cy="153323"/>
          </a:xfrm>
        </p:grpSpPr>
        <p:cxnSp>
          <p:nvCxnSpPr>
            <p:cNvPr id="95567" name="Прямая соединительная линия 155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68" name="Прямая соединительная линия 156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69" name="Прямая соединительная линия 157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70" name="Прямая соединительная линия 158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71" name="Прямая соединительная линия 159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72" name="Прямая соединительная линия 160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73" name="Прямая соединительная линия 161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74" name="Прямая соединительная линия 162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75" name="Прямая соединительная линия 163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48" name="Группа 165"/>
          <p:cNvGrpSpPr>
            <a:grpSpLocks/>
          </p:cNvGrpSpPr>
          <p:nvPr/>
        </p:nvGrpSpPr>
        <p:grpSpPr bwMode="auto">
          <a:xfrm rot="-5438036">
            <a:off x="1501775" y="6197600"/>
            <a:ext cx="1073150" cy="152400"/>
            <a:chOff x="6757196" y="7872434"/>
            <a:chExt cx="1073158" cy="153323"/>
          </a:xfrm>
        </p:grpSpPr>
        <p:cxnSp>
          <p:nvCxnSpPr>
            <p:cNvPr id="95558" name="Прямая соединительная линия 166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59" name="Прямая соединительная линия 167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60" name="Прямая соединительная линия 168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61" name="Прямая соединительная линия 169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62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63" name="Прямая соединительная линия 171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64" name="Прямая соединительная линия 172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65" name="Прямая соединительная линия 173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66" name="Прямая соединительная линия 174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49" name="Группа 175"/>
          <p:cNvGrpSpPr>
            <a:grpSpLocks/>
          </p:cNvGrpSpPr>
          <p:nvPr/>
        </p:nvGrpSpPr>
        <p:grpSpPr bwMode="auto">
          <a:xfrm rot="-3768820">
            <a:off x="1717675" y="5189538"/>
            <a:ext cx="1073150" cy="152400"/>
            <a:chOff x="6757196" y="7872434"/>
            <a:chExt cx="1073158" cy="153323"/>
          </a:xfrm>
        </p:grpSpPr>
        <p:cxnSp>
          <p:nvCxnSpPr>
            <p:cNvPr id="95549" name="Прямая соединительная линия 176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50" name="Прямая соединительная линия 177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51" name="Прямая соединительная линия 178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52" name="Прямая соединительная линия 179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53" name="Прямая соединительная линия 180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54" name="Прямая соединительная линия 181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55" name="Прямая соединительная линия 182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56" name="Прямая соединительная линия 183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57" name="Прямая соединительная линия 184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50" name="TextBox 188"/>
          <p:cNvSpPr txBox="1">
            <a:spLocks noChangeArrowheads="1"/>
          </p:cNvSpPr>
          <p:nvPr/>
        </p:nvSpPr>
        <p:spPr bwMode="auto">
          <a:xfrm>
            <a:off x="2465388" y="8832850"/>
            <a:ext cx="18573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600"/>
              <a:t>R </a:t>
            </a:r>
            <a:r>
              <a:rPr lang="ru-RU" sz="1600"/>
              <a:t>= 25 000 м</a:t>
            </a:r>
            <a:r>
              <a:rPr lang="en-US" sz="1600"/>
              <a:t> </a:t>
            </a:r>
            <a:endParaRPr lang="ru-RU" sz="1600"/>
          </a:p>
        </p:txBody>
      </p:sp>
      <p:grpSp>
        <p:nvGrpSpPr>
          <p:cNvPr id="95251" name="Group 40"/>
          <p:cNvGrpSpPr>
            <a:grpSpLocks/>
          </p:cNvGrpSpPr>
          <p:nvPr/>
        </p:nvGrpSpPr>
        <p:grpSpPr bwMode="auto">
          <a:xfrm>
            <a:off x="1250950" y="9099550"/>
            <a:ext cx="403225" cy="334963"/>
            <a:chOff x="3949" y="2759"/>
            <a:chExt cx="116" cy="85"/>
          </a:xfrm>
        </p:grpSpPr>
        <p:sp>
          <p:nvSpPr>
            <p:cNvPr id="95547" name="Oval 41"/>
            <p:cNvSpPr>
              <a:spLocks noChangeArrowheads="1"/>
            </p:cNvSpPr>
            <p:nvPr/>
          </p:nvSpPr>
          <p:spPr bwMode="auto">
            <a:xfrm>
              <a:off x="3949" y="2759"/>
              <a:ext cx="116" cy="85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2900" b="0"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95548" name="Rectangle 42"/>
            <p:cNvSpPr>
              <a:spLocks noChangeArrowheads="1"/>
            </p:cNvSpPr>
            <p:nvPr/>
          </p:nvSpPr>
          <p:spPr bwMode="auto">
            <a:xfrm>
              <a:off x="3993" y="2759"/>
              <a:ext cx="30" cy="85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2900" b="0">
                <a:latin typeface="Calibri" pitchFamily="34" charset="0"/>
                <a:cs typeface="Times New Roman" pitchFamily="18" charset="0"/>
              </a:endParaRPr>
            </a:p>
          </p:txBody>
        </p:sp>
      </p:grpSp>
      <p:grpSp>
        <p:nvGrpSpPr>
          <p:cNvPr id="95252" name="Группа 153"/>
          <p:cNvGrpSpPr>
            <a:grpSpLocks/>
          </p:cNvGrpSpPr>
          <p:nvPr/>
        </p:nvGrpSpPr>
        <p:grpSpPr bwMode="auto">
          <a:xfrm rot="-10522442">
            <a:off x="3690938" y="8256588"/>
            <a:ext cx="1073150" cy="152400"/>
            <a:chOff x="6757196" y="7872434"/>
            <a:chExt cx="1073158" cy="153323"/>
          </a:xfrm>
        </p:grpSpPr>
        <p:cxnSp>
          <p:nvCxnSpPr>
            <p:cNvPr id="95538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39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40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41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42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43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44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45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46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53" name="Группа 153"/>
          <p:cNvGrpSpPr>
            <a:grpSpLocks/>
          </p:cNvGrpSpPr>
          <p:nvPr/>
        </p:nvGrpSpPr>
        <p:grpSpPr bwMode="auto">
          <a:xfrm rot="10569289">
            <a:off x="4770438" y="8256588"/>
            <a:ext cx="1073150" cy="152400"/>
            <a:chOff x="6757196" y="7872434"/>
            <a:chExt cx="1073158" cy="153323"/>
          </a:xfrm>
        </p:grpSpPr>
        <p:cxnSp>
          <p:nvCxnSpPr>
            <p:cNvPr id="95529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30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31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32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33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34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35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36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37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54" name="Группа 153"/>
          <p:cNvGrpSpPr>
            <a:grpSpLocks/>
          </p:cNvGrpSpPr>
          <p:nvPr/>
        </p:nvGrpSpPr>
        <p:grpSpPr bwMode="auto">
          <a:xfrm rot="10569289">
            <a:off x="5849938" y="8185150"/>
            <a:ext cx="1073150" cy="152400"/>
            <a:chOff x="6757196" y="7872434"/>
            <a:chExt cx="1073158" cy="153323"/>
          </a:xfrm>
        </p:grpSpPr>
        <p:cxnSp>
          <p:nvCxnSpPr>
            <p:cNvPr id="95520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21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22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23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24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25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26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27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28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55" name="Группа 153"/>
          <p:cNvGrpSpPr>
            <a:grpSpLocks/>
          </p:cNvGrpSpPr>
          <p:nvPr/>
        </p:nvGrpSpPr>
        <p:grpSpPr bwMode="auto">
          <a:xfrm rot="10569289">
            <a:off x="6931025" y="8113713"/>
            <a:ext cx="1073150" cy="152400"/>
            <a:chOff x="6757196" y="7872434"/>
            <a:chExt cx="1073158" cy="153323"/>
          </a:xfrm>
        </p:grpSpPr>
        <p:cxnSp>
          <p:nvCxnSpPr>
            <p:cNvPr id="95511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12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13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14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15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16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17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18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19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56" name="Группа 153"/>
          <p:cNvGrpSpPr>
            <a:grpSpLocks/>
          </p:cNvGrpSpPr>
          <p:nvPr/>
        </p:nvGrpSpPr>
        <p:grpSpPr bwMode="auto">
          <a:xfrm rot="10569289">
            <a:off x="8010525" y="8040688"/>
            <a:ext cx="1073150" cy="152400"/>
            <a:chOff x="6757196" y="7872434"/>
            <a:chExt cx="1073158" cy="153323"/>
          </a:xfrm>
        </p:grpSpPr>
        <p:cxnSp>
          <p:nvCxnSpPr>
            <p:cNvPr id="95502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03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04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05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06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07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08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09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10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57" name="Группа 153"/>
          <p:cNvGrpSpPr>
            <a:grpSpLocks/>
          </p:cNvGrpSpPr>
          <p:nvPr/>
        </p:nvGrpSpPr>
        <p:grpSpPr bwMode="auto">
          <a:xfrm rot="9370302">
            <a:off x="9091613" y="7753350"/>
            <a:ext cx="1073150" cy="152400"/>
            <a:chOff x="6757196" y="7872434"/>
            <a:chExt cx="1073158" cy="153323"/>
          </a:xfrm>
        </p:grpSpPr>
        <p:cxnSp>
          <p:nvCxnSpPr>
            <p:cNvPr id="95493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94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95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96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97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98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99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00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501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58" name="Группа 153"/>
          <p:cNvGrpSpPr>
            <a:grpSpLocks/>
          </p:cNvGrpSpPr>
          <p:nvPr/>
        </p:nvGrpSpPr>
        <p:grpSpPr bwMode="auto">
          <a:xfrm rot="4684841">
            <a:off x="9855200" y="5045075"/>
            <a:ext cx="1073150" cy="152400"/>
            <a:chOff x="6757196" y="7872434"/>
            <a:chExt cx="1073158" cy="153323"/>
          </a:xfrm>
        </p:grpSpPr>
        <p:cxnSp>
          <p:nvCxnSpPr>
            <p:cNvPr id="95484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85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86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87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88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89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90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91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92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59" name="Группа 153"/>
          <p:cNvGrpSpPr>
            <a:grpSpLocks/>
          </p:cNvGrpSpPr>
          <p:nvPr/>
        </p:nvGrpSpPr>
        <p:grpSpPr bwMode="auto">
          <a:xfrm rot="2246620">
            <a:off x="9307513" y="4152900"/>
            <a:ext cx="1073150" cy="152400"/>
            <a:chOff x="6757196" y="7872434"/>
            <a:chExt cx="1073158" cy="153323"/>
          </a:xfrm>
        </p:grpSpPr>
        <p:cxnSp>
          <p:nvCxnSpPr>
            <p:cNvPr id="95475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76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77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78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79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80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81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82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83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60" name="Группа 153"/>
          <p:cNvGrpSpPr>
            <a:grpSpLocks/>
          </p:cNvGrpSpPr>
          <p:nvPr/>
        </p:nvGrpSpPr>
        <p:grpSpPr bwMode="auto">
          <a:xfrm rot="2246620">
            <a:off x="8442325" y="3505200"/>
            <a:ext cx="1073150" cy="152400"/>
            <a:chOff x="6757196" y="7872434"/>
            <a:chExt cx="1073158" cy="153323"/>
          </a:xfrm>
        </p:grpSpPr>
        <p:cxnSp>
          <p:nvCxnSpPr>
            <p:cNvPr id="95466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7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8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9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70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71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72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73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74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61" name="Группа 153"/>
          <p:cNvGrpSpPr>
            <a:grpSpLocks/>
          </p:cNvGrpSpPr>
          <p:nvPr/>
        </p:nvGrpSpPr>
        <p:grpSpPr bwMode="auto">
          <a:xfrm rot="2246620">
            <a:off x="7578725" y="2855913"/>
            <a:ext cx="1073150" cy="152400"/>
            <a:chOff x="6757196" y="7872434"/>
            <a:chExt cx="1073158" cy="153323"/>
          </a:xfrm>
        </p:grpSpPr>
        <p:cxnSp>
          <p:nvCxnSpPr>
            <p:cNvPr id="95457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58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59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0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1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2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3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4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65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62" name="Группа 153"/>
          <p:cNvGrpSpPr>
            <a:grpSpLocks/>
          </p:cNvGrpSpPr>
          <p:nvPr/>
        </p:nvGrpSpPr>
        <p:grpSpPr bwMode="auto">
          <a:xfrm rot="558124">
            <a:off x="6570663" y="2424113"/>
            <a:ext cx="1073150" cy="152400"/>
            <a:chOff x="6757196" y="7872434"/>
            <a:chExt cx="1073158" cy="153323"/>
          </a:xfrm>
        </p:grpSpPr>
        <p:cxnSp>
          <p:nvCxnSpPr>
            <p:cNvPr id="95448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49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50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51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52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53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54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55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56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63" name="Группа 153"/>
          <p:cNvGrpSpPr>
            <a:grpSpLocks/>
          </p:cNvGrpSpPr>
          <p:nvPr/>
        </p:nvGrpSpPr>
        <p:grpSpPr bwMode="auto">
          <a:xfrm rot="558124">
            <a:off x="5491163" y="2208213"/>
            <a:ext cx="1073150" cy="152400"/>
            <a:chOff x="6757196" y="7872434"/>
            <a:chExt cx="1073158" cy="153323"/>
          </a:xfrm>
        </p:grpSpPr>
        <p:cxnSp>
          <p:nvCxnSpPr>
            <p:cNvPr id="95439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40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41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42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43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44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45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46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47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64" name="Группа 153"/>
          <p:cNvGrpSpPr>
            <a:grpSpLocks/>
          </p:cNvGrpSpPr>
          <p:nvPr/>
        </p:nvGrpSpPr>
        <p:grpSpPr bwMode="auto">
          <a:xfrm rot="558124">
            <a:off x="5491163" y="2216150"/>
            <a:ext cx="1073150" cy="136525"/>
            <a:chOff x="6757196" y="7872434"/>
            <a:chExt cx="1073158" cy="153323"/>
          </a:xfrm>
        </p:grpSpPr>
        <p:cxnSp>
          <p:nvCxnSpPr>
            <p:cNvPr id="95430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31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32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33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34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35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36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37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38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65" name="Группа 153"/>
          <p:cNvGrpSpPr>
            <a:grpSpLocks/>
          </p:cNvGrpSpPr>
          <p:nvPr/>
        </p:nvGrpSpPr>
        <p:grpSpPr bwMode="auto">
          <a:xfrm rot="558124">
            <a:off x="4410075" y="2063750"/>
            <a:ext cx="1073150" cy="136525"/>
            <a:chOff x="6757196" y="7872434"/>
            <a:chExt cx="1073158" cy="153323"/>
          </a:xfrm>
        </p:grpSpPr>
        <p:cxnSp>
          <p:nvCxnSpPr>
            <p:cNvPr id="95421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22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23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24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25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26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27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28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29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66" name="Группа 153"/>
          <p:cNvGrpSpPr>
            <a:grpSpLocks/>
          </p:cNvGrpSpPr>
          <p:nvPr/>
        </p:nvGrpSpPr>
        <p:grpSpPr bwMode="auto">
          <a:xfrm rot="-647591">
            <a:off x="3257550" y="2063750"/>
            <a:ext cx="1073150" cy="136525"/>
            <a:chOff x="6757196" y="7872434"/>
            <a:chExt cx="1073158" cy="153323"/>
          </a:xfrm>
        </p:grpSpPr>
        <p:cxnSp>
          <p:nvCxnSpPr>
            <p:cNvPr id="95412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13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14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15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16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17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18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19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20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67" name="Группа 153"/>
          <p:cNvGrpSpPr>
            <a:grpSpLocks/>
          </p:cNvGrpSpPr>
          <p:nvPr/>
        </p:nvGrpSpPr>
        <p:grpSpPr bwMode="auto">
          <a:xfrm rot="-1202358">
            <a:off x="1689100" y="2438400"/>
            <a:ext cx="1577975" cy="144463"/>
            <a:chOff x="6757196" y="7872434"/>
            <a:chExt cx="1073158" cy="153323"/>
          </a:xfrm>
        </p:grpSpPr>
        <p:cxnSp>
          <p:nvCxnSpPr>
            <p:cNvPr id="95403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04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05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06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07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08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09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10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411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68" name="Полилиния 125"/>
          <p:cNvSpPr>
            <a:spLocks noChangeArrowheads="1"/>
          </p:cNvSpPr>
          <p:nvPr/>
        </p:nvSpPr>
        <p:spPr bwMode="auto">
          <a:xfrm rot="1265559">
            <a:off x="6977063" y="1200150"/>
            <a:ext cx="3335337" cy="933450"/>
          </a:xfrm>
          <a:custGeom>
            <a:avLst/>
            <a:gdLst>
              <a:gd name="T0" fmla="*/ 96836 w 3335048"/>
              <a:gd name="T1" fmla="*/ 609600 h 933450"/>
              <a:gd name="T2" fmla="*/ 115958 w 3335048"/>
              <a:gd name="T3" fmla="*/ 552450 h 933450"/>
              <a:gd name="T4" fmla="*/ 173288 w 3335048"/>
              <a:gd name="T5" fmla="*/ 533400 h 933450"/>
              <a:gd name="T6" fmla="*/ 230618 w 3335048"/>
              <a:gd name="T7" fmla="*/ 495300 h 933450"/>
              <a:gd name="T8" fmla="*/ 345278 w 3335048"/>
              <a:gd name="T9" fmla="*/ 457200 h 933450"/>
              <a:gd name="T10" fmla="*/ 555476 w 3335048"/>
              <a:gd name="T11" fmla="*/ 514350 h 933450"/>
              <a:gd name="T12" fmla="*/ 689258 w 3335048"/>
              <a:gd name="T13" fmla="*/ 571500 h 933450"/>
              <a:gd name="T14" fmla="*/ 994994 w 3335048"/>
              <a:gd name="T15" fmla="*/ 552450 h 933450"/>
              <a:gd name="T16" fmla="*/ 1186106 w 3335048"/>
              <a:gd name="T17" fmla="*/ 495300 h 933450"/>
              <a:gd name="T18" fmla="*/ 1243436 w 3335048"/>
              <a:gd name="T19" fmla="*/ 476250 h 933450"/>
              <a:gd name="T20" fmla="*/ 1472736 w 3335048"/>
              <a:gd name="T21" fmla="*/ 323850 h 933450"/>
              <a:gd name="T22" fmla="*/ 1530061 w 3335048"/>
              <a:gd name="T23" fmla="*/ 285750 h 933450"/>
              <a:gd name="T24" fmla="*/ 1644712 w 3335048"/>
              <a:gd name="T25" fmla="*/ 247650 h 933450"/>
              <a:gd name="T26" fmla="*/ 1759370 w 3335048"/>
              <a:gd name="T27" fmla="*/ 190500 h 933450"/>
              <a:gd name="T28" fmla="*/ 1874030 w 3335048"/>
              <a:gd name="T29" fmla="*/ 133350 h 933450"/>
              <a:gd name="T30" fmla="*/ 2046020 w 3335048"/>
              <a:gd name="T31" fmla="*/ 114300 h 933450"/>
              <a:gd name="T32" fmla="*/ 2122472 w 3335048"/>
              <a:gd name="T33" fmla="*/ 95250 h 933450"/>
              <a:gd name="T34" fmla="*/ 2447330 w 3335048"/>
              <a:gd name="T35" fmla="*/ 57150 h 933450"/>
              <a:gd name="T36" fmla="*/ 2581080 w 3335048"/>
              <a:gd name="T37" fmla="*/ 19050 h 933450"/>
              <a:gd name="T38" fmla="*/ 2638407 w 3335048"/>
              <a:gd name="T39" fmla="*/ 0 h 933450"/>
              <a:gd name="T40" fmla="*/ 3020588 w 3335048"/>
              <a:gd name="T41" fmla="*/ 19050 h 933450"/>
              <a:gd name="T42" fmla="*/ 3077925 w 3335048"/>
              <a:gd name="T43" fmla="*/ 38100 h 933450"/>
              <a:gd name="T44" fmla="*/ 3135238 w 3335048"/>
              <a:gd name="T45" fmla="*/ 76200 h 933450"/>
              <a:gd name="T46" fmla="*/ 3211704 w 3335048"/>
              <a:gd name="T47" fmla="*/ 114300 h 933450"/>
              <a:gd name="T48" fmla="*/ 3326354 w 3335048"/>
              <a:gd name="T49" fmla="*/ 228600 h 933450"/>
              <a:gd name="T50" fmla="*/ 3345446 w 3335048"/>
              <a:gd name="T51" fmla="*/ 285750 h 933450"/>
              <a:gd name="T52" fmla="*/ 3326354 w 3335048"/>
              <a:gd name="T53" fmla="*/ 342900 h 933450"/>
              <a:gd name="T54" fmla="*/ 3230796 w 3335048"/>
              <a:gd name="T55" fmla="*/ 438150 h 933450"/>
              <a:gd name="T56" fmla="*/ 3116146 w 3335048"/>
              <a:gd name="T57" fmla="*/ 476250 h 933450"/>
              <a:gd name="T58" fmla="*/ 2944143 w 3335048"/>
              <a:gd name="T59" fmla="*/ 533400 h 933450"/>
              <a:gd name="T60" fmla="*/ 2886848 w 3335048"/>
              <a:gd name="T61" fmla="*/ 552450 h 933450"/>
              <a:gd name="T62" fmla="*/ 2695728 w 3335048"/>
              <a:gd name="T63" fmla="*/ 628650 h 933450"/>
              <a:gd name="T64" fmla="*/ 2638407 w 3335048"/>
              <a:gd name="T65" fmla="*/ 647700 h 933450"/>
              <a:gd name="T66" fmla="*/ 2466432 w 3335048"/>
              <a:gd name="T67" fmla="*/ 723900 h 933450"/>
              <a:gd name="T68" fmla="*/ 1644712 w 3335048"/>
              <a:gd name="T69" fmla="*/ 742950 h 933450"/>
              <a:gd name="T70" fmla="*/ 1530061 w 3335048"/>
              <a:gd name="T71" fmla="*/ 781050 h 933450"/>
              <a:gd name="T72" fmla="*/ 1415411 w 3335048"/>
              <a:gd name="T73" fmla="*/ 876300 h 933450"/>
              <a:gd name="T74" fmla="*/ 1281644 w 3335048"/>
              <a:gd name="T75" fmla="*/ 914400 h 933450"/>
              <a:gd name="T76" fmla="*/ 1224314 w 3335048"/>
              <a:gd name="T77" fmla="*/ 933450 h 933450"/>
              <a:gd name="T78" fmla="*/ 1052324 w 3335048"/>
              <a:gd name="T79" fmla="*/ 914400 h 933450"/>
              <a:gd name="T80" fmla="*/ 994994 w 3335048"/>
              <a:gd name="T81" fmla="*/ 895350 h 933450"/>
              <a:gd name="T82" fmla="*/ 918552 w 3335048"/>
              <a:gd name="T83" fmla="*/ 876300 h 933450"/>
              <a:gd name="T84" fmla="*/ 651014 w 3335048"/>
              <a:gd name="T85" fmla="*/ 895350 h 933450"/>
              <a:gd name="T86" fmla="*/ 593688 w 3335048"/>
              <a:gd name="T87" fmla="*/ 914400 h 933450"/>
              <a:gd name="T88" fmla="*/ 249740 w 3335048"/>
              <a:gd name="T89" fmla="*/ 895350 h 933450"/>
              <a:gd name="T90" fmla="*/ 192410 w 3335048"/>
              <a:gd name="T91" fmla="*/ 876300 h 933450"/>
              <a:gd name="T92" fmla="*/ 96836 w 3335048"/>
              <a:gd name="T93" fmla="*/ 857250 h 933450"/>
              <a:gd name="T94" fmla="*/ 39506 w 3335048"/>
              <a:gd name="T95" fmla="*/ 800100 h 933450"/>
              <a:gd name="T96" fmla="*/ 39506 w 3335048"/>
              <a:gd name="T97" fmla="*/ 666750 h 933450"/>
              <a:gd name="T98" fmla="*/ 96836 w 3335048"/>
              <a:gd name="T99" fmla="*/ 647700 h 933450"/>
              <a:gd name="T100" fmla="*/ 115958 w 3335048"/>
              <a:gd name="T101" fmla="*/ 552450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5269" name="Line 491"/>
          <p:cNvSpPr>
            <a:spLocks noChangeShapeType="1"/>
          </p:cNvSpPr>
          <p:nvPr/>
        </p:nvSpPr>
        <p:spPr bwMode="auto">
          <a:xfrm flipH="1" flipV="1">
            <a:off x="5707063" y="8256588"/>
            <a:ext cx="141287" cy="652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5270" name="Line 492"/>
          <p:cNvSpPr>
            <a:spLocks noChangeShapeType="1"/>
          </p:cNvSpPr>
          <p:nvPr/>
        </p:nvSpPr>
        <p:spPr bwMode="auto">
          <a:xfrm>
            <a:off x="1673225" y="9264650"/>
            <a:ext cx="2952750" cy="730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5271" name="Line 556"/>
          <p:cNvSpPr>
            <a:spLocks noChangeShapeType="1"/>
          </p:cNvSpPr>
          <p:nvPr/>
        </p:nvSpPr>
        <p:spPr bwMode="auto">
          <a:xfrm flipV="1">
            <a:off x="10242550" y="4286250"/>
            <a:ext cx="784225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5272" name="Line 561"/>
          <p:cNvSpPr>
            <a:spLocks noChangeShapeType="1"/>
          </p:cNvSpPr>
          <p:nvPr/>
        </p:nvSpPr>
        <p:spPr bwMode="auto">
          <a:xfrm flipV="1">
            <a:off x="4986338" y="6096000"/>
            <a:ext cx="0" cy="1444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5273" name="Line 562"/>
          <p:cNvSpPr>
            <a:spLocks noChangeShapeType="1"/>
          </p:cNvSpPr>
          <p:nvPr/>
        </p:nvSpPr>
        <p:spPr bwMode="auto">
          <a:xfrm flipV="1">
            <a:off x="4699000" y="6096000"/>
            <a:ext cx="0" cy="14446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5274" name="Line 563"/>
          <p:cNvSpPr>
            <a:spLocks noChangeShapeType="1"/>
          </p:cNvSpPr>
          <p:nvPr/>
        </p:nvSpPr>
        <p:spPr bwMode="auto">
          <a:xfrm flipH="1">
            <a:off x="4699000" y="6169025"/>
            <a:ext cx="287338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95275" name="Group 567"/>
          <p:cNvGrpSpPr>
            <a:grpSpLocks/>
          </p:cNvGrpSpPr>
          <p:nvPr/>
        </p:nvGrpSpPr>
        <p:grpSpPr bwMode="auto">
          <a:xfrm rot="-749454">
            <a:off x="5346700" y="6024563"/>
            <a:ext cx="287338" cy="144462"/>
            <a:chOff x="3079" y="3840"/>
            <a:chExt cx="181" cy="91"/>
          </a:xfrm>
        </p:grpSpPr>
        <p:sp>
          <p:nvSpPr>
            <p:cNvPr id="95400" name="Line 564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401" name="Line 565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402" name="Line 566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5276" name="Group 568"/>
          <p:cNvGrpSpPr>
            <a:grpSpLocks/>
          </p:cNvGrpSpPr>
          <p:nvPr/>
        </p:nvGrpSpPr>
        <p:grpSpPr bwMode="auto">
          <a:xfrm rot="-5776548">
            <a:off x="1630363" y="3619500"/>
            <a:ext cx="787400" cy="123825"/>
            <a:chOff x="3079" y="3840"/>
            <a:chExt cx="181" cy="91"/>
          </a:xfrm>
        </p:grpSpPr>
        <p:sp>
          <p:nvSpPr>
            <p:cNvPr id="95397" name="Line 569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398" name="Line 570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399" name="Line 571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5277" name="TextBox 188"/>
          <p:cNvSpPr txBox="1">
            <a:spLocks noChangeArrowheads="1"/>
          </p:cNvSpPr>
          <p:nvPr/>
        </p:nvSpPr>
        <p:spPr bwMode="auto">
          <a:xfrm rot="-1450746">
            <a:off x="10026650" y="3863975"/>
            <a:ext cx="18573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600"/>
              <a:t>R </a:t>
            </a:r>
            <a:r>
              <a:rPr lang="ru-RU" sz="1600"/>
              <a:t>= 600 м</a:t>
            </a:r>
            <a:r>
              <a:rPr lang="en-US" sz="1600"/>
              <a:t> </a:t>
            </a:r>
            <a:endParaRPr lang="ru-RU" sz="1600"/>
          </a:p>
        </p:txBody>
      </p:sp>
      <p:sp>
        <p:nvSpPr>
          <p:cNvPr id="95278" name="Line 578"/>
          <p:cNvSpPr>
            <a:spLocks noChangeShapeType="1"/>
          </p:cNvSpPr>
          <p:nvPr/>
        </p:nvSpPr>
        <p:spPr bwMode="auto">
          <a:xfrm rot="19508732" flipV="1">
            <a:off x="7634288" y="2168525"/>
            <a:ext cx="1114425" cy="392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5279" name="TextBox 188"/>
          <p:cNvSpPr txBox="1">
            <a:spLocks noChangeArrowheads="1"/>
          </p:cNvSpPr>
          <p:nvPr/>
        </p:nvSpPr>
        <p:spPr bwMode="auto">
          <a:xfrm rot="-3087228">
            <a:off x="7322344" y="1672432"/>
            <a:ext cx="18573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600"/>
              <a:t>R </a:t>
            </a:r>
            <a:r>
              <a:rPr lang="ru-RU" sz="1600"/>
              <a:t>= 450 м</a:t>
            </a:r>
            <a:r>
              <a:rPr lang="en-US" sz="1600"/>
              <a:t> </a:t>
            </a:r>
            <a:endParaRPr lang="ru-RU" sz="1600"/>
          </a:p>
        </p:txBody>
      </p:sp>
      <p:cxnSp>
        <p:nvCxnSpPr>
          <p:cNvPr id="95280" name="Прямая соединительная линия 119"/>
          <p:cNvCxnSpPr>
            <a:cxnSpLocks noChangeShapeType="1"/>
          </p:cNvCxnSpPr>
          <p:nvPr/>
        </p:nvCxnSpPr>
        <p:spPr bwMode="auto">
          <a:xfrm flipV="1">
            <a:off x="1890713" y="2568575"/>
            <a:ext cx="5472112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81" name="Прямая соединительная линия 120"/>
          <p:cNvCxnSpPr>
            <a:cxnSpLocks noChangeShapeType="1"/>
          </p:cNvCxnSpPr>
          <p:nvPr/>
        </p:nvCxnSpPr>
        <p:spPr bwMode="auto">
          <a:xfrm rot="16200000" flipH="1">
            <a:off x="7121525" y="2809875"/>
            <a:ext cx="3219450" cy="273685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82" name="Прямая соединительная линия 121"/>
          <p:cNvCxnSpPr>
            <a:cxnSpLocks noChangeShapeType="1"/>
          </p:cNvCxnSpPr>
          <p:nvPr/>
        </p:nvCxnSpPr>
        <p:spPr bwMode="auto">
          <a:xfrm rot="16200000" flipH="1">
            <a:off x="-653256" y="5112544"/>
            <a:ext cx="5472113" cy="384175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83" name="Прямая соединительная линия 122"/>
          <p:cNvCxnSpPr>
            <a:cxnSpLocks noChangeShapeType="1"/>
          </p:cNvCxnSpPr>
          <p:nvPr/>
        </p:nvCxnSpPr>
        <p:spPr bwMode="auto">
          <a:xfrm flipV="1">
            <a:off x="2274888" y="7862888"/>
            <a:ext cx="3721100" cy="17780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84" name="Прямая соединительная линия 123"/>
          <p:cNvCxnSpPr>
            <a:cxnSpLocks noChangeShapeType="1"/>
          </p:cNvCxnSpPr>
          <p:nvPr/>
        </p:nvCxnSpPr>
        <p:spPr bwMode="auto">
          <a:xfrm>
            <a:off x="6059488" y="7862888"/>
            <a:ext cx="3783012" cy="1587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85" name="Прямая соединительная линия 124"/>
          <p:cNvCxnSpPr>
            <a:cxnSpLocks noChangeShapeType="1"/>
          </p:cNvCxnSpPr>
          <p:nvPr/>
        </p:nvCxnSpPr>
        <p:spPr bwMode="auto">
          <a:xfrm rot="5400000">
            <a:off x="8963025" y="6667500"/>
            <a:ext cx="2016125" cy="257175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5286" name="AutoShape 252"/>
          <p:cNvSpPr>
            <a:spLocks noChangeArrowheads="1"/>
          </p:cNvSpPr>
          <p:nvPr/>
        </p:nvSpPr>
        <p:spPr bwMode="auto">
          <a:xfrm>
            <a:off x="665163" y="6888163"/>
            <a:ext cx="3478212" cy="744537"/>
          </a:xfrm>
          <a:prstGeom prst="wedgeRectCallout">
            <a:avLst>
              <a:gd name="adj1" fmla="val -41731"/>
              <a:gd name="adj2" fmla="val -185509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 dirty="0">
                <a:cs typeface="Times New Roman" pitchFamily="18" charset="0"/>
              </a:rPr>
              <a:t>р. Оса</a:t>
            </a:r>
          </a:p>
          <a:p>
            <a:pPr defTabSz="1790700"/>
            <a:r>
              <a:rPr lang="ru-RU" sz="1000" b="0" i="1" dirty="0">
                <a:cs typeface="Times New Roman" pitchFamily="18" charset="0"/>
              </a:rPr>
              <a:t>Длинна берега пригодного для забора воды – 1650 м.</a:t>
            </a:r>
          </a:p>
          <a:p>
            <a:pPr defTabSz="1790700"/>
            <a:r>
              <a:rPr lang="en-US" sz="1000" b="0" i="1" dirty="0">
                <a:cs typeface="Times New Roman" pitchFamily="18" charset="0"/>
              </a:rPr>
              <a:t>V </a:t>
            </a:r>
            <a:r>
              <a:rPr lang="ru-RU" sz="1000" b="0" i="1" dirty="0" err="1">
                <a:cs typeface="Times New Roman" pitchFamily="18" charset="0"/>
              </a:rPr>
              <a:t>воды=</a:t>
            </a:r>
            <a:r>
              <a:rPr lang="ru-RU" sz="1000" b="0" i="1" dirty="0">
                <a:cs typeface="Times New Roman" pitchFamily="18" charset="0"/>
              </a:rPr>
              <a:t> 10000000 куб.м</a:t>
            </a:r>
          </a:p>
          <a:p>
            <a:pPr defTabSz="1790700"/>
            <a:r>
              <a:rPr lang="ru-RU" sz="1000" i="1" dirty="0">
                <a:cs typeface="Times New Roman" pitchFamily="18" charset="0"/>
              </a:rPr>
              <a:t>Возможно использовать для забора воды Бе-200 </a:t>
            </a:r>
            <a:r>
              <a:rPr lang="ru-RU" sz="1000" i="1" dirty="0" err="1">
                <a:cs typeface="Times New Roman" pitchFamily="18" charset="0"/>
              </a:rPr>
              <a:t>чс</a:t>
            </a:r>
            <a:endParaRPr lang="ru-RU" sz="1000" i="1" dirty="0">
              <a:cs typeface="Times New Roman" pitchFamily="18" charset="0"/>
            </a:endParaRPr>
          </a:p>
        </p:txBody>
      </p:sp>
      <p:grpSp>
        <p:nvGrpSpPr>
          <p:cNvPr id="95287" name="Группа 153"/>
          <p:cNvGrpSpPr>
            <a:grpSpLocks/>
          </p:cNvGrpSpPr>
          <p:nvPr/>
        </p:nvGrpSpPr>
        <p:grpSpPr bwMode="auto">
          <a:xfrm rot="5047700">
            <a:off x="10380663" y="2033588"/>
            <a:ext cx="1073150" cy="152400"/>
            <a:chOff x="6757196" y="7872434"/>
            <a:chExt cx="1073158" cy="153323"/>
          </a:xfrm>
        </p:grpSpPr>
        <p:cxnSp>
          <p:nvCxnSpPr>
            <p:cNvPr id="95388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9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90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91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92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93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94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95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96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88" name="Группа 153"/>
          <p:cNvGrpSpPr>
            <a:grpSpLocks/>
          </p:cNvGrpSpPr>
          <p:nvPr/>
        </p:nvGrpSpPr>
        <p:grpSpPr bwMode="auto">
          <a:xfrm rot="5047700">
            <a:off x="10502900" y="3100388"/>
            <a:ext cx="1073150" cy="152400"/>
            <a:chOff x="6757196" y="7872434"/>
            <a:chExt cx="1073158" cy="153323"/>
          </a:xfrm>
        </p:grpSpPr>
        <p:cxnSp>
          <p:nvCxnSpPr>
            <p:cNvPr id="95379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0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1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2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3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4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5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6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87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89" name="Группа 153"/>
          <p:cNvGrpSpPr>
            <a:grpSpLocks/>
          </p:cNvGrpSpPr>
          <p:nvPr/>
        </p:nvGrpSpPr>
        <p:grpSpPr bwMode="auto">
          <a:xfrm rot="5047700">
            <a:off x="10574338" y="4179888"/>
            <a:ext cx="1073150" cy="152400"/>
            <a:chOff x="6757196" y="7872434"/>
            <a:chExt cx="1073158" cy="153323"/>
          </a:xfrm>
        </p:grpSpPr>
        <p:cxnSp>
          <p:nvCxnSpPr>
            <p:cNvPr id="95370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1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2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3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4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5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6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7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78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90" name="Группа 153"/>
          <p:cNvGrpSpPr>
            <a:grpSpLocks/>
          </p:cNvGrpSpPr>
          <p:nvPr/>
        </p:nvGrpSpPr>
        <p:grpSpPr bwMode="auto">
          <a:xfrm rot="1273433">
            <a:off x="7291388" y="1847850"/>
            <a:ext cx="1073150" cy="152400"/>
            <a:chOff x="6757196" y="7872434"/>
            <a:chExt cx="1073158" cy="153323"/>
          </a:xfrm>
        </p:grpSpPr>
        <p:cxnSp>
          <p:nvCxnSpPr>
            <p:cNvPr id="95361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62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63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64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65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66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67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68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69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91" name="Группа 153"/>
          <p:cNvGrpSpPr>
            <a:grpSpLocks/>
          </p:cNvGrpSpPr>
          <p:nvPr/>
        </p:nvGrpSpPr>
        <p:grpSpPr bwMode="auto">
          <a:xfrm rot="1273433">
            <a:off x="8299450" y="2279650"/>
            <a:ext cx="1073150" cy="138113"/>
            <a:chOff x="6757196" y="7872434"/>
            <a:chExt cx="1073158" cy="153323"/>
          </a:xfrm>
        </p:grpSpPr>
        <p:cxnSp>
          <p:nvCxnSpPr>
            <p:cNvPr id="95352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53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54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55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56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57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58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59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60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292" name="Group 493"/>
          <p:cNvGrpSpPr>
            <a:grpSpLocks/>
          </p:cNvGrpSpPr>
          <p:nvPr/>
        </p:nvGrpSpPr>
        <p:grpSpPr bwMode="auto">
          <a:xfrm>
            <a:off x="8586788" y="2424113"/>
            <a:ext cx="2055812" cy="708025"/>
            <a:chOff x="5888" y="1772"/>
            <a:chExt cx="1295" cy="446"/>
          </a:xfrm>
        </p:grpSpPr>
        <p:sp>
          <p:nvSpPr>
            <p:cNvPr id="95350" name="Овал 127"/>
            <p:cNvSpPr>
              <a:spLocks noChangeArrowheads="1"/>
            </p:cNvSpPr>
            <p:nvPr/>
          </p:nvSpPr>
          <p:spPr bwMode="auto">
            <a:xfrm>
              <a:off x="5888" y="1772"/>
              <a:ext cx="1283" cy="446"/>
            </a:xfrm>
            <a:prstGeom prst="ellipse">
              <a:avLst/>
            </a:prstGeom>
            <a:solidFill>
              <a:srgbClr val="C3D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79179" tIns="89589" rIns="179179" bIns="89589" anchor="ctr"/>
            <a:lstStyle/>
            <a:p>
              <a:pPr algn="ctr" defTabSz="1781175"/>
              <a:endParaRPr lang="ru-RU" sz="1400" b="0">
                <a:solidFill>
                  <a:srgbClr val="FFFFFF"/>
                </a:solidFill>
              </a:endParaRPr>
            </a:p>
          </p:txBody>
        </p:sp>
        <p:sp>
          <p:nvSpPr>
            <p:cNvPr id="95351" name="Text Box 157"/>
            <p:cNvSpPr txBox="1">
              <a:spLocks noChangeArrowheads="1"/>
            </p:cNvSpPr>
            <p:nvPr/>
          </p:nvSpPr>
          <p:spPr bwMode="auto">
            <a:xfrm>
              <a:off x="5956" y="1893"/>
              <a:ext cx="1227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4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274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274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274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274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274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274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274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274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400"/>
                <a:t>Место отгона скота</a:t>
              </a:r>
            </a:p>
          </p:txBody>
        </p:sp>
      </p:grpSp>
      <p:sp>
        <p:nvSpPr>
          <p:cNvPr id="95293" name="AutoShape 252"/>
          <p:cNvSpPr>
            <a:spLocks noChangeArrowheads="1"/>
          </p:cNvSpPr>
          <p:nvPr/>
        </p:nvSpPr>
        <p:spPr bwMode="auto">
          <a:xfrm>
            <a:off x="1685892" y="5808663"/>
            <a:ext cx="2786082" cy="775441"/>
          </a:xfrm>
          <a:prstGeom prst="wedgeRectCallout">
            <a:avLst>
              <a:gd name="adj1" fmla="val 62202"/>
              <a:gd name="adj2" fmla="val -2744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900" dirty="0">
                <a:cs typeface="Times New Roman" pitchFamily="18" charset="0"/>
              </a:rPr>
              <a:t>Оз. Глубокое </a:t>
            </a:r>
            <a:endParaRPr lang="ru-RU" sz="900" dirty="0" smtClean="0">
              <a:cs typeface="Times New Roman" pitchFamily="18" charset="0"/>
            </a:endParaRPr>
          </a:p>
          <a:p>
            <a:pPr algn="ctr" defTabSz="1790700"/>
            <a:r>
              <a:rPr lang="ru-RU" sz="900" dirty="0" smtClean="0">
                <a:cs typeface="Times New Roman" pitchFamily="18" charset="0"/>
              </a:rPr>
              <a:t>Противопожарный </a:t>
            </a:r>
            <a:r>
              <a:rPr lang="ru-RU" sz="900" dirty="0" err="1" smtClean="0">
                <a:cs typeface="Times New Roman" pitchFamily="18" charset="0"/>
              </a:rPr>
              <a:t>водаем</a:t>
            </a:r>
            <a:endParaRPr lang="ru-RU" sz="900" dirty="0">
              <a:cs typeface="Times New Roman" pitchFamily="18" charset="0"/>
            </a:endParaRPr>
          </a:p>
          <a:p>
            <a:pPr algn="ctr" defTabSz="1790700"/>
            <a:r>
              <a:rPr lang="ru-RU" sz="800" b="0" i="1" dirty="0">
                <a:cs typeface="Times New Roman" pitchFamily="18" charset="0"/>
              </a:rPr>
              <a:t>Длинна берега пригодного для забора воды – 10 м.</a:t>
            </a:r>
          </a:p>
          <a:p>
            <a:pPr algn="ctr" defTabSz="1790700"/>
            <a:r>
              <a:rPr lang="en-US" sz="800" b="0" i="1" dirty="0">
                <a:cs typeface="Times New Roman" pitchFamily="18" charset="0"/>
              </a:rPr>
              <a:t>V </a:t>
            </a:r>
            <a:r>
              <a:rPr lang="ru-RU" sz="800" b="0" i="1" dirty="0" err="1">
                <a:cs typeface="Times New Roman" pitchFamily="18" charset="0"/>
              </a:rPr>
              <a:t>воды=</a:t>
            </a:r>
            <a:r>
              <a:rPr lang="ru-RU" sz="800" b="0" i="1" dirty="0">
                <a:cs typeface="Times New Roman" pitchFamily="18" charset="0"/>
              </a:rPr>
              <a:t> 10000 куб.м</a:t>
            </a:r>
          </a:p>
          <a:p>
            <a:pPr algn="ctr" defTabSz="1790700"/>
            <a:r>
              <a:rPr lang="ru-RU" sz="800" b="0" i="1" dirty="0">
                <a:cs typeface="Times New Roman" pitchFamily="18" charset="0"/>
              </a:rPr>
              <a:t>Возможно использовать для забора воды вертолетом</a:t>
            </a:r>
          </a:p>
        </p:txBody>
      </p:sp>
      <p:sp>
        <p:nvSpPr>
          <p:cNvPr id="95294" name="AutoShape 252"/>
          <p:cNvSpPr>
            <a:spLocks noChangeArrowheads="1"/>
          </p:cNvSpPr>
          <p:nvPr/>
        </p:nvSpPr>
        <p:spPr bwMode="auto">
          <a:xfrm>
            <a:off x="4841875" y="1200150"/>
            <a:ext cx="2128838" cy="503238"/>
          </a:xfrm>
          <a:prstGeom prst="wedgeRectCallout">
            <a:avLst>
              <a:gd name="adj1" fmla="val 78708"/>
              <a:gd name="adj2" fmla="val 83755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800" dirty="0">
                <a:cs typeface="Times New Roman" pitchFamily="18" charset="0"/>
              </a:rPr>
              <a:t>Минерализованная полоса.</a:t>
            </a:r>
          </a:p>
          <a:p>
            <a:pPr algn="ctr" defTabSz="1790700"/>
            <a:r>
              <a:rPr lang="ru-RU" sz="800" b="0" i="1" dirty="0">
                <a:cs typeface="Times New Roman" pitchFamily="18" charset="0"/>
              </a:rPr>
              <a:t>Ширина – 2,5 м.</a:t>
            </a:r>
          </a:p>
          <a:p>
            <a:pPr algn="ctr" defTabSz="1790700"/>
            <a:r>
              <a:rPr lang="ru-RU" sz="800" b="0" i="1" dirty="0">
                <a:cs typeface="Times New Roman" pitchFamily="18" charset="0"/>
              </a:rPr>
              <a:t>Длинна  - 1.6 км.</a:t>
            </a:r>
          </a:p>
        </p:txBody>
      </p:sp>
      <p:sp>
        <p:nvSpPr>
          <p:cNvPr id="95295" name="AutoShape 252"/>
          <p:cNvSpPr>
            <a:spLocks noChangeArrowheads="1"/>
          </p:cNvSpPr>
          <p:nvPr/>
        </p:nvSpPr>
        <p:spPr bwMode="auto">
          <a:xfrm>
            <a:off x="882650" y="1487488"/>
            <a:ext cx="2128838" cy="503237"/>
          </a:xfrm>
          <a:prstGeom prst="wedgeRectCallout">
            <a:avLst>
              <a:gd name="adj1" fmla="val 78708"/>
              <a:gd name="adj2" fmla="val 83755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800">
                <a:cs typeface="Times New Roman" pitchFamily="18" charset="0"/>
              </a:rPr>
              <a:t>Заградительная полоса.</a:t>
            </a:r>
          </a:p>
          <a:p>
            <a:pPr algn="ctr" defTabSz="1790700"/>
            <a:r>
              <a:rPr lang="ru-RU" sz="800" b="0" i="1">
                <a:cs typeface="Times New Roman" pitchFamily="18" charset="0"/>
              </a:rPr>
              <a:t>Ширина – 3 м.</a:t>
            </a:r>
          </a:p>
          <a:p>
            <a:pPr algn="ctr" defTabSz="1790700"/>
            <a:r>
              <a:rPr lang="ru-RU" sz="800" b="0" i="1">
                <a:cs typeface="Times New Roman" pitchFamily="18" charset="0"/>
              </a:rPr>
              <a:t>Длинна  - 5 км.</a:t>
            </a:r>
          </a:p>
        </p:txBody>
      </p:sp>
      <p:sp>
        <p:nvSpPr>
          <p:cNvPr id="95296" name="Line 661"/>
          <p:cNvSpPr>
            <a:spLocks noChangeShapeType="1"/>
          </p:cNvSpPr>
          <p:nvPr/>
        </p:nvSpPr>
        <p:spPr bwMode="auto">
          <a:xfrm flipH="1" flipV="1">
            <a:off x="1673225" y="8185150"/>
            <a:ext cx="3744913" cy="86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5297" name="TextBox 188"/>
          <p:cNvSpPr txBox="1">
            <a:spLocks noChangeArrowheads="1"/>
          </p:cNvSpPr>
          <p:nvPr/>
        </p:nvSpPr>
        <p:spPr bwMode="auto">
          <a:xfrm rot="810994">
            <a:off x="2505075" y="8551863"/>
            <a:ext cx="18573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600"/>
              <a:t>R </a:t>
            </a:r>
            <a:r>
              <a:rPr lang="ru-RU" sz="1600"/>
              <a:t>= 800 м</a:t>
            </a:r>
            <a:r>
              <a:rPr lang="en-US" sz="1600"/>
              <a:t> </a:t>
            </a:r>
            <a:endParaRPr lang="ru-RU" sz="1600"/>
          </a:p>
        </p:txBody>
      </p:sp>
      <p:sp>
        <p:nvSpPr>
          <p:cNvPr id="95298" name="AutoShape 252"/>
          <p:cNvSpPr>
            <a:spLocks noChangeArrowheads="1"/>
          </p:cNvSpPr>
          <p:nvPr/>
        </p:nvSpPr>
        <p:spPr bwMode="auto">
          <a:xfrm>
            <a:off x="7929563" y="3157538"/>
            <a:ext cx="2325687" cy="744537"/>
          </a:xfrm>
          <a:prstGeom prst="wedgeRectCallout">
            <a:avLst>
              <a:gd name="adj1" fmla="val 100981"/>
              <a:gd name="adj2" fmla="val -6310"/>
            </a:avLst>
          </a:prstGeom>
          <a:solidFill>
            <a:srgbClr val="00B050">
              <a:alpha val="9490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5" tIns="63931" rIns="127865" bIns="63931">
            <a:spAutoFit/>
          </a:bodyPr>
          <a:lstStyle/>
          <a:p>
            <a:pPr algn="ctr" defTabSz="1790700"/>
            <a:r>
              <a:rPr lang="ru-RU" sz="1000" dirty="0">
                <a:cs typeface="Times New Roman" pitchFamily="18" charset="0"/>
              </a:rPr>
              <a:t>Характеристика лесного участка</a:t>
            </a:r>
          </a:p>
          <a:p>
            <a:pPr algn="ctr" defTabSz="1790700"/>
            <a:r>
              <a:rPr lang="ru-RU" sz="1000" b="0" i="1" dirty="0">
                <a:cs typeface="Times New Roman" pitchFamily="18" charset="0"/>
              </a:rPr>
              <a:t>Площадь леса – 500 га</a:t>
            </a:r>
          </a:p>
          <a:p>
            <a:pPr algn="ctr" defTabSz="1790700"/>
            <a:r>
              <a:rPr lang="ru-RU" sz="1000" b="0" i="1" dirty="0">
                <a:cs typeface="Times New Roman" pitchFamily="18" charset="0"/>
              </a:rPr>
              <a:t>Состав леса – березняк</a:t>
            </a:r>
          </a:p>
          <a:p>
            <a:pPr algn="ctr" defTabSz="1790700"/>
            <a:r>
              <a:rPr lang="ru-RU" sz="1000" b="0" i="1" dirty="0">
                <a:cs typeface="Times New Roman" pitchFamily="18" charset="0"/>
              </a:rPr>
              <a:t>Высота деревьев 15 м</a:t>
            </a:r>
          </a:p>
        </p:txBody>
      </p:sp>
      <p:sp>
        <p:nvSpPr>
          <p:cNvPr id="95299" name="Полилиния 410"/>
          <p:cNvSpPr>
            <a:spLocks noChangeArrowheads="1"/>
          </p:cNvSpPr>
          <p:nvPr/>
        </p:nvSpPr>
        <p:spPr bwMode="auto">
          <a:xfrm>
            <a:off x="5324475" y="6130925"/>
            <a:ext cx="3078163" cy="2379663"/>
          </a:xfrm>
          <a:custGeom>
            <a:avLst/>
            <a:gdLst>
              <a:gd name="T0" fmla="*/ 2752731 w 3077307"/>
              <a:gd name="T1" fmla="*/ 2375759 h 2379785"/>
              <a:gd name="T2" fmla="*/ 2965692 w 3077307"/>
              <a:gd name="T3" fmla="*/ 1661873 h 2379785"/>
              <a:gd name="T4" fmla="*/ 3072171 w 3077307"/>
              <a:gd name="T5" fmla="*/ 1240568 h 2379785"/>
              <a:gd name="T6" fmla="*/ 3060344 w 3077307"/>
              <a:gd name="T7" fmla="*/ 1006502 h 2379785"/>
              <a:gd name="T8" fmla="*/ 2800056 w 3077307"/>
              <a:gd name="T9" fmla="*/ 924572 h 2379785"/>
              <a:gd name="T10" fmla="*/ 1960045 w 3077307"/>
              <a:gd name="T11" fmla="*/ 702197 h 2379785"/>
              <a:gd name="T12" fmla="*/ 1486800 w 3077307"/>
              <a:gd name="T13" fmla="*/ 561751 h 2379785"/>
              <a:gd name="T14" fmla="*/ 1309331 w 3077307"/>
              <a:gd name="T15" fmla="*/ 526648 h 2379785"/>
              <a:gd name="T16" fmla="*/ 907063 w 3077307"/>
              <a:gd name="T17" fmla="*/ 526648 h 2379785"/>
              <a:gd name="T18" fmla="*/ 138023 w 3077307"/>
              <a:gd name="T19" fmla="*/ 526648 h 2379785"/>
              <a:gd name="T20" fmla="*/ 78879 w 3077307"/>
              <a:gd name="T21" fmla="*/ 514958 h 2379785"/>
              <a:gd name="T22" fmla="*/ 67054 w 3077307"/>
              <a:gd name="T23" fmla="*/ 0 h 2379785"/>
              <a:gd name="T24" fmla="*/ 67054 w 3077307"/>
              <a:gd name="T25" fmla="*/ 0 h 2379785"/>
              <a:gd name="T26" fmla="*/ 67054 w 3077307"/>
              <a:gd name="T27" fmla="*/ 0 h 237978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077307"/>
              <a:gd name="T43" fmla="*/ 0 h 2379785"/>
              <a:gd name="T44" fmla="*/ 3077307 w 3077307"/>
              <a:gd name="T45" fmla="*/ 2379785 h 237978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077307" h="2379785">
                <a:moveTo>
                  <a:pt x="2727569" y="2379785"/>
                </a:moveTo>
                <a:cubicBezTo>
                  <a:pt x="2806699" y="2116992"/>
                  <a:pt x="2885830" y="1854200"/>
                  <a:pt x="2938584" y="1664677"/>
                </a:cubicBezTo>
                <a:cubicBezTo>
                  <a:pt x="2991338" y="1475154"/>
                  <a:pt x="3028461" y="1352061"/>
                  <a:pt x="3044092" y="1242646"/>
                </a:cubicBezTo>
                <a:cubicBezTo>
                  <a:pt x="3059723" y="1133231"/>
                  <a:pt x="3077307" y="1060939"/>
                  <a:pt x="3032369" y="1008185"/>
                </a:cubicBezTo>
                <a:cubicBezTo>
                  <a:pt x="2987431" y="955431"/>
                  <a:pt x="2956169" y="976923"/>
                  <a:pt x="2774461" y="926123"/>
                </a:cubicBezTo>
                <a:cubicBezTo>
                  <a:pt x="2592753" y="875323"/>
                  <a:pt x="2159000" y="763954"/>
                  <a:pt x="1942123" y="703385"/>
                </a:cubicBezTo>
                <a:cubicBezTo>
                  <a:pt x="1725246" y="642816"/>
                  <a:pt x="1580661" y="592016"/>
                  <a:pt x="1473199" y="562708"/>
                </a:cubicBezTo>
                <a:cubicBezTo>
                  <a:pt x="1365737" y="533400"/>
                  <a:pt x="1393091" y="533401"/>
                  <a:pt x="1297353" y="527539"/>
                </a:cubicBezTo>
                <a:cubicBezTo>
                  <a:pt x="1201615" y="521678"/>
                  <a:pt x="898769" y="527539"/>
                  <a:pt x="898769" y="527539"/>
                </a:cubicBezTo>
                <a:lnTo>
                  <a:pt x="136769" y="527539"/>
                </a:lnTo>
                <a:cubicBezTo>
                  <a:pt x="0" y="525585"/>
                  <a:pt x="89876" y="603739"/>
                  <a:pt x="78153" y="515816"/>
                </a:cubicBezTo>
                <a:cubicBezTo>
                  <a:pt x="66430" y="427893"/>
                  <a:pt x="66430" y="0"/>
                  <a:pt x="66430" y="0"/>
                </a:cubicBezTo>
              </a:path>
            </a:pathLst>
          </a:custGeom>
          <a:noFill/>
          <a:ln w="50800" algn="ctr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5300" name="Rectangle 54"/>
          <p:cNvSpPr>
            <a:spLocks noChangeArrowheads="1"/>
          </p:cNvSpPr>
          <p:nvPr/>
        </p:nvSpPr>
        <p:spPr bwMode="auto">
          <a:xfrm>
            <a:off x="5094288" y="3884613"/>
            <a:ext cx="427037" cy="212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8001" tIns="64001" rIns="128001" bIns="64001" anchor="ctr"/>
          <a:lstStyle/>
          <a:p>
            <a:pPr algn="ctr"/>
            <a:r>
              <a:rPr lang="ru-RU" sz="1100"/>
              <a:t>ПВР</a:t>
            </a:r>
          </a:p>
        </p:txBody>
      </p:sp>
      <p:cxnSp>
        <p:nvCxnSpPr>
          <p:cNvPr id="95301" name="Прямая соединительная линия 414"/>
          <p:cNvCxnSpPr>
            <a:cxnSpLocks noChangeShapeType="1"/>
          </p:cNvCxnSpPr>
          <p:nvPr/>
        </p:nvCxnSpPr>
        <p:spPr bwMode="auto">
          <a:xfrm rot="5400000" flipH="1" flipV="1">
            <a:off x="8247063" y="6616700"/>
            <a:ext cx="577850" cy="158750"/>
          </a:xfrm>
          <a:prstGeom prst="line">
            <a:avLst/>
          </a:pr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302" name="Прямая соединительная линия 417"/>
          <p:cNvCxnSpPr>
            <a:cxnSpLocks noChangeShapeType="1"/>
          </p:cNvCxnSpPr>
          <p:nvPr/>
        </p:nvCxnSpPr>
        <p:spPr bwMode="auto">
          <a:xfrm rot="16200000" flipV="1">
            <a:off x="5973763" y="3784600"/>
            <a:ext cx="3282950" cy="2000250"/>
          </a:xfrm>
          <a:prstGeom prst="line">
            <a:avLst/>
          </a:pr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303" name="Прямая соединительная линия 422"/>
          <p:cNvCxnSpPr>
            <a:cxnSpLocks noChangeShapeType="1"/>
          </p:cNvCxnSpPr>
          <p:nvPr/>
        </p:nvCxnSpPr>
        <p:spPr bwMode="auto">
          <a:xfrm flipV="1">
            <a:off x="5878513" y="3155950"/>
            <a:ext cx="736600" cy="368300"/>
          </a:xfrm>
          <a:prstGeom prst="line">
            <a:avLst/>
          </a:pr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5304" name="Полилиния 426"/>
          <p:cNvSpPr>
            <a:spLocks noChangeArrowheads="1"/>
          </p:cNvSpPr>
          <p:nvPr/>
        </p:nvSpPr>
        <p:spPr bwMode="auto">
          <a:xfrm>
            <a:off x="5287963" y="3530600"/>
            <a:ext cx="596900" cy="1038225"/>
          </a:xfrm>
          <a:custGeom>
            <a:avLst/>
            <a:gdLst>
              <a:gd name="T0" fmla="*/ 596900 w 596900"/>
              <a:gd name="T1" fmla="*/ 0 h 1038225"/>
              <a:gd name="T2" fmla="*/ 463550 w 596900"/>
              <a:gd name="T3" fmla="*/ 114300 h 1038225"/>
              <a:gd name="T4" fmla="*/ 393700 w 596900"/>
              <a:gd name="T5" fmla="*/ 279400 h 1038225"/>
              <a:gd name="T6" fmla="*/ 349250 w 596900"/>
              <a:gd name="T7" fmla="*/ 533400 h 1038225"/>
              <a:gd name="T8" fmla="*/ 330200 w 596900"/>
              <a:gd name="T9" fmla="*/ 736600 h 1038225"/>
              <a:gd name="T10" fmla="*/ 241300 w 596900"/>
              <a:gd name="T11" fmla="*/ 869950 h 1038225"/>
              <a:gd name="T12" fmla="*/ 114300 w 596900"/>
              <a:gd name="T13" fmla="*/ 1035050 h 1038225"/>
              <a:gd name="T14" fmla="*/ 0 w 596900"/>
              <a:gd name="T15" fmla="*/ 889000 h 1038225"/>
              <a:gd name="T16" fmla="*/ 0 w 596900"/>
              <a:gd name="T17" fmla="*/ 889000 h 10382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96900"/>
              <a:gd name="T28" fmla="*/ 0 h 1038225"/>
              <a:gd name="T29" fmla="*/ 596900 w 596900"/>
              <a:gd name="T30" fmla="*/ 1038225 h 103822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96900" h="1038225">
                <a:moveTo>
                  <a:pt x="596900" y="0"/>
                </a:moveTo>
                <a:cubicBezTo>
                  <a:pt x="547158" y="33867"/>
                  <a:pt x="497417" y="67734"/>
                  <a:pt x="463550" y="114300"/>
                </a:cubicBezTo>
                <a:cubicBezTo>
                  <a:pt x="429683" y="160866"/>
                  <a:pt x="412750" y="209550"/>
                  <a:pt x="393700" y="279400"/>
                </a:cubicBezTo>
                <a:cubicBezTo>
                  <a:pt x="374650" y="349250"/>
                  <a:pt x="359833" y="457200"/>
                  <a:pt x="349250" y="533400"/>
                </a:cubicBezTo>
                <a:cubicBezTo>
                  <a:pt x="338667" y="609600"/>
                  <a:pt x="348192" y="680508"/>
                  <a:pt x="330200" y="736600"/>
                </a:cubicBezTo>
                <a:cubicBezTo>
                  <a:pt x="312208" y="792692"/>
                  <a:pt x="277283" y="820208"/>
                  <a:pt x="241300" y="869950"/>
                </a:cubicBezTo>
                <a:cubicBezTo>
                  <a:pt x="205317" y="919692"/>
                  <a:pt x="154517" y="1031875"/>
                  <a:pt x="114300" y="1035050"/>
                </a:cubicBezTo>
                <a:cubicBezTo>
                  <a:pt x="74083" y="1038225"/>
                  <a:pt x="0" y="889000"/>
                  <a:pt x="0" y="889000"/>
                </a:cubicBez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95305" name="Oval 63"/>
          <p:cNvSpPr>
            <a:spLocks noChangeArrowheads="1"/>
          </p:cNvSpPr>
          <p:nvPr/>
        </p:nvSpPr>
        <p:spPr bwMode="auto">
          <a:xfrm rot="-6429888">
            <a:off x="5650706" y="4899819"/>
            <a:ext cx="2782888" cy="5207000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95306" name="Oval 218"/>
          <p:cNvSpPr>
            <a:spLocks noChangeArrowheads="1"/>
          </p:cNvSpPr>
          <p:nvPr/>
        </p:nvSpPr>
        <p:spPr bwMode="auto">
          <a:xfrm rot="-473740">
            <a:off x="4749800" y="8913813"/>
            <a:ext cx="2708275" cy="500062"/>
          </a:xfrm>
          <a:prstGeom prst="ellipse">
            <a:avLst/>
          </a:prstGeom>
          <a:solidFill>
            <a:srgbClr val="FF0000">
              <a:alpha val="74901"/>
            </a:srgbClr>
          </a:solidFill>
          <a:ln w="28575" algn="ctr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lIns="127985" tIns="63994" rIns="127985" bIns="63994" anchor="ctr"/>
          <a:lstStyle/>
          <a:p>
            <a:pPr defTabSz="1276350"/>
            <a:endParaRPr lang="ru-RU" sz="2500" b="0">
              <a:latin typeface="Calibri" pitchFamily="34" charset="0"/>
            </a:endParaRPr>
          </a:p>
        </p:txBody>
      </p:sp>
      <p:sp>
        <p:nvSpPr>
          <p:cNvPr id="95307" name="AutoShape 33"/>
          <p:cNvSpPr>
            <a:spLocks noChangeArrowheads="1"/>
          </p:cNvSpPr>
          <p:nvPr/>
        </p:nvSpPr>
        <p:spPr bwMode="auto">
          <a:xfrm>
            <a:off x="762000" y="7742238"/>
            <a:ext cx="3330575" cy="1117600"/>
          </a:xfrm>
          <a:prstGeom prst="wedgeRectCallout">
            <a:avLst>
              <a:gd name="adj1" fmla="val 63931"/>
              <a:gd name="adj2" fmla="val -63060"/>
            </a:avLst>
          </a:prstGeom>
          <a:solidFill>
            <a:srgbClr val="FF0000">
              <a:alpha val="8588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>
                <a:cs typeface="Times New Roman" pitchFamily="18" charset="0"/>
              </a:rPr>
              <a:t>Зона возможного риска </a:t>
            </a:r>
            <a:r>
              <a:rPr lang="en-US" sz="1100">
                <a:cs typeface="Times New Roman" pitchFamily="18" charset="0"/>
              </a:rPr>
              <a:t> </a:t>
            </a:r>
            <a:r>
              <a:rPr lang="ru-RU" sz="1100">
                <a:cs typeface="Times New Roman" pitchFamily="18" charset="0"/>
              </a:rPr>
              <a:t>воздействия природного пожара</a:t>
            </a:r>
          </a:p>
          <a:p>
            <a:pPr algn="ctr" defTabSz="1789113"/>
            <a:r>
              <a:rPr lang="ru-RU" sz="1100" u="sng">
                <a:cs typeface="Times New Roman" pitchFamily="18" charset="0"/>
              </a:rPr>
              <a:t>В зоне риска находятся:</a:t>
            </a:r>
          </a:p>
          <a:p>
            <a:pPr defTabSz="1789113"/>
            <a:r>
              <a:rPr lang="ru-RU" sz="1100">
                <a:cs typeface="Times New Roman" pitchFamily="18" charset="0"/>
              </a:rPr>
              <a:t>- домов 120;</a:t>
            </a:r>
          </a:p>
          <a:p>
            <a:pPr defTabSz="1789113"/>
            <a:r>
              <a:rPr lang="ru-RU" sz="1100">
                <a:cs typeface="Times New Roman" pitchFamily="18" charset="0"/>
              </a:rPr>
              <a:t>- населения – 340 чел.</a:t>
            </a:r>
          </a:p>
          <a:p>
            <a:pPr defTabSz="1789113"/>
            <a:r>
              <a:rPr lang="ru-RU" sz="1100">
                <a:cs typeface="Times New Roman" pitchFamily="18" charset="0"/>
              </a:rPr>
              <a:t>- соц. значимых объектов – 1.</a:t>
            </a:r>
          </a:p>
        </p:txBody>
      </p:sp>
      <p:grpSp>
        <p:nvGrpSpPr>
          <p:cNvPr id="95308" name="Group 60"/>
          <p:cNvGrpSpPr>
            <a:grpSpLocks/>
          </p:cNvGrpSpPr>
          <p:nvPr/>
        </p:nvGrpSpPr>
        <p:grpSpPr bwMode="auto">
          <a:xfrm>
            <a:off x="6919913" y="4511675"/>
            <a:ext cx="993775" cy="709613"/>
            <a:chOff x="4133" y="4217"/>
            <a:chExt cx="219" cy="211"/>
          </a:xfrm>
        </p:grpSpPr>
        <p:grpSp>
          <p:nvGrpSpPr>
            <p:cNvPr id="95342" name="Group 61"/>
            <p:cNvGrpSpPr>
              <a:grpSpLocks/>
            </p:cNvGrpSpPr>
            <p:nvPr/>
          </p:nvGrpSpPr>
          <p:grpSpPr bwMode="auto">
            <a:xfrm>
              <a:off x="4163" y="4218"/>
              <a:ext cx="186" cy="210"/>
              <a:chOff x="500" y="5636"/>
              <a:chExt cx="317" cy="318"/>
            </a:xfrm>
          </p:grpSpPr>
          <p:grpSp>
            <p:nvGrpSpPr>
              <p:cNvPr id="95344" name="Group 62"/>
              <p:cNvGrpSpPr>
                <a:grpSpLocks/>
              </p:cNvGrpSpPr>
              <p:nvPr/>
            </p:nvGrpSpPr>
            <p:grpSpPr bwMode="auto">
              <a:xfrm>
                <a:off x="500" y="5636"/>
                <a:ext cx="317" cy="318"/>
                <a:chOff x="3168" y="192"/>
                <a:chExt cx="528" cy="672"/>
              </a:xfrm>
            </p:grpSpPr>
            <p:sp>
              <p:nvSpPr>
                <p:cNvPr id="95346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95347" name="Line 64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95348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95349" name="Line 66"/>
                <p:cNvSpPr>
                  <a:spLocks noChangeShapeType="1"/>
                </p:cNvSpPr>
                <p:nvPr/>
              </p:nvSpPr>
              <p:spPr bwMode="auto">
                <a:xfrm>
                  <a:off x="3696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95345" name="Freeform 67"/>
              <p:cNvSpPr>
                <a:spLocks/>
              </p:cNvSpPr>
              <p:nvPr/>
            </p:nvSpPr>
            <p:spPr bwMode="auto">
              <a:xfrm>
                <a:off x="510" y="5649"/>
                <a:ext cx="291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91 w 291"/>
                  <a:gd name="T5" fmla="*/ 114 h 159"/>
                  <a:gd name="T6" fmla="*/ 291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lIns="127890" tIns="63945" rIns="127890" bIns="63945"/>
              <a:lstStyle/>
              <a:p>
                <a:endParaRPr lang="ru-RU"/>
              </a:p>
            </p:txBody>
          </p:sp>
        </p:grpSp>
        <p:sp>
          <p:nvSpPr>
            <p:cNvPr id="95343" name="Text Box 68"/>
            <p:cNvSpPr txBox="1">
              <a:spLocks noChangeArrowheads="1"/>
            </p:cNvSpPr>
            <p:nvPr/>
          </p:nvSpPr>
          <p:spPr bwMode="auto">
            <a:xfrm>
              <a:off x="4133" y="4217"/>
              <a:ext cx="219" cy="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19477" tIns="59745" rIns="119477" bIns="59745">
              <a:spAutoFit/>
            </a:bodyPr>
            <a:lstStyle>
              <a:lvl1pPr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1953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1953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1800" b="0">
                  <a:cs typeface="Times New Roman" pitchFamily="18" charset="0"/>
                </a:rPr>
                <a:t>88ПЧ</a:t>
              </a:r>
            </a:p>
          </p:txBody>
        </p:sp>
      </p:grpSp>
      <p:grpSp>
        <p:nvGrpSpPr>
          <p:cNvPr id="95309" name="Группа 153"/>
          <p:cNvGrpSpPr>
            <a:grpSpLocks/>
          </p:cNvGrpSpPr>
          <p:nvPr/>
        </p:nvGrpSpPr>
        <p:grpSpPr bwMode="auto">
          <a:xfrm rot="5629384">
            <a:off x="9926638" y="6053138"/>
            <a:ext cx="1073150" cy="152400"/>
            <a:chOff x="6757196" y="7872434"/>
            <a:chExt cx="1073158" cy="153323"/>
          </a:xfrm>
        </p:grpSpPr>
        <p:cxnSp>
          <p:nvCxnSpPr>
            <p:cNvPr id="95333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34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35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36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37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38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39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40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41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310" name="Группа 153"/>
          <p:cNvGrpSpPr>
            <a:grpSpLocks/>
          </p:cNvGrpSpPr>
          <p:nvPr/>
        </p:nvGrpSpPr>
        <p:grpSpPr bwMode="auto">
          <a:xfrm rot="6275592">
            <a:off x="9717088" y="7048500"/>
            <a:ext cx="1073150" cy="152400"/>
            <a:chOff x="6757196" y="7872434"/>
            <a:chExt cx="1073158" cy="153323"/>
          </a:xfrm>
        </p:grpSpPr>
        <p:cxnSp>
          <p:nvCxnSpPr>
            <p:cNvPr id="95324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25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26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27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28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29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30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31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332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5311" name="Group 53"/>
          <p:cNvGrpSpPr>
            <a:grpSpLocks/>
          </p:cNvGrpSpPr>
          <p:nvPr/>
        </p:nvGrpSpPr>
        <p:grpSpPr bwMode="auto">
          <a:xfrm>
            <a:off x="6329363" y="5300663"/>
            <a:ext cx="815975" cy="393700"/>
            <a:chOff x="2290" y="4020"/>
            <a:chExt cx="768" cy="218"/>
          </a:xfrm>
        </p:grpSpPr>
        <p:sp>
          <p:nvSpPr>
            <p:cNvPr id="95316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95317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95318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95319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20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5321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95322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5323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95312" name="TextBox 59"/>
          <p:cNvSpPr txBox="1">
            <a:spLocks noChangeArrowheads="1"/>
          </p:cNvSpPr>
          <p:nvPr/>
        </p:nvSpPr>
        <p:spPr bwMode="auto">
          <a:xfrm rot="4494814">
            <a:off x="633413" y="4464050"/>
            <a:ext cx="15001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2500" b="0">
                <a:latin typeface="Calibri" pitchFamily="34" charset="0"/>
              </a:rPr>
              <a:t>р.Оса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(Риски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возникновения природных пожаров)</a:t>
            </a:r>
          </a:p>
        </p:txBody>
      </p:sp>
      <p:sp>
        <p:nvSpPr>
          <p:cNvPr id="95314" name="Text Box 35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</a:t>
            </a:r>
          </a:p>
        </p:txBody>
      </p:sp>
      <p:sp>
        <p:nvSpPr>
          <p:cNvPr id="95315" name="Text Box 193"/>
          <p:cNvSpPr txBox="1">
            <a:spLocks noChangeArrowheads="1"/>
          </p:cNvSpPr>
          <p:nvPr/>
        </p:nvSpPr>
        <p:spPr bwMode="auto">
          <a:xfrm>
            <a:off x="8758238" y="8086725"/>
            <a:ext cx="4033837" cy="1482725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875" tIns="63938" rIns="127875" bIns="63938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 u="sng" dirty="0">
                <a:latin typeface="Calibri" pitchFamily="34" charset="0"/>
              </a:rPr>
              <a:t>Превентивные мероприятия проводимые ОМСУ</a:t>
            </a:r>
          </a:p>
          <a:p>
            <a:pPr eaLnBrk="1" hangingPunct="1">
              <a:spcBef>
                <a:spcPct val="50000"/>
              </a:spcBef>
            </a:pPr>
            <a:r>
              <a:rPr lang="ru-RU" sz="1100" dirty="0">
                <a:latin typeface="Calibri" pitchFamily="34" charset="0"/>
              </a:rPr>
              <a:t>Восстанавливаются и содержатся в исправном состоянии источники противопожарного водоснабжения, в зимнее время расчищаются дороги, подъезды к источникам водоснабжения, создаются не замерзающие проруби.</a:t>
            </a:r>
          </a:p>
          <a:p>
            <a:pPr eaLnBrk="1" hangingPunct="1">
              <a:spcBef>
                <a:spcPct val="50000"/>
              </a:spcBef>
            </a:pPr>
            <a:r>
              <a:rPr lang="ru-RU" sz="1100" dirty="0">
                <a:latin typeface="Calibri" pitchFamily="34" charset="0"/>
              </a:rPr>
              <a:t>В летний период производится выкос травы перед домами, производится разборка ветхих и заброшенных строений</a:t>
            </a:r>
          </a:p>
        </p:txBody>
      </p:sp>
      <p:grpSp>
        <p:nvGrpSpPr>
          <p:cNvPr id="353" name="Группа 195"/>
          <p:cNvGrpSpPr>
            <a:grpSpLocks/>
          </p:cNvGrpSpPr>
          <p:nvPr/>
        </p:nvGrpSpPr>
        <p:grpSpPr bwMode="auto">
          <a:xfrm>
            <a:off x="4697093" y="3014650"/>
            <a:ext cx="537188" cy="574675"/>
            <a:chOff x="-1100190" y="5086352"/>
            <a:chExt cx="289019" cy="301197"/>
          </a:xfrm>
        </p:grpSpPr>
        <p:sp>
          <p:nvSpPr>
            <p:cNvPr id="354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40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55" name="Oval 41"/>
            <p:cNvSpPr>
              <a:spLocks noChangeArrowheads="1"/>
            </p:cNvSpPr>
            <p:nvPr/>
          </p:nvSpPr>
          <p:spPr bwMode="auto">
            <a:xfrm>
              <a:off x="-1099171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4400" dirty="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4400" dirty="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356" name="AutoShape 252"/>
          <p:cNvSpPr>
            <a:spLocks noChangeArrowheads="1"/>
          </p:cNvSpPr>
          <p:nvPr/>
        </p:nvSpPr>
        <p:spPr bwMode="auto">
          <a:xfrm>
            <a:off x="4926017" y="2076474"/>
            <a:ext cx="2128838" cy="621553"/>
          </a:xfrm>
          <a:prstGeom prst="wedgeRectCallout">
            <a:avLst>
              <a:gd name="adj1" fmla="val -42396"/>
              <a:gd name="adj2" fmla="val 131705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800" dirty="0" smtClean="0">
                <a:cs typeface="Times New Roman" pitchFamily="18" charset="0"/>
              </a:rPr>
              <a:t>Вертолётная площадка</a:t>
            </a:r>
          </a:p>
          <a:p>
            <a:pPr algn="ctr" defTabSz="1790700"/>
            <a:r>
              <a:rPr lang="ru-RU" sz="800" b="0" dirty="0" smtClean="0">
                <a:cs typeface="Times New Roman" pitchFamily="18" charset="0"/>
              </a:rPr>
              <a:t>(участок местности, способный принять вертолет без дополнительной подготовки)</a:t>
            </a:r>
            <a:endParaRPr lang="ru-RU" sz="800" b="0" dirty="0">
              <a:cs typeface="Times New Roman" pitchFamily="18" charset="0"/>
            </a:endParaRPr>
          </a:p>
          <a:p>
            <a:pPr algn="ctr" defTabSz="1790700"/>
            <a:r>
              <a:rPr lang="ru-RU" sz="800" b="0" i="1" dirty="0" smtClean="0">
                <a:cs typeface="Times New Roman" pitchFamily="18" charset="0"/>
              </a:rPr>
              <a:t>(39’11”;54’12”)</a:t>
            </a:r>
          </a:p>
        </p:txBody>
      </p:sp>
      <p:sp>
        <p:nvSpPr>
          <p:cNvPr id="357" name="Rectangle 257"/>
          <p:cNvSpPr>
            <a:spLocks noChangeArrowheads="1"/>
          </p:cNvSpPr>
          <p:nvPr/>
        </p:nvSpPr>
        <p:spPr bwMode="auto">
          <a:xfrm>
            <a:off x="4387836" y="3481378"/>
            <a:ext cx="1616075" cy="344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016" tIns="64008" rIns="128016" bIns="64008">
            <a:spAutoFit/>
          </a:bodyPr>
          <a:lstStyle/>
          <a:p>
            <a:pPr defTabSz="1276350"/>
            <a:r>
              <a:rPr lang="ru-RU" sz="1400" dirty="0">
                <a:latin typeface="Calibri" pitchFamily="34" charset="0"/>
              </a:rPr>
              <a:t>39</a:t>
            </a:r>
            <a:r>
              <a:rPr lang="en-US" sz="1400" dirty="0">
                <a:latin typeface="Calibri" pitchFamily="34" charset="0"/>
              </a:rPr>
              <a:t>’11”;54’12”</a:t>
            </a:r>
            <a:endParaRPr lang="ru-RU" sz="1400" dirty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4989" name="Group 253"/>
          <p:cNvGraphicFramePr>
            <a:graphicFrameLocks noGrp="1"/>
          </p:cNvGraphicFramePr>
          <p:nvPr/>
        </p:nvGraphicFramePr>
        <p:xfrm>
          <a:off x="279400" y="1184275"/>
          <a:ext cx="12385675" cy="5713411"/>
        </p:xfrm>
        <a:graphic>
          <a:graphicData uri="http://schemas.openxmlformats.org/drawingml/2006/table">
            <a:tbl>
              <a:tblPr/>
              <a:tblGrid>
                <a:gridCol w="86947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909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071591">
                <a:tc grid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5" marB="503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прибыванием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людей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156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5879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156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(Количество и характеристика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зданий, сооружений и таблица вызовов)</a:t>
            </a:r>
          </a:p>
        </p:txBody>
      </p:sp>
      <p:graphicFrame>
        <p:nvGraphicFramePr>
          <p:cNvPr id="244990" name="Group 254"/>
          <p:cNvGraphicFramePr>
            <a:graphicFrameLocks noGrp="1"/>
          </p:cNvGraphicFramePr>
          <p:nvPr/>
        </p:nvGraphicFramePr>
        <p:xfrm>
          <a:off x="322263" y="7005638"/>
          <a:ext cx="12301538" cy="2435676"/>
        </p:xfrm>
        <a:graphic>
          <a:graphicData uri="http://schemas.openxmlformats.org/drawingml/2006/table">
            <a:tbl>
              <a:tblPr/>
              <a:tblGrid>
                <a:gridCol w="3806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38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3661">
                <a:tc gridSpan="3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Таблица вызовов</a:t>
                      </a: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366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697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 81 ОПС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Малышево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Шатарный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Д.А.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697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88 1 ОПС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Князе-Волконское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Скрипка Д.М.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49-82-00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</a:t>
                      </a: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697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ПЧ8 1 ОПС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Некрасовка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Чуйко Н.К.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49-0-01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891454558001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697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17 1 ОПС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Бычиха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Якименко Ю.И.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49-18-78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89142012210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5.1.1.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(Контактные телефоны и адреса дежурных служб лесного хозяйства)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graphicFrame>
        <p:nvGraphicFramePr>
          <p:cNvPr id="244990" name="Group 2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3416627"/>
              </p:ext>
            </p:extLst>
          </p:nvPr>
        </p:nvGraphicFramePr>
        <p:xfrm>
          <a:off x="322263" y="1272208"/>
          <a:ext cx="12301538" cy="2526756"/>
        </p:xfrm>
        <a:graphic>
          <a:graphicData uri="http://schemas.openxmlformats.org/drawingml/2006/table">
            <a:tbl>
              <a:tblPr/>
              <a:tblGrid>
                <a:gridCol w="3806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38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56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3661">
                <a:tc gridSpan="3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Контактные телефоны и адреса дежурных служб лесного хозяйства</a:t>
                      </a: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366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Контактный телефон</a:t>
                      </a: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697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697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697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697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3" marB="2517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5.1.2.</a:t>
            </a:r>
            <a:endParaRPr lang="ru-RU" sz="1400" dirty="0"/>
          </a:p>
        </p:txBody>
      </p:sp>
    </p:spTree>
    <p:extLst>
      <p:ext uri="{BB962C8B-B14F-4D97-AF65-F5344CB8AC3E}">
        <p14:creationId xmlns:p14="http://schemas.microsoft.com/office/powerpoint/2010/main" val="3341265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201731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97686" name="Text Box 40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5.1.3.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2754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98639" name="Text Box 33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5.1.3.</a:t>
            </a:r>
            <a:endParaRPr lang="ru-RU" sz="1400" dirty="0"/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434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434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4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6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434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434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4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4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343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ПОДТОПЛЕНИЙ (ЗАТОПЛЕНИЙ)</a:t>
            </a:r>
          </a:p>
        </p:txBody>
      </p:sp>
      <p:sp>
        <p:nvSpPr>
          <p:cNvPr id="32" name="Rectangle 2"/>
          <p:cNvSpPr txBox="1">
            <a:spLocks noChangeArrowheads="1"/>
          </p:cNvSpPr>
          <p:nvPr/>
        </p:nvSpPr>
        <p:spPr bwMode="auto">
          <a:xfrm>
            <a:off x="3175" y="6657741"/>
            <a:ext cx="12798425" cy="20312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6" tIns="45703" rIns="91406" bIns="45703" numCol="1" rtlCol="0" anchor="ctr" anchorCtr="0" compatLnSpc="1">
            <a:prstTxWarp prst="textNoShape">
              <a:avLst/>
            </a:prstTxWarp>
            <a:spAutoFit/>
          </a:bodyPr>
          <a:lstStyle>
            <a:lvl1pPr algn="ctr" defTabSz="1058863" rtl="0" eaLnBrk="0" fontAlgn="base" hangingPunct="0">
              <a:spcBef>
                <a:spcPct val="0"/>
              </a:spcBef>
              <a:spcAft>
                <a:spcPct val="0"/>
              </a:spcAft>
              <a:defRPr sz="51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defTabSz="1058863" rtl="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Calibri" pitchFamily="34" charset="0"/>
              </a:defRPr>
            </a:lvl2pPr>
            <a:lvl3pPr algn="ctr" defTabSz="1058863" rtl="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Calibri" pitchFamily="34" charset="0"/>
              </a:defRPr>
            </a:lvl3pPr>
            <a:lvl4pPr algn="ctr" defTabSz="1058863" rtl="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Calibri" pitchFamily="34" charset="0"/>
              </a:defRPr>
            </a:lvl4pPr>
            <a:lvl5pPr algn="ctr" defTabSz="1058863" rtl="0" eaLnBrk="0" fontAlgn="base" hangingPunct="0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Calibri" pitchFamily="34" charset="0"/>
              </a:defRPr>
            </a:lvl5pPr>
            <a:lvl6pPr marL="457200" algn="ctr" defTabSz="1058863" rtl="0" fontAlgn="base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Calibri" pitchFamily="34" charset="0"/>
              </a:defRPr>
            </a:lvl6pPr>
            <a:lvl7pPr marL="914400" algn="ctr" defTabSz="1058863" rtl="0" fontAlgn="base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Calibri" pitchFamily="34" charset="0"/>
              </a:defRPr>
            </a:lvl7pPr>
            <a:lvl8pPr marL="1371600" algn="ctr" defTabSz="1058863" rtl="0" fontAlgn="base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Calibri" pitchFamily="34" charset="0"/>
              </a:defRPr>
            </a:lvl8pPr>
            <a:lvl9pPr marL="1828800" algn="ctr" defTabSz="1058863" rtl="0" fontAlgn="base">
              <a:spcBef>
                <a:spcPct val="0"/>
              </a:spcBef>
              <a:spcAft>
                <a:spcPct val="0"/>
              </a:spcAft>
              <a:defRPr sz="51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n-ea"/>
                <a:cs typeface="Times New Roman" pitchFamily="18" charset="0"/>
              </a:rPr>
              <a:t>*Риски подтопления (затопления) отрабатывать по четырём категориям, в соответствии со структурой, исходя из особенностей территорий:</a:t>
            </a:r>
          </a:p>
          <a:p>
            <a:pPr algn="l"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800" b="1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- риск весеннего половодья;</a:t>
            </a:r>
          </a:p>
          <a:p>
            <a:pPr algn="l"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800" b="1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- риск наводнений</a:t>
            </a:r>
            <a:r>
              <a:rPr lang="ru-RU" sz="18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, формируемый интенсивными дождями и таянием снега в </a:t>
            </a:r>
            <a:r>
              <a:rPr lang="ru-RU" sz="1800" b="1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горах;</a:t>
            </a:r>
          </a:p>
          <a:p>
            <a:pPr algn="l"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800" b="1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- риски затопления </a:t>
            </a:r>
            <a:r>
              <a:rPr lang="ru-RU" sz="18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(подтопления), формируемые другими гидрологическими явлениями (штормовой нагон, подтопление грунтовыми </a:t>
            </a:r>
            <a:r>
              <a:rPr lang="ru-RU" sz="1800" b="1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водами;</a:t>
            </a:r>
          </a:p>
          <a:p>
            <a:pPr algn="l"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800" b="1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- риск катастрофического </a:t>
            </a:r>
            <a:r>
              <a:rPr lang="ru-RU" sz="1800" b="1" i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затопления, вследствие аварии на </a:t>
            </a:r>
            <a:r>
              <a:rPr lang="ru-RU" sz="1800" b="1" i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ГТС.</a:t>
            </a:r>
            <a:endParaRPr lang="ru-RU" sz="1800" b="1" i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33" name="Text Box 230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5.2.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 txBox="1">
            <a:spLocks noChangeArrowheads="1"/>
          </p:cNvSpPr>
          <p:nvPr/>
        </p:nvSpPr>
        <p:spPr bwMode="auto">
          <a:xfrm>
            <a:off x="0" y="0"/>
            <a:ext cx="12801600" cy="11017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9" tIns="45706" rIns="91409" bIns="45706" anchor="ctr"/>
          <a:lstStyle/>
          <a:p>
            <a:pPr algn="ctr" defTabSz="1277938">
              <a:defRPr/>
            </a:pPr>
            <a:r>
              <a:rPr lang="ru-RU" sz="2100" b="1" dirty="0"/>
              <a:t>ПАСПОРТ ТЕРРИТОРИИ ГОРОДСКОГО ОКРУГА  ИВАНОВСК</a:t>
            </a:r>
          </a:p>
          <a:p>
            <a:pPr algn="ctr" defTabSz="1277938">
              <a:defRPr/>
            </a:pPr>
            <a:r>
              <a:rPr lang="ru-RU" sz="2100" b="1" dirty="0" smtClean="0"/>
              <a:t>ПЕТРОВСКИОГО МУНИЦИПАЛЬНОГО РАЙОНА </a:t>
            </a:r>
            <a:endParaRPr lang="ru-RU" sz="2100" b="1" dirty="0"/>
          </a:p>
          <a:p>
            <a:pPr algn="ctr" defTabSz="1277938">
              <a:defRPr/>
            </a:pPr>
            <a:r>
              <a:rPr lang="ru-RU" sz="2100" b="1" dirty="0" smtClean="0">
                <a:solidFill>
                  <a:srgbClr val="0000FF"/>
                </a:solidFill>
              </a:rPr>
              <a:t>(Сведения о гидрологической наблюдательной сети)</a:t>
            </a:r>
            <a:endParaRPr lang="ru-RU" sz="2100" b="1" dirty="0">
              <a:solidFill>
                <a:srgbClr val="0000FF"/>
              </a:solidFill>
            </a:endParaRPr>
          </a:p>
        </p:txBody>
      </p:sp>
      <p:sp>
        <p:nvSpPr>
          <p:cNvPr id="3" name="Text Box 369"/>
          <p:cNvSpPr txBox="1">
            <a:spLocks noChangeArrowheads="1"/>
          </p:cNvSpPr>
          <p:nvPr/>
        </p:nvSpPr>
        <p:spPr bwMode="auto">
          <a:xfrm>
            <a:off x="11872913" y="61913"/>
            <a:ext cx="782570" cy="307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/>
          <a:p>
            <a:pPr defTabSz="1279525"/>
            <a:r>
              <a:rPr lang="ru-RU" sz="1400" b="1" dirty="0"/>
              <a:t>п. </a:t>
            </a:r>
            <a:r>
              <a:rPr lang="ru-RU" sz="1400" b="1" dirty="0" smtClean="0"/>
              <a:t>5.2.1.</a:t>
            </a:r>
            <a:endParaRPr lang="ru-RU" sz="1400" b="1" dirty="0"/>
          </a:p>
        </p:txBody>
      </p:sp>
      <p:graphicFrame>
        <p:nvGraphicFramePr>
          <p:cNvPr id="4" name="Group 2"/>
          <p:cNvGraphicFramePr>
            <a:graphicFrameLocks noGrp="1"/>
          </p:cNvGraphicFramePr>
          <p:nvPr>
            <p:extLst/>
          </p:nvPr>
        </p:nvGraphicFramePr>
        <p:xfrm>
          <a:off x="53950" y="1172855"/>
          <a:ext cx="12736185" cy="3771760"/>
        </p:xfrm>
        <a:graphic>
          <a:graphicData uri="http://schemas.openxmlformats.org/drawingml/2006/table">
            <a:tbl>
              <a:tblPr/>
              <a:tblGrid>
                <a:gridCol w="10646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50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25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64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321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53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8009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3531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8190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3581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29683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885880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Водный объект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Пост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местоположение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Режим работы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уровня воды (2-ую декада сентября)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Выход на пойму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Критический уровень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Контактное лицо, ФИО, телефон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Индекс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Разряд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5880"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Ивановск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B=53°27'   L=122°23'   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постоянно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500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1150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Митина Т.Ф. радиосвязь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Петровский район, с.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Игнашино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30686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Метеорологическая станция 2 разряда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Игнашино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4972306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3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2855" y="-2852"/>
            <a:ext cx="12803186" cy="960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7525" cy="15696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8" tIns="45699" rIns="91398" bIns="45699">
            <a:spAutoFit/>
          </a:bodyPr>
          <a:lstStyle/>
          <a:p>
            <a:pPr algn="ctr" defTabSz="1277938">
              <a:defRPr/>
            </a:pPr>
            <a:endParaRPr lang="ru-RU" sz="48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b="1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 ВЕСЕННЕГО ПОЛОВОДЬЯ</a:t>
            </a:r>
            <a:endParaRPr lang="ru-RU" sz="4800" b="1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2" name="Text Box 406"/>
          <p:cNvSpPr txBox="1">
            <a:spLocks noChangeArrowheads="1"/>
          </p:cNvSpPr>
          <p:nvPr/>
        </p:nvSpPr>
        <p:spPr bwMode="auto">
          <a:xfrm>
            <a:off x="11872913" y="61913"/>
            <a:ext cx="782570" cy="307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/>
          <a:p>
            <a:pPr defTabSz="1279525"/>
            <a:r>
              <a:rPr lang="ru-RU" sz="1400" b="1" dirty="0">
                <a:solidFill>
                  <a:prstClr val="black"/>
                </a:solidFill>
              </a:rPr>
              <a:t>п. </a:t>
            </a:r>
            <a:r>
              <a:rPr lang="ru-RU" sz="1400" b="1" dirty="0" smtClean="0">
                <a:solidFill>
                  <a:prstClr val="black"/>
                </a:solidFill>
              </a:rPr>
              <a:t>5.2.2.</a:t>
            </a:r>
            <a:endParaRPr lang="ru-RU" sz="14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700328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Группа 80"/>
          <p:cNvGrpSpPr>
            <a:grpSpLocks/>
          </p:cNvGrpSpPr>
          <p:nvPr/>
        </p:nvGrpSpPr>
        <p:grpSpPr bwMode="auto">
          <a:xfrm>
            <a:off x="0" y="654050"/>
            <a:ext cx="12801600" cy="8947150"/>
            <a:chOff x="-11112" y="654052"/>
            <a:chExt cx="12801601" cy="8947149"/>
          </a:xfrm>
        </p:grpSpPr>
        <p:pic>
          <p:nvPicPr>
            <p:cNvPr id="99420" name="Picture 1170" descr="Соттинцы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112" y="654052"/>
              <a:ext cx="12801601" cy="8947149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B050"/>
              </a:solidFill>
              <a:miter lim="800000"/>
              <a:headEnd/>
              <a:tailEnd/>
            </a:ln>
          </p:spPr>
        </p:pic>
        <p:grpSp>
          <p:nvGrpSpPr>
            <p:cNvPr id="99421" name="Группа 73"/>
            <p:cNvGrpSpPr>
              <a:grpSpLocks/>
            </p:cNvGrpSpPr>
            <p:nvPr/>
          </p:nvGrpSpPr>
          <p:grpSpPr bwMode="auto">
            <a:xfrm>
              <a:off x="1757330" y="1300138"/>
              <a:ext cx="9144064" cy="7286676"/>
              <a:chOff x="1757330" y="1300138"/>
              <a:chExt cx="9144064" cy="7286676"/>
            </a:xfrm>
          </p:grpSpPr>
          <p:cxnSp>
            <p:nvCxnSpPr>
              <p:cNvPr id="99422" name="Прямая соединительная линия 83"/>
              <p:cNvCxnSpPr>
                <a:cxnSpLocks noChangeShapeType="1"/>
              </p:cNvCxnSpPr>
              <p:nvPr/>
            </p:nvCxnSpPr>
            <p:spPr bwMode="auto">
              <a:xfrm flipV="1">
                <a:off x="1757330" y="1300138"/>
                <a:ext cx="6786610" cy="64294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23" name="Прямая соединительная линия 84"/>
              <p:cNvCxnSpPr>
                <a:cxnSpLocks noChangeShapeType="1"/>
              </p:cNvCxnSpPr>
              <p:nvPr/>
            </p:nvCxnSpPr>
            <p:spPr bwMode="auto">
              <a:xfrm rot="16200000" flipH="1">
                <a:off x="7400932" y="2371708"/>
                <a:ext cx="4572032" cy="242889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24" name="Прямая соединительная линия 85"/>
              <p:cNvCxnSpPr>
                <a:cxnSpLocks noChangeShapeType="1"/>
              </p:cNvCxnSpPr>
              <p:nvPr/>
            </p:nvCxnSpPr>
            <p:spPr bwMode="auto">
              <a:xfrm rot="16200000" flipH="1">
                <a:off x="-1350223" y="5050633"/>
                <a:ext cx="6643734" cy="42862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25" name="Прямая соединительная линия 86"/>
              <p:cNvCxnSpPr>
                <a:cxnSpLocks noChangeShapeType="1"/>
              </p:cNvCxnSpPr>
              <p:nvPr/>
            </p:nvCxnSpPr>
            <p:spPr bwMode="auto">
              <a:xfrm flipV="1">
                <a:off x="2185958" y="8372500"/>
                <a:ext cx="4143404" cy="214314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26" name="Прямая соединительная линия 87"/>
              <p:cNvCxnSpPr>
                <a:cxnSpLocks noChangeShapeType="1"/>
              </p:cNvCxnSpPr>
              <p:nvPr/>
            </p:nvCxnSpPr>
            <p:spPr bwMode="auto">
              <a:xfrm rot="5400000">
                <a:off x="9544072" y="6943740"/>
                <a:ext cx="2428892" cy="285752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427" name="Прямая соединительная линия 88"/>
              <p:cNvCxnSpPr>
                <a:cxnSpLocks noChangeShapeType="1"/>
              </p:cNvCxnSpPr>
              <p:nvPr/>
            </p:nvCxnSpPr>
            <p:spPr bwMode="auto">
              <a:xfrm>
                <a:off x="6400800" y="8372500"/>
                <a:ext cx="4214842" cy="1588"/>
              </a:xfrm>
              <a:prstGeom prst="line">
                <a:avLst/>
              </a:pr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28" name="Овал 127"/>
          <p:cNvSpPr/>
          <p:nvPr/>
        </p:nvSpPr>
        <p:spPr>
          <a:xfrm>
            <a:off x="10455275" y="3094038"/>
            <a:ext cx="2035175" cy="706437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9179" tIns="89589" rIns="179179" bIns="89589" anchor="ctr"/>
          <a:lstStyle/>
          <a:p>
            <a:pPr algn="ctr" defTabSz="178424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99332" name="Text Box 1181"/>
          <p:cNvSpPr txBox="1">
            <a:spLocks noChangeArrowheads="1"/>
          </p:cNvSpPr>
          <p:nvPr/>
        </p:nvSpPr>
        <p:spPr bwMode="auto">
          <a:xfrm rot="856414">
            <a:off x="2665413" y="3944938"/>
            <a:ext cx="133667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99333" name="Text Box 1182"/>
          <p:cNvSpPr txBox="1">
            <a:spLocks noChangeArrowheads="1"/>
          </p:cNvSpPr>
          <p:nvPr/>
        </p:nvSpPr>
        <p:spPr bwMode="auto">
          <a:xfrm rot="-1377291">
            <a:off x="3990975" y="2606675"/>
            <a:ext cx="1022350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ул.Сосновая</a:t>
            </a:r>
          </a:p>
        </p:txBody>
      </p:sp>
      <p:sp>
        <p:nvSpPr>
          <p:cNvPr id="99334" name="Text Box 1184"/>
          <p:cNvSpPr txBox="1">
            <a:spLocks noChangeArrowheads="1"/>
          </p:cNvSpPr>
          <p:nvPr/>
        </p:nvSpPr>
        <p:spPr bwMode="auto">
          <a:xfrm rot="-1615988">
            <a:off x="5000625" y="4587875"/>
            <a:ext cx="13684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С.Г.</a:t>
            </a:r>
          </a:p>
        </p:txBody>
      </p:sp>
      <p:sp>
        <p:nvSpPr>
          <p:cNvPr id="99335" name="Text Box 1185"/>
          <p:cNvSpPr txBox="1">
            <a:spLocks noChangeArrowheads="1"/>
          </p:cNvSpPr>
          <p:nvPr/>
        </p:nvSpPr>
        <p:spPr bwMode="auto">
          <a:xfrm rot="-2040690">
            <a:off x="6516688" y="4824413"/>
            <a:ext cx="1841500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ул.Партизана Неустроева</a:t>
            </a:r>
          </a:p>
        </p:txBody>
      </p:sp>
      <p:sp>
        <p:nvSpPr>
          <p:cNvPr id="99336" name="Text Box 1187"/>
          <p:cNvSpPr txBox="1">
            <a:spLocks noChangeArrowheads="1"/>
          </p:cNvSpPr>
          <p:nvPr/>
        </p:nvSpPr>
        <p:spPr bwMode="auto">
          <a:xfrm>
            <a:off x="4895850" y="6934200"/>
            <a:ext cx="1389063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ул.Охлопкова Е.Н.</a:t>
            </a:r>
          </a:p>
        </p:txBody>
      </p:sp>
      <p:sp>
        <p:nvSpPr>
          <p:cNvPr id="99337" name="Text Box 1191"/>
          <p:cNvSpPr txBox="1">
            <a:spLocks noChangeArrowheads="1"/>
          </p:cNvSpPr>
          <p:nvPr/>
        </p:nvSpPr>
        <p:spPr bwMode="auto">
          <a:xfrm rot="3513373">
            <a:off x="7614444" y="3280569"/>
            <a:ext cx="1182687" cy="30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 Борогонцы</a:t>
            </a:r>
          </a:p>
        </p:txBody>
      </p:sp>
      <p:sp>
        <p:nvSpPr>
          <p:cNvPr id="35" name="Полилиния 34"/>
          <p:cNvSpPr/>
          <p:nvPr/>
        </p:nvSpPr>
        <p:spPr>
          <a:xfrm>
            <a:off x="10001250" y="1600200"/>
            <a:ext cx="2455863" cy="993775"/>
          </a:xfrm>
          <a:custGeom>
            <a:avLst/>
            <a:gdLst>
              <a:gd name="connsiteX0" fmla="*/ 299896 w 1753534"/>
              <a:gd name="connsiteY0" fmla="*/ 46653 h 709127"/>
              <a:gd name="connsiteX1" fmla="*/ 271904 w 1753534"/>
              <a:gd name="connsiteY1" fmla="*/ 18662 h 709127"/>
              <a:gd name="connsiteX2" fmla="*/ 215920 w 1753534"/>
              <a:gd name="connsiteY2" fmla="*/ 0 h 709127"/>
              <a:gd name="connsiteX3" fmla="*/ 85292 w 1753534"/>
              <a:gd name="connsiteY3" fmla="*/ 9331 h 709127"/>
              <a:gd name="connsiteX4" fmla="*/ 66630 w 1753534"/>
              <a:gd name="connsiteY4" fmla="*/ 27992 h 709127"/>
              <a:gd name="connsiteX5" fmla="*/ 29308 w 1753534"/>
              <a:gd name="connsiteY5" fmla="*/ 111968 h 709127"/>
              <a:gd name="connsiteX6" fmla="*/ 57300 w 1753534"/>
              <a:gd name="connsiteY6" fmla="*/ 242596 h 709127"/>
              <a:gd name="connsiteX7" fmla="*/ 85292 w 1753534"/>
              <a:gd name="connsiteY7" fmla="*/ 251927 h 709127"/>
              <a:gd name="connsiteX8" fmla="*/ 103953 w 1753534"/>
              <a:gd name="connsiteY8" fmla="*/ 559837 h 709127"/>
              <a:gd name="connsiteX9" fmla="*/ 150606 w 1753534"/>
              <a:gd name="connsiteY9" fmla="*/ 615821 h 709127"/>
              <a:gd name="connsiteX10" fmla="*/ 234581 w 1753534"/>
              <a:gd name="connsiteY10" fmla="*/ 653143 h 709127"/>
              <a:gd name="connsiteX11" fmla="*/ 262573 w 1753534"/>
              <a:gd name="connsiteY11" fmla="*/ 662474 h 709127"/>
              <a:gd name="connsiteX12" fmla="*/ 318557 w 1753534"/>
              <a:gd name="connsiteY12" fmla="*/ 690466 h 709127"/>
              <a:gd name="connsiteX13" fmla="*/ 430524 w 1753534"/>
              <a:gd name="connsiteY13" fmla="*/ 681135 h 709127"/>
              <a:gd name="connsiteX14" fmla="*/ 486508 w 1753534"/>
              <a:gd name="connsiteY14" fmla="*/ 671804 h 709127"/>
              <a:gd name="connsiteX15" fmla="*/ 803749 w 1753534"/>
              <a:gd name="connsiteY15" fmla="*/ 681135 h 709127"/>
              <a:gd name="connsiteX16" fmla="*/ 831740 w 1753534"/>
              <a:gd name="connsiteY16" fmla="*/ 690466 h 709127"/>
              <a:gd name="connsiteX17" fmla="*/ 906385 w 1753534"/>
              <a:gd name="connsiteY17" fmla="*/ 709127 h 709127"/>
              <a:gd name="connsiteX18" fmla="*/ 1037014 w 1753534"/>
              <a:gd name="connsiteY18" fmla="*/ 699796 h 709127"/>
              <a:gd name="connsiteX19" fmla="*/ 1065006 w 1753534"/>
              <a:gd name="connsiteY19" fmla="*/ 681135 h 709127"/>
              <a:gd name="connsiteX20" fmla="*/ 1120989 w 1753534"/>
              <a:gd name="connsiteY20" fmla="*/ 662474 h 709127"/>
              <a:gd name="connsiteX21" fmla="*/ 1195634 w 1753534"/>
              <a:gd name="connsiteY21" fmla="*/ 634482 h 709127"/>
              <a:gd name="connsiteX22" fmla="*/ 1270279 w 1753534"/>
              <a:gd name="connsiteY22" fmla="*/ 578498 h 709127"/>
              <a:gd name="connsiteX23" fmla="*/ 1307602 w 1753534"/>
              <a:gd name="connsiteY23" fmla="*/ 569168 h 709127"/>
              <a:gd name="connsiteX24" fmla="*/ 1335594 w 1753534"/>
              <a:gd name="connsiteY24" fmla="*/ 550507 h 709127"/>
              <a:gd name="connsiteX25" fmla="*/ 1372916 w 1753534"/>
              <a:gd name="connsiteY25" fmla="*/ 541176 h 709127"/>
              <a:gd name="connsiteX26" fmla="*/ 1643504 w 1753534"/>
              <a:gd name="connsiteY26" fmla="*/ 522515 h 709127"/>
              <a:gd name="connsiteX27" fmla="*/ 1671496 w 1753534"/>
              <a:gd name="connsiteY27" fmla="*/ 513184 h 709127"/>
              <a:gd name="connsiteX28" fmla="*/ 1736810 w 1753534"/>
              <a:gd name="connsiteY28" fmla="*/ 494523 h 709127"/>
              <a:gd name="connsiteX29" fmla="*/ 1736810 w 1753534"/>
              <a:gd name="connsiteY29" fmla="*/ 419878 h 709127"/>
              <a:gd name="connsiteX30" fmla="*/ 1718149 w 1753534"/>
              <a:gd name="connsiteY30" fmla="*/ 363894 h 709127"/>
              <a:gd name="connsiteX31" fmla="*/ 1671496 w 1753534"/>
              <a:gd name="connsiteY31" fmla="*/ 326572 h 709127"/>
              <a:gd name="connsiteX32" fmla="*/ 1634173 w 1753534"/>
              <a:gd name="connsiteY32" fmla="*/ 317241 h 709127"/>
              <a:gd name="connsiteX33" fmla="*/ 1596851 w 1753534"/>
              <a:gd name="connsiteY33" fmla="*/ 298580 h 709127"/>
              <a:gd name="connsiteX34" fmla="*/ 1484883 w 1753534"/>
              <a:gd name="connsiteY34" fmla="*/ 289249 h 709127"/>
              <a:gd name="connsiteX35" fmla="*/ 1456892 w 1753534"/>
              <a:gd name="connsiteY35" fmla="*/ 279919 h 709127"/>
              <a:gd name="connsiteX36" fmla="*/ 1391577 w 1753534"/>
              <a:gd name="connsiteY36" fmla="*/ 261258 h 709127"/>
              <a:gd name="connsiteX37" fmla="*/ 1354255 w 1753534"/>
              <a:gd name="connsiteY37" fmla="*/ 242596 h 709127"/>
              <a:gd name="connsiteX38" fmla="*/ 1298271 w 1753534"/>
              <a:gd name="connsiteY38" fmla="*/ 205274 h 709127"/>
              <a:gd name="connsiteX39" fmla="*/ 1242287 w 1753534"/>
              <a:gd name="connsiteY39" fmla="*/ 177282 h 709127"/>
              <a:gd name="connsiteX40" fmla="*/ 1223626 w 1753534"/>
              <a:gd name="connsiteY40" fmla="*/ 149290 h 709127"/>
              <a:gd name="connsiteX41" fmla="*/ 1167643 w 1753534"/>
              <a:gd name="connsiteY41" fmla="*/ 111968 h 709127"/>
              <a:gd name="connsiteX42" fmla="*/ 1139651 w 1753534"/>
              <a:gd name="connsiteY42" fmla="*/ 93307 h 709127"/>
              <a:gd name="connsiteX43" fmla="*/ 1102328 w 1753534"/>
              <a:gd name="connsiteY43" fmla="*/ 83976 h 709127"/>
              <a:gd name="connsiteX44" fmla="*/ 869063 w 1753534"/>
              <a:gd name="connsiteY44" fmla="*/ 93307 h 709127"/>
              <a:gd name="connsiteX45" fmla="*/ 841071 w 1753534"/>
              <a:gd name="connsiteY45" fmla="*/ 102637 h 709127"/>
              <a:gd name="connsiteX46" fmla="*/ 775757 w 1753534"/>
              <a:gd name="connsiteY46" fmla="*/ 121298 h 709127"/>
              <a:gd name="connsiteX47" fmla="*/ 645128 w 1753534"/>
              <a:gd name="connsiteY47" fmla="*/ 111968 h 709127"/>
              <a:gd name="connsiteX48" fmla="*/ 617136 w 1753534"/>
              <a:gd name="connsiteY48" fmla="*/ 102637 h 709127"/>
              <a:gd name="connsiteX49" fmla="*/ 579814 w 1753534"/>
              <a:gd name="connsiteY49" fmla="*/ 93307 h 709127"/>
              <a:gd name="connsiteX50" fmla="*/ 551822 w 1753534"/>
              <a:gd name="connsiteY50" fmla="*/ 74645 h 709127"/>
              <a:gd name="connsiteX51" fmla="*/ 523830 w 1753534"/>
              <a:gd name="connsiteY51" fmla="*/ 65315 h 709127"/>
              <a:gd name="connsiteX52" fmla="*/ 449185 w 1753534"/>
              <a:gd name="connsiteY52" fmla="*/ 9331 h 709127"/>
              <a:gd name="connsiteX53" fmla="*/ 365210 w 1753534"/>
              <a:gd name="connsiteY53" fmla="*/ 18662 h 709127"/>
              <a:gd name="connsiteX54" fmla="*/ 299896 w 1753534"/>
              <a:gd name="connsiteY54" fmla="*/ 46653 h 709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3534" h="709127">
                <a:moveTo>
                  <a:pt x="299896" y="46653"/>
                </a:moveTo>
                <a:cubicBezTo>
                  <a:pt x="284345" y="46653"/>
                  <a:pt x="283439" y="25070"/>
                  <a:pt x="271904" y="18662"/>
                </a:cubicBezTo>
                <a:cubicBezTo>
                  <a:pt x="254709" y="9109"/>
                  <a:pt x="215920" y="0"/>
                  <a:pt x="215920" y="0"/>
                </a:cubicBezTo>
                <a:cubicBezTo>
                  <a:pt x="172377" y="3110"/>
                  <a:pt x="128198" y="1286"/>
                  <a:pt x="85292" y="9331"/>
                </a:cubicBezTo>
                <a:cubicBezTo>
                  <a:pt x="76646" y="10952"/>
                  <a:pt x="70564" y="20124"/>
                  <a:pt x="66630" y="27992"/>
                </a:cubicBezTo>
                <a:cubicBezTo>
                  <a:pt x="0" y="161250"/>
                  <a:pt x="84205" y="29621"/>
                  <a:pt x="29308" y="111968"/>
                </a:cubicBezTo>
                <a:cubicBezTo>
                  <a:pt x="32626" y="151787"/>
                  <a:pt x="13739" y="216460"/>
                  <a:pt x="57300" y="242596"/>
                </a:cubicBezTo>
                <a:cubicBezTo>
                  <a:pt x="65734" y="247656"/>
                  <a:pt x="75961" y="248817"/>
                  <a:pt x="85292" y="251927"/>
                </a:cubicBezTo>
                <a:cubicBezTo>
                  <a:pt x="120328" y="392080"/>
                  <a:pt x="67305" y="168927"/>
                  <a:pt x="103953" y="559837"/>
                </a:cubicBezTo>
                <a:cubicBezTo>
                  <a:pt x="105197" y="573107"/>
                  <a:pt x="143792" y="610143"/>
                  <a:pt x="150606" y="615821"/>
                </a:cubicBezTo>
                <a:cubicBezTo>
                  <a:pt x="180178" y="640464"/>
                  <a:pt x="193897" y="639581"/>
                  <a:pt x="234581" y="653143"/>
                </a:cubicBezTo>
                <a:cubicBezTo>
                  <a:pt x="243912" y="656253"/>
                  <a:pt x="254389" y="657018"/>
                  <a:pt x="262573" y="662474"/>
                </a:cubicBezTo>
                <a:cubicBezTo>
                  <a:pt x="298749" y="686591"/>
                  <a:pt x="279926" y="677589"/>
                  <a:pt x="318557" y="690466"/>
                </a:cubicBezTo>
                <a:cubicBezTo>
                  <a:pt x="355879" y="687356"/>
                  <a:pt x="393301" y="685271"/>
                  <a:pt x="430524" y="681135"/>
                </a:cubicBezTo>
                <a:cubicBezTo>
                  <a:pt x="449327" y="679046"/>
                  <a:pt x="467589" y="671804"/>
                  <a:pt x="486508" y="671804"/>
                </a:cubicBezTo>
                <a:cubicBezTo>
                  <a:pt x="592301" y="671804"/>
                  <a:pt x="698002" y="678025"/>
                  <a:pt x="803749" y="681135"/>
                </a:cubicBezTo>
                <a:cubicBezTo>
                  <a:pt x="813079" y="684245"/>
                  <a:pt x="822251" y="687878"/>
                  <a:pt x="831740" y="690466"/>
                </a:cubicBezTo>
                <a:cubicBezTo>
                  <a:pt x="856484" y="697214"/>
                  <a:pt x="906385" y="709127"/>
                  <a:pt x="906385" y="709127"/>
                </a:cubicBezTo>
                <a:cubicBezTo>
                  <a:pt x="949928" y="706017"/>
                  <a:pt x="994024" y="707382"/>
                  <a:pt x="1037014" y="699796"/>
                </a:cubicBezTo>
                <a:cubicBezTo>
                  <a:pt x="1048057" y="697847"/>
                  <a:pt x="1054759" y="685689"/>
                  <a:pt x="1065006" y="681135"/>
                </a:cubicBezTo>
                <a:cubicBezTo>
                  <a:pt x="1082981" y="673146"/>
                  <a:pt x="1103395" y="671271"/>
                  <a:pt x="1120989" y="662474"/>
                </a:cubicBezTo>
                <a:cubicBezTo>
                  <a:pt x="1169782" y="638078"/>
                  <a:pt x="1144818" y="647187"/>
                  <a:pt x="1195634" y="634482"/>
                </a:cubicBezTo>
                <a:cubicBezTo>
                  <a:pt x="1216359" y="613758"/>
                  <a:pt x="1242149" y="585530"/>
                  <a:pt x="1270279" y="578498"/>
                </a:cubicBezTo>
                <a:lnTo>
                  <a:pt x="1307602" y="569168"/>
                </a:lnTo>
                <a:cubicBezTo>
                  <a:pt x="1316933" y="562948"/>
                  <a:pt x="1325287" y="554924"/>
                  <a:pt x="1335594" y="550507"/>
                </a:cubicBezTo>
                <a:cubicBezTo>
                  <a:pt x="1347381" y="545455"/>
                  <a:pt x="1360341" y="543691"/>
                  <a:pt x="1372916" y="541176"/>
                </a:cubicBezTo>
                <a:cubicBezTo>
                  <a:pt x="1472564" y="521246"/>
                  <a:pt x="1512050" y="528230"/>
                  <a:pt x="1643504" y="522515"/>
                </a:cubicBezTo>
                <a:cubicBezTo>
                  <a:pt x="1652835" y="519405"/>
                  <a:pt x="1662039" y="515886"/>
                  <a:pt x="1671496" y="513184"/>
                </a:cubicBezTo>
                <a:cubicBezTo>
                  <a:pt x="1753534" y="489743"/>
                  <a:pt x="1669674" y="516900"/>
                  <a:pt x="1736810" y="494523"/>
                </a:cubicBezTo>
                <a:cubicBezTo>
                  <a:pt x="1749758" y="455676"/>
                  <a:pt x="1750321" y="469419"/>
                  <a:pt x="1736810" y="419878"/>
                </a:cubicBezTo>
                <a:cubicBezTo>
                  <a:pt x="1731634" y="400900"/>
                  <a:pt x="1732059" y="377803"/>
                  <a:pt x="1718149" y="363894"/>
                </a:cubicBezTo>
                <a:cubicBezTo>
                  <a:pt x="1703101" y="348847"/>
                  <a:pt x="1692092" y="335399"/>
                  <a:pt x="1671496" y="326572"/>
                </a:cubicBezTo>
                <a:cubicBezTo>
                  <a:pt x="1659709" y="321520"/>
                  <a:pt x="1646180" y="321744"/>
                  <a:pt x="1634173" y="317241"/>
                </a:cubicBezTo>
                <a:cubicBezTo>
                  <a:pt x="1621150" y="312357"/>
                  <a:pt x="1610522" y="301143"/>
                  <a:pt x="1596851" y="298580"/>
                </a:cubicBezTo>
                <a:cubicBezTo>
                  <a:pt x="1560040" y="291678"/>
                  <a:pt x="1522206" y="292359"/>
                  <a:pt x="1484883" y="289249"/>
                </a:cubicBezTo>
                <a:cubicBezTo>
                  <a:pt x="1475553" y="286139"/>
                  <a:pt x="1466349" y="282621"/>
                  <a:pt x="1456892" y="279919"/>
                </a:cubicBezTo>
                <a:cubicBezTo>
                  <a:pt x="1433230" y="273159"/>
                  <a:pt x="1413939" y="270842"/>
                  <a:pt x="1391577" y="261258"/>
                </a:cubicBezTo>
                <a:cubicBezTo>
                  <a:pt x="1378792" y="255779"/>
                  <a:pt x="1366182" y="249752"/>
                  <a:pt x="1354255" y="242596"/>
                </a:cubicBezTo>
                <a:cubicBezTo>
                  <a:pt x="1335023" y="231057"/>
                  <a:pt x="1319548" y="212367"/>
                  <a:pt x="1298271" y="205274"/>
                </a:cubicBezTo>
                <a:cubicBezTo>
                  <a:pt x="1259640" y="192397"/>
                  <a:pt x="1278463" y="201399"/>
                  <a:pt x="1242287" y="177282"/>
                </a:cubicBezTo>
                <a:cubicBezTo>
                  <a:pt x="1236067" y="167951"/>
                  <a:pt x="1232065" y="156675"/>
                  <a:pt x="1223626" y="149290"/>
                </a:cubicBezTo>
                <a:cubicBezTo>
                  <a:pt x="1206747" y="134521"/>
                  <a:pt x="1186304" y="124409"/>
                  <a:pt x="1167643" y="111968"/>
                </a:cubicBezTo>
                <a:cubicBezTo>
                  <a:pt x="1158312" y="105748"/>
                  <a:pt x="1150530" y="96027"/>
                  <a:pt x="1139651" y="93307"/>
                </a:cubicBezTo>
                <a:lnTo>
                  <a:pt x="1102328" y="83976"/>
                </a:lnTo>
                <a:cubicBezTo>
                  <a:pt x="1024573" y="87086"/>
                  <a:pt x="946682" y="87763"/>
                  <a:pt x="869063" y="93307"/>
                </a:cubicBezTo>
                <a:cubicBezTo>
                  <a:pt x="859253" y="94008"/>
                  <a:pt x="850528" y="99935"/>
                  <a:pt x="841071" y="102637"/>
                </a:cubicBezTo>
                <a:cubicBezTo>
                  <a:pt x="759059" y="126069"/>
                  <a:pt x="842872" y="98928"/>
                  <a:pt x="775757" y="121298"/>
                </a:cubicBezTo>
                <a:cubicBezTo>
                  <a:pt x="732214" y="118188"/>
                  <a:pt x="688483" y="117068"/>
                  <a:pt x="645128" y="111968"/>
                </a:cubicBezTo>
                <a:cubicBezTo>
                  <a:pt x="635360" y="110819"/>
                  <a:pt x="626593" y="105339"/>
                  <a:pt x="617136" y="102637"/>
                </a:cubicBezTo>
                <a:cubicBezTo>
                  <a:pt x="604806" y="99114"/>
                  <a:pt x="592255" y="96417"/>
                  <a:pt x="579814" y="93307"/>
                </a:cubicBezTo>
                <a:cubicBezTo>
                  <a:pt x="570483" y="87086"/>
                  <a:pt x="561852" y="79660"/>
                  <a:pt x="551822" y="74645"/>
                </a:cubicBezTo>
                <a:cubicBezTo>
                  <a:pt x="543025" y="70247"/>
                  <a:pt x="531698" y="71216"/>
                  <a:pt x="523830" y="65315"/>
                </a:cubicBezTo>
                <a:cubicBezTo>
                  <a:pt x="438055" y="984"/>
                  <a:pt x="512427" y="30412"/>
                  <a:pt x="449185" y="9331"/>
                </a:cubicBezTo>
                <a:cubicBezTo>
                  <a:pt x="421193" y="12441"/>
                  <a:pt x="393091" y="14679"/>
                  <a:pt x="365210" y="18662"/>
                </a:cubicBezTo>
                <a:cubicBezTo>
                  <a:pt x="287091" y="29822"/>
                  <a:pt x="315447" y="46653"/>
                  <a:pt x="299896" y="46653"/>
                </a:cubicBez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0" name="Полилиния 39"/>
          <p:cNvSpPr/>
          <p:nvPr/>
        </p:nvSpPr>
        <p:spPr>
          <a:xfrm>
            <a:off x="4662488" y="7512050"/>
            <a:ext cx="4271962" cy="1801813"/>
          </a:xfrm>
          <a:custGeom>
            <a:avLst/>
            <a:gdLst>
              <a:gd name="connsiteX0" fmla="*/ 2360644 w 3051110"/>
              <a:gd name="connsiteY0" fmla="*/ 1202428 h 1286404"/>
              <a:gd name="connsiteX1" fmla="*/ 2388636 w 3051110"/>
              <a:gd name="connsiteY1" fmla="*/ 1183767 h 1286404"/>
              <a:gd name="connsiteX2" fmla="*/ 2491273 w 3051110"/>
              <a:gd name="connsiteY2" fmla="*/ 1165106 h 1286404"/>
              <a:gd name="connsiteX3" fmla="*/ 2603240 w 3051110"/>
              <a:gd name="connsiteY3" fmla="*/ 1137114 h 1286404"/>
              <a:gd name="connsiteX4" fmla="*/ 2659224 w 3051110"/>
              <a:gd name="connsiteY4" fmla="*/ 1109122 h 1286404"/>
              <a:gd name="connsiteX5" fmla="*/ 2752530 w 3051110"/>
              <a:gd name="connsiteY5" fmla="*/ 1090461 h 1286404"/>
              <a:gd name="connsiteX6" fmla="*/ 2799183 w 3051110"/>
              <a:gd name="connsiteY6" fmla="*/ 1071799 h 1286404"/>
              <a:gd name="connsiteX7" fmla="*/ 2836506 w 3051110"/>
              <a:gd name="connsiteY7" fmla="*/ 1062469 h 1286404"/>
              <a:gd name="connsiteX8" fmla="*/ 2892489 w 3051110"/>
              <a:gd name="connsiteY8" fmla="*/ 1015816 h 1286404"/>
              <a:gd name="connsiteX9" fmla="*/ 2911151 w 3051110"/>
              <a:gd name="connsiteY9" fmla="*/ 997155 h 1286404"/>
              <a:gd name="connsiteX10" fmla="*/ 2939142 w 3051110"/>
              <a:gd name="connsiteY10" fmla="*/ 978493 h 1286404"/>
              <a:gd name="connsiteX11" fmla="*/ 2976465 w 3051110"/>
              <a:gd name="connsiteY11" fmla="*/ 922510 h 1286404"/>
              <a:gd name="connsiteX12" fmla="*/ 2995126 w 3051110"/>
              <a:gd name="connsiteY12" fmla="*/ 847865 h 1286404"/>
              <a:gd name="connsiteX13" fmla="*/ 3023118 w 3051110"/>
              <a:gd name="connsiteY13" fmla="*/ 782550 h 1286404"/>
              <a:gd name="connsiteX14" fmla="*/ 3051110 w 3051110"/>
              <a:gd name="connsiteY14" fmla="*/ 717236 h 1286404"/>
              <a:gd name="connsiteX15" fmla="*/ 3041779 w 3051110"/>
              <a:gd name="connsiteY15" fmla="*/ 642591 h 1286404"/>
              <a:gd name="connsiteX16" fmla="*/ 3013787 w 3051110"/>
              <a:gd name="connsiteY16" fmla="*/ 614599 h 1286404"/>
              <a:gd name="connsiteX17" fmla="*/ 2967134 w 3051110"/>
              <a:gd name="connsiteY17" fmla="*/ 558616 h 1286404"/>
              <a:gd name="connsiteX18" fmla="*/ 2957804 w 3051110"/>
              <a:gd name="connsiteY18" fmla="*/ 530624 h 1286404"/>
              <a:gd name="connsiteX19" fmla="*/ 2920481 w 3051110"/>
              <a:gd name="connsiteY19" fmla="*/ 493301 h 1286404"/>
              <a:gd name="connsiteX20" fmla="*/ 2939142 w 3051110"/>
              <a:gd name="connsiteY20" fmla="*/ 399995 h 1286404"/>
              <a:gd name="connsiteX21" fmla="*/ 2948473 w 3051110"/>
              <a:gd name="connsiteY21" fmla="*/ 362673 h 1286404"/>
              <a:gd name="connsiteX22" fmla="*/ 2939142 w 3051110"/>
              <a:gd name="connsiteY22" fmla="*/ 288028 h 1286404"/>
              <a:gd name="connsiteX23" fmla="*/ 2864498 w 3051110"/>
              <a:gd name="connsiteY23" fmla="*/ 204053 h 1286404"/>
              <a:gd name="connsiteX24" fmla="*/ 2808514 w 3051110"/>
              <a:gd name="connsiteY24" fmla="*/ 166730 h 1286404"/>
              <a:gd name="connsiteX25" fmla="*/ 2780522 w 3051110"/>
              <a:gd name="connsiteY25" fmla="*/ 148069 h 1286404"/>
              <a:gd name="connsiteX26" fmla="*/ 2743200 w 3051110"/>
              <a:gd name="connsiteY26" fmla="*/ 129408 h 1286404"/>
              <a:gd name="connsiteX27" fmla="*/ 2715208 w 3051110"/>
              <a:gd name="connsiteY27" fmla="*/ 110746 h 1286404"/>
              <a:gd name="connsiteX28" fmla="*/ 2687216 w 3051110"/>
              <a:gd name="connsiteY28" fmla="*/ 101416 h 1286404"/>
              <a:gd name="connsiteX29" fmla="*/ 2612571 w 3051110"/>
              <a:gd name="connsiteY29" fmla="*/ 73424 h 1286404"/>
              <a:gd name="connsiteX30" fmla="*/ 2584579 w 3051110"/>
              <a:gd name="connsiteY30" fmla="*/ 54763 h 1286404"/>
              <a:gd name="connsiteX31" fmla="*/ 2491273 w 3051110"/>
              <a:gd name="connsiteY31" fmla="*/ 26771 h 1286404"/>
              <a:gd name="connsiteX32" fmla="*/ 2425959 w 3051110"/>
              <a:gd name="connsiteY32" fmla="*/ 8110 h 1286404"/>
              <a:gd name="connsiteX33" fmla="*/ 2108718 w 3051110"/>
              <a:gd name="connsiteY33" fmla="*/ 17440 h 1286404"/>
              <a:gd name="connsiteX34" fmla="*/ 2006081 w 3051110"/>
              <a:gd name="connsiteY34" fmla="*/ 45432 h 1286404"/>
              <a:gd name="connsiteX35" fmla="*/ 1950098 w 3051110"/>
              <a:gd name="connsiteY35" fmla="*/ 92085 h 1286404"/>
              <a:gd name="connsiteX36" fmla="*/ 1912775 w 3051110"/>
              <a:gd name="connsiteY36" fmla="*/ 138738 h 1286404"/>
              <a:gd name="connsiteX37" fmla="*/ 1866122 w 3051110"/>
              <a:gd name="connsiteY37" fmla="*/ 204053 h 1286404"/>
              <a:gd name="connsiteX38" fmla="*/ 1847461 w 3051110"/>
              <a:gd name="connsiteY38" fmla="*/ 241375 h 1286404"/>
              <a:gd name="connsiteX39" fmla="*/ 1828800 w 3051110"/>
              <a:gd name="connsiteY39" fmla="*/ 269367 h 1286404"/>
              <a:gd name="connsiteX40" fmla="*/ 1791477 w 3051110"/>
              <a:gd name="connsiteY40" fmla="*/ 344012 h 1286404"/>
              <a:gd name="connsiteX41" fmla="*/ 1744824 w 3051110"/>
              <a:gd name="connsiteY41" fmla="*/ 409326 h 1286404"/>
              <a:gd name="connsiteX42" fmla="*/ 1726163 w 3051110"/>
              <a:gd name="connsiteY42" fmla="*/ 437318 h 1286404"/>
              <a:gd name="connsiteX43" fmla="*/ 1698171 w 3051110"/>
              <a:gd name="connsiteY43" fmla="*/ 465310 h 1286404"/>
              <a:gd name="connsiteX44" fmla="*/ 1660849 w 3051110"/>
              <a:gd name="connsiteY44" fmla="*/ 511963 h 1286404"/>
              <a:gd name="connsiteX45" fmla="*/ 1623526 w 3051110"/>
              <a:gd name="connsiteY45" fmla="*/ 530624 h 1286404"/>
              <a:gd name="connsiteX46" fmla="*/ 1595534 w 3051110"/>
              <a:gd name="connsiteY46" fmla="*/ 558616 h 1286404"/>
              <a:gd name="connsiteX47" fmla="*/ 1558212 w 3051110"/>
              <a:gd name="connsiteY47" fmla="*/ 567946 h 1286404"/>
              <a:gd name="connsiteX48" fmla="*/ 1520889 w 3051110"/>
              <a:gd name="connsiteY48" fmla="*/ 586608 h 1286404"/>
              <a:gd name="connsiteX49" fmla="*/ 1455575 w 3051110"/>
              <a:gd name="connsiteY49" fmla="*/ 605269 h 1286404"/>
              <a:gd name="connsiteX50" fmla="*/ 1418253 w 3051110"/>
              <a:gd name="connsiteY50" fmla="*/ 623930 h 1286404"/>
              <a:gd name="connsiteX51" fmla="*/ 1390261 w 3051110"/>
              <a:gd name="connsiteY51" fmla="*/ 633261 h 1286404"/>
              <a:gd name="connsiteX52" fmla="*/ 1362269 w 3051110"/>
              <a:gd name="connsiteY52" fmla="*/ 651922 h 1286404"/>
              <a:gd name="connsiteX53" fmla="*/ 1315616 w 3051110"/>
              <a:gd name="connsiteY53" fmla="*/ 661253 h 1286404"/>
              <a:gd name="connsiteX54" fmla="*/ 1287624 w 3051110"/>
              <a:gd name="connsiteY54" fmla="*/ 679914 h 1286404"/>
              <a:gd name="connsiteX55" fmla="*/ 1212979 w 3051110"/>
              <a:gd name="connsiteY55" fmla="*/ 698575 h 1286404"/>
              <a:gd name="connsiteX56" fmla="*/ 1175657 w 3051110"/>
              <a:gd name="connsiteY56" fmla="*/ 707906 h 1286404"/>
              <a:gd name="connsiteX57" fmla="*/ 1110342 w 3051110"/>
              <a:gd name="connsiteY57" fmla="*/ 745228 h 1286404"/>
              <a:gd name="connsiteX58" fmla="*/ 1054359 w 3051110"/>
              <a:gd name="connsiteY58" fmla="*/ 782550 h 1286404"/>
              <a:gd name="connsiteX59" fmla="*/ 1026367 w 3051110"/>
              <a:gd name="connsiteY59" fmla="*/ 801212 h 1286404"/>
              <a:gd name="connsiteX60" fmla="*/ 998375 w 3051110"/>
              <a:gd name="connsiteY60" fmla="*/ 819873 h 1286404"/>
              <a:gd name="connsiteX61" fmla="*/ 970383 w 3051110"/>
              <a:gd name="connsiteY61" fmla="*/ 847865 h 1286404"/>
              <a:gd name="connsiteX62" fmla="*/ 942391 w 3051110"/>
              <a:gd name="connsiteY62" fmla="*/ 866526 h 1286404"/>
              <a:gd name="connsiteX63" fmla="*/ 914400 w 3051110"/>
              <a:gd name="connsiteY63" fmla="*/ 894518 h 1286404"/>
              <a:gd name="connsiteX64" fmla="*/ 849085 w 3051110"/>
              <a:gd name="connsiteY64" fmla="*/ 931840 h 1286404"/>
              <a:gd name="connsiteX65" fmla="*/ 821093 w 3051110"/>
              <a:gd name="connsiteY65" fmla="*/ 950501 h 1286404"/>
              <a:gd name="connsiteX66" fmla="*/ 802432 w 3051110"/>
              <a:gd name="connsiteY66" fmla="*/ 969163 h 1286404"/>
              <a:gd name="connsiteX67" fmla="*/ 737118 w 3051110"/>
              <a:gd name="connsiteY67" fmla="*/ 987824 h 1286404"/>
              <a:gd name="connsiteX68" fmla="*/ 279918 w 3051110"/>
              <a:gd name="connsiteY68" fmla="*/ 997155 h 1286404"/>
              <a:gd name="connsiteX69" fmla="*/ 251926 w 3051110"/>
              <a:gd name="connsiteY69" fmla="*/ 1006485 h 1286404"/>
              <a:gd name="connsiteX70" fmla="*/ 195942 w 3051110"/>
              <a:gd name="connsiteY70" fmla="*/ 1053138 h 1286404"/>
              <a:gd name="connsiteX71" fmla="*/ 158620 w 3051110"/>
              <a:gd name="connsiteY71" fmla="*/ 1062469 h 1286404"/>
              <a:gd name="connsiteX72" fmla="*/ 93306 w 3051110"/>
              <a:gd name="connsiteY72" fmla="*/ 1081130 h 1286404"/>
              <a:gd name="connsiteX73" fmla="*/ 74644 w 3051110"/>
              <a:gd name="connsiteY73" fmla="*/ 1099791 h 1286404"/>
              <a:gd name="connsiteX74" fmla="*/ 46653 w 3051110"/>
              <a:gd name="connsiteY74" fmla="*/ 1109122 h 1286404"/>
              <a:gd name="connsiteX75" fmla="*/ 27991 w 3051110"/>
              <a:gd name="connsiteY75" fmla="*/ 1137114 h 1286404"/>
              <a:gd name="connsiteX76" fmla="*/ 9330 w 3051110"/>
              <a:gd name="connsiteY76" fmla="*/ 1193097 h 1286404"/>
              <a:gd name="connsiteX77" fmla="*/ 0 w 3051110"/>
              <a:gd name="connsiteY77" fmla="*/ 1221089 h 1286404"/>
              <a:gd name="connsiteX78" fmla="*/ 9330 w 3051110"/>
              <a:gd name="connsiteY78" fmla="*/ 1249081 h 1286404"/>
              <a:gd name="connsiteX79" fmla="*/ 65314 w 3051110"/>
              <a:gd name="connsiteY79" fmla="*/ 1286404 h 1286404"/>
              <a:gd name="connsiteX80" fmla="*/ 597159 w 3051110"/>
              <a:gd name="connsiteY80" fmla="*/ 1277073 h 1286404"/>
              <a:gd name="connsiteX81" fmla="*/ 653142 w 3051110"/>
              <a:gd name="connsiteY81" fmla="*/ 1267742 h 1286404"/>
              <a:gd name="connsiteX82" fmla="*/ 802432 w 3051110"/>
              <a:gd name="connsiteY82" fmla="*/ 1258412 h 1286404"/>
              <a:gd name="connsiteX83" fmla="*/ 867747 w 3051110"/>
              <a:gd name="connsiteY83" fmla="*/ 1239750 h 1286404"/>
              <a:gd name="connsiteX84" fmla="*/ 923730 w 3051110"/>
              <a:gd name="connsiteY84" fmla="*/ 1230420 h 1286404"/>
              <a:gd name="connsiteX85" fmla="*/ 961053 w 3051110"/>
              <a:gd name="connsiteY85" fmla="*/ 1221089 h 1286404"/>
              <a:gd name="connsiteX86" fmla="*/ 989044 w 3051110"/>
              <a:gd name="connsiteY86" fmla="*/ 1211759 h 1286404"/>
              <a:gd name="connsiteX87" fmla="*/ 1082351 w 3051110"/>
              <a:gd name="connsiteY87" fmla="*/ 1193097 h 1286404"/>
              <a:gd name="connsiteX88" fmla="*/ 1110342 w 3051110"/>
              <a:gd name="connsiteY88" fmla="*/ 1183767 h 1286404"/>
              <a:gd name="connsiteX89" fmla="*/ 1175657 w 3051110"/>
              <a:gd name="connsiteY89" fmla="*/ 1165106 h 1286404"/>
              <a:gd name="connsiteX90" fmla="*/ 1278293 w 3051110"/>
              <a:gd name="connsiteY90" fmla="*/ 1109122 h 1286404"/>
              <a:gd name="connsiteX91" fmla="*/ 1306285 w 3051110"/>
              <a:gd name="connsiteY91" fmla="*/ 1099791 h 1286404"/>
              <a:gd name="connsiteX92" fmla="*/ 1614195 w 3051110"/>
              <a:gd name="connsiteY92" fmla="*/ 1109122 h 1286404"/>
              <a:gd name="connsiteX93" fmla="*/ 1651518 w 3051110"/>
              <a:gd name="connsiteY93" fmla="*/ 1127783 h 1286404"/>
              <a:gd name="connsiteX94" fmla="*/ 1698171 w 3051110"/>
              <a:gd name="connsiteY94" fmla="*/ 1137114 h 1286404"/>
              <a:gd name="connsiteX95" fmla="*/ 1754155 w 3051110"/>
              <a:gd name="connsiteY95" fmla="*/ 1155775 h 1286404"/>
              <a:gd name="connsiteX96" fmla="*/ 1810138 w 3051110"/>
              <a:gd name="connsiteY96" fmla="*/ 1174436 h 1286404"/>
              <a:gd name="connsiteX97" fmla="*/ 1866122 w 3051110"/>
              <a:gd name="connsiteY97" fmla="*/ 1202428 h 1286404"/>
              <a:gd name="connsiteX98" fmla="*/ 1903444 w 3051110"/>
              <a:gd name="connsiteY98" fmla="*/ 1211759 h 1286404"/>
              <a:gd name="connsiteX99" fmla="*/ 2360644 w 3051110"/>
              <a:gd name="connsiteY99" fmla="*/ 1202428 h 128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3051110" h="1286404">
                <a:moveTo>
                  <a:pt x="2360644" y="1202428"/>
                </a:moveTo>
                <a:cubicBezTo>
                  <a:pt x="2441509" y="1197763"/>
                  <a:pt x="2378329" y="1188184"/>
                  <a:pt x="2388636" y="1183767"/>
                </a:cubicBezTo>
                <a:cubicBezTo>
                  <a:pt x="2410636" y="1174339"/>
                  <a:pt x="2476132" y="1167269"/>
                  <a:pt x="2491273" y="1165106"/>
                </a:cubicBezTo>
                <a:cubicBezTo>
                  <a:pt x="2604398" y="1127396"/>
                  <a:pt x="2490160" y="1162243"/>
                  <a:pt x="2603240" y="1137114"/>
                </a:cubicBezTo>
                <a:cubicBezTo>
                  <a:pt x="2724904" y="1110078"/>
                  <a:pt x="2528377" y="1149382"/>
                  <a:pt x="2659224" y="1109122"/>
                </a:cubicBezTo>
                <a:cubicBezTo>
                  <a:pt x="2689539" y="1099794"/>
                  <a:pt x="2752530" y="1090461"/>
                  <a:pt x="2752530" y="1090461"/>
                </a:cubicBezTo>
                <a:cubicBezTo>
                  <a:pt x="2768081" y="1084240"/>
                  <a:pt x="2783293" y="1077096"/>
                  <a:pt x="2799183" y="1071799"/>
                </a:cubicBezTo>
                <a:cubicBezTo>
                  <a:pt x="2811349" y="1067744"/>
                  <a:pt x="2826071" y="1069923"/>
                  <a:pt x="2836506" y="1062469"/>
                </a:cubicBezTo>
                <a:cubicBezTo>
                  <a:pt x="2925476" y="998919"/>
                  <a:pt x="2814912" y="1041674"/>
                  <a:pt x="2892489" y="1015816"/>
                </a:cubicBezTo>
                <a:cubicBezTo>
                  <a:pt x="2898710" y="1009596"/>
                  <a:pt x="2904282" y="1002651"/>
                  <a:pt x="2911151" y="997155"/>
                </a:cubicBezTo>
                <a:cubicBezTo>
                  <a:pt x="2919908" y="990150"/>
                  <a:pt x="2931758" y="986932"/>
                  <a:pt x="2939142" y="978493"/>
                </a:cubicBezTo>
                <a:cubicBezTo>
                  <a:pt x="2953911" y="961614"/>
                  <a:pt x="2976465" y="922510"/>
                  <a:pt x="2976465" y="922510"/>
                </a:cubicBezTo>
                <a:cubicBezTo>
                  <a:pt x="2997795" y="858515"/>
                  <a:pt x="2972602" y="937955"/>
                  <a:pt x="2995126" y="847865"/>
                </a:cubicBezTo>
                <a:cubicBezTo>
                  <a:pt x="3006711" y="801528"/>
                  <a:pt x="3003092" y="835952"/>
                  <a:pt x="3023118" y="782550"/>
                </a:cubicBezTo>
                <a:cubicBezTo>
                  <a:pt x="3048940" y="713692"/>
                  <a:pt x="3013293" y="773962"/>
                  <a:pt x="3051110" y="717236"/>
                </a:cubicBezTo>
                <a:cubicBezTo>
                  <a:pt x="3048000" y="692354"/>
                  <a:pt x="3050348" y="666157"/>
                  <a:pt x="3041779" y="642591"/>
                </a:cubicBezTo>
                <a:cubicBezTo>
                  <a:pt x="3037269" y="630190"/>
                  <a:pt x="3022235" y="624736"/>
                  <a:pt x="3013787" y="614599"/>
                </a:cubicBezTo>
                <a:cubicBezTo>
                  <a:pt x="2948835" y="536657"/>
                  <a:pt x="3048915" y="640397"/>
                  <a:pt x="2967134" y="558616"/>
                </a:cubicBezTo>
                <a:cubicBezTo>
                  <a:pt x="2964024" y="549285"/>
                  <a:pt x="2963521" y="538627"/>
                  <a:pt x="2957804" y="530624"/>
                </a:cubicBezTo>
                <a:cubicBezTo>
                  <a:pt x="2947578" y="516307"/>
                  <a:pt x="2920481" y="493301"/>
                  <a:pt x="2920481" y="493301"/>
                </a:cubicBezTo>
                <a:cubicBezTo>
                  <a:pt x="2942155" y="406612"/>
                  <a:pt x="2916265" y="514383"/>
                  <a:pt x="2939142" y="399995"/>
                </a:cubicBezTo>
                <a:cubicBezTo>
                  <a:pt x="2941657" y="387420"/>
                  <a:pt x="2945363" y="375114"/>
                  <a:pt x="2948473" y="362673"/>
                </a:cubicBezTo>
                <a:cubicBezTo>
                  <a:pt x="2945363" y="337791"/>
                  <a:pt x="2945740" y="312220"/>
                  <a:pt x="2939142" y="288028"/>
                </a:cubicBezTo>
                <a:cubicBezTo>
                  <a:pt x="2932898" y="265133"/>
                  <a:pt x="2864739" y="204294"/>
                  <a:pt x="2864498" y="204053"/>
                </a:cubicBezTo>
                <a:cubicBezTo>
                  <a:pt x="2831237" y="170792"/>
                  <a:pt x="2861236" y="196857"/>
                  <a:pt x="2808514" y="166730"/>
                </a:cubicBezTo>
                <a:cubicBezTo>
                  <a:pt x="2798777" y="161166"/>
                  <a:pt x="2790259" y="153633"/>
                  <a:pt x="2780522" y="148069"/>
                </a:cubicBezTo>
                <a:cubicBezTo>
                  <a:pt x="2768446" y="141168"/>
                  <a:pt x="2755276" y="136309"/>
                  <a:pt x="2743200" y="129408"/>
                </a:cubicBezTo>
                <a:cubicBezTo>
                  <a:pt x="2733463" y="123844"/>
                  <a:pt x="2725238" y="115761"/>
                  <a:pt x="2715208" y="110746"/>
                </a:cubicBezTo>
                <a:cubicBezTo>
                  <a:pt x="2706411" y="106348"/>
                  <a:pt x="2696256" y="105290"/>
                  <a:pt x="2687216" y="101416"/>
                </a:cubicBezTo>
                <a:cubicBezTo>
                  <a:pt x="2618902" y="72140"/>
                  <a:pt x="2681385" y="90628"/>
                  <a:pt x="2612571" y="73424"/>
                </a:cubicBezTo>
                <a:cubicBezTo>
                  <a:pt x="2603240" y="67204"/>
                  <a:pt x="2594826" y="59317"/>
                  <a:pt x="2584579" y="54763"/>
                </a:cubicBezTo>
                <a:cubicBezTo>
                  <a:pt x="2544656" y="37019"/>
                  <a:pt x="2529278" y="37629"/>
                  <a:pt x="2491273" y="26771"/>
                </a:cubicBezTo>
                <a:cubicBezTo>
                  <a:pt x="2397573" y="0"/>
                  <a:pt x="2542632" y="37277"/>
                  <a:pt x="2425959" y="8110"/>
                </a:cubicBezTo>
                <a:cubicBezTo>
                  <a:pt x="2320212" y="11220"/>
                  <a:pt x="2214242" y="9903"/>
                  <a:pt x="2108718" y="17440"/>
                </a:cubicBezTo>
                <a:cubicBezTo>
                  <a:pt x="2081928" y="19354"/>
                  <a:pt x="2036393" y="35328"/>
                  <a:pt x="2006081" y="45432"/>
                </a:cubicBezTo>
                <a:cubicBezTo>
                  <a:pt x="1939594" y="111919"/>
                  <a:pt x="2015043" y="40129"/>
                  <a:pt x="1950098" y="92085"/>
                </a:cubicBezTo>
                <a:cubicBezTo>
                  <a:pt x="1929290" y="108731"/>
                  <a:pt x="1928943" y="116102"/>
                  <a:pt x="1912775" y="138738"/>
                </a:cubicBezTo>
                <a:cubicBezTo>
                  <a:pt x="1898469" y="158767"/>
                  <a:pt x="1878689" y="182061"/>
                  <a:pt x="1866122" y="204053"/>
                </a:cubicBezTo>
                <a:cubicBezTo>
                  <a:pt x="1859221" y="216129"/>
                  <a:pt x="1854362" y="229299"/>
                  <a:pt x="1847461" y="241375"/>
                </a:cubicBezTo>
                <a:cubicBezTo>
                  <a:pt x="1841897" y="251112"/>
                  <a:pt x="1834170" y="259522"/>
                  <a:pt x="1828800" y="269367"/>
                </a:cubicBezTo>
                <a:cubicBezTo>
                  <a:pt x="1815479" y="293789"/>
                  <a:pt x="1806908" y="320865"/>
                  <a:pt x="1791477" y="344012"/>
                </a:cubicBezTo>
                <a:cubicBezTo>
                  <a:pt x="1747499" y="409981"/>
                  <a:pt x="1802691" y="328312"/>
                  <a:pt x="1744824" y="409326"/>
                </a:cubicBezTo>
                <a:cubicBezTo>
                  <a:pt x="1738306" y="418451"/>
                  <a:pt x="1733342" y="428703"/>
                  <a:pt x="1726163" y="437318"/>
                </a:cubicBezTo>
                <a:cubicBezTo>
                  <a:pt x="1717715" y="447455"/>
                  <a:pt x="1706619" y="455173"/>
                  <a:pt x="1698171" y="465310"/>
                </a:cubicBezTo>
                <a:cubicBezTo>
                  <a:pt x="1682576" y="484023"/>
                  <a:pt x="1681205" y="498392"/>
                  <a:pt x="1660849" y="511963"/>
                </a:cubicBezTo>
                <a:cubicBezTo>
                  <a:pt x="1649276" y="519679"/>
                  <a:pt x="1635967" y="524404"/>
                  <a:pt x="1623526" y="530624"/>
                </a:cubicBezTo>
                <a:cubicBezTo>
                  <a:pt x="1614195" y="539955"/>
                  <a:pt x="1606991" y="552069"/>
                  <a:pt x="1595534" y="558616"/>
                </a:cubicBezTo>
                <a:cubicBezTo>
                  <a:pt x="1584400" y="564978"/>
                  <a:pt x="1570219" y="563443"/>
                  <a:pt x="1558212" y="567946"/>
                </a:cubicBezTo>
                <a:cubicBezTo>
                  <a:pt x="1545188" y="572830"/>
                  <a:pt x="1533674" y="581129"/>
                  <a:pt x="1520889" y="586608"/>
                </a:cubicBezTo>
                <a:cubicBezTo>
                  <a:pt x="1468275" y="609157"/>
                  <a:pt x="1518683" y="581604"/>
                  <a:pt x="1455575" y="605269"/>
                </a:cubicBezTo>
                <a:cubicBezTo>
                  <a:pt x="1442552" y="610153"/>
                  <a:pt x="1431037" y="618451"/>
                  <a:pt x="1418253" y="623930"/>
                </a:cubicBezTo>
                <a:cubicBezTo>
                  <a:pt x="1409213" y="627804"/>
                  <a:pt x="1399058" y="628862"/>
                  <a:pt x="1390261" y="633261"/>
                </a:cubicBezTo>
                <a:cubicBezTo>
                  <a:pt x="1380231" y="638276"/>
                  <a:pt x="1372769" y="647984"/>
                  <a:pt x="1362269" y="651922"/>
                </a:cubicBezTo>
                <a:cubicBezTo>
                  <a:pt x="1347420" y="657490"/>
                  <a:pt x="1331167" y="658143"/>
                  <a:pt x="1315616" y="661253"/>
                </a:cubicBezTo>
                <a:cubicBezTo>
                  <a:pt x="1306285" y="667473"/>
                  <a:pt x="1297654" y="674899"/>
                  <a:pt x="1287624" y="679914"/>
                </a:cubicBezTo>
                <a:cubicBezTo>
                  <a:pt x="1267619" y="689916"/>
                  <a:pt x="1232138" y="694317"/>
                  <a:pt x="1212979" y="698575"/>
                </a:cubicBezTo>
                <a:cubicBezTo>
                  <a:pt x="1200461" y="701357"/>
                  <a:pt x="1188098" y="704796"/>
                  <a:pt x="1175657" y="707906"/>
                </a:cubicBezTo>
                <a:cubicBezTo>
                  <a:pt x="1112808" y="770753"/>
                  <a:pt x="1185530" y="707634"/>
                  <a:pt x="1110342" y="745228"/>
                </a:cubicBezTo>
                <a:cubicBezTo>
                  <a:pt x="1090282" y="755258"/>
                  <a:pt x="1073020" y="770109"/>
                  <a:pt x="1054359" y="782550"/>
                </a:cubicBezTo>
                <a:lnTo>
                  <a:pt x="1026367" y="801212"/>
                </a:lnTo>
                <a:cubicBezTo>
                  <a:pt x="1017036" y="807432"/>
                  <a:pt x="1006304" y="811944"/>
                  <a:pt x="998375" y="819873"/>
                </a:cubicBezTo>
                <a:cubicBezTo>
                  <a:pt x="989044" y="829204"/>
                  <a:pt x="980520" y="839417"/>
                  <a:pt x="970383" y="847865"/>
                </a:cubicBezTo>
                <a:cubicBezTo>
                  <a:pt x="961768" y="855044"/>
                  <a:pt x="951006" y="859347"/>
                  <a:pt x="942391" y="866526"/>
                </a:cubicBezTo>
                <a:cubicBezTo>
                  <a:pt x="932254" y="874973"/>
                  <a:pt x="924537" y="886071"/>
                  <a:pt x="914400" y="894518"/>
                </a:cubicBezTo>
                <a:cubicBezTo>
                  <a:pt x="889603" y="915183"/>
                  <a:pt x="878121" y="915249"/>
                  <a:pt x="849085" y="931840"/>
                </a:cubicBezTo>
                <a:cubicBezTo>
                  <a:pt x="839348" y="937404"/>
                  <a:pt x="829850" y="943496"/>
                  <a:pt x="821093" y="950501"/>
                </a:cubicBezTo>
                <a:cubicBezTo>
                  <a:pt x="814224" y="955997"/>
                  <a:pt x="809975" y="964637"/>
                  <a:pt x="802432" y="969163"/>
                </a:cubicBezTo>
                <a:cubicBezTo>
                  <a:pt x="794892" y="973687"/>
                  <a:pt x="741454" y="987660"/>
                  <a:pt x="737118" y="987824"/>
                </a:cubicBezTo>
                <a:cubicBezTo>
                  <a:pt x="584795" y="993572"/>
                  <a:pt x="432318" y="994045"/>
                  <a:pt x="279918" y="997155"/>
                </a:cubicBezTo>
                <a:cubicBezTo>
                  <a:pt x="270587" y="1000265"/>
                  <a:pt x="260110" y="1001029"/>
                  <a:pt x="251926" y="1006485"/>
                </a:cubicBezTo>
                <a:cubicBezTo>
                  <a:pt x="211567" y="1033391"/>
                  <a:pt x="238685" y="1034820"/>
                  <a:pt x="195942" y="1053138"/>
                </a:cubicBezTo>
                <a:cubicBezTo>
                  <a:pt x="184155" y="1058190"/>
                  <a:pt x="170950" y="1058946"/>
                  <a:pt x="158620" y="1062469"/>
                </a:cubicBezTo>
                <a:cubicBezTo>
                  <a:pt x="64920" y="1089240"/>
                  <a:pt x="209980" y="1051960"/>
                  <a:pt x="93306" y="1081130"/>
                </a:cubicBezTo>
                <a:cubicBezTo>
                  <a:pt x="87085" y="1087350"/>
                  <a:pt x="82187" y="1095265"/>
                  <a:pt x="74644" y="1099791"/>
                </a:cubicBezTo>
                <a:cubicBezTo>
                  <a:pt x="66210" y="1104851"/>
                  <a:pt x="54333" y="1102978"/>
                  <a:pt x="46653" y="1109122"/>
                </a:cubicBezTo>
                <a:cubicBezTo>
                  <a:pt x="37896" y="1116128"/>
                  <a:pt x="34212" y="1127783"/>
                  <a:pt x="27991" y="1137114"/>
                </a:cubicBezTo>
                <a:lnTo>
                  <a:pt x="9330" y="1193097"/>
                </a:lnTo>
                <a:lnTo>
                  <a:pt x="0" y="1221089"/>
                </a:lnTo>
                <a:cubicBezTo>
                  <a:pt x="3110" y="1230420"/>
                  <a:pt x="3874" y="1240897"/>
                  <a:pt x="9330" y="1249081"/>
                </a:cubicBezTo>
                <a:cubicBezTo>
                  <a:pt x="29299" y="1279035"/>
                  <a:pt x="35967" y="1276621"/>
                  <a:pt x="65314" y="1286404"/>
                </a:cubicBezTo>
                <a:lnTo>
                  <a:pt x="597159" y="1277073"/>
                </a:lnTo>
                <a:cubicBezTo>
                  <a:pt x="616068" y="1276473"/>
                  <a:pt x="634301" y="1269455"/>
                  <a:pt x="653142" y="1267742"/>
                </a:cubicBezTo>
                <a:cubicBezTo>
                  <a:pt x="702798" y="1263228"/>
                  <a:pt x="752669" y="1261522"/>
                  <a:pt x="802432" y="1258412"/>
                </a:cubicBezTo>
                <a:cubicBezTo>
                  <a:pt x="829110" y="1249519"/>
                  <a:pt x="838458" y="1245608"/>
                  <a:pt x="867747" y="1239750"/>
                </a:cubicBezTo>
                <a:cubicBezTo>
                  <a:pt x="886298" y="1236040"/>
                  <a:pt x="905179" y="1234130"/>
                  <a:pt x="923730" y="1230420"/>
                </a:cubicBezTo>
                <a:cubicBezTo>
                  <a:pt x="936305" y="1227905"/>
                  <a:pt x="948722" y="1224612"/>
                  <a:pt x="961053" y="1221089"/>
                </a:cubicBezTo>
                <a:cubicBezTo>
                  <a:pt x="970510" y="1218387"/>
                  <a:pt x="979461" y="1213971"/>
                  <a:pt x="989044" y="1211759"/>
                </a:cubicBezTo>
                <a:cubicBezTo>
                  <a:pt x="1019950" y="1204627"/>
                  <a:pt x="1052260" y="1203127"/>
                  <a:pt x="1082351" y="1193097"/>
                </a:cubicBezTo>
                <a:cubicBezTo>
                  <a:pt x="1091681" y="1189987"/>
                  <a:pt x="1100885" y="1186469"/>
                  <a:pt x="1110342" y="1183767"/>
                </a:cubicBezTo>
                <a:cubicBezTo>
                  <a:pt x="1192362" y="1160333"/>
                  <a:pt x="1108536" y="1187478"/>
                  <a:pt x="1175657" y="1165106"/>
                </a:cubicBezTo>
                <a:cubicBezTo>
                  <a:pt x="1209730" y="1142390"/>
                  <a:pt x="1235951" y="1123236"/>
                  <a:pt x="1278293" y="1109122"/>
                </a:cubicBezTo>
                <a:lnTo>
                  <a:pt x="1306285" y="1099791"/>
                </a:lnTo>
                <a:cubicBezTo>
                  <a:pt x="1408922" y="1102901"/>
                  <a:pt x="1511847" y="1100823"/>
                  <a:pt x="1614195" y="1109122"/>
                </a:cubicBezTo>
                <a:cubicBezTo>
                  <a:pt x="1628059" y="1110246"/>
                  <a:pt x="1638322" y="1123384"/>
                  <a:pt x="1651518" y="1127783"/>
                </a:cubicBezTo>
                <a:cubicBezTo>
                  <a:pt x="1666563" y="1132798"/>
                  <a:pt x="1682871" y="1132941"/>
                  <a:pt x="1698171" y="1137114"/>
                </a:cubicBezTo>
                <a:cubicBezTo>
                  <a:pt x="1717149" y="1142290"/>
                  <a:pt x="1735494" y="1149555"/>
                  <a:pt x="1754155" y="1155775"/>
                </a:cubicBezTo>
                <a:lnTo>
                  <a:pt x="1810138" y="1174436"/>
                </a:lnTo>
                <a:cubicBezTo>
                  <a:pt x="1928076" y="1213749"/>
                  <a:pt x="1739523" y="1148171"/>
                  <a:pt x="1866122" y="1202428"/>
                </a:cubicBezTo>
                <a:cubicBezTo>
                  <a:pt x="1877909" y="1207480"/>
                  <a:pt x="1891003" y="1208649"/>
                  <a:pt x="1903444" y="1211759"/>
                </a:cubicBezTo>
                <a:lnTo>
                  <a:pt x="2360644" y="1202428"/>
                </a:lnTo>
                <a:close/>
              </a:path>
            </a:pathLst>
          </a:cu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2" name="Прямоугольник 41"/>
          <p:cNvSpPr/>
          <p:nvPr/>
        </p:nvSpPr>
        <p:spPr>
          <a:xfrm rot="21380923">
            <a:off x="6602413" y="7261225"/>
            <a:ext cx="300037" cy="123825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 rot="21380923">
            <a:off x="5405438" y="8072438"/>
            <a:ext cx="300037" cy="123825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6" name="Прямоугольник 45"/>
          <p:cNvSpPr/>
          <p:nvPr/>
        </p:nvSpPr>
        <p:spPr>
          <a:xfrm rot="21380923">
            <a:off x="5851525" y="8045450"/>
            <a:ext cx="300038" cy="127000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 rot="4561998">
            <a:off x="11594307" y="5171281"/>
            <a:ext cx="300038" cy="180975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99344" name="TextBox 59"/>
          <p:cNvSpPr txBox="1">
            <a:spLocks noChangeArrowheads="1"/>
          </p:cNvSpPr>
          <p:nvPr/>
        </p:nvSpPr>
        <p:spPr bwMode="auto">
          <a:xfrm rot="4494814">
            <a:off x="300038" y="3976687"/>
            <a:ext cx="1500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500">
                <a:latin typeface="Calibri" pitchFamily="34" charset="0"/>
              </a:rPr>
              <a:t>р.Оса</a:t>
            </a:r>
          </a:p>
        </p:txBody>
      </p:sp>
      <p:sp>
        <p:nvSpPr>
          <p:cNvPr id="2" name="Прямоугольник 41"/>
          <p:cNvSpPr/>
          <p:nvPr/>
        </p:nvSpPr>
        <p:spPr>
          <a:xfrm rot="21380923">
            <a:off x="7712075" y="4195763"/>
            <a:ext cx="300038" cy="125412"/>
          </a:xfrm>
          <a:prstGeom prst="rect">
            <a:avLst/>
          </a:prstGeom>
          <a:solidFill>
            <a:srgbClr val="1AF253"/>
          </a:solidFill>
          <a:ln w="12700">
            <a:solidFill>
              <a:srgbClr val="1AF2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85" tIns="63994" rIns="127985" bIns="63994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99346" name="Rectangle 54"/>
          <p:cNvSpPr>
            <a:spLocks noChangeArrowheads="1"/>
          </p:cNvSpPr>
          <p:nvPr/>
        </p:nvSpPr>
        <p:spPr bwMode="auto">
          <a:xfrm>
            <a:off x="5835650" y="3783013"/>
            <a:ext cx="430213" cy="212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7985" tIns="63994" rIns="127985" bIns="63994" anchor="ctr"/>
          <a:lstStyle/>
          <a:p>
            <a:pPr algn="ctr"/>
            <a:r>
              <a:rPr lang="ru-RU" sz="1500">
                <a:cs typeface="Times New Roman" pitchFamily="18" charset="0"/>
              </a:rPr>
              <a:t>ПВР</a:t>
            </a:r>
          </a:p>
        </p:txBody>
      </p:sp>
      <p:sp>
        <p:nvSpPr>
          <p:cNvPr id="99347" name="Прямоугольная выноска 15"/>
          <p:cNvSpPr>
            <a:spLocks noChangeArrowheads="1"/>
          </p:cNvSpPr>
          <p:nvPr/>
        </p:nvSpPr>
        <p:spPr bwMode="auto">
          <a:xfrm>
            <a:off x="4745977" y="3821113"/>
            <a:ext cx="883947" cy="507054"/>
          </a:xfrm>
          <a:prstGeom prst="wedgeRectCallout">
            <a:avLst>
              <a:gd name="adj1" fmla="val 69218"/>
              <a:gd name="adj2" fmla="val -324"/>
            </a:avLst>
          </a:prstGeom>
          <a:gradFill rotWithShape="0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lin ang="5400000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lIns="105911" tIns="52955" rIns="105911" bIns="52955">
            <a:spAutoFit/>
          </a:bodyPr>
          <a:lstStyle/>
          <a:p>
            <a:pPr algn="ctr" defTabSz="1477963"/>
            <a:r>
              <a:rPr lang="ru-RU" sz="1300" dirty="0">
                <a:latin typeface="Calibri" pitchFamily="34" charset="0"/>
                <a:cs typeface="Times New Roman" pitchFamily="18" charset="0"/>
              </a:rPr>
              <a:t>Школа</a:t>
            </a:r>
          </a:p>
          <a:p>
            <a:pPr algn="ctr" defTabSz="1477963"/>
            <a:r>
              <a:rPr lang="ru-RU" sz="1300" dirty="0" smtClean="0">
                <a:latin typeface="Calibri" pitchFamily="34" charset="0"/>
                <a:cs typeface="Times New Roman" pitchFamily="18" charset="0"/>
              </a:rPr>
              <a:t>150  </a:t>
            </a:r>
            <a:r>
              <a:rPr lang="ru-RU" sz="1300" dirty="0">
                <a:latin typeface="Calibri" pitchFamily="34" charset="0"/>
                <a:cs typeface="Times New Roman" pitchFamily="18" charset="0"/>
              </a:rPr>
              <a:t>мест</a:t>
            </a:r>
          </a:p>
        </p:txBody>
      </p:sp>
      <p:grpSp>
        <p:nvGrpSpPr>
          <p:cNvPr id="99348" name="Group 120"/>
          <p:cNvGrpSpPr>
            <a:grpSpLocks/>
          </p:cNvGrpSpPr>
          <p:nvPr/>
        </p:nvGrpSpPr>
        <p:grpSpPr bwMode="auto">
          <a:xfrm>
            <a:off x="6615113" y="7158038"/>
            <a:ext cx="288925" cy="225425"/>
            <a:chOff x="-50" y="4479"/>
            <a:chExt cx="136" cy="102"/>
          </a:xfrm>
        </p:grpSpPr>
        <p:sp>
          <p:nvSpPr>
            <p:cNvPr id="99417" name="AutoShape 445"/>
            <p:cNvSpPr>
              <a:spLocks noChangeArrowheads="1"/>
            </p:cNvSpPr>
            <p:nvPr/>
          </p:nvSpPr>
          <p:spPr bwMode="auto">
            <a:xfrm>
              <a:off x="-29" y="4488"/>
              <a:ext cx="99" cy="69"/>
            </a:xfrm>
            <a:prstGeom prst="triangle">
              <a:avLst>
                <a:gd name="adj" fmla="val 50000"/>
              </a:avLst>
            </a:prstGeom>
            <a:solidFill>
              <a:srgbClr val="3399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01921" tIns="50954" rIns="101921" bIns="50954" anchor="ctr"/>
            <a:lstStyle/>
            <a:p>
              <a:pPr defTabSz="1425575"/>
              <a:endParaRPr lang="ru-RU" sz="2900"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99418" name="Text Box 446"/>
            <p:cNvSpPr txBox="1">
              <a:spLocks noChangeArrowheads="1"/>
            </p:cNvSpPr>
            <p:nvPr/>
          </p:nvSpPr>
          <p:spPr bwMode="auto">
            <a:xfrm>
              <a:off x="-50" y="4479"/>
              <a:ext cx="136" cy="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76200" cmpd="tri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56" tIns="50922" rIns="101856" bIns="50922">
              <a:spAutoFit/>
            </a:bodyPr>
            <a:lstStyle>
              <a:lvl1pPr defTabSz="7635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35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35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35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3588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35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35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35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3588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sz="800">
                <a:solidFill>
                  <a:srgbClr val="FF3300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99419" name="Line 447"/>
            <p:cNvSpPr>
              <a:spLocks noChangeShapeType="1"/>
            </p:cNvSpPr>
            <p:nvPr/>
          </p:nvSpPr>
          <p:spPr bwMode="auto">
            <a:xfrm flipH="1">
              <a:off x="-32" y="4480"/>
              <a:ext cx="87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9349" name="Text Box 193"/>
          <p:cNvSpPr txBox="1">
            <a:spLocks noChangeArrowheads="1"/>
          </p:cNvSpPr>
          <p:nvPr/>
        </p:nvSpPr>
        <p:spPr bwMode="auto">
          <a:xfrm>
            <a:off x="8758238" y="2587625"/>
            <a:ext cx="3700462" cy="974725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859" tIns="63931" rIns="127859" bIns="63931">
            <a:spAutoFit/>
          </a:bodyPr>
          <a:lstStyle>
            <a:lvl1pPr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100" u="sng">
                <a:latin typeface="Calibri" pitchFamily="34" charset="0"/>
              </a:rPr>
              <a:t>Запланированные превентивные мероприятия проводимые ОМСУ </a:t>
            </a:r>
          </a:p>
          <a:p>
            <a:pPr eaLnBrk="1" hangingPunct="1"/>
            <a:r>
              <a:rPr lang="ru-RU" sz="1100" i="1">
                <a:latin typeface="Calibri" pitchFamily="34" charset="0"/>
              </a:rPr>
              <a:t>Постройка защитной  дамбы – 280м.куб</a:t>
            </a:r>
          </a:p>
          <a:p>
            <a:pPr eaLnBrk="1" hangingPunct="1"/>
            <a:r>
              <a:rPr lang="ru-RU" sz="1100" i="1">
                <a:latin typeface="Calibri" pitchFamily="34" charset="0"/>
              </a:rPr>
              <a:t>Распиловка льда – 1200 м</a:t>
            </a:r>
          </a:p>
          <a:p>
            <a:pPr eaLnBrk="1" hangingPunct="1"/>
            <a:r>
              <a:rPr lang="ru-RU" sz="1100" i="1">
                <a:latin typeface="Calibri" pitchFamily="34" charset="0"/>
              </a:rPr>
              <a:t>Чернение льда – 1000 м</a:t>
            </a:r>
          </a:p>
        </p:txBody>
      </p:sp>
      <p:cxnSp>
        <p:nvCxnSpPr>
          <p:cNvPr id="99350" name="Прямая соединительная линия 96"/>
          <p:cNvCxnSpPr>
            <a:cxnSpLocks noChangeShapeType="1"/>
          </p:cNvCxnSpPr>
          <p:nvPr/>
        </p:nvCxnSpPr>
        <p:spPr bwMode="auto">
          <a:xfrm flipV="1">
            <a:off x="6472238" y="4121150"/>
            <a:ext cx="2017712" cy="1446213"/>
          </a:xfrm>
          <a:prstGeom prst="line">
            <a:avLst/>
          </a:pr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351" name="Прямая соединительная линия 98"/>
          <p:cNvCxnSpPr>
            <a:cxnSpLocks noChangeShapeType="1"/>
          </p:cNvCxnSpPr>
          <p:nvPr/>
        </p:nvCxnSpPr>
        <p:spPr bwMode="auto">
          <a:xfrm rot="16200000" flipH="1">
            <a:off x="7137400" y="2781300"/>
            <a:ext cx="1638300" cy="1054100"/>
          </a:xfrm>
          <a:prstGeom prst="line">
            <a:avLst/>
          </a:pr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99352" name="Группа 108"/>
          <p:cNvGrpSpPr>
            <a:grpSpLocks/>
          </p:cNvGrpSpPr>
          <p:nvPr/>
        </p:nvGrpSpPr>
        <p:grpSpPr bwMode="auto">
          <a:xfrm>
            <a:off x="8829675" y="4110038"/>
            <a:ext cx="539750" cy="536575"/>
            <a:chOff x="6757990" y="3514716"/>
            <a:chExt cx="540000" cy="540000"/>
          </a:xfrm>
        </p:grpSpPr>
        <p:sp>
          <p:nvSpPr>
            <p:cNvPr id="99415" name="Овал 106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solidFill>
              <a:srgbClr val="FF0000">
                <a:alpha val="41176"/>
              </a:srgbClr>
            </a:solidFill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2400">
                <a:latin typeface="Calibri" pitchFamily="34" charset="0"/>
              </a:endParaRPr>
            </a:p>
          </p:txBody>
        </p:sp>
        <p:sp>
          <p:nvSpPr>
            <p:cNvPr id="99416" name="TextBox 107"/>
            <p:cNvSpPr txBox="1">
              <a:spLocks noChangeArrowheads="1"/>
            </p:cNvSpPr>
            <p:nvPr/>
          </p:nvSpPr>
          <p:spPr bwMode="auto">
            <a:xfrm>
              <a:off x="6842128" y="3556000"/>
              <a:ext cx="285752" cy="463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2400">
                  <a:latin typeface="Calibri" pitchFamily="34" charset="0"/>
                </a:rPr>
                <a:t>1</a:t>
              </a:r>
              <a:endParaRPr lang="ru-RU">
                <a:latin typeface="Calibri" pitchFamily="34" charset="0"/>
              </a:endParaRPr>
            </a:p>
          </p:txBody>
        </p:sp>
      </p:grpSp>
      <p:sp>
        <p:nvSpPr>
          <p:cNvPr id="99353" name="Rectangle 9"/>
          <p:cNvSpPr>
            <a:spLocks noChangeArrowheads="1"/>
          </p:cNvSpPr>
          <p:nvPr/>
        </p:nvSpPr>
        <p:spPr bwMode="auto">
          <a:xfrm>
            <a:off x="9455150" y="4046538"/>
            <a:ext cx="1654175" cy="665162"/>
          </a:xfrm>
          <a:prstGeom prst="rect">
            <a:avLst/>
          </a:prstGeom>
          <a:solidFill>
            <a:schemeClr val="bg1">
              <a:alpha val="4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476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4829" tIns="24829" rIns="24829" bIns="24829">
            <a:spAutoFit/>
          </a:bodyPr>
          <a:lstStyle/>
          <a:p>
            <a:pPr algn="ctr" defTabSz="1785938"/>
            <a:r>
              <a:rPr lang="ru-RU" sz="2000" u="sng">
                <a:cs typeface="Times New Roman" pitchFamily="18" charset="0"/>
              </a:rPr>
              <a:t>__№1,2,8,9___</a:t>
            </a:r>
          </a:p>
          <a:p>
            <a:pPr algn="ctr" defTabSz="1785938"/>
            <a:r>
              <a:rPr lang="ru-RU" sz="2000">
                <a:cs typeface="Times New Roman" pitchFamily="18" charset="0"/>
              </a:rPr>
              <a:t> 750 чел.</a:t>
            </a:r>
          </a:p>
        </p:txBody>
      </p:sp>
      <p:grpSp>
        <p:nvGrpSpPr>
          <p:cNvPr id="99354" name="Группа 118"/>
          <p:cNvGrpSpPr>
            <a:grpSpLocks/>
          </p:cNvGrpSpPr>
          <p:nvPr/>
        </p:nvGrpSpPr>
        <p:grpSpPr bwMode="auto">
          <a:xfrm>
            <a:off x="7613650" y="3087688"/>
            <a:ext cx="992188" cy="366712"/>
            <a:chOff x="3186091" y="7871672"/>
            <a:chExt cx="728094" cy="369320"/>
          </a:xfrm>
        </p:grpSpPr>
        <p:sp>
          <p:nvSpPr>
            <p:cNvPr id="99412" name="Rectangle 9"/>
            <p:cNvSpPr>
              <a:spLocks noChangeArrowheads="1"/>
            </p:cNvSpPr>
            <p:nvPr/>
          </p:nvSpPr>
          <p:spPr bwMode="auto">
            <a:xfrm>
              <a:off x="3186091" y="7872418"/>
              <a:ext cx="728094" cy="35978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5938"/>
              <a:r>
                <a:rPr lang="ru-RU" sz="1000">
                  <a:cs typeface="Times New Roman" pitchFamily="18" charset="0"/>
                </a:rPr>
                <a:t>       </a:t>
              </a:r>
              <a:r>
                <a:rPr lang="ru-RU" sz="1000" u="sng">
                  <a:cs typeface="Times New Roman" pitchFamily="18" charset="0"/>
                </a:rPr>
                <a:t>__13__</a:t>
              </a:r>
            </a:p>
            <a:p>
              <a:pPr defTabSz="1785938"/>
              <a:r>
                <a:rPr lang="ru-RU" sz="1000">
                  <a:cs typeface="Times New Roman" pitchFamily="18" charset="0"/>
                </a:rPr>
                <a:t>         5/750</a:t>
              </a:r>
            </a:p>
          </p:txBody>
        </p:sp>
        <p:sp>
          <p:nvSpPr>
            <p:cNvPr id="99413" name="Rectangle 9"/>
            <p:cNvSpPr>
              <a:spLocks noChangeArrowheads="1"/>
            </p:cNvSpPr>
            <p:nvPr/>
          </p:nvSpPr>
          <p:spPr bwMode="auto">
            <a:xfrm>
              <a:off x="3195387" y="7871672"/>
              <a:ext cx="130939" cy="35978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5938"/>
              <a:r>
                <a:rPr lang="ru-RU" sz="2000">
                  <a:cs typeface="Times New Roman" pitchFamily="18" charset="0"/>
                </a:rPr>
                <a:t>1</a:t>
              </a:r>
            </a:p>
          </p:txBody>
        </p:sp>
        <p:sp>
          <p:nvSpPr>
            <p:cNvPr id="99414" name="Rectangle 9"/>
            <p:cNvSpPr>
              <a:spLocks noChangeArrowheads="1"/>
            </p:cNvSpPr>
            <p:nvPr/>
          </p:nvSpPr>
          <p:spPr bwMode="auto">
            <a:xfrm>
              <a:off x="3688645" y="7881210"/>
              <a:ext cx="173298" cy="35978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5938"/>
              <a:r>
                <a:rPr lang="ru-RU" sz="2000">
                  <a:cs typeface="Times New Roman" pitchFamily="18" charset="0"/>
                </a:rPr>
                <a:t>А</a:t>
              </a:r>
            </a:p>
          </p:txBody>
        </p:sp>
      </p:grpSp>
      <p:cxnSp>
        <p:nvCxnSpPr>
          <p:cNvPr id="99355" name="Прямая со стрелкой 105"/>
          <p:cNvCxnSpPr>
            <a:cxnSpLocks noChangeShapeType="1"/>
          </p:cNvCxnSpPr>
          <p:nvPr/>
        </p:nvCxnSpPr>
        <p:spPr bwMode="auto">
          <a:xfrm rot="16200000" flipV="1">
            <a:off x="10186988" y="3943350"/>
            <a:ext cx="785812" cy="64293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7" name="TextBox 106"/>
          <p:cNvSpPr txBox="1"/>
          <p:nvPr/>
        </p:nvSpPr>
        <p:spPr>
          <a:xfrm>
            <a:off x="10688638" y="3943350"/>
            <a:ext cx="1925637" cy="460375"/>
          </a:xfrm>
          <a:prstGeom prst="rect">
            <a:avLst/>
          </a:prstGeom>
          <a:solidFill>
            <a:schemeClr val="bg1">
              <a:lumMod val="85000"/>
              <a:alpha val="65000"/>
            </a:schemeClr>
          </a:solidFill>
        </p:spPr>
        <p:txBody>
          <a:bodyPr lIns="91428" tIns="45714" rIns="91428" bIns="45714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u="sng" dirty="0">
                <a:cs typeface="Times New Roman" pitchFamily="18" charset="0"/>
              </a:rPr>
              <a:t>ПВР с. Сосновка 25 км</a:t>
            </a:r>
            <a:r>
              <a:rPr lang="ru-RU" sz="1200" dirty="0">
                <a:cs typeface="Times New Roman" pitchFamily="18" charset="0"/>
              </a:rPr>
              <a:t>. Вместимость 800 чел.</a:t>
            </a:r>
          </a:p>
        </p:txBody>
      </p:sp>
      <p:graphicFrame>
        <p:nvGraphicFramePr>
          <p:cNvPr id="14667" name="Group 331"/>
          <p:cNvGraphicFramePr>
            <a:graphicFrameLocks noGrp="1"/>
          </p:cNvGraphicFramePr>
          <p:nvPr/>
        </p:nvGraphicFramePr>
        <p:xfrm>
          <a:off x="3754438" y="8135938"/>
          <a:ext cx="5445125" cy="1436688"/>
        </p:xfrm>
        <a:graphic>
          <a:graphicData uri="http://schemas.openxmlformats.org/drawingml/2006/table">
            <a:tbl>
              <a:tblPr/>
              <a:tblGrid>
                <a:gridCol w="3286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145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6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64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79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96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1625">
                <a:tc gridSpan="6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зон возможного подтопления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163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Уровни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Подъем воды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Дома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Население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Соц. знач. объекты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Критический уровень 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440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33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Средний уровень 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460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340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Максимальный уровень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480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145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380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99395" name="Freeform 243"/>
          <p:cNvSpPr>
            <a:spLocks/>
          </p:cNvSpPr>
          <p:nvPr/>
        </p:nvSpPr>
        <p:spPr bwMode="auto">
          <a:xfrm>
            <a:off x="1501775" y="2506663"/>
            <a:ext cx="5116513" cy="5565775"/>
          </a:xfrm>
          <a:custGeom>
            <a:avLst/>
            <a:gdLst>
              <a:gd name="T0" fmla="*/ 2147483647 w 2302"/>
              <a:gd name="T1" fmla="*/ 2147483647 h 2504"/>
              <a:gd name="T2" fmla="*/ 2147483647 w 2302"/>
              <a:gd name="T3" fmla="*/ 2147483647 h 2504"/>
              <a:gd name="T4" fmla="*/ 2147483647 w 2302"/>
              <a:gd name="T5" fmla="*/ 2147483647 h 2504"/>
              <a:gd name="T6" fmla="*/ 2147483647 w 2302"/>
              <a:gd name="T7" fmla="*/ 2147483647 h 2504"/>
              <a:gd name="T8" fmla="*/ 2147483647 w 2302"/>
              <a:gd name="T9" fmla="*/ 2147483647 h 2504"/>
              <a:gd name="T10" fmla="*/ 2147483647 w 2302"/>
              <a:gd name="T11" fmla="*/ 2147483647 h 2504"/>
              <a:gd name="T12" fmla="*/ 2147483647 w 2302"/>
              <a:gd name="T13" fmla="*/ 2147483647 h 2504"/>
              <a:gd name="T14" fmla="*/ 2147483647 w 2302"/>
              <a:gd name="T15" fmla="*/ 2147483647 h 2504"/>
              <a:gd name="T16" fmla="*/ 2147483647 w 2302"/>
              <a:gd name="T17" fmla="*/ 2147483647 h 2504"/>
              <a:gd name="T18" fmla="*/ 2147483647 w 2302"/>
              <a:gd name="T19" fmla="*/ 2147483647 h 2504"/>
              <a:gd name="T20" fmla="*/ 2147483647 w 2302"/>
              <a:gd name="T21" fmla="*/ 2147483647 h 2504"/>
              <a:gd name="T22" fmla="*/ 2147483647 w 2302"/>
              <a:gd name="T23" fmla="*/ 2147483647 h 2504"/>
              <a:gd name="T24" fmla="*/ 2147483647 w 2302"/>
              <a:gd name="T25" fmla="*/ 2147483647 h 2504"/>
              <a:gd name="T26" fmla="*/ 2147483647 w 2302"/>
              <a:gd name="T27" fmla="*/ 2147483647 h 2504"/>
              <a:gd name="T28" fmla="*/ 2147483647 w 2302"/>
              <a:gd name="T29" fmla="*/ 2147483647 h 2504"/>
              <a:gd name="T30" fmla="*/ 2147483647 w 2302"/>
              <a:gd name="T31" fmla="*/ 2147483647 h 2504"/>
              <a:gd name="T32" fmla="*/ 2147483647 w 2302"/>
              <a:gd name="T33" fmla="*/ 2147483647 h 2504"/>
              <a:gd name="T34" fmla="*/ 2147483647 w 2302"/>
              <a:gd name="T35" fmla="*/ 2147483647 h 2504"/>
              <a:gd name="T36" fmla="*/ 2147483647 w 2302"/>
              <a:gd name="T37" fmla="*/ 2147483647 h 2504"/>
              <a:gd name="T38" fmla="*/ 2147483647 w 2302"/>
              <a:gd name="T39" fmla="*/ 2147483647 h 2504"/>
              <a:gd name="T40" fmla="*/ 2147483647 w 2302"/>
              <a:gd name="T41" fmla="*/ 2147483647 h 2504"/>
              <a:gd name="T42" fmla="*/ 2147483647 w 2302"/>
              <a:gd name="T43" fmla="*/ 2147483647 h 2504"/>
              <a:gd name="T44" fmla="*/ 2147483647 w 2302"/>
              <a:gd name="T45" fmla="*/ 2147483647 h 2504"/>
              <a:gd name="T46" fmla="*/ 2147483647 w 2302"/>
              <a:gd name="T47" fmla="*/ 2147483647 h 2504"/>
              <a:gd name="T48" fmla="*/ 2147483647 w 2302"/>
              <a:gd name="T49" fmla="*/ 2147483647 h 2504"/>
              <a:gd name="T50" fmla="*/ 2147483647 w 2302"/>
              <a:gd name="T51" fmla="*/ 2147483647 h 2504"/>
              <a:gd name="T52" fmla="*/ 2147483647 w 2302"/>
              <a:gd name="T53" fmla="*/ 2147483647 h 2504"/>
              <a:gd name="T54" fmla="*/ 2147483647 w 2302"/>
              <a:gd name="T55" fmla="*/ 2147483647 h 2504"/>
              <a:gd name="T56" fmla="*/ 2147483647 w 2302"/>
              <a:gd name="T57" fmla="*/ 2147483647 h 2504"/>
              <a:gd name="T58" fmla="*/ 2147483647 w 2302"/>
              <a:gd name="T59" fmla="*/ 2147483647 h 2504"/>
              <a:gd name="T60" fmla="*/ 2147483647 w 2302"/>
              <a:gd name="T61" fmla="*/ 2147483647 h 2504"/>
              <a:gd name="T62" fmla="*/ 2147483647 w 2302"/>
              <a:gd name="T63" fmla="*/ 2147483647 h 2504"/>
              <a:gd name="T64" fmla="*/ 2147483647 w 2302"/>
              <a:gd name="T65" fmla="*/ 2147483647 h 2504"/>
              <a:gd name="T66" fmla="*/ 2147483647 w 2302"/>
              <a:gd name="T67" fmla="*/ 2147483647 h 2504"/>
              <a:gd name="T68" fmla="*/ 2147483647 w 2302"/>
              <a:gd name="T69" fmla="*/ 2147483647 h 2504"/>
              <a:gd name="T70" fmla="*/ 2147483647 w 2302"/>
              <a:gd name="T71" fmla="*/ 2147483647 h 2504"/>
              <a:gd name="T72" fmla="*/ 2147483647 w 2302"/>
              <a:gd name="T73" fmla="*/ 2147483647 h 2504"/>
              <a:gd name="T74" fmla="*/ 2147483647 w 2302"/>
              <a:gd name="T75" fmla="*/ 2147483647 h 2504"/>
              <a:gd name="T76" fmla="*/ 2147483647 w 2302"/>
              <a:gd name="T77" fmla="*/ 2147483647 h 2504"/>
              <a:gd name="T78" fmla="*/ 2147483647 w 2302"/>
              <a:gd name="T79" fmla="*/ 2147483647 h 2504"/>
              <a:gd name="T80" fmla="*/ 2147483647 w 2302"/>
              <a:gd name="T81" fmla="*/ 2147483647 h 2504"/>
              <a:gd name="T82" fmla="*/ 2147483647 w 2302"/>
              <a:gd name="T83" fmla="*/ 2147483647 h 2504"/>
              <a:gd name="T84" fmla="*/ 2147483647 w 2302"/>
              <a:gd name="T85" fmla="*/ 2147483647 h 2504"/>
              <a:gd name="T86" fmla="*/ 2147483647 w 2302"/>
              <a:gd name="T87" fmla="*/ 2147483647 h 2504"/>
              <a:gd name="T88" fmla="*/ 2147483647 w 2302"/>
              <a:gd name="T89" fmla="*/ 2147483647 h 2504"/>
              <a:gd name="T90" fmla="*/ 2147483647 w 2302"/>
              <a:gd name="T91" fmla="*/ 2147483647 h 2504"/>
              <a:gd name="T92" fmla="*/ 2147483647 w 2302"/>
              <a:gd name="T93" fmla="*/ 2147483647 h 2504"/>
              <a:gd name="T94" fmla="*/ 2147483647 w 2302"/>
              <a:gd name="T95" fmla="*/ 2147483647 h 2504"/>
              <a:gd name="T96" fmla="*/ 2147483647 w 2302"/>
              <a:gd name="T97" fmla="*/ 2147483647 h 2504"/>
              <a:gd name="T98" fmla="*/ 2147483647 w 2302"/>
              <a:gd name="T99" fmla="*/ 2147483647 h 2504"/>
              <a:gd name="T100" fmla="*/ 2147483647 w 2302"/>
              <a:gd name="T101" fmla="*/ 2147483647 h 2504"/>
              <a:gd name="T102" fmla="*/ 2147483647 w 2302"/>
              <a:gd name="T103" fmla="*/ 2147483647 h 2504"/>
              <a:gd name="T104" fmla="*/ 2147483647 w 2302"/>
              <a:gd name="T105" fmla="*/ 2147483647 h 2504"/>
              <a:gd name="T106" fmla="*/ 2147483647 w 2302"/>
              <a:gd name="T107" fmla="*/ 2147483647 h 2504"/>
              <a:gd name="T108" fmla="*/ 2147483647 w 2302"/>
              <a:gd name="T109" fmla="*/ 2147483647 h 2504"/>
              <a:gd name="T110" fmla="*/ 2147483647 w 2302"/>
              <a:gd name="T111" fmla="*/ 2147483647 h 25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302"/>
              <a:gd name="T169" fmla="*/ 0 h 2504"/>
              <a:gd name="T170" fmla="*/ 2302 w 2302"/>
              <a:gd name="T171" fmla="*/ 2504 h 250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302" h="2504">
                <a:moveTo>
                  <a:pt x="84" y="2504"/>
                </a:moveTo>
                <a:cubicBezTo>
                  <a:pt x="114" y="2459"/>
                  <a:pt x="123" y="2334"/>
                  <a:pt x="68" y="2316"/>
                </a:cubicBezTo>
                <a:cubicBezTo>
                  <a:pt x="67" y="2308"/>
                  <a:pt x="66" y="2300"/>
                  <a:pt x="64" y="2292"/>
                </a:cubicBezTo>
                <a:cubicBezTo>
                  <a:pt x="62" y="2284"/>
                  <a:pt x="56" y="2268"/>
                  <a:pt x="56" y="2268"/>
                </a:cubicBezTo>
                <a:cubicBezTo>
                  <a:pt x="53" y="2237"/>
                  <a:pt x="46" y="2210"/>
                  <a:pt x="40" y="2180"/>
                </a:cubicBezTo>
                <a:cubicBezTo>
                  <a:pt x="37" y="2142"/>
                  <a:pt x="42" y="2097"/>
                  <a:pt x="20" y="2064"/>
                </a:cubicBezTo>
                <a:cubicBezTo>
                  <a:pt x="17" y="1978"/>
                  <a:pt x="3" y="1863"/>
                  <a:pt x="24" y="1780"/>
                </a:cubicBezTo>
                <a:cubicBezTo>
                  <a:pt x="28" y="1730"/>
                  <a:pt x="20" y="1728"/>
                  <a:pt x="48" y="1700"/>
                </a:cubicBezTo>
                <a:cubicBezTo>
                  <a:pt x="55" y="1680"/>
                  <a:pt x="54" y="1660"/>
                  <a:pt x="60" y="1640"/>
                </a:cubicBezTo>
                <a:cubicBezTo>
                  <a:pt x="65" y="1622"/>
                  <a:pt x="66" y="1625"/>
                  <a:pt x="80" y="1604"/>
                </a:cubicBezTo>
                <a:cubicBezTo>
                  <a:pt x="90" y="1589"/>
                  <a:pt x="87" y="1568"/>
                  <a:pt x="96" y="1552"/>
                </a:cubicBezTo>
                <a:cubicBezTo>
                  <a:pt x="103" y="1539"/>
                  <a:pt x="112" y="1528"/>
                  <a:pt x="120" y="1516"/>
                </a:cubicBezTo>
                <a:cubicBezTo>
                  <a:pt x="159" y="1457"/>
                  <a:pt x="102" y="1518"/>
                  <a:pt x="140" y="1480"/>
                </a:cubicBezTo>
                <a:cubicBezTo>
                  <a:pt x="147" y="1459"/>
                  <a:pt x="142" y="1472"/>
                  <a:pt x="160" y="1444"/>
                </a:cubicBezTo>
                <a:cubicBezTo>
                  <a:pt x="163" y="1440"/>
                  <a:pt x="168" y="1432"/>
                  <a:pt x="168" y="1432"/>
                </a:cubicBezTo>
                <a:cubicBezTo>
                  <a:pt x="178" y="1384"/>
                  <a:pt x="193" y="1363"/>
                  <a:pt x="212" y="1320"/>
                </a:cubicBezTo>
                <a:cubicBezTo>
                  <a:pt x="220" y="1301"/>
                  <a:pt x="225" y="1280"/>
                  <a:pt x="232" y="1260"/>
                </a:cubicBezTo>
                <a:cubicBezTo>
                  <a:pt x="235" y="1250"/>
                  <a:pt x="249" y="1247"/>
                  <a:pt x="256" y="1240"/>
                </a:cubicBezTo>
                <a:cubicBezTo>
                  <a:pt x="262" y="1222"/>
                  <a:pt x="278" y="1209"/>
                  <a:pt x="284" y="1192"/>
                </a:cubicBezTo>
                <a:cubicBezTo>
                  <a:pt x="291" y="1172"/>
                  <a:pt x="296" y="1148"/>
                  <a:pt x="304" y="1128"/>
                </a:cubicBezTo>
                <a:cubicBezTo>
                  <a:pt x="308" y="1120"/>
                  <a:pt x="310" y="1110"/>
                  <a:pt x="316" y="1104"/>
                </a:cubicBezTo>
                <a:cubicBezTo>
                  <a:pt x="323" y="1097"/>
                  <a:pt x="340" y="1088"/>
                  <a:pt x="340" y="1088"/>
                </a:cubicBezTo>
                <a:cubicBezTo>
                  <a:pt x="381" y="1089"/>
                  <a:pt x="423" y="1089"/>
                  <a:pt x="464" y="1092"/>
                </a:cubicBezTo>
                <a:cubicBezTo>
                  <a:pt x="472" y="1093"/>
                  <a:pt x="488" y="1100"/>
                  <a:pt x="488" y="1100"/>
                </a:cubicBezTo>
                <a:cubicBezTo>
                  <a:pt x="544" y="1098"/>
                  <a:pt x="604" y="1090"/>
                  <a:pt x="660" y="1096"/>
                </a:cubicBezTo>
                <a:cubicBezTo>
                  <a:pt x="729" y="1119"/>
                  <a:pt x="916" y="1102"/>
                  <a:pt x="988" y="1100"/>
                </a:cubicBezTo>
                <a:cubicBezTo>
                  <a:pt x="1019" y="1090"/>
                  <a:pt x="1131" y="1104"/>
                  <a:pt x="1140" y="1104"/>
                </a:cubicBezTo>
                <a:cubicBezTo>
                  <a:pt x="1193" y="1122"/>
                  <a:pt x="1299" y="1099"/>
                  <a:pt x="1360" y="1096"/>
                </a:cubicBezTo>
                <a:cubicBezTo>
                  <a:pt x="1378" y="1084"/>
                  <a:pt x="1385" y="1075"/>
                  <a:pt x="1416" y="1092"/>
                </a:cubicBezTo>
                <a:cubicBezTo>
                  <a:pt x="1423" y="1096"/>
                  <a:pt x="1416" y="1113"/>
                  <a:pt x="1424" y="1116"/>
                </a:cubicBezTo>
                <a:cubicBezTo>
                  <a:pt x="1441" y="1122"/>
                  <a:pt x="1432" y="1118"/>
                  <a:pt x="1448" y="1128"/>
                </a:cubicBezTo>
                <a:cubicBezTo>
                  <a:pt x="1457" y="1154"/>
                  <a:pt x="1467" y="1176"/>
                  <a:pt x="1480" y="1200"/>
                </a:cubicBezTo>
                <a:cubicBezTo>
                  <a:pt x="1485" y="1208"/>
                  <a:pt x="1496" y="1224"/>
                  <a:pt x="1496" y="1224"/>
                </a:cubicBezTo>
                <a:cubicBezTo>
                  <a:pt x="1501" y="1242"/>
                  <a:pt x="1502" y="1250"/>
                  <a:pt x="1520" y="1256"/>
                </a:cubicBezTo>
                <a:cubicBezTo>
                  <a:pt x="1530" y="1271"/>
                  <a:pt x="1529" y="1282"/>
                  <a:pt x="1544" y="1292"/>
                </a:cubicBezTo>
                <a:cubicBezTo>
                  <a:pt x="1557" y="1311"/>
                  <a:pt x="1565" y="1335"/>
                  <a:pt x="1584" y="1348"/>
                </a:cubicBezTo>
                <a:cubicBezTo>
                  <a:pt x="1598" y="1369"/>
                  <a:pt x="1598" y="1395"/>
                  <a:pt x="1624" y="1404"/>
                </a:cubicBezTo>
                <a:cubicBezTo>
                  <a:pt x="1627" y="1408"/>
                  <a:pt x="1628" y="1413"/>
                  <a:pt x="1632" y="1416"/>
                </a:cubicBezTo>
                <a:cubicBezTo>
                  <a:pt x="1635" y="1419"/>
                  <a:pt x="1643" y="1416"/>
                  <a:pt x="1644" y="1420"/>
                </a:cubicBezTo>
                <a:cubicBezTo>
                  <a:pt x="1654" y="1469"/>
                  <a:pt x="1630" y="1468"/>
                  <a:pt x="1596" y="1476"/>
                </a:cubicBezTo>
                <a:cubicBezTo>
                  <a:pt x="1593" y="1484"/>
                  <a:pt x="1591" y="1492"/>
                  <a:pt x="1588" y="1500"/>
                </a:cubicBezTo>
                <a:cubicBezTo>
                  <a:pt x="1587" y="1504"/>
                  <a:pt x="1580" y="1502"/>
                  <a:pt x="1576" y="1504"/>
                </a:cubicBezTo>
                <a:cubicBezTo>
                  <a:pt x="1554" y="1516"/>
                  <a:pt x="1555" y="1517"/>
                  <a:pt x="1540" y="1532"/>
                </a:cubicBezTo>
                <a:cubicBezTo>
                  <a:pt x="1539" y="1543"/>
                  <a:pt x="1540" y="1554"/>
                  <a:pt x="1536" y="1564"/>
                </a:cubicBezTo>
                <a:cubicBezTo>
                  <a:pt x="1532" y="1573"/>
                  <a:pt x="1520" y="1575"/>
                  <a:pt x="1516" y="1584"/>
                </a:cubicBezTo>
                <a:cubicBezTo>
                  <a:pt x="1502" y="1616"/>
                  <a:pt x="1518" y="1602"/>
                  <a:pt x="1496" y="1616"/>
                </a:cubicBezTo>
                <a:cubicBezTo>
                  <a:pt x="1490" y="1633"/>
                  <a:pt x="1488" y="1651"/>
                  <a:pt x="1484" y="1668"/>
                </a:cubicBezTo>
                <a:cubicBezTo>
                  <a:pt x="1489" y="1739"/>
                  <a:pt x="1474" y="1749"/>
                  <a:pt x="1544" y="1756"/>
                </a:cubicBezTo>
                <a:cubicBezTo>
                  <a:pt x="1552" y="1759"/>
                  <a:pt x="1563" y="1757"/>
                  <a:pt x="1568" y="1764"/>
                </a:cubicBezTo>
                <a:cubicBezTo>
                  <a:pt x="1578" y="1780"/>
                  <a:pt x="1571" y="1774"/>
                  <a:pt x="1588" y="1780"/>
                </a:cubicBezTo>
                <a:cubicBezTo>
                  <a:pt x="1607" y="1808"/>
                  <a:pt x="1696" y="1829"/>
                  <a:pt x="1728" y="1832"/>
                </a:cubicBezTo>
                <a:cubicBezTo>
                  <a:pt x="1732" y="1833"/>
                  <a:pt x="1737" y="1833"/>
                  <a:pt x="1740" y="1836"/>
                </a:cubicBezTo>
                <a:cubicBezTo>
                  <a:pt x="1744" y="1839"/>
                  <a:pt x="1744" y="1845"/>
                  <a:pt x="1748" y="1848"/>
                </a:cubicBezTo>
                <a:cubicBezTo>
                  <a:pt x="1755" y="1852"/>
                  <a:pt x="1772" y="1856"/>
                  <a:pt x="1772" y="1856"/>
                </a:cubicBezTo>
                <a:cubicBezTo>
                  <a:pt x="1895" y="1850"/>
                  <a:pt x="1996" y="1839"/>
                  <a:pt x="2124" y="1836"/>
                </a:cubicBezTo>
                <a:cubicBezTo>
                  <a:pt x="2152" y="1827"/>
                  <a:pt x="2180" y="1817"/>
                  <a:pt x="2208" y="1808"/>
                </a:cubicBezTo>
                <a:cubicBezTo>
                  <a:pt x="2220" y="1804"/>
                  <a:pt x="2244" y="1792"/>
                  <a:pt x="2244" y="1792"/>
                </a:cubicBezTo>
                <a:cubicBezTo>
                  <a:pt x="2247" y="1784"/>
                  <a:pt x="2249" y="1776"/>
                  <a:pt x="2252" y="1768"/>
                </a:cubicBezTo>
                <a:cubicBezTo>
                  <a:pt x="2253" y="1764"/>
                  <a:pt x="2252" y="1758"/>
                  <a:pt x="2256" y="1756"/>
                </a:cubicBezTo>
                <a:cubicBezTo>
                  <a:pt x="2264" y="1751"/>
                  <a:pt x="2280" y="1740"/>
                  <a:pt x="2280" y="1740"/>
                </a:cubicBezTo>
                <a:cubicBezTo>
                  <a:pt x="2289" y="1727"/>
                  <a:pt x="2291" y="1715"/>
                  <a:pt x="2296" y="1700"/>
                </a:cubicBezTo>
                <a:cubicBezTo>
                  <a:pt x="2293" y="1659"/>
                  <a:pt x="2302" y="1627"/>
                  <a:pt x="2268" y="1604"/>
                </a:cubicBezTo>
                <a:cubicBezTo>
                  <a:pt x="2259" y="1590"/>
                  <a:pt x="2252" y="1585"/>
                  <a:pt x="2236" y="1580"/>
                </a:cubicBezTo>
                <a:cubicBezTo>
                  <a:pt x="2188" y="1532"/>
                  <a:pt x="2106" y="1555"/>
                  <a:pt x="2044" y="1576"/>
                </a:cubicBezTo>
                <a:cubicBezTo>
                  <a:pt x="2022" y="1575"/>
                  <a:pt x="1990" y="1582"/>
                  <a:pt x="1972" y="1564"/>
                </a:cubicBezTo>
                <a:cubicBezTo>
                  <a:pt x="1963" y="1555"/>
                  <a:pt x="1956" y="1528"/>
                  <a:pt x="1956" y="1528"/>
                </a:cubicBezTo>
                <a:cubicBezTo>
                  <a:pt x="1960" y="1484"/>
                  <a:pt x="1961" y="1463"/>
                  <a:pt x="1992" y="1432"/>
                </a:cubicBezTo>
                <a:cubicBezTo>
                  <a:pt x="2001" y="1406"/>
                  <a:pt x="2008" y="1393"/>
                  <a:pt x="2036" y="1384"/>
                </a:cubicBezTo>
                <a:cubicBezTo>
                  <a:pt x="2041" y="1376"/>
                  <a:pt x="2043" y="1362"/>
                  <a:pt x="2052" y="1360"/>
                </a:cubicBezTo>
                <a:cubicBezTo>
                  <a:pt x="2076" y="1354"/>
                  <a:pt x="2094" y="1342"/>
                  <a:pt x="2116" y="1332"/>
                </a:cubicBezTo>
                <a:cubicBezTo>
                  <a:pt x="2124" y="1329"/>
                  <a:pt x="2132" y="1327"/>
                  <a:pt x="2140" y="1324"/>
                </a:cubicBezTo>
                <a:cubicBezTo>
                  <a:pt x="2144" y="1323"/>
                  <a:pt x="2152" y="1320"/>
                  <a:pt x="2152" y="1320"/>
                </a:cubicBezTo>
                <a:cubicBezTo>
                  <a:pt x="2167" y="1305"/>
                  <a:pt x="2170" y="1288"/>
                  <a:pt x="2188" y="1276"/>
                </a:cubicBezTo>
                <a:cubicBezTo>
                  <a:pt x="2197" y="1263"/>
                  <a:pt x="2209" y="1258"/>
                  <a:pt x="2216" y="1244"/>
                </a:cubicBezTo>
                <a:cubicBezTo>
                  <a:pt x="2228" y="1221"/>
                  <a:pt x="2241" y="1194"/>
                  <a:pt x="2256" y="1172"/>
                </a:cubicBezTo>
                <a:cubicBezTo>
                  <a:pt x="2255" y="1156"/>
                  <a:pt x="2259" y="1138"/>
                  <a:pt x="2252" y="1124"/>
                </a:cubicBezTo>
                <a:cubicBezTo>
                  <a:pt x="2246" y="1113"/>
                  <a:pt x="2216" y="1112"/>
                  <a:pt x="2216" y="1112"/>
                </a:cubicBezTo>
                <a:cubicBezTo>
                  <a:pt x="2185" y="1113"/>
                  <a:pt x="2155" y="1113"/>
                  <a:pt x="2124" y="1116"/>
                </a:cubicBezTo>
                <a:cubicBezTo>
                  <a:pt x="2116" y="1117"/>
                  <a:pt x="2100" y="1124"/>
                  <a:pt x="2100" y="1124"/>
                </a:cubicBezTo>
                <a:cubicBezTo>
                  <a:pt x="2083" y="1141"/>
                  <a:pt x="2061" y="1181"/>
                  <a:pt x="2040" y="1188"/>
                </a:cubicBezTo>
                <a:cubicBezTo>
                  <a:pt x="2027" y="1192"/>
                  <a:pt x="2004" y="1208"/>
                  <a:pt x="2004" y="1208"/>
                </a:cubicBezTo>
                <a:cubicBezTo>
                  <a:pt x="1999" y="1224"/>
                  <a:pt x="1994" y="1231"/>
                  <a:pt x="1980" y="1240"/>
                </a:cubicBezTo>
                <a:cubicBezTo>
                  <a:pt x="1963" y="1265"/>
                  <a:pt x="1949" y="1284"/>
                  <a:pt x="1940" y="1312"/>
                </a:cubicBezTo>
                <a:cubicBezTo>
                  <a:pt x="1937" y="1322"/>
                  <a:pt x="1901" y="1334"/>
                  <a:pt x="1892" y="1340"/>
                </a:cubicBezTo>
                <a:cubicBezTo>
                  <a:pt x="1870" y="1372"/>
                  <a:pt x="1841" y="1373"/>
                  <a:pt x="1812" y="1392"/>
                </a:cubicBezTo>
                <a:cubicBezTo>
                  <a:pt x="1796" y="1416"/>
                  <a:pt x="1768" y="1401"/>
                  <a:pt x="1748" y="1388"/>
                </a:cubicBezTo>
                <a:cubicBezTo>
                  <a:pt x="1736" y="1371"/>
                  <a:pt x="1738" y="1356"/>
                  <a:pt x="1720" y="1344"/>
                </a:cubicBezTo>
                <a:cubicBezTo>
                  <a:pt x="1710" y="1315"/>
                  <a:pt x="1719" y="1325"/>
                  <a:pt x="1700" y="1312"/>
                </a:cubicBezTo>
                <a:cubicBezTo>
                  <a:pt x="1693" y="1291"/>
                  <a:pt x="1659" y="1233"/>
                  <a:pt x="1640" y="1220"/>
                </a:cubicBezTo>
                <a:cubicBezTo>
                  <a:pt x="1636" y="1207"/>
                  <a:pt x="1624" y="1197"/>
                  <a:pt x="1620" y="1184"/>
                </a:cubicBezTo>
                <a:cubicBezTo>
                  <a:pt x="1607" y="1145"/>
                  <a:pt x="1593" y="1101"/>
                  <a:pt x="1564" y="1072"/>
                </a:cubicBezTo>
                <a:cubicBezTo>
                  <a:pt x="1553" y="1039"/>
                  <a:pt x="1517" y="999"/>
                  <a:pt x="1488" y="980"/>
                </a:cubicBezTo>
                <a:cubicBezTo>
                  <a:pt x="1478" y="965"/>
                  <a:pt x="1461" y="958"/>
                  <a:pt x="1444" y="952"/>
                </a:cubicBezTo>
                <a:cubicBezTo>
                  <a:pt x="1319" y="954"/>
                  <a:pt x="1264" y="952"/>
                  <a:pt x="1164" y="964"/>
                </a:cubicBezTo>
                <a:cubicBezTo>
                  <a:pt x="1129" y="987"/>
                  <a:pt x="1150" y="981"/>
                  <a:pt x="1100" y="976"/>
                </a:cubicBezTo>
                <a:cubicBezTo>
                  <a:pt x="1087" y="972"/>
                  <a:pt x="1077" y="964"/>
                  <a:pt x="1064" y="960"/>
                </a:cubicBezTo>
                <a:cubicBezTo>
                  <a:pt x="941" y="963"/>
                  <a:pt x="875" y="969"/>
                  <a:pt x="764" y="964"/>
                </a:cubicBezTo>
                <a:cubicBezTo>
                  <a:pt x="725" y="954"/>
                  <a:pt x="717" y="955"/>
                  <a:pt x="664" y="952"/>
                </a:cubicBezTo>
                <a:cubicBezTo>
                  <a:pt x="567" y="928"/>
                  <a:pt x="452" y="949"/>
                  <a:pt x="352" y="952"/>
                </a:cubicBezTo>
                <a:cubicBezTo>
                  <a:pt x="292" y="937"/>
                  <a:pt x="321" y="870"/>
                  <a:pt x="276" y="840"/>
                </a:cubicBezTo>
                <a:cubicBezTo>
                  <a:pt x="271" y="824"/>
                  <a:pt x="259" y="819"/>
                  <a:pt x="252" y="804"/>
                </a:cubicBezTo>
                <a:cubicBezTo>
                  <a:pt x="238" y="772"/>
                  <a:pt x="254" y="786"/>
                  <a:pt x="232" y="772"/>
                </a:cubicBezTo>
                <a:cubicBezTo>
                  <a:pt x="229" y="768"/>
                  <a:pt x="227" y="763"/>
                  <a:pt x="224" y="760"/>
                </a:cubicBezTo>
                <a:cubicBezTo>
                  <a:pt x="221" y="757"/>
                  <a:pt x="215" y="756"/>
                  <a:pt x="212" y="752"/>
                </a:cubicBezTo>
                <a:cubicBezTo>
                  <a:pt x="192" y="730"/>
                  <a:pt x="186" y="705"/>
                  <a:pt x="172" y="680"/>
                </a:cubicBezTo>
                <a:cubicBezTo>
                  <a:pt x="165" y="667"/>
                  <a:pt x="153" y="658"/>
                  <a:pt x="148" y="644"/>
                </a:cubicBezTo>
                <a:cubicBezTo>
                  <a:pt x="140" y="620"/>
                  <a:pt x="136" y="596"/>
                  <a:pt x="128" y="572"/>
                </a:cubicBezTo>
                <a:cubicBezTo>
                  <a:pt x="126" y="548"/>
                  <a:pt x="121" y="524"/>
                  <a:pt x="120" y="500"/>
                </a:cubicBezTo>
                <a:cubicBezTo>
                  <a:pt x="117" y="422"/>
                  <a:pt x="165" y="311"/>
                  <a:pt x="100" y="268"/>
                </a:cubicBezTo>
                <a:cubicBezTo>
                  <a:pt x="97" y="242"/>
                  <a:pt x="94" y="222"/>
                  <a:pt x="80" y="200"/>
                </a:cubicBezTo>
                <a:cubicBezTo>
                  <a:pt x="73" y="164"/>
                  <a:pt x="75" y="96"/>
                  <a:pt x="40" y="72"/>
                </a:cubicBezTo>
                <a:cubicBezTo>
                  <a:pt x="34" y="54"/>
                  <a:pt x="22" y="40"/>
                  <a:pt x="12" y="24"/>
                </a:cubicBezTo>
                <a:cubicBezTo>
                  <a:pt x="7" y="17"/>
                  <a:pt x="0" y="0"/>
                  <a:pt x="0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99396" name="Freeform 245"/>
          <p:cNvSpPr>
            <a:spLocks noChangeAspect="1"/>
          </p:cNvSpPr>
          <p:nvPr/>
        </p:nvSpPr>
        <p:spPr bwMode="auto">
          <a:xfrm>
            <a:off x="1555750" y="2498725"/>
            <a:ext cx="5213350" cy="5626100"/>
          </a:xfrm>
          <a:custGeom>
            <a:avLst/>
            <a:gdLst>
              <a:gd name="T0" fmla="*/ 2147483647 w 2346"/>
              <a:gd name="T1" fmla="*/ 2147483647 h 2532"/>
              <a:gd name="T2" fmla="*/ 2147483647 w 2346"/>
              <a:gd name="T3" fmla="*/ 2147483647 h 2532"/>
              <a:gd name="T4" fmla="*/ 2147483647 w 2346"/>
              <a:gd name="T5" fmla="*/ 2147483647 h 2532"/>
              <a:gd name="T6" fmla="*/ 2147483647 w 2346"/>
              <a:gd name="T7" fmla="*/ 2147483647 h 2532"/>
              <a:gd name="T8" fmla="*/ 2147483647 w 2346"/>
              <a:gd name="T9" fmla="*/ 2147483647 h 2532"/>
              <a:gd name="T10" fmla="*/ 2147483647 w 2346"/>
              <a:gd name="T11" fmla="*/ 2147483647 h 2532"/>
              <a:gd name="T12" fmla="*/ 2147483647 w 2346"/>
              <a:gd name="T13" fmla="*/ 2147483647 h 2532"/>
              <a:gd name="T14" fmla="*/ 2147483647 w 2346"/>
              <a:gd name="T15" fmla="*/ 2147483647 h 2532"/>
              <a:gd name="T16" fmla="*/ 2147483647 w 2346"/>
              <a:gd name="T17" fmla="*/ 2147483647 h 2532"/>
              <a:gd name="T18" fmla="*/ 2147483647 w 2346"/>
              <a:gd name="T19" fmla="*/ 2147483647 h 2532"/>
              <a:gd name="T20" fmla="*/ 2147483647 w 2346"/>
              <a:gd name="T21" fmla="*/ 2147483647 h 2532"/>
              <a:gd name="T22" fmla="*/ 2147483647 w 2346"/>
              <a:gd name="T23" fmla="*/ 2147483647 h 2532"/>
              <a:gd name="T24" fmla="*/ 2147483647 w 2346"/>
              <a:gd name="T25" fmla="*/ 2147483647 h 2532"/>
              <a:gd name="T26" fmla="*/ 2147483647 w 2346"/>
              <a:gd name="T27" fmla="*/ 2147483647 h 2532"/>
              <a:gd name="T28" fmla="*/ 2147483647 w 2346"/>
              <a:gd name="T29" fmla="*/ 2147483647 h 2532"/>
              <a:gd name="T30" fmla="*/ 2147483647 w 2346"/>
              <a:gd name="T31" fmla="*/ 2147483647 h 2532"/>
              <a:gd name="T32" fmla="*/ 2147483647 w 2346"/>
              <a:gd name="T33" fmla="*/ 2147483647 h 2532"/>
              <a:gd name="T34" fmla="*/ 2147483647 w 2346"/>
              <a:gd name="T35" fmla="*/ 2147483647 h 2532"/>
              <a:gd name="T36" fmla="*/ 2147483647 w 2346"/>
              <a:gd name="T37" fmla="*/ 2147483647 h 2532"/>
              <a:gd name="T38" fmla="*/ 2147483647 w 2346"/>
              <a:gd name="T39" fmla="*/ 2147483647 h 2532"/>
              <a:gd name="T40" fmla="*/ 2147483647 w 2346"/>
              <a:gd name="T41" fmla="*/ 2147483647 h 2532"/>
              <a:gd name="T42" fmla="*/ 2147483647 w 2346"/>
              <a:gd name="T43" fmla="*/ 2147483647 h 2532"/>
              <a:gd name="T44" fmla="*/ 2147483647 w 2346"/>
              <a:gd name="T45" fmla="*/ 2147483647 h 2532"/>
              <a:gd name="T46" fmla="*/ 2147483647 w 2346"/>
              <a:gd name="T47" fmla="*/ 2147483647 h 2532"/>
              <a:gd name="T48" fmla="*/ 2147483647 w 2346"/>
              <a:gd name="T49" fmla="*/ 2147483647 h 2532"/>
              <a:gd name="T50" fmla="*/ 2147483647 w 2346"/>
              <a:gd name="T51" fmla="*/ 2147483647 h 2532"/>
              <a:gd name="T52" fmla="*/ 2147483647 w 2346"/>
              <a:gd name="T53" fmla="*/ 2147483647 h 2532"/>
              <a:gd name="T54" fmla="*/ 2147483647 w 2346"/>
              <a:gd name="T55" fmla="*/ 2147483647 h 2532"/>
              <a:gd name="T56" fmla="*/ 2147483647 w 2346"/>
              <a:gd name="T57" fmla="*/ 2147483647 h 2532"/>
              <a:gd name="T58" fmla="*/ 2147483647 w 2346"/>
              <a:gd name="T59" fmla="*/ 2147483647 h 2532"/>
              <a:gd name="T60" fmla="*/ 2147483647 w 2346"/>
              <a:gd name="T61" fmla="*/ 2147483647 h 2532"/>
              <a:gd name="T62" fmla="*/ 2147483647 w 2346"/>
              <a:gd name="T63" fmla="*/ 2147483647 h 2532"/>
              <a:gd name="T64" fmla="*/ 2147483647 w 2346"/>
              <a:gd name="T65" fmla="*/ 2147483647 h 2532"/>
              <a:gd name="T66" fmla="*/ 2147483647 w 2346"/>
              <a:gd name="T67" fmla="*/ 2147483647 h 2532"/>
              <a:gd name="T68" fmla="*/ 2147483647 w 2346"/>
              <a:gd name="T69" fmla="*/ 2147483647 h 2532"/>
              <a:gd name="T70" fmla="*/ 2147483647 w 2346"/>
              <a:gd name="T71" fmla="*/ 2147483647 h 2532"/>
              <a:gd name="T72" fmla="*/ 2147483647 w 2346"/>
              <a:gd name="T73" fmla="*/ 2147483647 h 2532"/>
              <a:gd name="T74" fmla="*/ 2147483647 w 2346"/>
              <a:gd name="T75" fmla="*/ 2147483647 h 2532"/>
              <a:gd name="T76" fmla="*/ 2147483647 w 2346"/>
              <a:gd name="T77" fmla="*/ 2147483647 h 2532"/>
              <a:gd name="T78" fmla="*/ 2147483647 w 2346"/>
              <a:gd name="T79" fmla="*/ 2147483647 h 2532"/>
              <a:gd name="T80" fmla="*/ 2147483647 w 2346"/>
              <a:gd name="T81" fmla="*/ 2147483647 h 2532"/>
              <a:gd name="T82" fmla="*/ 2147483647 w 2346"/>
              <a:gd name="T83" fmla="*/ 2147483647 h 2532"/>
              <a:gd name="T84" fmla="*/ 2147483647 w 2346"/>
              <a:gd name="T85" fmla="*/ 2147483647 h 2532"/>
              <a:gd name="T86" fmla="*/ 2147483647 w 2346"/>
              <a:gd name="T87" fmla="*/ 2147483647 h 2532"/>
              <a:gd name="T88" fmla="*/ 2147483647 w 2346"/>
              <a:gd name="T89" fmla="*/ 2147483647 h 2532"/>
              <a:gd name="T90" fmla="*/ 2147483647 w 2346"/>
              <a:gd name="T91" fmla="*/ 2147483647 h 2532"/>
              <a:gd name="T92" fmla="*/ 2147483647 w 2346"/>
              <a:gd name="T93" fmla="*/ 2147483647 h 2532"/>
              <a:gd name="T94" fmla="*/ 2147483647 w 2346"/>
              <a:gd name="T95" fmla="*/ 2147483647 h 2532"/>
              <a:gd name="T96" fmla="*/ 2147483647 w 2346"/>
              <a:gd name="T97" fmla="*/ 2147483647 h 2532"/>
              <a:gd name="T98" fmla="*/ 2147483647 w 2346"/>
              <a:gd name="T99" fmla="*/ 2147483647 h 253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346"/>
              <a:gd name="T151" fmla="*/ 0 h 2532"/>
              <a:gd name="T152" fmla="*/ 2346 w 2346"/>
              <a:gd name="T153" fmla="*/ 2532 h 253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346" h="2532">
                <a:moveTo>
                  <a:pt x="80" y="2532"/>
                </a:moveTo>
                <a:cubicBezTo>
                  <a:pt x="113" y="2482"/>
                  <a:pt x="173" y="2440"/>
                  <a:pt x="112" y="2420"/>
                </a:cubicBezTo>
                <a:cubicBezTo>
                  <a:pt x="111" y="2411"/>
                  <a:pt x="106" y="2341"/>
                  <a:pt x="104" y="2332"/>
                </a:cubicBezTo>
                <a:cubicBezTo>
                  <a:pt x="102" y="2323"/>
                  <a:pt x="60" y="2292"/>
                  <a:pt x="60" y="2292"/>
                </a:cubicBezTo>
                <a:cubicBezTo>
                  <a:pt x="57" y="2258"/>
                  <a:pt x="59" y="2261"/>
                  <a:pt x="52" y="2228"/>
                </a:cubicBezTo>
                <a:cubicBezTo>
                  <a:pt x="49" y="2186"/>
                  <a:pt x="60" y="2128"/>
                  <a:pt x="36" y="2092"/>
                </a:cubicBezTo>
                <a:cubicBezTo>
                  <a:pt x="33" y="1997"/>
                  <a:pt x="0" y="1892"/>
                  <a:pt x="24" y="1800"/>
                </a:cubicBezTo>
                <a:cubicBezTo>
                  <a:pt x="28" y="1745"/>
                  <a:pt x="9" y="1767"/>
                  <a:pt x="40" y="1736"/>
                </a:cubicBezTo>
                <a:cubicBezTo>
                  <a:pt x="85" y="1703"/>
                  <a:pt x="26" y="1658"/>
                  <a:pt x="72" y="1628"/>
                </a:cubicBezTo>
                <a:cubicBezTo>
                  <a:pt x="112" y="1616"/>
                  <a:pt x="58" y="1567"/>
                  <a:pt x="100" y="1556"/>
                </a:cubicBezTo>
                <a:cubicBezTo>
                  <a:pt x="109" y="1535"/>
                  <a:pt x="125" y="1526"/>
                  <a:pt x="132" y="1504"/>
                </a:cubicBezTo>
                <a:cubicBezTo>
                  <a:pt x="136" y="1493"/>
                  <a:pt x="156" y="1423"/>
                  <a:pt x="164" y="1416"/>
                </a:cubicBezTo>
                <a:cubicBezTo>
                  <a:pt x="171" y="1396"/>
                  <a:pt x="189" y="1363"/>
                  <a:pt x="196" y="1344"/>
                </a:cubicBezTo>
                <a:cubicBezTo>
                  <a:pt x="204" y="1322"/>
                  <a:pt x="211" y="1306"/>
                  <a:pt x="220" y="1284"/>
                </a:cubicBezTo>
                <a:cubicBezTo>
                  <a:pt x="224" y="1275"/>
                  <a:pt x="246" y="1254"/>
                  <a:pt x="252" y="1248"/>
                </a:cubicBezTo>
                <a:cubicBezTo>
                  <a:pt x="260" y="1240"/>
                  <a:pt x="280" y="1212"/>
                  <a:pt x="280" y="1212"/>
                </a:cubicBezTo>
                <a:cubicBezTo>
                  <a:pt x="325" y="1213"/>
                  <a:pt x="266" y="1153"/>
                  <a:pt x="312" y="1156"/>
                </a:cubicBezTo>
                <a:cubicBezTo>
                  <a:pt x="321" y="1157"/>
                  <a:pt x="344" y="1120"/>
                  <a:pt x="344" y="1120"/>
                </a:cubicBezTo>
                <a:cubicBezTo>
                  <a:pt x="406" y="1118"/>
                  <a:pt x="442" y="1109"/>
                  <a:pt x="504" y="1116"/>
                </a:cubicBezTo>
                <a:cubicBezTo>
                  <a:pt x="581" y="1141"/>
                  <a:pt x="772" y="1146"/>
                  <a:pt x="852" y="1144"/>
                </a:cubicBezTo>
                <a:cubicBezTo>
                  <a:pt x="886" y="1133"/>
                  <a:pt x="1026" y="1124"/>
                  <a:pt x="1036" y="1124"/>
                </a:cubicBezTo>
                <a:cubicBezTo>
                  <a:pt x="1094" y="1143"/>
                  <a:pt x="1153" y="1143"/>
                  <a:pt x="1220" y="1140"/>
                </a:cubicBezTo>
                <a:cubicBezTo>
                  <a:pt x="1240" y="1126"/>
                  <a:pt x="1262" y="1109"/>
                  <a:pt x="1296" y="1128"/>
                </a:cubicBezTo>
                <a:cubicBezTo>
                  <a:pt x="1304" y="1133"/>
                  <a:pt x="1335" y="1120"/>
                  <a:pt x="1344" y="1124"/>
                </a:cubicBezTo>
                <a:cubicBezTo>
                  <a:pt x="1362" y="1130"/>
                  <a:pt x="1355" y="1117"/>
                  <a:pt x="1372" y="1128"/>
                </a:cubicBezTo>
                <a:cubicBezTo>
                  <a:pt x="1382" y="1157"/>
                  <a:pt x="1393" y="1157"/>
                  <a:pt x="1408" y="1184"/>
                </a:cubicBezTo>
                <a:cubicBezTo>
                  <a:pt x="1413" y="1192"/>
                  <a:pt x="1425" y="1210"/>
                  <a:pt x="1425" y="1210"/>
                </a:cubicBezTo>
                <a:cubicBezTo>
                  <a:pt x="1431" y="1230"/>
                  <a:pt x="1432" y="1239"/>
                  <a:pt x="1452" y="1245"/>
                </a:cubicBezTo>
                <a:cubicBezTo>
                  <a:pt x="1463" y="1262"/>
                  <a:pt x="1462" y="1274"/>
                  <a:pt x="1478" y="1285"/>
                </a:cubicBezTo>
                <a:cubicBezTo>
                  <a:pt x="1493" y="1306"/>
                  <a:pt x="1502" y="1333"/>
                  <a:pt x="1523" y="1347"/>
                </a:cubicBezTo>
                <a:cubicBezTo>
                  <a:pt x="1538" y="1370"/>
                  <a:pt x="1491" y="1402"/>
                  <a:pt x="1520" y="1412"/>
                </a:cubicBezTo>
                <a:cubicBezTo>
                  <a:pt x="1531" y="1425"/>
                  <a:pt x="1565" y="1434"/>
                  <a:pt x="1556" y="1444"/>
                </a:cubicBezTo>
                <a:cubicBezTo>
                  <a:pt x="1567" y="1498"/>
                  <a:pt x="1549" y="1464"/>
                  <a:pt x="1512" y="1472"/>
                </a:cubicBezTo>
                <a:cubicBezTo>
                  <a:pt x="1508" y="1481"/>
                  <a:pt x="1499" y="1471"/>
                  <a:pt x="1496" y="1480"/>
                </a:cubicBezTo>
                <a:cubicBezTo>
                  <a:pt x="1495" y="1484"/>
                  <a:pt x="1488" y="1506"/>
                  <a:pt x="1484" y="1508"/>
                </a:cubicBezTo>
                <a:cubicBezTo>
                  <a:pt x="1459" y="1522"/>
                  <a:pt x="1490" y="1534"/>
                  <a:pt x="1474" y="1550"/>
                </a:cubicBezTo>
                <a:cubicBezTo>
                  <a:pt x="1473" y="1562"/>
                  <a:pt x="1474" y="1575"/>
                  <a:pt x="1469" y="1586"/>
                </a:cubicBezTo>
                <a:cubicBezTo>
                  <a:pt x="1465" y="1596"/>
                  <a:pt x="1452" y="1598"/>
                  <a:pt x="1447" y="1608"/>
                </a:cubicBezTo>
                <a:cubicBezTo>
                  <a:pt x="1432" y="1643"/>
                  <a:pt x="1450" y="1628"/>
                  <a:pt x="1425" y="1643"/>
                </a:cubicBezTo>
                <a:cubicBezTo>
                  <a:pt x="1419" y="1662"/>
                  <a:pt x="1416" y="1682"/>
                  <a:pt x="1412" y="1701"/>
                </a:cubicBezTo>
                <a:cubicBezTo>
                  <a:pt x="1418" y="1779"/>
                  <a:pt x="1401" y="1790"/>
                  <a:pt x="1478" y="1798"/>
                </a:cubicBezTo>
                <a:cubicBezTo>
                  <a:pt x="1487" y="1801"/>
                  <a:pt x="1499" y="1799"/>
                  <a:pt x="1505" y="1807"/>
                </a:cubicBezTo>
                <a:cubicBezTo>
                  <a:pt x="1516" y="1824"/>
                  <a:pt x="1508" y="1818"/>
                  <a:pt x="1527" y="1824"/>
                </a:cubicBezTo>
                <a:cubicBezTo>
                  <a:pt x="1548" y="1855"/>
                  <a:pt x="1646" y="1878"/>
                  <a:pt x="1682" y="1882"/>
                </a:cubicBezTo>
                <a:cubicBezTo>
                  <a:pt x="1686" y="1883"/>
                  <a:pt x="1692" y="1883"/>
                  <a:pt x="1695" y="1886"/>
                </a:cubicBezTo>
                <a:cubicBezTo>
                  <a:pt x="1699" y="1889"/>
                  <a:pt x="1699" y="1896"/>
                  <a:pt x="1704" y="1899"/>
                </a:cubicBezTo>
                <a:cubicBezTo>
                  <a:pt x="1711" y="1904"/>
                  <a:pt x="1730" y="1908"/>
                  <a:pt x="1730" y="1908"/>
                </a:cubicBezTo>
                <a:cubicBezTo>
                  <a:pt x="1866" y="1902"/>
                  <a:pt x="1978" y="1889"/>
                  <a:pt x="2119" y="1886"/>
                </a:cubicBezTo>
                <a:cubicBezTo>
                  <a:pt x="2150" y="1876"/>
                  <a:pt x="2181" y="1865"/>
                  <a:pt x="2212" y="1855"/>
                </a:cubicBezTo>
                <a:cubicBezTo>
                  <a:pt x="2225" y="1851"/>
                  <a:pt x="2252" y="1838"/>
                  <a:pt x="2252" y="1838"/>
                </a:cubicBezTo>
                <a:cubicBezTo>
                  <a:pt x="2255" y="1829"/>
                  <a:pt x="2257" y="1820"/>
                  <a:pt x="2261" y="1811"/>
                </a:cubicBezTo>
                <a:cubicBezTo>
                  <a:pt x="2262" y="1807"/>
                  <a:pt x="2261" y="1800"/>
                  <a:pt x="2265" y="1798"/>
                </a:cubicBezTo>
                <a:cubicBezTo>
                  <a:pt x="2274" y="1792"/>
                  <a:pt x="2292" y="1780"/>
                  <a:pt x="2292" y="1780"/>
                </a:cubicBezTo>
                <a:cubicBezTo>
                  <a:pt x="2302" y="1766"/>
                  <a:pt x="2304" y="1752"/>
                  <a:pt x="2309" y="1736"/>
                </a:cubicBezTo>
                <a:cubicBezTo>
                  <a:pt x="2306" y="1691"/>
                  <a:pt x="2346" y="1637"/>
                  <a:pt x="2308" y="1612"/>
                </a:cubicBezTo>
                <a:cubicBezTo>
                  <a:pt x="2298" y="1596"/>
                  <a:pt x="2282" y="1578"/>
                  <a:pt x="2264" y="1572"/>
                </a:cubicBezTo>
                <a:cubicBezTo>
                  <a:pt x="2211" y="1519"/>
                  <a:pt x="2136" y="1513"/>
                  <a:pt x="2068" y="1536"/>
                </a:cubicBezTo>
                <a:cubicBezTo>
                  <a:pt x="2044" y="1535"/>
                  <a:pt x="2040" y="1560"/>
                  <a:pt x="2020" y="1540"/>
                </a:cubicBezTo>
                <a:cubicBezTo>
                  <a:pt x="2010" y="1530"/>
                  <a:pt x="1984" y="1532"/>
                  <a:pt x="1984" y="1532"/>
                </a:cubicBezTo>
                <a:cubicBezTo>
                  <a:pt x="1988" y="1483"/>
                  <a:pt x="1962" y="1506"/>
                  <a:pt x="1996" y="1472"/>
                </a:cubicBezTo>
                <a:cubicBezTo>
                  <a:pt x="2006" y="1443"/>
                  <a:pt x="2001" y="1438"/>
                  <a:pt x="2032" y="1428"/>
                </a:cubicBezTo>
                <a:cubicBezTo>
                  <a:pt x="2038" y="1419"/>
                  <a:pt x="2062" y="1391"/>
                  <a:pt x="2072" y="1388"/>
                </a:cubicBezTo>
                <a:cubicBezTo>
                  <a:pt x="2098" y="1382"/>
                  <a:pt x="2092" y="1383"/>
                  <a:pt x="2116" y="1372"/>
                </a:cubicBezTo>
                <a:cubicBezTo>
                  <a:pt x="2125" y="1369"/>
                  <a:pt x="2143" y="1343"/>
                  <a:pt x="2152" y="1340"/>
                </a:cubicBezTo>
                <a:cubicBezTo>
                  <a:pt x="2156" y="1338"/>
                  <a:pt x="2180" y="1336"/>
                  <a:pt x="2180" y="1336"/>
                </a:cubicBezTo>
                <a:cubicBezTo>
                  <a:pt x="2197" y="1320"/>
                  <a:pt x="2200" y="1317"/>
                  <a:pt x="2220" y="1304"/>
                </a:cubicBezTo>
                <a:cubicBezTo>
                  <a:pt x="2230" y="1289"/>
                  <a:pt x="2240" y="1260"/>
                  <a:pt x="2248" y="1244"/>
                </a:cubicBezTo>
                <a:cubicBezTo>
                  <a:pt x="2261" y="1219"/>
                  <a:pt x="2249" y="1177"/>
                  <a:pt x="2265" y="1153"/>
                </a:cubicBezTo>
                <a:cubicBezTo>
                  <a:pt x="2264" y="1135"/>
                  <a:pt x="2268" y="1115"/>
                  <a:pt x="2261" y="1100"/>
                </a:cubicBezTo>
                <a:cubicBezTo>
                  <a:pt x="2254" y="1087"/>
                  <a:pt x="2221" y="1086"/>
                  <a:pt x="2221" y="1086"/>
                </a:cubicBezTo>
                <a:cubicBezTo>
                  <a:pt x="2187" y="1087"/>
                  <a:pt x="2154" y="1087"/>
                  <a:pt x="2119" y="1091"/>
                </a:cubicBezTo>
                <a:cubicBezTo>
                  <a:pt x="2110" y="1092"/>
                  <a:pt x="2093" y="1100"/>
                  <a:pt x="2093" y="1100"/>
                </a:cubicBezTo>
                <a:cubicBezTo>
                  <a:pt x="2074" y="1118"/>
                  <a:pt x="2056" y="1113"/>
                  <a:pt x="2032" y="1120"/>
                </a:cubicBezTo>
                <a:cubicBezTo>
                  <a:pt x="2018" y="1125"/>
                  <a:pt x="1984" y="1152"/>
                  <a:pt x="1984" y="1152"/>
                </a:cubicBezTo>
                <a:cubicBezTo>
                  <a:pt x="1978" y="1170"/>
                  <a:pt x="1952" y="1194"/>
                  <a:pt x="1936" y="1204"/>
                </a:cubicBezTo>
                <a:cubicBezTo>
                  <a:pt x="1917" y="1231"/>
                  <a:pt x="1910" y="1257"/>
                  <a:pt x="1900" y="1288"/>
                </a:cubicBezTo>
                <a:cubicBezTo>
                  <a:pt x="1897" y="1299"/>
                  <a:pt x="1854" y="1314"/>
                  <a:pt x="1844" y="1320"/>
                </a:cubicBezTo>
                <a:cubicBezTo>
                  <a:pt x="1822" y="1326"/>
                  <a:pt x="1804" y="1347"/>
                  <a:pt x="1784" y="1344"/>
                </a:cubicBezTo>
                <a:cubicBezTo>
                  <a:pt x="1770" y="1325"/>
                  <a:pt x="1764" y="1333"/>
                  <a:pt x="1744" y="1320"/>
                </a:cubicBezTo>
                <a:cubicBezTo>
                  <a:pt x="1733" y="1288"/>
                  <a:pt x="1721" y="1299"/>
                  <a:pt x="1700" y="1284"/>
                </a:cubicBezTo>
                <a:cubicBezTo>
                  <a:pt x="1692" y="1261"/>
                  <a:pt x="1669" y="1202"/>
                  <a:pt x="1648" y="1188"/>
                </a:cubicBezTo>
                <a:cubicBezTo>
                  <a:pt x="1644" y="1173"/>
                  <a:pt x="1621" y="1142"/>
                  <a:pt x="1616" y="1128"/>
                </a:cubicBezTo>
                <a:cubicBezTo>
                  <a:pt x="1602" y="1085"/>
                  <a:pt x="1580" y="1036"/>
                  <a:pt x="1548" y="1004"/>
                </a:cubicBezTo>
                <a:cubicBezTo>
                  <a:pt x="1536" y="968"/>
                  <a:pt x="1448" y="962"/>
                  <a:pt x="1416" y="941"/>
                </a:cubicBezTo>
                <a:cubicBezTo>
                  <a:pt x="1405" y="924"/>
                  <a:pt x="1387" y="916"/>
                  <a:pt x="1368" y="910"/>
                </a:cubicBezTo>
                <a:cubicBezTo>
                  <a:pt x="1230" y="912"/>
                  <a:pt x="1199" y="919"/>
                  <a:pt x="1088" y="932"/>
                </a:cubicBezTo>
                <a:cubicBezTo>
                  <a:pt x="1052" y="928"/>
                  <a:pt x="1043" y="942"/>
                  <a:pt x="988" y="936"/>
                </a:cubicBezTo>
                <a:cubicBezTo>
                  <a:pt x="973" y="932"/>
                  <a:pt x="962" y="923"/>
                  <a:pt x="948" y="918"/>
                </a:cubicBezTo>
                <a:cubicBezTo>
                  <a:pt x="812" y="922"/>
                  <a:pt x="739" y="928"/>
                  <a:pt x="616" y="923"/>
                </a:cubicBezTo>
                <a:cubicBezTo>
                  <a:pt x="573" y="912"/>
                  <a:pt x="564" y="913"/>
                  <a:pt x="506" y="910"/>
                </a:cubicBezTo>
                <a:cubicBezTo>
                  <a:pt x="469" y="901"/>
                  <a:pt x="374" y="926"/>
                  <a:pt x="340" y="916"/>
                </a:cubicBezTo>
                <a:cubicBezTo>
                  <a:pt x="306" y="906"/>
                  <a:pt x="321" y="880"/>
                  <a:pt x="300" y="852"/>
                </a:cubicBezTo>
                <a:cubicBezTo>
                  <a:pt x="234" y="835"/>
                  <a:pt x="266" y="781"/>
                  <a:pt x="216" y="748"/>
                </a:cubicBezTo>
                <a:cubicBezTo>
                  <a:pt x="219" y="706"/>
                  <a:pt x="167" y="695"/>
                  <a:pt x="176" y="660"/>
                </a:cubicBezTo>
                <a:cubicBezTo>
                  <a:pt x="154" y="635"/>
                  <a:pt x="148" y="604"/>
                  <a:pt x="132" y="576"/>
                </a:cubicBezTo>
                <a:cubicBezTo>
                  <a:pt x="124" y="562"/>
                  <a:pt x="125" y="516"/>
                  <a:pt x="120" y="500"/>
                </a:cubicBezTo>
                <a:cubicBezTo>
                  <a:pt x="111" y="474"/>
                  <a:pt x="149" y="398"/>
                  <a:pt x="140" y="372"/>
                </a:cubicBezTo>
                <a:cubicBezTo>
                  <a:pt x="138" y="345"/>
                  <a:pt x="101" y="275"/>
                  <a:pt x="100" y="248"/>
                </a:cubicBezTo>
                <a:cubicBezTo>
                  <a:pt x="96" y="162"/>
                  <a:pt x="139" y="192"/>
                  <a:pt x="68" y="144"/>
                </a:cubicBezTo>
                <a:cubicBezTo>
                  <a:pt x="64" y="115"/>
                  <a:pt x="60" y="92"/>
                  <a:pt x="44" y="68"/>
                </a:cubicBezTo>
                <a:cubicBezTo>
                  <a:pt x="26" y="19"/>
                  <a:pt x="27" y="37"/>
                  <a:pt x="12" y="0"/>
                </a:cubicBezTo>
              </a:path>
            </a:pathLst>
          </a:custGeom>
          <a:noFill/>
          <a:ln w="1905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99397" name="Freeform 246"/>
          <p:cNvSpPr>
            <a:spLocks noChangeAspect="1"/>
          </p:cNvSpPr>
          <p:nvPr/>
        </p:nvSpPr>
        <p:spPr bwMode="auto">
          <a:xfrm>
            <a:off x="1654175" y="2498725"/>
            <a:ext cx="5286375" cy="5662613"/>
          </a:xfrm>
          <a:custGeom>
            <a:avLst/>
            <a:gdLst>
              <a:gd name="T0" fmla="*/ 2147483647 w 2379"/>
              <a:gd name="T1" fmla="*/ 2147483647 h 2548"/>
              <a:gd name="T2" fmla="*/ 2147483647 w 2379"/>
              <a:gd name="T3" fmla="*/ 2147483647 h 2548"/>
              <a:gd name="T4" fmla="*/ 2147483647 w 2379"/>
              <a:gd name="T5" fmla="*/ 2147483647 h 2548"/>
              <a:gd name="T6" fmla="*/ 2147483647 w 2379"/>
              <a:gd name="T7" fmla="*/ 2147483647 h 2548"/>
              <a:gd name="T8" fmla="*/ 2147483647 w 2379"/>
              <a:gd name="T9" fmla="*/ 2147483647 h 2548"/>
              <a:gd name="T10" fmla="*/ 2147483647 w 2379"/>
              <a:gd name="T11" fmla="*/ 2147483647 h 2548"/>
              <a:gd name="T12" fmla="*/ 2147483647 w 2379"/>
              <a:gd name="T13" fmla="*/ 2147483647 h 2548"/>
              <a:gd name="T14" fmla="*/ 2147483647 w 2379"/>
              <a:gd name="T15" fmla="*/ 2147483647 h 2548"/>
              <a:gd name="T16" fmla="*/ 2147483647 w 2379"/>
              <a:gd name="T17" fmla="*/ 2147483647 h 2548"/>
              <a:gd name="T18" fmla="*/ 2147483647 w 2379"/>
              <a:gd name="T19" fmla="*/ 2147483647 h 2548"/>
              <a:gd name="T20" fmla="*/ 2147483647 w 2379"/>
              <a:gd name="T21" fmla="*/ 2147483647 h 2548"/>
              <a:gd name="T22" fmla="*/ 2147483647 w 2379"/>
              <a:gd name="T23" fmla="*/ 2147483647 h 2548"/>
              <a:gd name="T24" fmla="*/ 2147483647 w 2379"/>
              <a:gd name="T25" fmla="*/ 2147483647 h 2548"/>
              <a:gd name="T26" fmla="*/ 2147483647 w 2379"/>
              <a:gd name="T27" fmla="*/ 2147483647 h 2548"/>
              <a:gd name="T28" fmla="*/ 2147483647 w 2379"/>
              <a:gd name="T29" fmla="*/ 2147483647 h 2548"/>
              <a:gd name="T30" fmla="*/ 2147483647 w 2379"/>
              <a:gd name="T31" fmla="*/ 2147483647 h 2548"/>
              <a:gd name="T32" fmla="*/ 2147483647 w 2379"/>
              <a:gd name="T33" fmla="*/ 2147483647 h 2548"/>
              <a:gd name="T34" fmla="*/ 2147483647 w 2379"/>
              <a:gd name="T35" fmla="*/ 2147483647 h 2548"/>
              <a:gd name="T36" fmla="*/ 2147483647 w 2379"/>
              <a:gd name="T37" fmla="*/ 2147483647 h 2548"/>
              <a:gd name="T38" fmla="*/ 2147483647 w 2379"/>
              <a:gd name="T39" fmla="*/ 2147483647 h 2548"/>
              <a:gd name="T40" fmla="*/ 2147483647 w 2379"/>
              <a:gd name="T41" fmla="*/ 2147483647 h 2548"/>
              <a:gd name="T42" fmla="*/ 2147483647 w 2379"/>
              <a:gd name="T43" fmla="*/ 2147483647 h 2548"/>
              <a:gd name="T44" fmla="*/ 2147483647 w 2379"/>
              <a:gd name="T45" fmla="*/ 2147483647 h 2548"/>
              <a:gd name="T46" fmla="*/ 2147483647 w 2379"/>
              <a:gd name="T47" fmla="*/ 2147483647 h 2548"/>
              <a:gd name="T48" fmla="*/ 2147483647 w 2379"/>
              <a:gd name="T49" fmla="*/ 2147483647 h 2548"/>
              <a:gd name="T50" fmla="*/ 2147483647 w 2379"/>
              <a:gd name="T51" fmla="*/ 2147483647 h 2548"/>
              <a:gd name="T52" fmla="*/ 2147483647 w 2379"/>
              <a:gd name="T53" fmla="*/ 2147483647 h 2548"/>
              <a:gd name="T54" fmla="*/ 2147483647 w 2379"/>
              <a:gd name="T55" fmla="*/ 2147483647 h 2548"/>
              <a:gd name="T56" fmla="*/ 2147483647 w 2379"/>
              <a:gd name="T57" fmla="*/ 2147483647 h 2548"/>
              <a:gd name="T58" fmla="*/ 2147483647 w 2379"/>
              <a:gd name="T59" fmla="*/ 2147483647 h 2548"/>
              <a:gd name="T60" fmla="*/ 2147483647 w 2379"/>
              <a:gd name="T61" fmla="*/ 2147483647 h 2548"/>
              <a:gd name="T62" fmla="*/ 2147483647 w 2379"/>
              <a:gd name="T63" fmla="*/ 2147483647 h 2548"/>
              <a:gd name="T64" fmla="*/ 2147483647 w 2379"/>
              <a:gd name="T65" fmla="*/ 2147483647 h 2548"/>
              <a:gd name="T66" fmla="*/ 2147483647 w 2379"/>
              <a:gd name="T67" fmla="*/ 2147483647 h 2548"/>
              <a:gd name="T68" fmla="*/ 2147483647 w 2379"/>
              <a:gd name="T69" fmla="*/ 2147483647 h 2548"/>
              <a:gd name="T70" fmla="*/ 2147483647 w 2379"/>
              <a:gd name="T71" fmla="*/ 2147483647 h 2548"/>
              <a:gd name="T72" fmla="*/ 2147483647 w 2379"/>
              <a:gd name="T73" fmla="*/ 2147483647 h 2548"/>
              <a:gd name="T74" fmla="*/ 2147483647 w 2379"/>
              <a:gd name="T75" fmla="*/ 2147483647 h 2548"/>
              <a:gd name="T76" fmla="*/ 2147483647 w 2379"/>
              <a:gd name="T77" fmla="*/ 2147483647 h 2548"/>
              <a:gd name="T78" fmla="*/ 2147483647 w 2379"/>
              <a:gd name="T79" fmla="*/ 2147483647 h 2548"/>
              <a:gd name="T80" fmla="*/ 2147483647 w 2379"/>
              <a:gd name="T81" fmla="*/ 2147483647 h 2548"/>
              <a:gd name="T82" fmla="*/ 2147483647 w 2379"/>
              <a:gd name="T83" fmla="*/ 2147483647 h 2548"/>
              <a:gd name="T84" fmla="*/ 2147483647 w 2379"/>
              <a:gd name="T85" fmla="*/ 2147483647 h 2548"/>
              <a:gd name="T86" fmla="*/ 2147483647 w 2379"/>
              <a:gd name="T87" fmla="*/ 2147483647 h 2548"/>
              <a:gd name="T88" fmla="*/ 2147483647 w 2379"/>
              <a:gd name="T89" fmla="*/ 2147483647 h 2548"/>
              <a:gd name="T90" fmla="*/ 2147483647 w 2379"/>
              <a:gd name="T91" fmla="*/ 2147483647 h 2548"/>
              <a:gd name="T92" fmla="*/ 2147483647 w 2379"/>
              <a:gd name="T93" fmla="*/ 2147483647 h 254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9"/>
              <a:gd name="T142" fmla="*/ 0 h 2548"/>
              <a:gd name="T143" fmla="*/ 2379 w 2379"/>
              <a:gd name="T144" fmla="*/ 2548 h 254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9" h="2548">
                <a:moveTo>
                  <a:pt x="108" y="2548"/>
                </a:moveTo>
                <a:cubicBezTo>
                  <a:pt x="146" y="2491"/>
                  <a:pt x="178" y="2483"/>
                  <a:pt x="108" y="2460"/>
                </a:cubicBezTo>
                <a:cubicBezTo>
                  <a:pt x="107" y="2449"/>
                  <a:pt x="118" y="2414"/>
                  <a:pt x="116" y="2404"/>
                </a:cubicBezTo>
                <a:cubicBezTo>
                  <a:pt x="114" y="2393"/>
                  <a:pt x="92" y="2320"/>
                  <a:pt x="92" y="2320"/>
                </a:cubicBezTo>
                <a:cubicBezTo>
                  <a:pt x="88" y="2281"/>
                  <a:pt x="64" y="2305"/>
                  <a:pt x="56" y="2268"/>
                </a:cubicBezTo>
                <a:cubicBezTo>
                  <a:pt x="52" y="2219"/>
                  <a:pt x="52" y="2161"/>
                  <a:pt x="24" y="2120"/>
                </a:cubicBezTo>
                <a:cubicBezTo>
                  <a:pt x="21" y="2011"/>
                  <a:pt x="0" y="1945"/>
                  <a:pt x="28" y="1840"/>
                </a:cubicBezTo>
                <a:cubicBezTo>
                  <a:pt x="32" y="1777"/>
                  <a:pt x="0" y="1771"/>
                  <a:pt x="36" y="1736"/>
                </a:cubicBezTo>
                <a:cubicBezTo>
                  <a:pt x="87" y="1698"/>
                  <a:pt x="15" y="1674"/>
                  <a:pt x="68" y="1640"/>
                </a:cubicBezTo>
                <a:cubicBezTo>
                  <a:pt x="113" y="1626"/>
                  <a:pt x="67" y="1573"/>
                  <a:pt x="116" y="1560"/>
                </a:cubicBezTo>
                <a:cubicBezTo>
                  <a:pt x="126" y="1536"/>
                  <a:pt x="144" y="1517"/>
                  <a:pt x="152" y="1492"/>
                </a:cubicBezTo>
                <a:cubicBezTo>
                  <a:pt x="157" y="1479"/>
                  <a:pt x="183" y="1396"/>
                  <a:pt x="192" y="1388"/>
                </a:cubicBezTo>
                <a:cubicBezTo>
                  <a:pt x="200" y="1365"/>
                  <a:pt x="274" y="1412"/>
                  <a:pt x="282" y="1390"/>
                </a:cubicBezTo>
                <a:cubicBezTo>
                  <a:pt x="291" y="1365"/>
                  <a:pt x="374" y="1403"/>
                  <a:pt x="384" y="1378"/>
                </a:cubicBezTo>
                <a:cubicBezTo>
                  <a:pt x="389" y="1367"/>
                  <a:pt x="473" y="1397"/>
                  <a:pt x="480" y="1390"/>
                </a:cubicBezTo>
                <a:cubicBezTo>
                  <a:pt x="489" y="1381"/>
                  <a:pt x="558" y="1366"/>
                  <a:pt x="558" y="1366"/>
                </a:cubicBezTo>
                <a:cubicBezTo>
                  <a:pt x="567" y="1327"/>
                  <a:pt x="603" y="1399"/>
                  <a:pt x="624" y="1372"/>
                </a:cubicBezTo>
                <a:cubicBezTo>
                  <a:pt x="712" y="1401"/>
                  <a:pt x="646" y="1356"/>
                  <a:pt x="738" y="1354"/>
                </a:cubicBezTo>
                <a:cubicBezTo>
                  <a:pt x="777" y="1342"/>
                  <a:pt x="877" y="1324"/>
                  <a:pt x="888" y="1324"/>
                </a:cubicBezTo>
                <a:cubicBezTo>
                  <a:pt x="955" y="1346"/>
                  <a:pt x="920" y="1327"/>
                  <a:pt x="996" y="1324"/>
                </a:cubicBezTo>
                <a:cubicBezTo>
                  <a:pt x="1019" y="1308"/>
                  <a:pt x="1090" y="1242"/>
                  <a:pt x="1128" y="1264"/>
                </a:cubicBezTo>
                <a:cubicBezTo>
                  <a:pt x="1138" y="1270"/>
                  <a:pt x="1181" y="1160"/>
                  <a:pt x="1192" y="1164"/>
                </a:cubicBezTo>
                <a:cubicBezTo>
                  <a:pt x="1212" y="1171"/>
                  <a:pt x="1236" y="1159"/>
                  <a:pt x="1256" y="1172"/>
                </a:cubicBezTo>
                <a:cubicBezTo>
                  <a:pt x="1267" y="1205"/>
                  <a:pt x="1279" y="1149"/>
                  <a:pt x="1296" y="1180"/>
                </a:cubicBezTo>
                <a:cubicBezTo>
                  <a:pt x="1312" y="1185"/>
                  <a:pt x="1301" y="1208"/>
                  <a:pt x="1316" y="1220"/>
                </a:cubicBezTo>
                <a:cubicBezTo>
                  <a:pt x="1329" y="1239"/>
                  <a:pt x="1342" y="1259"/>
                  <a:pt x="1360" y="1272"/>
                </a:cubicBezTo>
                <a:cubicBezTo>
                  <a:pt x="1377" y="1296"/>
                  <a:pt x="1356" y="1312"/>
                  <a:pt x="1380" y="1328"/>
                </a:cubicBezTo>
                <a:cubicBezTo>
                  <a:pt x="1397" y="1354"/>
                  <a:pt x="1359" y="1385"/>
                  <a:pt x="1392" y="1396"/>
                </a:cubicBezTo>
                <a:cubicBezTo>
                  <a:pt x="1405" y="1411"/>
                  <a:pt x="1459" y="1421"/>
                  <a:pt x="1448" y="1432"/>
                </a:cubicBezTo>
                <a:cubicBezTo>
                  <a:pt x="1461" y="1494"/>
                  <a:pt x="1442" y="1447"/>
                  <a:pt x="1400" y="1456"/>
                </a:cubicBezTo>
                <a:cubicBezTo>
                  <a:pt x="1395" y="1466"/>
                  <a:pt x="1408" y="1464"/>
                  <a:pt x="1405" y="1474"/>
                </a:cubicBezTo>
                <a:cubicBezTo>
                  <a:pt x="1404" y="1479"/>
                  <a:pt x="1396" y="1504"/>
                  <a:pt x="1391" y="1506"/>
                </a:cubicBezTo>
                <a:cubicBezTo>
                  <a:pt x="1362" y="1522"/>
                  <a:pt x="1398" y="1536"/>
                  <a:pt x="1380" y="1555"/>
                </a:cubicBezTo>
                <a:cubicBezTo>
                  <a:pt x="1378" y="1568"/>
                  <a:pt x="1380" y="1583"/>
                  <a:pt x="1374" y="1596"/>
                </a:cubicBezTo>
                <a:cubicBezTo>
                  <a:pt x="1369" y="1607"/>
                  <a:pt x="1354" y="1610"/>
                  <a:pt x="1349" y="1621"/>
                </a:cubicBezTo>
                <a:cubicBezTo>
                  <a:pt x="1331" y="1661"/>
                  <a:pt x="1352" y="1644"/>
                  <a:pt x="1323" y="1661"/>
                </a:cubicBezTo>
                <a:cubicBezTo>
                  <a:pt x="1316" y="1683"/>
                  <a:pt x="1313" y="1706"/>
                  <a:pt x="1308" y="1728"/>
                </a:cubicBezTo>
                <a:cubicBezTo>
                  <a:pt x="1315" y="1817"/>
                  <a:pt x="1296" y="1830"/>
                  <a:pt x="1384" y="1839"/>
                </a:cubicBezTo>
                <a:cubicBezTo>
                  <a:pt x="1394" y="1842"/>
                  <a:pt x="1408" y="1840"/>
                  <a:pt x="1415" y="1849"/>
                </a:cubicBezTo>
                <a:cubicBezTo>
                  <a:pt x="1428" y="1869"/>
                  <a:pt x="1418" y="1862"/>
                  <a:pt x="1440" y="1869"/>
                </a:cubicBezTo>
                <a:cubicBezTo>
                  <a:pt x="1464" y="1904"/>
                  <a:pt x="1577" y="1930"/>
                  <a:pt x="1618" y="1935"/>
                </a:cubicBezTo>
                <a:cubicBezTo>
                  <a:pt x="1623" y="1936"/>
                  <a:pt x="1629" y="1936"/>
                  <a:pt x="1633" y="1940"/>
                </a:cubicBezTo>
                <a:cubicBezTo>
                  <a:pt x="1637" y="1943"/>
                  <a:pt x="1637" y="1951"/>
                  <a:pt x="1643" y="1955"/>
                </a:cubicBezTo>
                <a:cubicBezTo>
                  <a:pt x="1651" y="1960"/>
                  <a:pt x="1673" y="1965"/>
                  <a:pt x="1673" y="1965"/>
                </a:cubicBezTo>
                <a:cubicBezTo>
                  <a:pt x="1829" y="1958"/>
                  <a:pt x="1957" y="1943"/>
                  <a:pt x="2119" y="1940"/>
                </a:cubicBezTo>
                <a:cubicBezTo>
                  <a:pt x="2154" y="1928"/>
                  <a:pt x="2190" y="1916"/>
                  <a:pt x="2225" y="1904"/>
                </a:cubicBezTo>
                <a:cubicBezTo>
                  <a:pt x="2240" y="1899"/>
                  <a:pt x="2271" y="1885"/>
                  <a:pt x="2271" y="1885"/>
                </a:cubicBezTo>
                <a:cubicBezTo>
                  <a:pt x="2275" y="1874"/>
                  <a:pt x="2277" y="1864"/>
                  <a:pt x="2282" y="1854"/>
                </a:cubicBezTo>
                <a:cubicBezTo>
                  <a:pt x="2283" y="1849"/>
                  <a:pt x="2282" y="1841"/>
                  <a:pt x="2286" y="1839"/>
                </a:cubicBezTo>
                <a:cubicBezTo>
                  <a:pt x="2296" y="1832"/>
                  <a:pt x="2317" y="1818"/>
                  <a:pt x="2317" y="1818"/>
                </a:cubicBezTo>
                <a:cubicBezTo>
                  <a:pt x="2329" y="1802"/>
                  <a:pt x="2331" y="1786"/>
                  <a:pt x="2337" y="1768"/>
                </a:cubicBezTo>
                <a:cubicBezTo>
                  <a:pt x="2333" y="1716"/>
                  <a:pt x="2379" y="1654"/>
                  <a:pt x="2335" y="1626"/>
                </a:cubicBezTo>
                <a:cubicBezTo>
                  <a:pt x="2324" y="1607"/>
                  <a:pt x="2306" y="1587"/>
                  <a:pt x="2285" y="1580"/>
                </a:cubicBezTo>
                <a:cubicBezTo>
                  <a:pt x="2224" y="1519"/>
                  <a:pt x="2190" y="1466"/>
                  <a:pt x="2112" y="1492"/>
                </a:cubicBezTo>
                <a:cubicBezTo>
                  <a:pt x="2085" y="1491"/>
                  <a:pt x="2047" y="1515"/>
                  <a:pt x="2024" y="1492"/>
                </a:cubicBezTo>
                <a:cubicBezTo>
                  <a:pt x="2013" y="1481"/>
                  <a:pt x="1976" y="1500"/>
                  <a:pt x="1976" y="1500"/>
                </a:cubicBezTo>
                <a:cubicBezTo>
                  <a:pt x="2012" y="1456"/>
                  <a:pt x="1939" y="1504"/>
                  <a:pt x="1978" y="1465"/>
                </a:cubicBezTo>
                <a:cubicBezTo>
                  <a:pt x="1989" y="1432"/>
                  <a:pt x="2013" y="1439"/>
                  <a:pt x="2048" y="1428"/>
                </a:cubicBezTo>
                <a:cubicBezTo>
                  <a:pt x="2055" y="1417"/>
                  <a:pt x="2092" y="1403"/>
                  <a:pt x="2104" y="1400"/>
                </a:cubicBezTo>
                <a:cubicBezTo>
                  <a:pt x="2122" y="1381"/>
                  <a:pt x="2186" y="1375"/>
                  <a:pt x="2200" y="1360"/>
                </a:cubicBezTo>
                <a:cubicBezTo>
                  <a:pt x="2204" y="1358"/>
                  <a:pt x="2256" y="1312"/>
                  <a:pt x="2256" y="1312"/>
                </a:cubicBezTo>
                <a:cubicBezTo>
                  <a:pt x="2275" y="1294"/>
                  <a:pt x="2273" y="1278"/>
                  <a:pt x="2296" y="1264"/>
                </a:cubicBezTo>
                <a:cubicBezTo>
                  <a:pt x="2307" y="1246"/>
                  <a:pt x="2303" y="1206"/>
                  <a:pt x="2312" y="1188"/>
                </a:cubicBezTo>
                <a:cubicBezTo>
                  <a:pt x="2327" y="1159"/>
                  <a:pt x="2290" y="1112"/>
                  <a:pt x="2308" y="1084"/>
                </a:cubicBezTo>
                <a:cubicBezTo>
                  <a:pt x="2307" y="1064"/>
                  <a:pt x="2290" y="1056"/>
                  <a:pt x="2282" y="1039"/>
                </a:cubicBezTo>
                <a:cubicBezTo>
                  <a:pt x="2274" y="1024"/>
                  <a:pt x="2236" y="1023"/>
                  <a:pt x="2236" y="1023"/>
                </a:cubicBezTo>
                <a:cubicBezTo>
                  <a:pt x="2197" y="1024"/>
                  <a:pt x="2159" y="1024"/>
                  <a:pt x="2119" y="1028"/>
                </a:cubicBezTo>
                <a:cubicBezTo>
                  <a:pt x="2108" y="1030"/>
                  <a:pt x="2089" y="1039"/>
                  <a:pt x="2089" y="1039"/>
                </a:cubicBezTo>
                <a:cubicBezTo>
                  <a:pt x="2067" y="1059"/>
                  <a:pt x="2047" y="1054"/>
                  <a:pt x="2019" y="1062"/>
                </a:cubicBezTo>
                <a:cubicBezTo>
                  <a:pt x="2003" y="1067"/>
                  <a:pt x="1940" y="1064"/>
                  <a:pt x="1940" y="1064"/>
                </a:cubicBezTo>
                <a:cubicBezTo>
                  <a:pt x="1933" y="1085"/>
                  <a:pt x="1890" y="1128"/>
                  <a:pt x="1872" y="1140"/>
                </a:cubicBezTo>
                <a:cubicBezTo>
                  <a:pt x="1850" y="1171"/>
                  <a:pt x="1843" y="1173"/>
                  <a:pt x="1832" y="1208"/>
                </a:cubicBezTo>
                <a:cubicBezTo>
                  <a:pt x="1828" y="1221"/>
                  <a:pt x="1799" y="1257"/>
                  <a:pt x="1788" y="1264"/>
                </a:cubicBezTo>
                <a:cubicBezTo>
                  <a:pt x="1762" y="1271"/>
                  <a:pt x="1755" y="1288"/>
                  <a:pt x="1732" y="1284"/>
                </a:cubicBezTo>
                <a:cubicBezTo>
                  <a:pt x="1716" y="1263"/>
                  <a:pt x="1715" y="1263"/>
                  <a:pt x="1692" y="1248"/>
                </a:cubicBezTo>
                <a:cubicBezTo>
                  <a:pt x="1679" y="1211"/>
                  <a:pt x="1668" y="1213"/>
                  <a:pt x="1644" y="1196"/>
                </a:cubicBezTo>
                <a:cubicBezTo>
                  <a:pt x="1634" y="1169"/>
                  <a:pt x="1648" y="1128"/>
                  <a:pt x="1624" y="1112"/>
                </a:cubicBezTo>
                <a:cubicBezTo>
                  <a:pt x="1619" y="1094"/>
                  <a:pt x="1586" y="1044"/>
                  <a:pt x="1580" y="1028"/>
                </a:cubicBezTo>
                <a:cubicBezTo>
                  <a:pt x="1564" y="979"/>
                  <a:pt x="1521" y="932"/>
                  <a:pt x="1484" y="896"/>
                </a:cubicBezTo>
                <a:cubicBezTo>
                  <a:pt x="1471" y="854"/>
                  <a:pt x="1350" y="881"/>
                  <a:pt x="1313" y="857"/>
                </a:cubicBezTo>
                <a:cubicBezTo>
                  <a:pt x="1300" y="837"/>
                  <a:pt x="1280" y="828"/>
                  <a:pt x="1258" y="821"/>
                </a:cubicBezTo>
                <a:cubicBezTo>
                  <a:pt x="1100" y="823"/>
                  <a:pt x="1064" y="831"/>
                  <a:pt x="937" y="846"/>
                </a:cubicBezTo>
                <a:cubicBezTo>
                  <a:pt x="896" y="842"/>
                  <a:pt x="885" y="858"/>
                  <a:pt x="822" y="851"/>
                </a:cubicBezTo>
                <a:cubicBezTo>
                  <a:pt x="805" y="846"/>
                  <a:pt x="793" y="836"/>
                  <a:pt x="777" y="830"/>
                </a:cubicBezTo>
                <a:cubicBezTo>
                  <a:pt x="621" y="835"/>
                  <a:pt x="537" y="842"/>
                  <a:pt x="396" y="836"/>
                </a:cubicBezTo>
                <a:cubicBezTo>
                  <a:pt x="347" y="823"/>
                  <a:pt x="336" y="824"/>
                  <a:pt x="270" y="821"/>
                </a:cubicBezTo>
                <a:cubicBezTo>
                  <a:pt x="228" y="811"/>
                  <a:pt x="271" y="759"/>
                  <a:pt x="232" y="748"/>
                </a:cubicBezTo>
                <a:cubicBezTo>
                  <a:pt x="218" y="719"/>
                  <a:pt x="201" y="679"/>
                  <a:pt x="184" y="648"/>
                </a:cubicBezTo>
                <a:cubicBezTo>
                  <a:pt x="137" y="630"/>
                  <a:pt x="177" y="579"/>
                  <a:pt x="128" y="560"/>
                </a:cubicBezTo>
                <a:cubicBezTo>
                  <a:pt x="118" y="525"/>
                  <a:pt x="123" y="479"/>
                  <a:pt x="124" y="440"/>
                </a:cubicBezTo>
                <a:cubicBezTo>
                  <a:pt x="99" y="412"/>
                  <a:pt x="151" y="360"/>
                  <a:pt x="132" y="328"/>
                </a:cubicBezTo>
                <a:cubicBezTo>
                  <a:pt x="123" y="312"/>
                  <a:pt x="117" y="254"/>
                  <a:pt x="112" y="236"/>
                </a:cubicBezTo>
                <a:cubicBezTo>
                  <a:pt x="101" y="206"/>
                  <a:pt x="123" y="194"/>
                  <a:pt x="112" y="164"/>
                </a:cubicBezTo>
                <a:cubicBezTo>
                  <a:pt x="110" y="133"/>
                  <a:pt x="57" y="91"/>
                  <a:pt x="56" y="60"/>
                </a:cubicBezTo>
                <a:cubicBezTo>
                  <a:pt x="44" y="33"/>
                  <a:pt x="1" y="10"/>
                  <a:pt x="40" y="0"/>
                </a:cubicBezTo>
              </a:path>
            </a:pathLst>
          </a:cu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99398" name="AutoShape 192"/>
          <p:cNvSpPr>
            <a:spLocks noChangeArrowheads="1"/>
          </p:cNvSpPr>
          <p:nvPr/>
        </p:nvSpPr>
        <p:spPr bwMode="auto">
          <a:xfrm>
            <a:off x="185738" y="5300663"/>
            <a:ext cx="2428875" cy="1538287"/>
          </a:xfrm>
          <a:prstGeom prst="wedgeRectCallout">
            <a:avLst>
              <a:gd name="adj1" fmla="val -49903"/>
              <a:gd name="adj2" fmla="val -33907"/>
            </a:avLst>
          </a:prstGeom>
          <a:gradFill rotWithShape="0">
            <a:gsLst>
              <a:gs pos="0">
                <a:srgbClr val="FFEFD1"/>
              </a:gs>
              <a:gs pos="64999">
                <a:srgbClr val="F0EBD5"/>
              </a:gs>
              <a:gs pos="100000">
                <a:srgbClr val="D1C39F"/>
              </a:gs>
            </a:gsLst>
            <a:lin ang="5400000"/>
          </a:gra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105911" tIns="52955" rIns="105911" bIns="52955">
            <a:spAutoFit/>
          </a:bodyPr>
          <a:lstStyle/>
          <a:p>
            <a:pPr algn="ctr" defTabSz="1477963"/>
            <a:r>
              <a:rPr lang="ru-RU" sz="1300" u="sng">
                <a:latin typeface="Calibri" pitchFamily="34" charset="0"/>
                <a:cs typeface="Times New Roman" pitchFamily="18" charset="0"/>
              </a:rPr>
              <a:t>р. Оса</a:t>
            </a:r>
          </a:p>
          <a:p>
            <a:pPr defTabSz="1477963"/>
            <a:r>
              <a:rPr lang="ru-RU" sz="1000" i="1">
                <a:latin typeface="Calibri" pitchFamily="34" charset="0"/>
                <a:cs typeface="Times New Roman" pitchFamily="18" charset="0"/>
              </a:rPr>
              <a:t>Протяженность –  935 км.</a:t>
            </a:r>
          </a:p>
          <a:p>
            <a:pPr defTabSz="1477963"/>
            <a:r>
              <a:rPr lang="ru-RU" sz="1000" i="1">
                <a:latin typeface="Calibri" pitchFamily="34" charset="0"/>
                <a:cs typeface="Times New Roman" pitchFamily="18" charset="0"/>
              </a:rPr>
              <a:t>Характер дна – песок, галька, ил</a:t>
            </a:r>
          </a:p>
          <a:p>
            <a:pPr defTabSz="1477963"/>
            <a:r>
              <a:rPr lang="ru-RU" sz="1000" i="1">
                <a:latin typeface="Calibri" pitchFamily="34" charset="0"/>
                <a:cs typeface="Times New Roman" pitchFamily="18" charset="0"/>
              </a:rPr>
              <a:t>Скорость течения м\с – 2 - 3</a:t>
            </a:r>
          </a:p>
          <a:p>
            <a:pPr defTabSz="1477963"/>
            <a:r>
              <a:rPr lang="ru-RU" sz="1000" i="1">
                <a:latin typeface="Calibri" pitchFamily="34" charset="0"/>
                <a:cs typeface="Times New Roman" pitchFamily="18" charset="0"/>
              </a:rPr>
              <a:t>Ширина – 2 – 8 км.</a:t>
            </a:r>
          </a:p>
          <a:p>
            <a:pPr defTabSz="1477963"/>
            <a:r>
              <a:rPr lang="ru-RU" sz="1000" i="1">
                <a:latin typeface="Calibri" pitchFamily="34" charset="0"/>
                <a:cs typeface="Times New Roman" pitchFamily="18" charset="0"/>
              </a:rPr>
              <a:t>Глубина –     м. </a:t>
            </a:r>
          </a:p>
          <a:p>
            <a:pPr defTabSz="1477963"/>
            <a:r>
              <a:rPr lang="ru-RU" sz="1000" i="1">
                <a:latin typeface="Calibri" pitchFamily="34" charset="0"/>
                <a:cs typeface="Times New Roman" pitchFamily="18" charset="0"/>
              </a:rPr>
              <a:t>Период ледостава: ноябрь – март</a:t>
            </a:r>
          </a:p>
          <a:p>
            <a:pPr defTabSz="1477963"/>
            <a:r>
              <a:rPr lang="ru-RU" sz="1000" i="1">
                <a:latin typeface="Calibri" pitchFamily="34" charset="0"/>
                <a:cs typeface="Times New Roman" pitchFamily="18" charset="0"/>
              </a:rPr>
              <a:t>Критический уровень –  350   м.</a:t>
            </a:r>
          </a:p>
          <a:p>
            <a:pPr defTabSz="1477963"/>
            <a:r>
              <a:rPr lang="ru-RU" sz="1000" i="1">
                <a:latin typeface="Calibri" pitchFamily="34" charset="0"/>
                <a:cs typeface="Times New Roman" pitchFamily="18" charset="0"/>
              </a:rPr>
              <a:t>Уровень паводка –      м.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972300" y="7158038"/>
            <a:ext cx="2071688" cy="415925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1000" b="0"/>
              <a:t>Пашкевич Наталья Ивановна </a:t>
            </a:r>
          </a:p>
          <a:p>
            <a:pPr algn="ctr">
              <a:defRPr/>
            </a:pPr>
            <a:r>
              <a:rPr lang="ru-RU" sz="1000" b="0"/>
              <a:t>Тел. 8-905-678-456</a:t>
            </a:r>
          </a:p>
        </p:txBody>
      </p:sp>
      <p:grpSp>
        <p:nvGrpSpPr>
          <p:cNvPr id="99400" name="Group 53"/>
          <p:cNvGrpSpPr>
            <a:grpSpLocks/>
          </p:cNvGrpSpPr>
          <p:nvPr/>
        </p:nvGrpSpPr>
        <p:grpSpPr bwMode="auto">
          <a:xfrm>
            <a:off x="4829175" y="3228975"/>
            <a:ext cx="815975" cy="393700"/>
            <a:chOff x="2290" y="4020"/>
            <a:chExt cx="768" cy="218"/>
          </a:xfrm>
        </p:grpSpPr>
        <p:sp>
          <p:nvSpPr>
            <p:cNvPr id="99404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99405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99406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99407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408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99409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99410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411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99401" name="Text Box 1181"/>
          <p:cNvSpPr txBox="1">
            <a:spLocks noChangeArrowheads="1"/>
          </p:cNvSpPr>
          <p:nvPr/>
        </p:nvSpPr>
        <p:spPr bwMode="auto">
          <a:xfrm rot="413470">
            <a:off x="2665413" y="4268788"/>
            <a:ext cx="133667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985" tIns="63994" rIns="127985" bIns="63994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latin typeface="Calibri" pitchFamily="34" charset="0"/>
              </a:rPr>
              <a:t>ул.Белолювского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                                  Возможная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обстановка, связанная с рисками весеннего половодья </a:t>
            </a:r>
          </a:p>
        </p:txBody>
      </p:sp>
      <p:sp>
        <p:nvSpPr>
          <p:cNvPr id="99403" name="Text Box 230"/>
          <p:cNvSpPr txBox="1">
            <a:spLocks noChangeArrowheads="1"/>
          </p:cNvSpPr>
          <p:nvPr/>
        </p:nvSpPr>
        <p:spPr bwMode="auto">
          <a:xfrm>
            <a:off x="11620305" y="0"/>
            <a:ext cx="118129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5.2.2.1.</a:t>
            </a:r>
            <a:endParaRPr lang="ru-RU" sz="1400" dirty="0"/>
          </a:p>
        </p:txBody>
      </p:sp>
      <p:sp>
        <p:nvSpPr>
          <p:cNvPr id="63" name="Text Box 193"/>
          <p:cNvSpPr txBox="1">
            <a:spLocks noChangeArrowheads="1"/>
          </p:cNvSpPr>
          <p:nvPr/>
        </p:nvSpPr>
        <p:spPr bwMode="auto">
          <a:xfrm>
            <a:off x="9037042" y="5016624"/>
            <a:ext cx="3700462" cy="806219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859" tIns="63931" rIns="127859" bIns="63931">
            <a:spAutoFit/>
          </a:bodyPr>
          <a:lstStyle>
            <a:lvl1pPr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5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5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1100" u="sng" dirty="0" smtClean="0">
                <a:latin typeface="Calibri" pitchFamily="34" charset="0"/>
              </a:rPr>
              <a:t>Под угрозу подтопления попадают:</a:t>
            </a:r>
          </a:p>
          <a:p>
            <a:pPr algn="ctr" eaLnBrk="1" hangingPunct="1"/>
            <a:r>
              <a:rPr lang="ru-RU" sz="1100" b="0" dirty="0" smtClean="0">
                <a:latin typeface="Calibri" pitchFamily="34" charset="0"/>
              </a:rPr>
              <a:t>40 - домов частного сектора;</a:t>
            </a:r>
          </a:p>
          <a:p>
            <a:pPr algn="ctr" eaLnBrk="1" hangingPunct="1"/>
            <a:r>
              <a:rPr lang="ru-RU" sz="1100" b="0" dirty="0" smtClean="0">
                <a:latin typeface="Calibri" pitchFamily="34" charset="0"/>
              </a:rPr>
              <a:t>175  - человек, из них 35 детей;</a:t>
            </a:r>
          </a:p>
          <a:p>
            <a:pPr algn="ctr" eaLnBrk="1" hangingPunct="1"/>
            <a:r>
              <a:rPr lang="ru-RU" sz="1100" b="0" dirty="0" smtClean="0">
                <a:latin typeface="Calibri" pitchFamily="34" charset="0"/>
              </a:rPr>
              <a:t>СЗО-0.</a:t>
            </a:r>
            <a:endParaRPr lang="ru-RU" sz="1100" b="0" dirty="0">
              <a:latin typeface="Calibri" pitchFamily="34" charset="0"/>
            </a:endParaRPr>
          </a:p>
        </p:txBody>
      </p:sp>
      <p:sp>
        <p:nvSpPr>
          <p:cNvPr id="65" name="Text Box 2072"/>
          <p:cNvSpPr txBox="1">
            <a:spLocks noChangeArrowheads="1"/>
          </p:cNvSpPr>
          <p:nvPr/>
        </p:nvSpPr>
        <p:spPr bwMode="auto">
          <a:xfrm>
            <a:off x="10348913" y="8876158"/>
            <a:ext cx="2452687" cy="388938"/>
          </a:xfrm>
          <a:prstGeom prst="rect">
            <a:avLst/>
          </a:prstGeom>
          <a:solidFill>
            <a:srgbClr val="00B0F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127862" tIns="63938" rIns="127862" bIns="63938">
            <a:spAutoFit/>
          </a:bodyPr>
          <a:lstStyle>
            <a:lvl1pPr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sz="800" i="1" dirty="0"/>
              <a:t>Аэродромы , вертолётные площадки на территории села  отсутствуют</a:t>
            </a:r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1580195" y="7944411"/>
            <a:ext cx="1868277" cy="744621"/>
          </a:xfrm>
          <a:prstGeom prst="wedgeRectCallout">
            <a:avLst>
              <a:gd name="adj1" fmla="val -29660"/>
              <a:gd name="adj2" fmla="val 10207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800" dirty="0"/>
              <a:t>Ближайшая   </a:t>
            </a:r>
            <a:r>
              <a:rPr lang="ru-RU" sz="800" dirty="0" smtClean="0"/>
              <a:t>ПЧ-44 12 ОПС  в </a:t>
            </a:r>
            <a:endParaRPr lang="ru-RU" sz="800" dirty="0"/>
          </a:p>
          <a:p>
            <a:pPr algn="ctr" defTabSz="1789113"/>
            <a:r>
              <a:rPr lang="ru-RU" sz="800" dirty="0"/>
              <a:t> </a:t>
            </a:r>
            <a:r>
              <a:rPr lang="ru-RU" sz="800" dirty="0" err="1"/>
              <a:t>пгт</a:t>
            </a:r>
            <a:r>
              <a:rPr lang="ru-RU" sz="800" dirty="0"/>
              <a:t>. </a:t>
            </a:r>
            <a:r>
              <a:rPr lang="ru-RU" sz="800" dirty="0" smtClean="0"/>
              <a:t>Рощино. Л/с-16 чел., тех.- 3 ед. </a:t>
            </a:r>
            <a:r>
              <a:rPr lang="ru-RU" sz="800" dirty="0"/>
              <a:t>ЕДДС 8(42359) </a:t>
            </a:r>
            <a:r>
              <a:rPr lang="ru-RU" sz="800" dirty="0" smtClean="0"/>
              <a:t>23-1-01.</a:t>
            </a:r>
          </a:p>
          <a:p>
            <a:pPr algn="ctr" defTabSz="1789113"/>
            <a:r>
              <a:rPr lang="ru-RU" sz="800" dirty="0" smtClean="0"/>
              <a:t>Дорога</a:t>
            </a:r>
            <a:r>
              <a:rPr lang="ru-RU" sz="800" dirty="0"/>
              <a:t>: грунтовая дорога   расстояние  </a:t>
            </a:r>
            <a:r>
              <a:rPr lang="ru-RU" sz="800" dirty="0" smtClean="0"/>
              <a:t>17 км.</a:t>
            </a:r>
            <a:endParaRPr lang="ru-RU" sz="8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graphicFrame>
        <p:nvGraphicFramePr>
          <p:cNvPr id="71" name="Group 2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9702114"/>
              </p:ext>
            </p:extLst>
          </p:nvPr>
        </p:nvGraphicFramePr>
        <p:xfrm>
          <a:off x="10044138" y="6015046"/>
          <a:ext cx="2481970" cy="1189160"/>
        </p:xfrm>
        <a:graphic>
          <a:graphicData uri="http://schemas.openxmlformats.org/drawingml/2006/table">
            <a:tbl>
              <a:tblPr/>
              <a:tblGrid>
                <a:gridCol w="11997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33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9964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Расчёт эвакуации населения</a:t>
                      </a:r>
                    </a:p>
                  </a:txBody>
                  <a:tcPr marL="25165" marR="25165" marT="50336" marB="5033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6" marB="5033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823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65" marR="25165" marT="50336" marB="5033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6823">
                <a:tc vMerge="1"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домов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Чел/детей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99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с. Иваново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80/20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682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ВСЕГО</a:t>
                      </a:r>
                    </a:p>
                  </a:txBody>
                  <a:tcPr marL="25165" marR="25165" marT="50336" marB="5033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80/20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72" name="Group 2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4994225"/>
              </p:ext>
            </p:extLst>
          </p:nvPr>
        </p:nvGraphicFramePr>
        <p:xfrm>
          <a:off x="9985020" y="7410890"/>
          <a:ext cx="2481970" cy="1189160"/>
        </p:xfrm>
        <a:graphic>
          <a:graphicData uri="http://schemas.openxmlformats.org/drawingml/2006/table">
            <a:tbl>
              <a:tblPr/>
              <a:tblGrid>
                <a:gridCol w="11997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33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9964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Расчёт сил и средств для эвакуации</a:t>
                      </a:r>
                    </a:p>
                  </a:txBody>
                  <a:tcPr marL="25165" marR="25165" marT="50336" marB="5033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6" marB="5033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823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65" marR="25165" marT="50336" marB="5033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6823">
                <a:tc vMerge="1"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л/с, чел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тех.ед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99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МОУ СОШ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682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ВСЕГО</a:t>
                      </a:r>
                    </a:p>
                  </a:txBody>
                  <a:tcPr marL="25165" marR="25165" marT="50336" marB="5033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65" marR="25165" marT="50336" marB="5033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73" name="Группа 280"/>
          <p:cNvGrpSpPr>
            <a:grpSpLocks/>
          </p:cNvGrpSpPr>
          <p:nvPr/>
        </p:nvGrpSpPr>
        <p:grpSpPr bwMode="auto">
          <a:xfrm>
            <a:off x="1748533" y="9112249"/>
            <a:ext cx="331787" cy="296863"/>
            <a:chOff x="1758152" y="4604547"/>
            <a:chExt cx="267498" cy="253815"/>
          </a:xfrm>
        </p:grpSpPr>
        <p:grpSp>
          <p:nvGrpSpPr>
            <p:cNvPr id="74" name="Group 397"/>
            <p:cNvGrpSpPr>
              <a:grpSpLocks/>
            </p:cNvGrpSpPr>
            <p:nvPr/>
          </p:nvGrpSpPr>
          <p:grpSpPr bwMode="auto">
            <a:xfrm>
              <a:off x="1758152" y="4604547"/>
              <a:ext cx="267498" cy="253815"/>
              <a:chOff x="6900" y="2382"/>
              <a:chExt cx="528" cy="272"/>
            </a:xfrm>
          </p:grpSpPr>
          <p:grpSp>
            <p:nvGrpSpPr>
              <p:cNvPr id="76" name="Group 398"/>
              <p:cNvGrpSpPr>
                <a:grpSpLocks/>
              </p:cNvGrpSpPr>
              <p:nvPr/>
            </p:nvGrpSpPr>
            <p:grpSpPr bwMode="auto">
              <a:xfrm>
                <a:off x="6900" y="2382"/>
                <a:ext cx="528" cy="272"/>
                <a:chOff x="3168" y="192"/>
                <a:chExt cx="528" cy="672"/>
              </a:xfrm>
            </p:grpSpPr>
            <p:sp>
              <p:nvSpPr>
                <p:cNvPr id="78" name="Line 399"/>
                <p:cNvSpPr>
                  <a:spLocks noChangeShapeType="1"/>
                </p:cNvSpPr>
                <p:nvPr/>
              </p:nvSpPr>
              <p:spPr bwMode="auto">
                <a:xfrm>
                  <a:off x="3192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79" name="Line 400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0" name="Line 401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81" name="Line 402"/>
                <p:cNvSpPr>
                  <a:spLocks noChangeShapeType="1"/>
                </p:cNvSpPr>
                <p:nvPr/>
              </p:nvSpPr>
              <p:spPr bwMode="auto">
                <a:xfrm>
                  <a:off x="3668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77" name="Freeform 403"/>
              <p:cNvSpPr>
                <a:spLocks/>
              </p:cNvSpPr>
              <p:nvPr/>
            </p:nvSpPr>
            <p:spPr bwMode="auto">
              <a:xfrm>
                <a:off x="6922" y="2388"/>
                <a:ext cx="469" cy="148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62 h 159"/>
                  <a:gd name="T4" fmla="*/ 144033 w 291"/>
                  <a:gd name="T5" fmla="*/ 45 h 159"/>
                  <a:gd name="T6" fmla="*/ 144033 w 291"/>
                  <a:gd name="T7" fmla="*/ 16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</p:grpSp>
        <p:sp>
          <p:nvSpPr>
            <p:cNvPr id="75" name="Text Box 404">
              <a:hlinkClick r:id="rId3" action="ppaction://hlinksldjump"/>
            </p:cNvPr>
            <p:cNvSpPr txBox="1">
              <a:spLocks noChangeArrowheads="1"/>
            </p:cNvSpPr>
            <p:nvPr/>
          </p:nvSpPr>
          <p:spPr bwMode="auto">
            <a:xfrm>
              <a:off x="1780353" y="4639472"/>
              <a:ext cx="215272" cy="7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600" dirty="0">
                  <a:cs typeface="Arial" pitchFamily="34" charset="0"/>
                </a:rPr>
                <a:t>ПЧ-44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103" descr="C:\Users\Admin\Desktop\фото\a_5b894aba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65213"/>
            <a:ext cx="3200400" cy="3435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2362" name="Group 74"/>
          <p:cNvGraphicFramePr>
            <a:graphicFrameLocks noGrp="1"/>
          </p:cNvGraphicFramePr>
          <p:nvPr/>
        </p:nvGraphicFramePr>
        <p:xfrm>
          <a:off x="3246438" y="1416050"/>
          <a:ext cx="9555162" cy="3240088"/>
        </p:xfrm>
        <a:graphic>
          <a:graphicData uri="http://schemas.openxmlformats.org/drawingml/2006/table">
            <a:tbl>
              <a:tblPr/>
              <a:tblGrid>
                <a:gridCol w="1147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2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03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2034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1953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территории,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Население,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чел./ в том числе детей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Плотность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населения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1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дежурного 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Официальный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сайт  поселения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Иваново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3,28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2049/765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624,7 чел.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 (87271) 2-21-76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www.poselenie.ru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31900">
                <a:tc gridSpan="6"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Краткая характеристика: н.п. «Иваново» расположен в 10 км от районного центра с.Ботлих  в центральной части МО «Ботлихский район» . Входит в состав внутреннего горного Дагестана . Горный рельеф с резкими перепадами высот и связанные с ним  почвенно – климатические условия оставили свой отпечаток на становление  и развитие  хозяйства, в структуре которого преобладающее место занимает аграрный  сектор. Вся территория СП это горы со средней отметкой  высотой 1200-2300 метров, Средняя температура зимой -6 – 12 С. Летом  + 18 + 40 С. Количество осадков 400 – 600 мм. </a:t>
                      </a:r>
                    </a:p>
                  </a:txBody>
                  <a:tcPr marL="127989" marR="127989" marT="63994" marB="6399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360" name="Group 72"/>
          <p:cNvGraphicFramePr>
            <a:graphicFrameLocks noGrp="1"/>
          </p:cNvGraphicFramePr>
          <p:nvPr/>
        </p:nvGraphicFramePr>
        <p:xfrm>
          <a:off x="0" y="5305425"/>
          <a:ext cx="12801600" cy="4276772"/>
        </p:xfrm>
        <a:graphic>
          <a:graphicData uri="http://schemas.openxmlformats.org/drawingml/2006/table">
            <a:tbl>
              <a:tblPr/>
              <a:tblGrid>
                <a:gridCol w="4649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62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65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41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структуры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объекты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телефон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938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Участковый пункт милиции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Иванов М.М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(87271)2-20-71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8-963-400-47-72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44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Птицефабрика «Заря»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Петров  А.А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(87271)2-10-77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8-903-444-44-44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003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Фермерское хозяйство «Протон»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Сидоров И.В.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(87271)2-12-07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8-903-333-22-11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384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Сельская больница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Реутов И.В.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(87271)2-12-55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Приемный покой 8-903-111-22-11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384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Пожарный пост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ПЧ-18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Москвин  И.В.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(87271)2-12-66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8-903-000-22-11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384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Участковое лесничество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Перевертов  И.В.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(87271)2-12-99</a:t>
                      </a: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8-903-222-22-11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Прямоугольник 54"/>
          <p:cNvSpPr>
            <a:spLocks noChangeArrowheads="1"/>
          </p:cNvSpPr>
          <p:nvPr/>
        </p:nvSpPr>
        <p:spPr bwMode="auto">
          <a:xfrm>
            <a:off x="0" y="4152900"/>
            <a:ext cx="3200400" cy="115093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95" tIns="45697" rIns="91395" bIns="45697"/>
          <a:lstStyle/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300" dirty="0"/>
              <a:t>Председатель КЧС и ПБ. 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300" dirty="0"/>
              <a:t>Глава сельской администрации с.Иваново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000" dirty="0">
                <a:solidFill>
                  <a:srgbClr val="000000"/>
                </a:solidFill>
              </a:rPr>
              <a:t>Иванов Иван Иванович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800" dirty="0">
                <a:solidFill>
                  <a:srgbClr val="000000"/>
                </a:solidFill>
              </a:rPr>
              <a:t>Раб. 1: 8 (87271) 2-21-76;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800" dirty="0">
                <a:solidFill>
                  <a:srgbClr val="000000"/>
                </a:solidFill>
              </a:rPr>
              <a:t>Раб. 1: 8 (87271) 2-21-76;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800" dirty="0">
                <a:solidFill>
                  <a:srgbClr val="000000"/>
                </a:solidFill>
              </a:rPr>
              <a:t>Моб.1: 8-928-054-44-57;</a:t>
            </a: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информация) </a:t>
            </a:r>
          </a:p>
        </p:txBody>
      </p:sp>
      <p:sp>
        <p:nvSpPr>
          <p:cNvPr id="31811" name="Text Box 7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390523" y="1"/>
            <a:ext cx="12085518" cy="176793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496532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Сведения об объектах экономики, магистральных трубопроводах горючих газов и жидкостей,  линиях электропередач, автодорогах, железных дорогах, мостах, попадающих в вероятную зону подтопления (затопления))</a:t>
            </a:r>
          </a:p>
        </p:txBody>
      </p:sp>
      <p:sp>
        <p:nvSpPr>
          <p:cNvPr id="69693" name="Text Box 335"/>
          <p:cNvSpPr txBox="1">
            <a:spLocks noChangeArrowheads="1"/>
          </p:cNvSpPr>
          <p:nvPr/>
        </p:nvSpPr>
        <p:spPr bwMode="auto">
          <a:xfrm>
            <a:off x="11357356" y="-33421"/>
            <a:ext cx="1169746" cy="3084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496532">
              <a:spcBef>
                <a:spcPct val="50000"/>
              </a:spcBef>
            </a:pPr>
            <a:r>
              <a:rPr lang="ru-RU" sz="1404" dirty="0">
                <a:cs typeface="Times New Roman" pitchFamily="18" charset="0"/>
              </a:rPr>
              <a:t>п. </a:t>
            </a:r>
            <a:r>
              <a:rPr lang="ru-RU" sz="1404" dirty="0" smtClean="0">
                <a:cs typeface="Times New Roman" pitchFamily="18" charset="0"/>
              </a:rPr>
              <a:t>5.2.2.2.</a:t>
            </a:r>
            <a:endParaRPr lang="ru-RU" sz="1404" dirty="0">
              <a:cs typeface="Times New Roman" pitchFamily="18" charset="0"/>
            </a:endParaRPr>
          </a:p>
        </p:txBody>
      </p:sp>
      <p:graphicFrame>
        <p:nvGraphicFramePr>
          <p:cNvPr id="5" name="Group 226"/>
          <p:cNvGraphicFramePr>
            <a:graphicFrameLocks noGrp="1"/>
          </p:cNvGraphicFramePr>
          <p:nvPr>
            <p:extLst/>
          </p:nvPr>
        </p:nvGraphicFramePr>
        <p:xfrm>
          <a:off x="446607" y="2464774"/>
          <a:ext cx="11900337" cy="6294191"/>
        </p:xfrm>
        <a:graphic>
          <a:graphicData uri="http://schemas.openxmlformats.org/drawingml/2006/table">
            <a:tbl>
              <a:tblPr/>
              <a:tblGrid>
                <a:gridCol w="6402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77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244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866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0679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92423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63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Объекты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-4763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экономики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Нефте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-газо-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продукто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-проводы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Автомобильные дороги, железные дороги, мосты, ЛЭП и связи с указанием места расположения (протяженности)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Скотомо-гильники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8048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н.п</a:t>
                      </a: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. Хвойный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63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Котельная, общественная баня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Усть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-Большерецкого филиала ГУП «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Камчаткоммун-энерго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», пекарня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Усть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-Большерецкого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рыбкоопа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3 водозаборные скважины МУП «Водоканал»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Внутрипоселковые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проезды,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ЛЭП до 1 км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7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н.п</a:t>
                      </a: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. </a:t>
                      </a:r>
                      <a:r>
                        <a:rPr lang="ru-RU" sz="14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Зея</a:t>
                      </a:r>
                      <a:endParaRPr lang="ru-RU" sz="14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63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Размыв асфальтированной дороги «Петропавловск-Камчатский – Мильково» до 0,8 км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611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-4763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действующая эксплуатационная скважина водозабора пресных подземных вод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Размыв устоев моста в с. Лыткарино, размыв автомобильной грунтовой дороги до 0,25 км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611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-4763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Размыв автомобильной грунтовой дороги на переправе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Купавна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до 0,1 км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67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-4763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Размыв автомобильной грунтовой дороги на переправе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Хвойный до 0,1 км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679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-4763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Размыв автомобильной грунтовой дороги на переправе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Ермаковское до 0,25 км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83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н.п</a:t>
                      </a: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. Вишневское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63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248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8.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-4763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248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9.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-4763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 </a:t>
                      </a:r>
                    </a:p>
                  </a:txBody>
                  <a:tcPr marL="65474" marR="65474" marT="9179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301529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4989" name="Group 253"/>
          <p:cNvGraphicFramePr>
            <a:graphicFrameLocks noGrp="1"/>
          </p:cNvGraphicFramePr>
          <p:nvPr/>
        </p:nvGraphicFramePr>
        <p:xfrm>
          <a:off x="279400" y="1184275"/>
          <a:ext cx="12385675" cy="5713411"/>
        </p:xfrm>
        <a:graphic>
          <a:graphicData uri="http://schemas.openxmlformats.org/drawingml/2006/table">
            <a:tbl>
              <a:tblPr/>
              <a:tblGrid>
                <a:gridCol w="86947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909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071591">
                <a:tc grid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5" marB="503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прибыванием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людей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156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5879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156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65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5" marB="5033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(Характеристика зданий)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729392" y="0"/>
            <a:ext cx="107220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5.2.2.3.</a:t>
            </a:r>
            <a:endParaRPr lang="ru-RU" sz="1400" dirty="0"/>
          </a:p>
        </p:txBody>
      </p:sp>
    </p:spTree>
    <p:extLst>
      <p:ext uri="{BB962C8B-B14F-4D97-AF65-F5344CB8AC3E}">
        <p14:creationId xmlns:p14="http://schemas.microsoft.com/office/powerpoint/2010/main" val="424748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 txBox="1">
            <a:spLocks noChangeArrowheads="1"/>
          </p:cNvSpPr>
          <p:nvPr/>
        </p:nvSpPr>
        <p:spPr bwMode="auto">
          <a:xfrm>
            <a:off x="0" y="0"/>
            <a:ext cx="12801600" cy="11017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9" tIns="45706" rIns="91409" bIns="45706" anchor="ctr"/>
          <a:lstStyle/>
          <a:p>
            <a:pPr algn="ctr" defTabSz="1277938">
              <a:defRPr/>
            </a:pPr>
            <a:r>
              <a:rPr lang="ru-RU" sz="2100" b="1" dirty="0"/>
              <a:t>ПАСПОРТ ТЕРРИТОРИИ ГОРОДСКОГО ОКРУГА  ИВАНОВСК</a:t>
            </a:r>
          </a:p>
          <a:p>
            <a:pPr algn="ctr" defTabSz="1277938">
              <a:defRPr/>
            </a:pPr>
            <a:r>
              <a:rPr lang="ru-RU" sz="2100" b="1" dirty="0">
                <a:solidFill>
                  <a:prstClr val="black"/>
                </a:solidFill>
              </a:rPr>
              <a:t>ПЕТРОВСКОГО МУНИЦИПАЛЬНОГО РАЙОНА </a:t>
            </a:r>
          </a:p>
          <a:p>
            <a:pPr algn="ctr" defTabSz="1277938">
              <a:lnSpc>
                <a:spcPct val="80000"/>
              </a:lnSpc>
              <a:defRPr/>
            </a:pPr>
            <a:r>
              <a:rPr lang="ru-RU" sz="2100" b="1" dirty="0" smtClean="0">
                <a:solidFill>
                  <a:srgbClr val="0000FF"/>
                </a:solidFill>
              </a:rPr>
              <a:t>(</a:t>
            </a:r>
            <a:r>
              <a:rPr lang="ru-RU" sz="2100" b="1" dirty="0">
                <a:solidFill>
                  <a:srgbClr val="0000FF"/>
                </a:solidFill>
              </a:rPr>
              <a:t>Характеристика </a:t>
            </a:r>
            <a:r>
              <a:rPr lang="ru-RU" sz="2100" b="1" dirty="0" smtClean="0">
                <a:solidFill>
                  <a:srgbClr val="0000FF"/>
                </a:solidFill>
              </a:rPr>
              <a:t>заторных </a:t>
            </a:r>
            <a:r>
              <a:rPr lang="ru-RU" sz="2100" b="1" dirty="0">
                <a:solidFill>
                  <a:srgbClr val="0000FF"/>
                </a:solidFill>
              </a:rPr>
              <a:t>участков)</a:t>
            </a:r>
          </a:p>
        </p:txBody>
      </p:sp>
      <p:graphicFrame>
        <p:nvGraphicFramePr>
          <p:cNvPr id="512052" name="Group 52"/>
          <p:cNvGraphicFramePr>
            <a:graphicFrameLocks noGrp="1"/>
          </p:cNvGraphicFramePr>
          <p:nvPr>
            <p:extLst/>
          </p:nvPr>
        </p:nvGraphicFramePr>
        <p:xfrm>
          <a:off x="11017" y="1416224"/>
          <a:ext cx="12433300" cy="2520280"/>
        </p:xfrm>
        <a:graphic>
          <a:graphicData uri="http://schemas.openxmlformats.org/drawingml/2006/table">
            <a:tbl>
              <a:tblPr/>
              <a:tblGrid>
                <a:gridCol w="11795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94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29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306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6813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 на карте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3269" marR="632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Географические координаты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3269" marR="632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(длинна/ширина (м))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3269" marR="632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ближайшего населенного пункта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3269" marR="632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88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3269" marR="632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</a:t>
                      </a:r>
                      <a:r>
                        <a:rPr kumimoji="0" lang="ru-RU" sz="21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r>
                        <a:rPr kumimoji="0" lang="ru-RU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78</a:t>
                      </a:r>
                      <a:r>
                        <a:rPr kumimoji="0" lang="en-US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` </a:t>
                      </a:r>
                      <a:r>
                        <a:rPr kumimoji="0" lang="ru-RU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СШ, 48</a:t>
                      </a:r>
                      <a:r>
                        <a:rPr kumimoji="0" lang="ru-RU" sz="21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r>
                        <a:rPr kumimoji="0" lang="ru-RU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75</a:t>
                      </a:r>
                      <a:r>
                        <a:rPr kumimoji="0" lang="en-US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`</a:t>
                      </a:r>
                      <a:r>
                        <a:rPr kumimoji="0" lang="ru-RU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ВД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3269" marR="632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980/84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3269" marR="632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км до </a:t>
                      </a:r>
                      <a:r>
                        <a:rPr kumimoji="0" lang="ru-RU" sz="2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п.Хвойный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63269" marR="632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011761" name="Text Box 72"/>
          <p:cNvSpPr txBox="1">
            <a:spLocks noChangeArrowheads="1"/>
          </p:cNvSpPr>
          <p:nvPr/>
        </p:nvSpPr>
        <p:spPr bwMode="auto">
          <a:xfrm>
            <a:off x="11872913" y="61913"/>
            <a:ext cx="917223" cy="307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/>
          <a:p>
            <a:pPr defTabSz="1279525"/>
            <a:r>
              <a:rPr lang="ru-RU" sz="1400" b="1" dirty="0"/>
              <a:t>п. </a:t>
            </a:r>
            <a:r>
              <a:rPr lang="ru-RU" sz="1400" b="1" dirty="0" smtClean="0"/>
              <a:t>5.2.2.4.</a:t>
            </a:r>
            <a:endParaRPr lang="ru-RU" sz="1400" b="1" dirty="0"/>
          </a:p>
        </p:txBody>
      </p:sp>
    </p:spTree>
    <p:extLst>
      <p:ext uri="{BB962C8B-B14F-4D97-AF65-F5344CB8AC3E}">
        <p14:creationId xmlns:p14="http://schemas.microsoft.com/office/powerpoint/2010/main" val="324272225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 txBox="1">
            <a:spLocks noChangeArrowheads="1"/>
          </p:cNvSpPr>
          <p:nvPr/>
        </p:nvSpPr>
        <p:spPr bwMode="auto">
          <a:xfrm>
            <a:off x="0" y="0"/>
            <a:ext cx="12801600" cy="11017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9" tIns="45706" rIns="91409" bIns="45706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7938">
              <a:lnSpc>
                <a:spcPct val="80000"/>
              </a:lnSpc>
              <a:defRPr/>
            </a:pPr>
            <a:r>
              <a:rPr lang="ru-RU" sz="2100" b="1" dirty="0" smtClean="0">
                <a:solidFill>
                  <a:srgbClr val="0000FF"/>
                </a:solidFill>
              </a:rPr>
              <a:t>(Характеристика зон подтоплений (затоплений))</a:t>
            </a:r>
            <a:endParaRPr lang="ru-RU" sz="2100" b="1" dirty="0">
              <a:solidFill>
                <a:srgbClr val="0000FF"/>
              </a:solidFill>
            </a:endParaRPr>
          </a:p>
        </p:txBody>
      </p:sp>
      <p:sp>
        <p:nvSpPr>
          <p:cNvPr id="1011761" name="Text Box 72"/>
          <p:cNvSpPr txBox="1">
            <a:spLocks noChangeArrowheads="1"/>
          </p:cNvSpPr>
          <p:nvPr/>
        </p:nvSpPr>
        <p:spPr bwMode="auto">
          <a:xfrm>
            <a:off x="11872913" y="61913"/>
            <a:ext cx="917223" cy="307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/>
          <a:p>
            <a:pPr defTabSz="1279525"/>
            <a:r>
              <a:rPr lang="ru-RU" sz="1400" b="1" dirty="0">
                <a:solidFill>
                  <a:prstClr val="black"/>
                </a:solidFill>
              </a:rPr>
              <a:t>п. </a:t>
            </a:r>
            <a:r>
              <a:rPr lang="ru-RU" sz="1400" b="1" dirty="0" smtClean="0">
                <a:solidFill>
                  <a:prstClr val="black"/>
                </a:solidFill>
              </a:rPr>
              <a:t>5.2.2.5.</a:t>
            </a:r>
            <a:endParaRPr lang="ru-RU" sz="1400" b="1" dirty="0">
              <a:solidFill>
                <a:prstClr val="black"/>
              </a:solidFill>
            </a:endParaRPr>
          </a:p>
        </p:txBody>
      </p:sp>
      <p:graphicFrame>
        <p:nvGraphicFramePr>
          <p:cNvPr id="5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5052753"/>
              </p:ext>
            </p:extLst>
          </p:nvPr>
        </p:nvGraphicFramePr>
        <p:xfrm>
          <a:off x="-11464" y="1200200"/>
          <a:ext cx="12801600" cy="2566849"/>
        </p:xfrm>
        <a:graphic>
          <a:graphicData uri="http://schemas.openxmlformats.org/drawingml/2006/table">
            <a:tbl>
              <a:tblPr/>
              <a:tblGrid>
                <a:gridCol w="790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16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129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59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732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177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2320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87220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п\п</a:t>
                      </a:r>
                    </a:p>
                  </a:txBody>
                  <a:tcPr marL="73091" marR="7309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аселенны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й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пункт попадающи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й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в зону затопления</a:t>
                      </a:r>
                    </a:p>
                  </a:txBody>
                  <a:tcPr marL="73091" marR="7309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домов, попадающих в зону затопления</a:t>
                      </a:r>
                    </a:p>
                  </a:txBody>
                  <a:tcPr marL="73091" marR="7309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приусадебных участков, попадающих в зону затопления</a:t>
                      </a:r>
                    </a:p>
                  </a:txBody>
                  <a:tcPr marL="73091" marR="7309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человек, попадающих в зону затопления</a:t>
                      </a:r>
                    </a:p>
                  </a:txBody>
                  <a:tcPr marL="73091" marR="7309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СЗО, попадающих в зону затопления</a:t>
                      </a:r>
                    </a:p>
                  </a:txBody>
                  <a:tcPr marL="73091" marR="7309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скотомогильников, попадающих в зону затопления</a:t>
                      </a:r>
                    </a:p>
                  </a:txBody>
                  <a:tcPr marL="73091" marR="7309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464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3091" marR="7309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Иваново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220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900/220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091" marR="73091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6130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Rectangle 4"/>
          <p:cNvSpPr txBox="1">
            <a:spLocks noChangeArrowheads="1"/>
          </p:cNvSpPr>
          <p:nvPr/>
        </p:nvSpPr>
        <p:spPr bwMode="auto">
          <a:xfrm>
            <a:off x="0" y="0"/>
            <a:ext cx="12801600" cy="11017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9" tIns="45706" rIns="91409" bIns="45706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7938">
              <a:defRPr/>
            </a:pPr>
            <a:r>
              <a:rPr lang="ru-RU" sz="2100" b="1" dirty="0" smtClean="0">
                <a:solidFill>
                  <a:srgbClr val="0000FF"/>
                </a:solidFill>
              </a:rPr>
              <a:t>(Силы и средства, предназначенные для эвакуации населения)</a:t>
            </a:r>
            <a:endParaRPr lang="ru-RU" sz="2100" b="1" dirty="0">
              <a:solidFill>
                <a:srgbClr val="0000FF"/>
              </a:solidFill>
            </a:endParaRPr>
          </a:p>
        </p:txBody>
      </p:sp>
      <p:graphicFrame>
        <p:nvGraphicFramePr>
          <p:cNvPr id="513075" name="Group 51"/>
          <p:cNvGraphicFramePr>
            <a:graphicFrameLocks noGrp="1"/>
          </p:cNvGraphicFramePr>
          <p:nvPr>
            <p:ph sz="half" idx="1"/>
          </p:nvPr>
        </p:nvGraphicFramePr>
        <p:xfrm>
          <a:off x="639763" y="4368800"/>
          <a:ext cx="11522075" cy="2306638"/>
        </p:xfrm>
        <a:graphic>
          <a:graphicData uri="http://schemas.openxmlformats.org/drawingml/2006/table">
            <a:tbl>
              <a:tblPr/>
              <a:tblGrid>
                <a:gridCol w="11522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7148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Оса</a:t>
                      </a:r>
                    </a:p>
                  </a:txBody>
                  <a:tcPr marL="127994" marR="127994" marT="64003" marB="64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351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–  935 км.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 дна – песок, галька, ил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Скорость течения м\с – 2 - 3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Ширина – 2 – 8 км.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Глубина –   10  м.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Период ледостава: ноябрь – март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Критический уровень –  350   м.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Уровень паводка –      м.</a:t>
                      </a:r>
                    </a:p>
                  </a:txBody>
                  <a:tcPr marL="127994" marR="127994" marT="64003" marB="64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513076" name="Group 52"/>
          <p:cNvGraphicFramePr>
            <a:graphicFrameLocks noGrp="1"/>
          </p:cNvGraphicFramePr>
          <p:nvPr>
            <p:ph sz="half" idx="2"/>
          </p:nvPr>
        </p:nvGraphicFramePr>
        <p:xfrm>
          <a:off x="614363" y="1344613"/>
          <a:ext cx="11547475" cy="2604478"/>
        </p:xfrm>
        <a:graphic>
          <a:graphicData uri="http://schemas.openxmlformats.org/drawingml/2006/table">
            <a:tbl>
              <a:tblPr/>
              <a:tblGrid>
                <a:gridCol w="2613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17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8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8019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732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49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5288">
                <a:tc gridSpan="6"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средства, привлекаемые к эвакуации пострадавших при подтоплении (затоплении)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76288"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Организация выделения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Л/состав, </a:t>
                      </a:r>
                    </a:p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</a:t>
                      </a:r>
                    </a:p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</a:t>
                      </a:r>
                    </a:p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техники,</a:t>
                      </a:r>
                    </a:p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ед.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Марка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</a:p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готовности,</a:t>
                      </a:r>
                    </a:p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мин.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</a:p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прибытия, мин.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6250"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в/ч 32854</a:t>
                      </a:r>
                    </a:p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Ивановск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ПТС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120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240 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3525"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Районная больница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 – 32214-32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25-35 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2150"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Автотранспортное предприятия </a:t>
                      </a:r>
                    </a:p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Ивановска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ЛиАЗ-5293 (25 мест) – 5</a:t>
                      </a:r>
                    </a:p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ЛиАЗ-525636 (23 мест) – 3 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 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 </a:t>
                      </a:r>
                    </a:p>
                  </a:txBody>
                  <a:tcPr marL="25170" marR="25170" marT="25168" marB="2516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" name="Text Box 369"/>
          <p:cNvSpPr txBox="1">
            <a:spLocks noChangeArrowheads="1"/>
          </p:cNvSpPr>
          <p:nvPr/>
        </p:nvSpPr>
        <p:spPr bwMode="auto">
          <a:xfrm>
            <a:off x="11729392" y="61913"/>
            <a:ext cx="917223" cy="307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/>
          <a:p>
            <a:pPr defTabSz="1279525"/>
            <a:r>
              <a:rPr lang="ru-RU" sz="1400" b="1" dirty="0" smtClean="0">
                <a:solidFill>
                  <a:prstClr val="black"/>
                </a:solidFill>
              </a:rPr>
              <a:t>п. 5.2.2.6.</a:t>
            </a:r>
            <a:endParaRPr lang="ru-RU" sz="14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1045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4118" name="Group 70"/>
          <p:cNvGraphicFramePr>
            <a:graphicFrameLocks noGrp="1"/>
          </p:cNvGraphicFramePr>
          <p:nvPr>
            <p:extLst/>
          </p:nvPr>
        </p:nvGraphicFramePr>
        <p:xfrm>
          <a:off x="398463" y="1300163"/>
          <a:ext cx="11909425" cy="7002781"/>
        </p:xfrm>
        <a:graphic>
          <a:graphicData uri="http://schemas.openxmlformats.org/drawingml/2006/table">
            <a:tbl>
              <a:tblPr/>
              <a:tblGrid>
                <a:gridCol w="19097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82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7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843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241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438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04863">
                <a:tc gridSpan="6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 ЭВАКУАЦИИ НАСЕЛЕНИЯ</a:t>
                      </a:r>
                    </a:p>
                  </a:txBody>
                  <a:tcPr marL="8837" marR="88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4863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Откуда эвакуируется</a:t>
                      </a:r>
                    </a:p>
                  </a:txBody>
                  <a:tcPr marL="8837" marR="88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Ответственный за эвакуацию</a:t>
                      </a:r>
                    </a:p>
                  </a:txBody>
                  <a:tcPr marL="8837" marR="88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населения для эвакуации</a:t>
                      </a:r>
                    </a:p>
                  </a:txBody>
                  <a:tcPr marL="8837" marR="88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Пункт размещения</a:t>
                      </a:r>
                    </a:p>
                  </a:txBody>
                  <a:tcPr marL="8837" marR="88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Транспорт</a:t>
                      </a:r>
                    </a:p>
                  </a:txBody>
                  <a:tcPr marL="8837" marR="88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Спланированные мероприятия</a:t>
                      </a:r>
                    </a:p>
                  </a:txBody>
                  <a:tcPr marL="8837" marR="88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Луговая, д.21/2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Николаев С.Б.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8-(903) 234-456-45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ДООЦ «Белка»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 -1авт., МУП «КСАТП» - 1гр., ООО «Жилсервис» - 1гр. </a:t>
                      </a:r>
                      <a:b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чел. погр. команда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тер. ДООЦ «Белка» имеется столовая, медпункт,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обслуж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персонал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52488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Луговая, д.23/2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Николаев С.Б.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8-(903) 234-456-45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27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ДООЦ «Белка»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 -1авт., МУП «КСАТП» - 1гр., ООО «Жилсервис» - 1гр. </a:t>
                      </a:r>
                      <a:b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чел. погр. команда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тер. ДООЦ «Белка» имеется столовая, медпункт,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обслуж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персонал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3-й Комсаомольская, д.21/2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Николаев С.Б.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8-(903) 234-456-45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ДООЦ «Белка»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 -1авт., МУП «КСАТП» - 1гр., ООО «Жилсервис» - 1гр. </a:t>
                      </a:r>
                      <a:b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чел. погр. команда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тер. ДООЦ «Белка» имеется столовая, медпункт,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обслуж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персонал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л. 3-й Комсаомольская, д.21/2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Николаев С.Б.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8-(903) 234-456-45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ДООЦ «Белка»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 -1авт., МУП «КСАТП» - 1гр., ООО «Жилсервис» - 1гр. </a:t>
                      </a:r>
                      <a:b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чел. погр. команда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тер. ДООЦ «Белка» имеется столовая, медпункт,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обслуж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персонал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52488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Пер. Комсомольский, д.23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Николаев С.Б.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8-(903) 234-456-45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ДООЦ «Белка»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 -1авт., МУП «КСАТП» - 1гр., ООО «Жилсервис» - 1гр. </a:t>
                      </a:r>
                      <a:b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чел. погр. команда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тер. ДООЦ «Белка» имеется столовая, медпункт,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обслуж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персонал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Пер. Комсомольский, д.23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Николаев С.Б.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8-(903) 234-456-45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ДООЦ «Белка»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МУП ГЭТ «УКТ» -1авт., МУП «КСАТП» - 1гр., ООО «Жилсервис» - 1гр. </a:t>
                      </a:r>
                      <a:b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чел. погр. команда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тер. ДООЦ «Белка» имеется столовая, медпункт,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обслуж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персонал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9875">
                <a:tc gridSpan="2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131</a:t>
                      </a: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837" marR="88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56" name="Rectangle 4"/>
          <p:cNvSpPr txBox="1">
            <a:spLocks noChangeArrowheads="1"/>
          </p:cNvSpPr>
          <p:nvPr/>
        </p:nvSpPr>
        <p:spPr bwMode="auto">
          <a:xfrm>
            <a:off x="0" y="0"/>
            <a:ext cx="12801600" cy="11017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9" tIns="45706" rIns="91409" bIns="45706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7938">
              <a:defRPr/>
            </a:pPr>
            <a:r>
              <a:rPr lang="ru-RU" sz="2100" b="1" dirty="0" smtClean="0">
                <a:solidFill>
                  <a:srgbClr val="0000FF"/>
                </a:solidFill>
              </a:rPr>
              <a:t>(Расчет </a:t>
            </a:r>
            <a:r>
              <a:rPr lang="ru-RU" sz="2100" b="1" dirty="0">
                <a:solidFill>
                  <a:srgbClr val="0000FF"/>
                </a:solidFill>
              </a:rPr>
              <a:t>эвакуации населения)</a:t>
            </a:r>
          </a:p>
        </p:txBody>
      </p:sp>
      <p:sp>
        <p:nvSpPr>
          <p:cNvPr id="5" name="Text Box 369"/>
          <p:cNvSpPr txBox="1">
            <a:spLocks noChangeArrowheads="1"/>
          </p:cNvSpPr>
          <p:nvPr/>
        </p:nvSpPr>
        <p:spPr bwMode="auto">
          <a:xfrm>
            <a:off x="11729392" y="61913"/>
            <a:ext cx="917223" cy="307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/>
          <a:p>
            <a:pPr defTabSz="1279525"/>
            <a:r>
              <a:rPr lang="ru-RU" sz="1400" b="1" dirty="0" smtClean="0">
                <a:solidFill>
                  <a:prstClr val="black"/>
                </a:solidFill>
              </a:rPr>
              <a:t>п. 5.2.2.7.</a:t>
            </a:r>
            <a:endParaRPr lang="ru-RU" sz="14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535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9665" name="Picture 4" descr="http://10.21.18.51/arcgisoutput/TempImageService/803a51b72b384a8394598985887b04d7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9212" y="1143043"/>
            <a:ext cx="12752388" cy="8405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09666" name="Rectangle 69"/>
          <p:cNvSpPr>
            <a:spLocks noChangeArrowheads="1"/>
          </p:cNvSpPr>
          <p:nvPr/>
        </p:nvSpPr>
        <p:spPr bwMode="auto">
          <a:xfrm rot="7920892">
            <a:off x="10518775" y="3806825"/>
            <a:ext cx="233363" cy="201613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67" name="Freeform 7"/>
          <p:cNvSpPr>
            <a:spLocks/>
          </p:cNvSpPr>
          <p:nvPr/>
        </p:nvSpPr>
        <p:spPr bwMode="auto">
          <a:xfrm>
            <a:off x="2008312" y="1171575"/>
            <a:ext cx="10685463" cy="8267700"/>
          </a:xfrm>
          <a:custGeom>
            <a:avLst/>
            <a:gdLst>
              <a:gd name="T0" fmla="*/ 2147483647 w 4808"/>
              <a:gd name="T1" fmla="*/ 2147483647 h 3720"/>
              <a:gd name="T2" fmla="*/ 2147483647 w 4808"/>
              <a:gd name="T3" fmla="*/ 2147483647 h 3720"/>
              <a:gd name="T4" fmla="*/ 2147483647 w 4808"/>
              <a:gd name="T5" fmla="*/ 2147483647 h 3720"/>
              <a:gd name="T6" fmla="*/ 0 w 4808"/>
              <a:gd name="T7" fmla="*/ 2147483647 h 3720"/>
              <a:gd name="T8" fmla="*/ 2147483647 w 4808"/>
              <a:gd name="T9" fmla="*/ 2147483647 h 3720"/>
              <a:gd name="T10" fmla="*/ 2147483647 w 4808"/>
              <a:gd name="T11" fmla="*/ 2147483647 h 3720"/>
              <a:gd name="T12" fmla="*/ 2147483647 w 4808"/>
              <a:gd name="T13" fmla="*/ 2147483647 h 3720"/>
              <a:gd name="T14" fmla="*/ 2147483647 w 4808"/>
              <a:gd name="T15" fmla="*/ 2147483647 h 3720"/>
              <a:gd name="T16" fmla="*/ 2147483647 w 4808"/>
              <a:gd name="T17" fmla="*/ 2147483647 h 3720"/>
              <a:gd name="T18" fmla="*/ 2147483647 w 4808"/>
              <a:gd name="T19" fmla="*/ 2147483647 h 3720"/>
              <a:gd name="T20" fmla="*/ 2147483647 w 4808"/>
              <a:gd name="T21" fmla="*/ 0 h 3720"/>
              <a:gd name="T22" fmla="*/ 2147483647 w 4808"/>
              <a:gd name="T23" fmla="*/ 0 h 3720"/>
              <a:gd name="T24" fmla="*/ 2147483647 w 4808"/>
              <a:gd name="T25" fmla="*/ 2147483647 h 37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808"/>
              <a:gd name="T40" fmla="*/ 0 h 3720"/>
              <a:gd name="T41" fmla="*/ 4808 w 4808"/>
              <a:gd name="T42" fmla="*/ 3720 h 372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808" h="3720">
                <a:moveTo>
                  <a:pt x="1451" y="45"/>
                </a:moveTo>
                <a:lnTo>
                  <a:pt x="45" y="1588"/>
                </a:lnTo>
                <a:lnTo>
                  <a:pt x="45" y="2268"/>
                </a:lnTo>
                <a:lnTo>
                  <a:pt x="0" y="2495"/>
                </a:lnTo>
                <a:lnTo>
                  <a:pt x="1814" y="3720"/>
                </a:lnTo>
                <a:lnTo>
                  <a:pt x="3810" y="3583"/>
                </a:lnTo>
                <a:lnTo>
                  <a:pt x="4808" y="3039"/>
                </a:lnTo>
                <a:lnTo>
                  <a:pt x="4762" y="2087"/>
                </a:lnTo>
                <a:lnTo>
                  <a:pt x="4127" y="635"/>
                </a:lnTo>
                <a:lnTo>
                  <a:pt x="3583" y="45"/>
                </a:lnTo>
                <a:lnTo>
                  <a:pt x="3492" y="0"/>
                </a:lnTo>
                <a:lnTo>
                  <a:pt x="1542" y="0"/>
                </a:lnTo>
                <a:lnTo>
                  <a:pt x="1451" y="45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</p:spPr>
        <p:txBody>
          <a:bodyPr lIns="127994" tIns="63996" rIns="127994" bIns="63996"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09668" name="Rectangle 8"/>
          <p:cNvSpPr>
            <a:spLocks noChangeArrowheads="1"/>
          </p:cNvSpPr>
          <p:nvPr/>
        </p:nvSpPr>
        <p:spPr bwMode="auto">
          <a:xfrm rot="7920892">
            <a:off x="4310063" y="7124700"/>
            <a:ext cx="304800" cy="8223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69" name="Rectangle 13"/>
          <p:cNvSpPr>
            <a:spLocks noChangeArrowheads="1"/>
          </p:cNvSpPr>
          <p:nvPr/>
        </p:nvSpPr>
        <p:spPr bwMode="auto">
          <a:xfrm rot="7920892">
            <a:off x="3294856" y="5984082"/>
            <a:ext cx="244475" cy="966788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70" name="Rectangle 15"/>
          <p:cNvSpPr>
            <a:spLocks noChangeArrowheads="1"/>
          </p:cNvSpPr>
          <p:nvPr/>
        </p:nvSpPr>
        <p:spPr bwMode="auto">
          <a:xfrm rot="7920892">
            <a:off x="3868738" y="6878638"/>
            <a:ext cx="233362" cy="201612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71" name="Rectangle 16"/>
          <p:cNvSpPr>
            <a:spLocks noChangeArrowheads="1"/>
          </p:cNvSpPr>
          <p:nvPr/>
        </p:nvSpPr>
        <p:spPr bwMode="auto">
          <a:xfrm rot="7920892">
            <a:off x="3626644" y="6915944"/>
            <a:ext cx="233362" cy="20320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72" name="Rectangle 18"/>
          <p:cNvSpPr>
            <a:spLocks noChangeArrowheads="1"/>
          </p:cNvSpPr>
          <p:nvPr/>
        </p:nvSpPr>
        <p:spPr bwMode="auto">
          <a:xfrm rot="-8463267">
            <a:off x="2928938" y="3932238"/>
            <a:ext cx="247650" cy="401637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73" name="Rectangle 19"/>
          <p:cNvSpPr>
            <a:spLocks noChangeArrowheads="1"/>
          </p:cNvSpPr>
          <p:nvPr/>
        </p:nvSpPr>
        <p:spPr bwMode="auto">
          <a:xfrm rot="-8463267">
            <a:off x="2649538" y="4298950"/>
            <a:ext cx="228600" cy="401638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74" name="Rectangle 21"/>
          <p:cNvSpPr>
            <a:spLocks noChangeArrowheads="1"/>
          </p:cNvSpPr>
          <p:nvPr/>
        </p:nvSpPr>
        <p:spPr bwMode="auto">
          <a:xfrm rot="7920892">
            <a:off x="3001168" y="4860132"/>
            <a:ext cx="309563" cy="6032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75" name="Rectangle 22"/>
          <p:cNvSpPr>
            <a:spLocks noChangeArrowheads="1"/>
          </p:cNvSpPr>
          <p:nvPr/>
        </p:nvSpPr>
        <p:spPr bwMode="auto">
          <a:xfrm rot="7920892">
            <a:off x="3416301" y="5276850"/>
            <a:ext cx="234950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76" name="Rectangle 23"/>
          <p:cNvSpPr>
            <a:spLocks noChangeArrowheads="1"/>
          </p:cNvSpPr>
          <p:nvPr/>
        </p:nvSpPr>
        <p:spPr bwMode="auto">
          <a:xfrm rot="7920892">
            <a:off x="3557588" y="5513387"/>
            <a:ext cx="350838" cy="3667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77" name="Rectangle 24"/>
          <p:cNvSpPr>
            <a:spLocks noChangeArrowheads="1"/>
          </p:cNvSpPr>
          <p:nvPr/>
        </p:nvSpPr>
        <p:spPr bwMode="auto">
          <a:xfrm rot="7920892">
            <a:off x="3947319" y="5639594"/>
            <a:ext cx="233362" cy="20320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78" name="Rectangle 25"/>
          <p:cNvSpPr>
            <a:spLocks noChangeArrowheads="1"/>
          </p:cNvSpPr>
          <p:nvPr/>
        </p:nvSpPr>
        <p:spPr bwMode="auto">
          <a:xfrm rot="7920892">
            <a:off x="3992563" y="5881688"/>
            <a:ext cx="233362" cy="50641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79" name="Rectangle 26"/>
          <p:cNvSpPr>
            <a:spLocks noChangeArrowheads="1"/>
          </p:cNvSpPr>
          <p:nvPr/>
        </p:nvSpPr>
        <p:spPr bwMode="auto">
          <a:xfrm rot="7920892">
            <a:off x="4451351" y="6078537"/>
            <a:ext cx="233362" cy="20161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80" name="Rectangle 27"/>
          <p:cNvSpPr>
            <a:spLocks noChangeArrowheads="1"/>
          </p:cNvSpPr>
          <p:nvPr/>
        </p:nvSpPr>
        <p:spPr bwMode="auto">
          <a:xfrm rot="7920892">
            <a:off x="4189413" y="4092575"/>
            <a:ext cx="304800" cy="2317750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81" name="Rectangle 28"/>
          <p:cNvSpPr>
            <a:spLocks noChangeArrowheads="1"/>
          </p:cNvSpPr>
          <p:nvPr/>
        </p:nvSpPr>
        <p:spPr bwMode="auto">
          <a:xfrm rot="7920892">
            <a:off x="5430837" y="6292851"/>
            <a:ext cx="301625" cy="4064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82" name="Rectangle 29"/>
          <p:cNvSpPr>
            <a:spLocks noChangeArrowheads="1"/>
          </p:cNvSpPr>
          <p:nvPr/>
        </p:nvSpPr>
        <p:spPr bwMode="auto">
          <a:xfrm rot="7920892">
            <a:off x="5175250" y="6126163"/>
            <a:ext cx="233363" cy="20478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83" name="Rectangle 30"/>
          <p:cNvSpPr>
            <a:spLocks noChangeArrowheads="1"/>
          </p:cNvSpPr>
          <p:nvPr/>
        </p:nvSpPr>
        <p:spPr bwMode="auto">
          <a:xfrm rot="7920892">
            <a:off x="4618038" y="6278563"/>
            <a:ext cx="304800" cy="9080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84" name="Rectangle 31"/>
          <p:cNvSpPr>
            <a:spLocks noChangeArrowheads="1"/>
          </p:cNvSpPr>
          <p:nvPr/>
        </p:nvSpPr>
        <p:spPr bwMode="auto">
          <a:xfrm rot="7920892">
            <a:off x="5139532" y="6968331"/>
            <a:ext cx="304800" cy="4048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85" name="Rectangle 32"/>
          <p:cNvSpPr>
            <a:spLocks noChangeArrowheads="1"/>
          </p:cNvSpPr>
          <p:nvPr/>
        </p:nvSpPr>
        <p:spPr bwMode="auto">
          <a:xfrm rot="7920892">
            <a:off x="5511007" y="7490619"/>
            <a:ext cx="198437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86" name="Rectangle 33"/>
          <p:cNvSpPr>
            <a:spLocks noChangeArrowheads="1"/>
          </p:cNvSpPr>
          <p:nvPr/>
        </p:nvSpPr>
        <p:spPr bwMode="auto">
          <a:xfrm rot="7920892">
            <a:off x="5511800" y="7108825"/>
            <a:ext cx="403225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87" name="Rectangle 36"/>
          <p:cNvSpPr>
            <a:spLocks noChangeArrowheads="1"/>
          </p:cNvSpPr>
          <p:nvPr/>
        </p:nvSpPr>
        <p:spPr bwMode="auto">
          <a:xfrm rot="7920892">
            <a:off x="5983288" y="7324725"/>
            <a:ext cx="215900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88" name="Rectangle 38"/>
          <p:cNvSpPr>
            <a:spLocks noChangeArrowheads="1"/>
          </p:cNvSpPr>
          <p:nvPr/>
        </p:nvSpPr>
        <p:spPr bwMode="auto">
          <a:xfrm rot="7920892">
            <a:off x="6400800" y="6896100"/>
            <a:ext cx="215900" cy="8509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89" name="Rectangle 39"/>
          <p:cNvSpPr>
            <a:spLocks noChangeArrowheads="1"/>
          </p:cNvSpPr>
          <p:nvPr/>
        </p:nvSpPr>
        <p:spPr bwMode="auto">
          <a:xfrm rot="7920892">
            <a:off x="5830094" y="7679531"/>
            <a:ext cx="320675" cy="41116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90" name="Rectangle 40"/>
          <p:cNvSpPr>
            <a:spLocks noChangeArrowheads="1"/>
          </p:cNvSpPr>
          <p:nvPr/>
        </p:nvSpPr>
        <p:spPr bwMode="auto">
          <a:xfrm rot="7920892">
            <a:off x="6263482" y="7987506"/>
            <a:ext cx="317500" cy="53181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91" name="Rectangle 41"/>
          <p:cNvSpPr>
            <a:spLocks noChangeArrowheads="1"/>
          </p:cNvSpPr>
          <p:nvPr/>
        </p:nvSpPr>
        <p:spPr bwMode="auto">
          <a:xfrm rot="7920892">
            <a:off x="6659563" y="8466137"/>
            <a:ext cx="2159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92" name="Rectangle 42"/>
          <p:cNvSpPr>
            <a:spLocks noChangeArrowheads="1"/>
          </p:cNvSpPr>
          <p:nvPr/>
        </p:nvSpPr>
        <p:spPr bwMode="auto">
          <a:xfrm rot="7920892">
            <a:off x="6997701" y="8537575"/>
            <a:ext cx="2159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93" name="Rectangle 43"/>
          <p:cNvSpPr>
            <a:spLocks noChangeArrowheads="1"/>
          </p:cNvSpPr>
          <p:nvPr/>
        </p:nvSpPr>
        <p:spPr bwMode="auto">
          <a:xfrm rot="7920892">
            <a:off x="7869238" y="8704262"/>
            <a:ext cx="215900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94" name="Rectangle 44"/>
          <p:cNvSpPr>
            <a:spLocks noChangeArrowheads="1"/>
          </p:cNvSpPr>
          <p:nvPr/>
        </p:nvSpPr>
        <p:spPr bwMode="auto">
          <a:xfrm rot="7920892">
            <a:off x="7119144" y="7544594"/>
            <a:ext cx="215900" cy="90646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95" name="Rectangle 45"/>
          <p:cNvSpPr>
            <a:spLocks noChangeArrowheads="1"/>
          </p:cNvSpPr>
          <p:nvPr/>
        </p:nvSpPr>
        <p:spPr bwMode="auto">
          <a:xfrm rot="7920892">
            <a:off x="7470776" y="8312150"/>
            <a:ext cx="469900" cy="5048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96" name="Rectangle 48"/>
          <p:cNvSpPr>
            <a:spLocks noChangeArrowheads="1"/>
          </p:cNvSpPr>
          <p:nvPr/>
        </p:nvSpPr>
        <p:spPr bwMode="auto">
          <a:xfrm rot="7920892">
            <a:off x="3986213" y="4016375"/>
            <a:ext cx="231775" cy="4667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97" name="Rectangle 49"/>
          <p:cNvSpPr>
            <a:spLocks noChangeArrowheads="1"/>
          </p:cNvSpPr>
          <p:nvPr/>
        </p:nvSpPr>
        <p:spPr bwMode="auto">
          <a:xfrm rot="7920892">
            <a:off x="4369593" y="4310857"/>
            <a:ext cx="233363" cy="2032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98" name="Rectangle 50"/>
          <p:cNvSpPr>
            <a:spLocks noChangeArrowheads="1"/>
          </p:cNvSpPr>
          <p:nvPr/>
        </p:nvSpPr>
        <p:spPr bwMode="auto">
          <a:xfrm rot="7920892">
            <a:off x="4654551" y="4429125"/>
            <a:ext cx="234950" cy="708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699" name="Rectangle 51"/>
          <p:cNvSpPr>
            <a:spLocks noChangeArrowheads="1"/>
          </p:cNvSpPr>
          <p:nvPr/>
        </p:nvSpPr>
        <p:spPr bwMode="auto">
          <a:xfrm rot="7920892">
            <a:off x="5248275" y="5143500"/>
            <a:ext cx="233363" cy="4048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00" name="Rectangle 52"/>
          <p:cNvSpPr>
            <a:spLocks noChangeArrowheads="1"/>
          </p:cNvSpPr>
          <p:nvPr/>
        </p:nvSpPr>
        <p:spPr bwMode="auto">
          <a:xfrm rot="7920892">
            <a:off x="5611812" y="5516563"/>
            <a:ext cx="231775" cy="2032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01" name="Rectangle 53"/>
          <p:cNvSpPr>
            <a:spLocks noChangeArrowheads="1"/>
          </p:cNvSpPr>
          <p:nvPr/>
        </p:nvSpPr>
        <p:spPr bwMode="auto">
          <a:xfrm rot="7920892">
            <a:off x="5780881" y="5825332"/>
            <a:ext cx="233363" cy="2032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02" name="Rectangle 54"/>
          <p:cNvSpPr>
            <a:spLocks noChangeArrowheads="1"/>
          </p:cNvSpPr>
          <p:nvPr/>
        </p:nvSpPr>
        <p:spPr bwMode="auto">
          <a:xfrm rot="7920892">
            <a:off x="6096001" y="5983287"/>
            <a:ext cx="233362" cy="4556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03" name="Rectangle 55"/>
          <p:cNvSpPr>
            <a:spLocks noChangeArrowheads="1"/>
          </p:cNvSpPr>
          <p:nvPr/>
        </p:nvSpPr>
        <p:spPr bwMode="auto">
          <a:xfrm rot="7920892">
            <a:off x="6483351" y="6340475"/>
            <a:ext cx="234950" cy="454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04" name="Rectangle 56"/>
          <p:cNvSpPr>
            <a:spLocks noChangeArrowheads="1"/>
          </p:cNvSpPr>
          <p:nvPr/>
        </p:nvSpPr>
        <p:spPr bwMode="auto">
          <a:xfrm rot="7920892">
            <a:off x="6878638" y="6713538"/>
            <a:ext cx="233362" cy="45561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05" name="Rectangle 57"/>
          <p:cNvSpPr>
            <a:spLocks noChangeArrowheads="1"/>
          </p:cNvSpPr>
          <p:nvPr/>
        </p:nvSpPr>
        <p:spPr bwMode="auto">
          <a:xfrm rot="7920892">
            <a:off x="7290594" y="7074694"/>
            <a:ext cx="233363" cy="454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06" name="Rectangle 58"/>
          <p:cNvSpPr>
            <a:spLocks noChangeArrowheads="1"/>
          </p:cNvSpPr>
          <p:nvPr/>
        </p:nvSpPr>
        <p:spPr bwMode="auto">
          <a:xfrm rot="7920892">
            <a:off x="7655718" y="7438232"/>
            <a:ext cx="233363" cy="4572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07" name="Rectangle 59"/>
          <p:cNvSpPr>
            <a:spLocks noChangeArrowheads="1"/>
          </p:cNvSpPr>
          <p:nvPr/>
        </p:nvSpPr>
        <p:spPr bwMode="auto">
          <a:xfrm rot="7920892">
            <a:off x="8068469" y="7785894"/>
            <a:ext cx="233363" cy="454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08" name="Rectangle 60"/>
          <p:cNvSpPr>
            <a:spLocks noChangeArrowheads="1"/>
          </p:cNvSpPr>
          <p:nvPr/>
        </p:nvSpPr>
        <p:spPr bwMode="auto">
          <a:xfrm rot="7920892">
            <a:off x="8466137" y="8169276"/>
            <a:ext cx="233363" cy="455612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09" name="Rectangle 61"/>
          <p:cNvSpPr>
            <a:spLocks noChangeArrowheads="1"/>
          </p:cNvSpPr>
          <p:nvPr/>
        </p:nvSpPr>
        <p:spPr bwMode="auto">
          <a:xfrm rot="7920892">
            <a:off x="7709694" y="5671344"/>
            <a:ext cx="234950" cy="2668588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10" name="Rectangle 62"/>
          <p:cNvSpPr>
            <a:spLocks noChangeArrowheads="1"/>
          </p:cNvSpPr>
          <p:nvPr/>
        </p:nvSpPr>
        <p:spPr bwMode="auto">
          <a:xfrm rot="7920892">
            <a:off x="8831263" y="7869237"/>
            <a:ext cx="2159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11" name="Rectangle 63"/>
          <p:cNvSpPr>
            <a:spLocks noChangeArrowheads="1"/>
          </p:cNvSpPr>
          <p:nvPr/>
        </p:nvSpPr>
        <p:spPr bwMode="auto">
          <a:xfrm rot="7920892">
            <a:off x="5806282" y="3783806"/>
            <a:ext cx="233362" cy="267017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12" name="Rectangle 64"/>
          <p:cNvSpPr>
            <a:spLocks noChangeArrowheads="1"/>
          </p:cNvSpPr>
          <p:nvPr/>
        </p:nvSpPr>
        <p:spPr bwMode="auto">
          <a:xfrm rot="7920892">
            <a:off x="4537075" y="3635375"/>
            <a:ext cx="233363" cy="6842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13" name="Rectangle 65"/>
          <p:cNvSpPr>
            <a:spLocks noChangeArrowheads="1"/>
          </p:cNvSpPr>
          <p:nvPr/>
        </p:nvSpPr>
        <p:spPr bwMode="auto">
          <a:xfrm rot="7920892">
            <a:off x="4067969" y="3404394"/>
            <a:ext cx="233362" cy="203200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14" name="Rectangle 66"/>
          <p:cNvSpPr>
            <a:spLocks noChangeArrowheads="1"/>
          </p:cNvSpPr>
          <p:nvPr/>
        </p:nvSpPr>
        <p:spPr bwMode="auto">
          <a:xfrm rot="7920892">
            <a:off x="4150519" y="3680619"/>
            <a:ext cx="233362" cy="203200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15" name="Rectangle 67"/>
          <p:cNvSpPr>
            <a:spLocks noChangeArrowheads="1"/>
          </p:cNvSpPr>
          <p:nvPr/>
        </p:nvSpPr>
        <p:spPr bwMode="auto">
          <a:xfrm rot="-2604191">
            <a:off x="10172700" y="3206750"/>
            <a:ext cx="230188" cy="53816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16" name="Rectangle 68"/>
          <p:cNvSpPr>
            <a:spLocks noChangeArrowheads="1"/>
          </p:cNvSpPr>
          <p:nvPr/>
        </p:nvSpPr>
        <p:spPr bwMode="auto">
          <a:xfrm rot="-2604191">
            <a:off x="9009063" y="1131888"/>
            <a:ext cx="234950" cy="2135187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17" name="Rectangle 69"/>
          <p:cNvSpPr>
            <a:spLocks noChangeArrowheads="1"/>
          </p:cNvSpPr>
          <p:nvPr/>
        </p:nvSpPr>
        <p:spPr bwMode="auto">
          <a:xfrm rot="7920892">
            <a:off x="9987756" y="2828132"/>
            <a:ext cx="233363" cy="203200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18" name="Rectangle 70"/>
          <p:cNvSpPr>
            <a:spLocks noChangeArrowheads="1"/>
          </p:cNvSpPr>
          <p:nvPr/>
        </p:nvSpPr>
        <p:spPr bwMode="auto">
          <a:xfrm rot="7920892">
            <a:off x="9648826" y="2376487"/>
            <a:ext cx="233362" cy="303213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19" name="Rectangle 71"/>
          <p:cNvSpPr>
            <a:spLocks noChangeArrowheads="1"/>
          </p:cNvSpPr>
          <p:nvPr/>
        </p:nvSpPr>
        <p:spPr bwMode="auto">
          <a:xfrm rot="7920892">
            <a:off x="9207501" y="2093912"/>
            <a:ext cx="233362" cy="201613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20" name="Rectangle 72"/>
          <p:cNvSpPr>
            <a:spLocks noChangeArrowheads="1"/>
          </p:cNvSpPr>
          <p:nvPr/>
        </p:nvSpPr>
        <p:spPr bwMode="auto">
          <a:xfrm rot="7920892">
            <a:off x="4387851" y="2320925"/>
            <a:ext cx="233362" cy="204787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21" name="Rectangle 73"/>
          <p:cNvSpPr>
            <a:spLocks noChangeArrowheads="1"/>
          </p:cNvSpPr>
          <p:nvPr/>
        </p:nvSpPr>
        <p:spPr bwMode="auto">
          <a:xfrm rot="8114212">
            <a:off x="4467225" y="1651000"/>
            <a:ext cx="1360488" cy="4032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22" name="Rectangle 74"/>
          <p:cNvSpPr>
            <a:spLocks noChangeArrowheads="1"/>
          </p:cNvSpPr>
          <p:nvPr/>
        </p:nvSpPr>
        <p:spPr bwMode="auto">
          <a:xfrm rot="7920892">
            <a:off x="4228307" y="2724943"/>
            <a:ext cx="234950" cy="20161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23" name="Rectangle 75"/>
          <p:cNvSpPr>
            <a:spLocks noChangeArrowheads="1"/>
          </p:cNvSpPr>
          <p:nvPr/>
        </p:nvSpPr>
        <p:spPr bwMode="auto">
          <a:xfrm rot="7920892">
            <a:off x="4482307" y="2885281"/>
            <a:ext cx="233362" cy="3397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24" name="Rectangle 76"/>
          <p:cNvSpPr>
            <a:spLocks noChangeArrowheads="1"/>
          </p:cNvSpPr>
          <p:nvPr/>
        </p:nvSpPr>
        <p:spPr bwMode="auto">
          <a:xfrm rot="7920892">
            <a:off x="4771231" y="2697957"/>
            <a:ext cx="233363" cy="203200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25" name="Rectangle 77"/>
          <p:cNvSpPr>
            <a:spLocks noChangeArrowheads="1"/>
          </p:cNvSpPr>
          <p:nvPr/>
        </p:nvSpPr>
        <p:spPr bwMode="auto">
          <a:xfrm rot="7920892">
            <a:off x="5018882" y="2570956"/>
            <a:ext cx="233362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26" name="Rectangle 78"/>
          <p:cNvSpPr>
            <a:spLocks noChangeArrowheads="1"/>
          </p:cNvSpPr>
          <p:nvPr/>
        </p:nvSpPr>
        <p:spPr bwMode="auto">
          <a:xfrm rot="8081473">
            <a:off x="5858669" y="3213894"/>
            <a:ext cx="236538" cy="23177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27" name="Rectangle 79"/>
          <p:cNvSpPr>
            <a:spLocks noChangeArrowheads="1"/>
          </p:cNvSpPr>
          <p:nvPr/>
        </p:nvSpPr>
        <p:spPr bwMode="auto">
          <a:xfrm rot="7920892">
            <a:off x="4771231" y="3237707"/>
            <a:ext cx="233363" cy="203200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28" name="Rectangle 80"/>
          <p:cNvSpPr>
            <a:spLocks noChangeArrowheads="1"/>
          </p:cNvSpPr>
          <p:nvPr/>
        </p:nvSpPr>
        <p:spPr bwMode="auto">
          <a:xfrm rot="7920892">
            <a:off x="5072857" y="3204368"/>
            <a:ext cx="234950" cy="20161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29" name="Rectangle 81"/>
          <p:cNvSpPr>
            <a:spLocks noChangeArrowheads="1"/>
          </p:cNvSpPr>
          <p:nvPr/>
        </p:nvSpPr>
        <p:spPr bwMode="auto">
          <a:xfrm rot="7920892">
            <a:off x="5842794" y="3413919"/>
            <a:ext cx="231775" cy="20478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30" name="Rectangle 82"/>
          <p:cNvSpPr>
            <a:spLocks noChangeArrowheads="1"/>
          </p:cNvSpPr>
          <p:nvPr/>
        </p:nvSpPr>
        <p:spPr bwMode="auto">
          <a:xfrm rot="8081473">
            <a:off x="6921500" y="3762375"/>
            <a:ext cx="249238" cy="935038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31" name="Rectangle 83"/>
          <p:cNvSpPr>
            <a:spLocks noChangeArrowheads="1"/>
          </p:cNvSpPr>
          <p:nvPr/>
        </p:nvSpPr>
        <p:spPr bwMode="auto">
          <a:xfrm rot="8081473">
            <a:off x="5968207" y="2548731"/>
            <a:ext cx="233362" cy="150177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32" name="Rectangle 84"/>
          <p:cNvSpPr>
            <a:spLocks noChangeArrowheads="1"/>
          </p:cNvSpPr>
          <p:nvPr/>
        </p:nvSpPr>
        <p:spPr bwMode="auto">
          <a:xfrm rot="7920892">
            <a:off x="5848351" y="1219200"/>
            <a:ext cx="234950" cy="3397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33" name="Rectangle 85"/>
          <p:cNvSpPr>
            <a:spLocks noChangeArrowheads="1"/>
          </p:cNvSpPr>
          <p:nvPr/>
        </p:nvSpPr>
        <p:spPr bwMode="auto">
          <a:xfrm rot="7920892">
            <a:off x="6124575" y="1571625"/>
            <a:ext cx="233363" cy="20161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34" name="Rectangle 86"/>
          <p:cNvSpPr>
            <a:spLocks noChangeArrowheads="1"/>
          </p:cNvSpPr>
          <p:nvPr/>
        </p:nvSpPr>
        <p:spPr bwMode="auto">
          <a:xfrm rot="7920892">
            <a:off x="5902326" y="2098675"/>
            <a:ext cx="234950" cy="48577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35" name="Rectangle 87"/>
          <p:cNvSpPr>
            <a:spLocks noChangeArrowheads="1"/>
          </p:cNvSpPr>
          <p:nvPr/>
        </p:nvSpPr>
        <p:spPr bwMode="auto">
          <a:xfrm rot="7920892">
            <a:off x="6367463" y="2535238"/>
            <a:ext cx="234950" cy="6032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36" name="Rectangle 88"/>
          <p:cNvSpPr>
            <a:spLocks noChangeArrowheads="1"/>
          </p:cNvSpPr>
          <p:nvPr/>
        </p:nvSpPr>
        <p:spPr bwMode="auto">
          <a:xfrm rot="7920892">
            <a:off x="6876257" y="3078956"/>
            <a:ext cx="233362" cy="48577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37" name="Rectangle 89"/>
          <p:cNvSpPr>
            <a:spLocks noChangeArrowheads="1"/>
          </p:cNvSpPr>
          <p:nvPr/>
        </p:nvSpPr>
        <p:spPr bwMode="auto">
          <a:xfrm rot="7920892">
            <a:off x="7241382" y="3488531"/>
            <a:ext cx="233362" cy="3651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38" name="Rectangle 90"/>
          <p:cNvSpPr>
            <a:spLocks noChangeArrowheads="1"/>
          </p:cNvSpPr>
          <p:nvPr/>
        </p:nvSpPr>
        <p:spPr bwMode="auto">
          <a:xfrm rot="7920892">
            <a:off x="7759700" y="3709988"/>
            <a:ext cx="231775" cy="90487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39" name="Rectangle 91"/>
          <p:cNvSpPr>
            <a:spLocks noChangeArrowheads="1"/>
          </p:cNvSpPr>
          <p:nvPr/>
        </p:nvSpPr>
        <p:spPr bwMode="auto">
          <a:xfrm rot="8059956">
            <a:off x="8348662" y="4641851"/>
            <a:ext cx="233363" cy="187166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40" name="Rectangle 93"/>
          <p:cNvSpPr>
            <a:spLocks noChangeArrowheads="1"/>
          </p:cNvSpPr>
          <p:nvPr/>
        </p:nvSpPr>
        <p:spPr bwMode="auto">
          <a:xfrm rot="7920892">
            <a:off x="7265988" y="5549900"/>
            <a:ext cx="203200" cy="3302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41" name="Rectangle 94"/>
          <p:cNvSpPr>
            <a:spLocks noChangeArrowheads="1"/>
          </p:cNvSpPr>
          <p:nvPr/>
        </p:nvSpPr>
        <p:spPr bwMode="auto">
          <a:xfrm rot="7920892">
            <a:off x="7520782" y="5733256"/>
            <a:ext cx="215900" cy="19843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42" name="Rectangle 95"/>
          <p:cNvSpPr>
            <a:spLocks noChangeArrowheads="1"/>
          </p:cNvSpPr>
          <p:nvPr/>
        </p:nvSpPr>
        <p:spPr bwMode="auto">
          <a:xfrm rot="7920892">
            <a:off x="7736681" y="5923757"/>
            <a:ext cx="200025" cy="50641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43" name="Rectangle 96"/>
          <p:cNvSpPr>
            <a:spLocks noChangeArrowheads="1"/>
          </p:cNvSpPr>
          <p:nvPr/>
        </p:nvSpPr>
        <p:spPr bwMode="auto">
          <a:xfrm rot="7920892">
            <a:off x="8070057" y="6346031"/>
            <a:ext cx="215900" cy="2016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44" name="Rectangle 97"/>
          <p:cNvSpPr>
            <a:spLocks noChangeArrowheads="1"/>
          </p:cNvSpPr>
          <p:nvPr/>
        </p:nvSpPr>
        <p:spPr bwMode="auto">
          <a:xfrm rot="7920892">
            <a:off x="8255000" y="6507163"/>
            <a:ext cx="214313" cy="28733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45" name="Rectangle 98"/>
          <p:cNvSpPr>
            <a:spLocks noChangeArrowheads="1"/>
          </p:cNvSpPr>
          <p:nvPr/>
        </p:nvSpPr>
        <p:spPr bwMode="auto">
          <a:xfrm rot="7920892">
            <a:off x="8445500" y="6750050"/>
            <a:ext cx="212725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46" name="Rectangle 99"/>
          <p:cNvSpPr>
            <a:spLocks noChangeArrowheads="1"/>
          </p:cNvSpPr>
          <p:nvPr/>
        </p:nvSpPr>
        <p:spPr bwMode="auto">
          <a:xfrm rot="7920892">
            <a:off x="8637588" y="6942137"/>
            <a:ext cx="217488" cy="2016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47" name="Rectangle 100"/>
          <p:cNvSpPr>
            <a:spLocks noChangeArrowheads="1"/>
          </p:cNvSpPr>
          <p:nvPr/>
        </p:nvSpPr>
        <p:spPr bwMode="auto">
          <a:xfrm rot="7920892">
            <a:off x="8832057" y="7142956"/>
            <a:ext cx="214312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48" name="Rectangle 101"/>
          <p:cNvSpPr>
            <a:spLocks noChangeArrowheads="1"/>
          </p:cNvSpPr>
          <p:nvPr/>
        </p:nvSpPr>
        <p:spPr bwMode="auto">
          <a:xfrm rot="7920892">
            <a:off x="8993982" y="7319168"/>
            <a:ext cx="215900" cy="2016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49" name="Rectangle 102"/>
          <p:cNvSpPr>
            <a:spLocks noChangeArrowheads="1"/>
          </p:cNvSpPr>
          <p:nvPr/>
        </p:nvSpPr>
        <p:spPr bwMode="auto">
          <a:xfrm rot="7920892">
            <a:off x="9189245" y="7539831"/>
            <a:ext cx="214312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50" name="Rectangle 103"/>
          <p:cNvSpPr>
            <a:spLocks noChangeArrowheads="1"/>
          </p:cNvSpPr>
          <p:nvPr/>
        </p:nvSpPr>
        <p:spPr bwMode="auto">
          <a:xfrm rot="7920892">
            <a:off x="9417051" y="7265987"/>
            <a:ext cx="2159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51" name="Rectangle 104"/>
          <p:cNvSpPr>
            <a:spLocks noChangeArrowheads="1"/>
          </p:cNvSpPr>
          <p:nvPr/>
        </p:nvSpPr>
        <p:spPr bwMode="auto">
          <a:xfrm rot="7920892">
            <a:off x="9601994" y="6885782"/>
            <a:ext cx="317500" cy="201612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52" name="Rectangle 105"/>
          <p:cNvSpPr>
            <a:spLocks noChangeArrowheads="1"/>
          </p:cNvSpPr>
          <p:nvPr/>
        </p:nvSpPr>
        <p:spPr bwMode="auto">
          <a:xfrm rot="-8358881">
            <a:off x="9229725" y="6583363"/>
            <a:ext cx="460375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53" name="Rectangle 106"/>
          <p:cNvSpPr>
            <a:spLocks noChangeArrowheads="1"/>
          </p:cNvSpPr>
          <p:nvPr/>
        </p:nvSpPr>
        <p:spPr bwMode="auto">
          <a:xfrm rot="7920892">
            <a:off x="9097963" y="6292850"/>
            <a:ext cx="215900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54" name="Rectangle 107"/>
          <p:cNvSpPr>
            <a:spLocks noChangeArrowheads="1"/>
          </p:cNvSpPr>
          <p:nvPr/>
        </p:nvSpPr>
        <p:spPr bwMode="auto">
          <a:xfrm rot="7920892">
            <a:off x="9652794" y="8449469"/>
            <a:ext cx="417513" cy="200025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55" name="Rectangle 109"/>
          <p:cNvSpPr>
            <a:spLocks noChangeArrowheads="1"/>
          </p:cNvSpPr>
          <p:nvPr/>
        </p:nvSpPr>
        <p:spPr bwMode="auto">
          <a:xfrm rot="7920892">
            <a:off x="10127456" y="8039894"/>
            <a:ext cx="200025" cy="198438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56" name="Rectangle 110"/>
          <p:cNvSpPr>
            <a:spLocks noChangeArrowheads="1"/>
          </p:cNvSpPr>
          <p:nvPr/>
        </p:nvSpPr>
        <p:spPr bwMode="auto">
          <a:xfrm rot="7920892">
            <a:off x="10341769" y="7806531"/>
            <a:ext cx="200025" cy="201613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57" name="Rectangle 111"/>
          <p:cNvSpPr>
            <a:spLocks noChangeArrowheads="1"/>
          </p:cNvSpPr>
          <p:nvPr/>
        </p:nvSpPr>
        <p:spPr bwMode="auto">
          <a:xfrm rot="7920892">
            <a:off x="10665619" y="7428706"/>
            <a:ext cx="401638" cy="200025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58" name="Rectangle 112"/>
          <p:cNvSpPr>
            <a:spLocks noChangeArrowheads="1"/>
          </p:cNvSpPr>
          <p:nvPr/>
        </p:nvSpPr>
        <p:spPr bwMode="auto">
          <a:xfrm rot="-7736739">
            <a:off x="11087894" y="6860381"/>
            <a:ext cx="304800" cy="198438"/>
          </a:xfrm>
          <a:prstGeom prst="rect">
            <a:avLst/>
          </a:prstGeom>
          <a:noFill/>
          <a:ln w="19050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59" name="Rectangle 113"/>
          <p:cNvSpPr>
            <a:spLocks noChangeArrowheads="1"/>
          </p:cNvSpPr>
          <p:nvPr/>
        </p:nvSpPr>
        <p:spPr bwMode="auto">
          <a:xfrm rot="7920892">
            <a:off x="10750550" y="6450013"/>
            <a:ext cx="503238" cy="201612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60" name="Rectangle 114"/>
          <p:cNvSpPr>
            <a:spLocks noChangeArrowheads="1"/>
          </p:cNvSpPr>
          <p:nvPr/>
        </p:nvSpPr>
        <p:spPr bwMode="auto">
          <a:xfrm rot="7920892">
            <a:off x="10098882" y="7190581"/>
            <a:ext cx="401638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61" name="Rectangle 115"/>
          <p:cNvSpPr>
            <a:spLocks noChangeArrowheads="1"/>
          </p:cNvSpPr>
          <p:nvPr/>
        </p:nvSpPr>
        <p:spPr bwMode="auto">
          <a:xfrm rot="7920892">
            <a:off x="10437813" y="6873875"/>
            <a:ext cx="303212" cy="198438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62" name="Rectangle 116"/>
          <p:cNvSpPr>
            <a:spLocks noChangeArrowheads="1"/>
          </p:cNvSpPr>
          <p:nvPr/>
        </p:nvSpPr>
        <p:spPr bwMode="auto">
          <a:xfrm rot="7920892">
            <a:off x="9372601" y="8080375"/>
            <a:ext cx="304800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63" name="Rectangle 117"/>
          <p:cNvSpPr>
            <a:spLocks noChangeArrowheads="1"/>
          </p:cNvSpPr>
          <p:nvPr/>
        </p:nvSpPr>
        <p:spPr bwMode="auto">
          <a:xfrm rot="7920892">
            <a:off x="9641681" y="7757319"/>
            <a:ext cx="277813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64" name="Rectangle 118"/>
          <p:cNvSpPr>
            <a:spLocks noChangeArrowheads="1"/>
          </p:cNvSpPr>
          <p:nvPr/>
        </p:nvSpPr>
        <p:spPr bwMode="auto">
          <a:xfrm rot="7920892">
            <a:off x="9945688" y="7448550"/>
            <a:ext cx="201612" cy="198438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65" name="Rectangle 119"/>
          <p:cNvSpPr>
            <a:spLocks noChangeArrowheads="1"/>
          </p:cNvSpPr>
          <p:nvPr/>
        </p:nvSpPr>
        <p:spPr bwMode="auto">
          <a:xfrm rot="-7736739">
            <a:off x="10885488" y="5559425"/>
            <a:ext cx="303212" cy="198438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66" name="Rectangle 120"/>
          <p:cNvSpPr>
            <a:spLocks noChangeArrowheads="1"/>
          </p:cNvSpPr>
          <p:nvPr/>
        </p:nvSpPr>
        <p:spPr bwMode="auto">
          <a:xfrm rot="-7736739">
            <a:off x="10721182" y="5301456"/>
            <a:ext cx="201612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67" name="Rectangle 121"/>
          <p:cNvSpPr>
            <a:spLocks noChangeArrowheads="1"/>
          </p:cNvSpPr>
          <p:nvPr/>
        </p:nvSpPr>
        <p:spPr bwMode="auto">
          <a:xfrm rot="-7736739">
            <a:off x="10310019" y="4983957"/>
            <a:ext cx="400050" cy="201612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68" name="Rectangle 125"/>
          <p:cNvSpPr>
            <a:spLocks noChangeArrowheads="1"/>
          </p:cNvSpPr>
          <p:nvPr/>
        </p:nvSpPr>
        <p:spPr bwMode="auto">
          <a:xfrm rot="-7736739">
            <a:off x="10494169" y="4480719"/>
            <a:ext cx="201613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69" name="Rectangle 127"/>
          <p:cNvSpPr>
            <a:spLocks noChangeArrowheads="1"/>
          </p:cNvSpPr>
          <p:nvPr/>
        </p:nvSpPr>
        <p:spPr bwMode="auto">
          <a:xfrm rot="-7736739">
            <a:off x="10206832" y="4194969"/>
            <a:ext cx="198437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70" name="Rectangle 128"/>
          <p:cNvSpPr>
            <a:spLocks noChangeArrowheads="1"/>
          </p:cNvSpPr>
          <p:nvPr/>
        </p:nvSpPr>
        <p:spPr bwMode="auto">
          <a:xfrm rot="-7736739">
            <a:off x="10094119" y="4705246"/>
            <a:ext cx="200025" cy="198437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71" name="Rectangle 129"/>
          <p:cNvSpPr>
            <a:spLocks noChangeArrowheads="1"/>
          </p:cNvSpPr>
          <p:nvPr/>
        </p:nvSpPr>
        <p:spPr bwMode="auto">
          <a:xfrm rot="-7736739">
            <a:off x="9983788" y="4379913"/>
            <a:ext cx="200025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72" name="Rectangle 130"/>
          <p:cNvSpPr>
            <a:spLocks noChangeArrowheads="1"/>
          </p:cNvSpPr>
          <p:nvPr/>
        </p:nvSpPr>
        <p:spPr bwMode="auto">
          <a:xfrm rot="-8415335">
            <a:off x="9650413" y="4267200"/>
            <a:ext cx="2667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73" name="Rectangle 131"/>
          <p:cNvSpPr>
            <a:spLocks noChangeArrowheads="1"/>
          </p:cNvSpPr>
          <p:nvPr/>
        </p:nvSpPr>
        <p:spPr bwMode="auto">
          <a:xfrm rot="-8415335">
            <a:off x="9525000" y="3994150"/>
            <a:ext cx="266700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74" name="Rectangle 132"/>
          <p:cNvSpPr>
            <a:spLocks noChangeArrowheads="1"/>
          </p:cNvSpPr>
          <p:nvPr/>
        </p:nvSpPr>
        <p:spPr bwMode="auto">
          <a:xfrm rot="-8415335">
            <a:off x="9231313" y="3792538"/>
            <a:ext cx="254000" cy="201612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75" name="Rectangle 133"/>
          <p:cNvSpPr>
            <a:spLocks noChangeArrowheads="1"/>
          </p:cNvSpPr>
          <p:nvPr/>
        </p:nvSpPr>
        <p:spPr bwMode="auto">
          <a:xfrm rot="-8103669">
            <a:off x="8756650" y="3441700"/>
            <a:ext cx="576263" cy="20161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76" name="Rectangle 134"/>
          <p:cNvSpPr>
            <a:spLocks noChangeArrowheads="1"/>
          </p:cNvSpPr>
          <p:nvPr/>
        </p:nvSpPr>
        <p:spPr bwMode="auto">
          <a:xfrm rot="-8415335">
            <a:off x="8539163" y="3043238"/>
            <a:ext cx="252412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77" name="Rectangle 135"/>
          <p:cNvSpPr>
            <a:spLocks noChangeArrowheads="1"/>
          </p:cNvSpPr>
          <p:nvPr/>
        </p:nvSpPr>
        <p:spPr bwMode="auto">
          <a:xfrm rot="-8103669">
            <a:off x="9601200" y="3690938"/>
            <a:ext cx="401638" cy="20955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78" name="Rectangle 136"/>
          <p:cNvSpPr>
            <a:spLocks noChangeArrowheads="1"/>
          </p:cNvSpPr>
          <p:nvPr/>
        </p:nvSpPr>
        <p:spPr bwMode="auto">
          <a:xfrm rot="-8103669">
            <a:off x="9258300" y="3298825"/>
            <a:ext cx="401638" cy="20796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79" name="Rectangle 137"/>
          <p:cNvSpPr>
            <a:spLocks noChangeArrowheads="1"/>
          </p:cNvSpPr>
          <p:nvPr/>
        </p:nvSpPr>
        <p:spPr bwMode="auto">
          <a:xfrm rot="-8103669">
            <a:off x="8904288" y="2962275"/>
            <a:ext cx="401637" cy="20796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80" name="Rectangle 138"/>
          <p:cNvSpPr>
            <a:spLocks noChangeArrowheads="1"/>
          </p:cNvSpPr>
          <p:nvPr/>
        </p:nvSpPr>
        <p:spPr bwMode="auto">
          <a:xfrm rot="-8103669">
            <a:off x="7905750" y="2565400"/>
            <a:ext cx="604838" cy="20796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81" name="Rectangle 139"/>
          <p:cNvSpPr>
            <a:spLocks noChangeArrowheads="1"/>
          </p:cNvSpPr>
          <p:nvPr/>
        </p:nvSpPr>
        <p:spPr bwMode="auto">
          <a:xfrm rot="-8103669">
            <a:off x="8564563" y="2573338"/>
            <a:ext cx="403225" cy="20955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82" name="Rectangle 140"/>
          <p:cNvSpPr>
            <a:spLocks noChangeArrowheads="1"/>
          </p:cNvSpPr>
          <p:nvPr/>
        </p:nvSpPr>
        <p:spPr bwMode="auto">
          <a:xfrm rot="-8103669">
            <a:off x="6716713" y="1349375"/>
            <a:ext cx="493712" cy="207963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83" name="Rectangle 141"/>
          <p:cNvSpPr>
            <a:spLocks noChangeArrowheads="1"/>
          </p:cNvSpPr>
          <p:nvPr/>
        </p:nvSpPr>
        <p:spPr bwMode="auto">
          <a:xfrm rot="-8415335">
            <a:off x="7132638" y="1666875"/>
            <a:ext cx="257175" cy="198438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84" name="Rectangle 142"/>
          <p:cNvSpPr>
            <a:spLocks noChangeArrowheads="1"/>
          </p:cNvSpPr>
          <p:nvPr/>
        </p:nvSpPr>
        <p:spPr bwMode="auto">
          <a:xfrm rot="-8415335">
            <a:off x="7288213" y="1235075"/>
            <a:ext cx="319087" cy="30480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85" name="Rectangle 143"/>
          <p:cNvSpPr>
            <a:spLocks noChangeArrowheads="1"/>
          </p:cNvSpPr>
          <p:nvPr/>
        </p:nvSpPr>
        <p:spPr bwMode="auto">
          <a:xfrm rot="-8103669">
            <a:off x="8169275" y="2198688"/>
            <a:ext cx="403225" cy="207962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86" name="Rectangle 144"/>
          <p:cNvSpPr>
            <a:spLocks noChangeArrowheads="1"/>
          </p:cNvSpPr>
          <p:nvPr/>
        </p:nvSpPr>
        <p:spPr bwMode="auto">
          <a:xfrm rot="-8103669">
            <a:off x="7612063" y="1576388"/>
            <a:ext cx="400050" cy="207962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87" name="Rectangle 145"/>
          <p:cNvSpPr>
            <a:spLocks noChangeArrowheads="1"/>
          </p:cNvSpPr>
          <p:nvPr/>
        </p:nvSpPr>
        <p:spPr bwMode="auto">
          <a:xfrm rot="-8415335">
            <a:off x="8015288" y="1960563"/>
            <a:ext cx="252412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88" name="Rectangle 146"/>
          <p:cNvSpPr>
            <a:spLocks noChangeArrowheads="1"/>
          </p:cNvSpPr>
          <p:nvPr/>
        </p:nvSpPr>
        <p:spPr bwMode="auto">
          <a:xfrm rot="-8415335">
            <a:off x="7427913" y="1933575"/>
            <a:ext cx="252412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89" name="Rectangle 147"/>
          <p:cNvSpPr>
            <a:spLocks noChangeArrowheads="1"/>
          </p:cNvSpPr>
          <p:nvPr/>
        </p:nvSpPr>
        <p:spPr bwMode="auto">
          <a:xfrm rot="-8415335">
            <a:off x="7761288" y="2244725"/>
            <a:ext cx="200025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90" name="Rectangle 148"/>
          <p:cNvSpPr>
            <a:spLocks noChangeArrowheads="1"/>
          </p:cNvSpPr>
          <p:nvPr/>
        </p:nvSpPr>
        <p:spPr bwMode="auto">
          <a:xfrm rot="-8415335">
            <a:off x="7756525" y="1978025"/>
            <a:ext cx="201613" cy="200025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91" name="Rectangle 149"/>
          <p:cNvSpPr>
            <a:spLocks noChangeArrowheads="1"/>
          </p:cNvSpPr>
          <p:nvPr/>
        </p:nvSpPr>
        <p:spPr bwMode="auto">
          <a:xfrm rot="-8348806">
            <a:off x="6300788" y="2257425"/>
            <a:ext cx="1212850" cy="2540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92" name="Rectangle 150"/>
          <p:cNvSpPr>
            <a:spLocks noChangeArrowheads="1"/>
          </p:cNvSpPr>
          <p:nvPr/>
        </p:nvSpPr>
        <p:spPr bwMode="auto">
          <a:xfrm rot="-8164818">
            <a:off x="7423150" y="3368675"/>
            <a:ext cx="1384300" cy="25400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93" name="Rectangle 152"/>
          <p:cNvSpPr>
            <a:spLocks noChangeArrowheads="1"/>
          </p:cNvSpPr>
          <p:nvPr/>
        </p:nvSpPr>
        <p:spPr bwMode="auto">
          <a:xfrm rot="-8103669">
            <a:off x="8591550" y="4057650"/>
            <a:ext cx="401638" cy="2095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94" name="Rectangle 153"/>
          <p:cNvSpPr>
            <a:spLocks noChangeArrowheads="1"/>
          </p:cNvSpPr>
          <p:nvPr/>
        </p:nvSpPr>
        <p:spPr bwMode="auto">
          <a:xfrm rot="-8415335">
            <a:off x="9050338" y="4445000"/>
            <a:ext cx="268287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95" name="Rectangle 154"/>
          <p:cNvSpPr>
            <a:spLocks noChangeArrowheads="1"/>
          </p:cNvSpPr>
          <p:nvPr/>
        </p:nvSpPr>
        <p:spPr bwMode="auto">
          <a:xfrm rot="-8103669">
            <a:off x="8188325" y="4579938"/>
            <a:ext cx="403225" cy="21113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96" name="Rectangle 155"/>
          <p:cNvSpPr>
            <a:spLocks noChangeArrowheads="1"/>
          </p:cNvSpPr>
          <p:nvPr/>
        </p:nvSpPr>
        <p:spPr bwMode="auto">
          <a:xfrm rot="-8103669">
            <a:off x="8518525" y="4900613"/>
            <a:ext cx="403225" cy="2095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97" name="Rectangle 156"/>
          <p:cNvSpPr>
            <a:spLocks noChangeArrowheads="1"/>
          </p:cNvSpPr>
          <p:nvPr/>
        </p:nvSpPr>
        <p:spPr bwMode="auto">
          <a:xfrm rot="-2634923">
            <a:off x="9066213" y="4945063"/>
            <a:ext cx="266700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98" name="Rectangle 157"/>
          <p:cNvSpPr>
            <a:spLocks noChangeArrowheads="1"/>
          </p:cNvSpPr>
          <p:nvPr/>
        </p:nvSpPr>
        <p:spPr bwMode="auto">
          <a:xfrm rot="-2634923">
            <a:off x="8934450" y="5135563"/>
            <a:ext cx="234950" cy="404812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799" name="Rectangle 158"/>
          <p:cNvSpPr>
            <a:spLocks noChangeArrowheads="1"/>
          </p:cNvSpPr>
          <p:nvPr/>
        </p:nvSpPr>
        <p:spPr bwMode="auto">
          <a:xfrm rot="-2634923">
            <a:off x="9355138" y="5491163"/>
            <a:ext cx="236537" cy="501650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00" name="Rectangle 159"/>
          <p:cNvSpPr>
            <a:spLocks noChangeArrowheads="1"/>
          </p:cNvSpPr>
          <p:nvPr/>
        </p:nvSpPr>
        <p:spPr bwMode="auto">
          <a:xfrm rot="-2634923">
            <a:off x="9424988" y="4900613"/>
            <a:ext cx="266700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01" name="Rectangle 160"/>
          <p:cNvSpPr>
            <a:spLocks noChangeArrowheads="1"/>
          </p:cNvSpPr>
          <p:nvPr/>
        </p:nvSpPr>
        <p:spPr bwMode="auto">
          <a:xfrm rot="-2634923">
            <a:off x="10044113" y="4873625"/>
            <a:ext cx="233362" cy="1411288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02" name="Rectangle 161"/>
          <p:cNvSpPr>
            <a:spLocks noChangeArrowheads="1"/>
          </p:cNvSpPr>
          <p:nvPr/>
        </p:nvSpPr>
        <p:spPr bwMode="auto">
          <a:xfrm rot="-2634923">
            <a:off x="10152063" y="6122988"/>
            <a:ext cx="433387" cy="198437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03" name="Rectangle 162"/>
          <p:cNvSpPr>
            <a:spLocks noChangeArrowheads="1"/>
          </p:cNvSpPr>
          <p:nvPr/>
        </p:nvSpPr>
        <p:spPr bwMode="auto">
          <a:xfrm rot="-8415335">
            <a:off x="9601200" y="5981700"/>
            <a:ext cx="266700" cy="201613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04" name="Rectangle 163"/>
          <p:cNvSpPr>
            <a:spLocks noChangeArrowheads="1"/>
          </p:cNvSpPr>
          <p:nvPr/>
        </p:nvSpPr>
        <p:spPr bwMode="auto">
          <a:xfrm rot="-8415335">
            <a:off x="9929813" y="6329363"/>
            <a:ext cx="265112" cy="200025"/>
          </a:xfrm>
          <a:prstGeom prst="rect">
            <a:avLst/>
          </a:prstGeom>
          <a:noFill/>
          <a:ln w="19050">
            <a:solidFill>
              <a:srgbClr val="FF3300"/>
            </a:solidFill>
            <a:prstDash val="dash"/>
            <a:miter lim="800000"/>
            <a:headEnd/>
            <a:tailEnd/>
          </a:ln>
        </p:spPr>
        <p:txBody>
          <a:bodyPr rot="10800000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05" name="Rectangle 164"/>
          <p:cNvSpPr>
            <a:spLocks noChangeArrowheads="1"/>
          </p:cNvSpPr>
          <p:nvPr/>
        </p:nvSpPr>
        <p:spPr bwMode="auto">
          <a:xfrm rot="-7736739">
            <a:off x="11476038" y="7315200"/>
            <a:ext cx="303212" cy="300038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06" name="Rectangle 165"/>
          <p:cNvSpPr>
            <a:spLocks noChangeArrowheads="1"/>
          </p:cNvSpPr>
          <p:nvPr/>
        </p:nvSpPr>
        <p:spPr bwMode="auto">
          <a:xfrm rot="-6456528">
            <a:off x="11678444" y="7658894"/>
            <a:ext cx="304800" cy="300038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07" name="Rectangle 166"/>
          <p:cNvSpPr>
            <a:spLocks noChangeArrowheads="1"/>
          </p:cNvSpPr>
          <p:nvPr/>
        </p:nvSpPr>
        <p:spPr bwMode="auto">
          <a:xfrm rot="-7960575">
            <a:off x="10678319" y="8106569"/>
            <a:ext cx="266700" cy="401638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08" name="Rectangle 167"/>
          <p:cNvSpPr>
            <a:spLocks noChangeArrowheads="1"/>
          </p:cNvSpPr>
          <p:nvPr/>
        </p:nvSpPr>
        <p:spPr bwMode="auto">
          <a:xfrm rot="-7960575">
            <a:off x="11067256" y="7741444"/>
            <a:ext cx="269875" cy="401638"/>
          </a:xfrm>
          <a:prstGeom prst="rect">
            <a:avLst/>
          </a:prstGeom>
          <a:noFill/>
          <a:ln w="19050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09" name="Rectangle 231"/>
          <p:cNvSpPr>
            <a:spLocks noChangeArrowheads="1"/>
          </p:cNvSpPr>
          <p:nvPr/>
        </p:nvSpPr>
        <p:spPr bwMode="auto">
          <a:xfrm rot="7920892">
            <a:off x="2820194" y="5960269"/>
            <a:ext cx="233362" cy="20320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rot="10800000" vert="eaVert"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10" name="Rectangle 116"/>
          <p:cNvSpPr>
            <a:spLocks noChangeArrowheads="1"/>
          </p:cNvSpPr>
          <p:nvPr/>
        </p:nvSpPr>
        <p:spPr bwMode="auto">
          <a:xfrm rot="7920892">
            <a:off x="9251157" y="8436768"/>
            <a:ext cx="215900" cy="18891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11" name="Rectangle 36"/>
          <p:cNvSpPr>
            <a:spLocks noChangeArrowheads="1"/>
          </p:cNvSpPr>
          <p:nvPr/>
        </p:nvSpPr>
        <p:spPr bwMode="auto">
          <a:xfrm rot="7920892">
            <a:off x="4981576" y="8035925"/>
            <a:ext cx="215900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12" name="Rectangle 36"/>
          <p:cNvSpPr>
            <a:spLocks noChangeArrowheads="1"/>
          </p:cNvSpPr>
          <p:nvPr/>
        </p:nvSpPr>
        <p:spPr bwMode="auto">
          <a:xfrm rot="7920892">
            <a:off x="3847307" y="7341393"/>
            <a:ext cx="215900" cy="20161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13" name="Rectangle 36"/>
          <p:cNvSpPr>
            <a:spLocks noChangeArrowheads="1"/>
          </p:cNvSpPr>
          <p:nvPr/>
        </p:nvSpPr>
        <p:spPr bwMode="auto">
          <a:xfrm rot="7920892">
            <a:off x="4793457" y="7858918"/>
            <a:ext cx="215900" cy="20161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14" name="Rectangle 180"/>
          <p:cNvSpPr>
            <a:spLocks noChangeArrowheads="1"/>
          </p:cNvSpPr>
          <p:nvPr/>
        </p:nvSpPr>
        <p:spPr bwMode="auto">
          <a:xfrm rot="7920892">
            <a:off x="2524919" y="5257007"/>
            <a:ext cx="231775" cy="503237"/>
          </a:xfrm>
          <a:prstGeom prst="rect">
            <a:avLst/>
          </a:prstGeom>
          <a:noFill/>
          <a:ln w="19050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15" name="Rectangle 26"/>
          <p:cNvSpPr>
            <a:spLocks noChangeArrowheads="1"/>
          </p:cNvSpPr>
          <p:nvPr/>
        </p:nvSpPr>
        <p:spPr bwMode="auto">
          <a:xfrm rot="7920892">
            <a:off x="3261518" y="3606007"/>
            <a:ext cx="233363" cy="20320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16" name="Rectangle 26"/>
          <p:cNvSpPr>
            <a:spLocks noChangeArrowheads="1"/>
          </p:cNvSpPr>
          <p:nvPr/>
        </p:nvSpPr>
        <p:spPr bwMode="auto">
          <a:xfrm rot="7920892">
            <a:off x="3764757" y="3102769"/>
            <a:ext cx="233362" cy="203200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17" name="Freeform 787"/>
          <p:cNvSpPr>
            <a:spLocks/>
          </p:cNvSpPr>
          <p:nvPr/>
        </p:nvSpPr>
        <p:spPr bwMode="auto">
          <a:xfrm>
            <a:off x="9344025" y="1293813"/>
            <a:ext cx="3273425" cy="7167562"/>
          </a:xfrm>
          <a:custGeom>
            <a:avLst/>
            <a:gdLst>
              <a:gd name="T0" fmla="*/ 0 w 1473"/>
              <a:gd name="T1" fmla="*/ 0 h 3225"/>
              <a:gd name="T2" fmla="*/ 2147483647 w 1473"/>
              <a:gd name="T3" fmla="*/ 2147483647 h 3225"/>
              <a:gd name="T4" fmla="*/ 2147483647 w 1473"/>
              <a:gd name="T5" fmla="*/ 2147483647 h 3225"/>
              <a:gd name="T6" fmla="*/ 2147483647 w 1473"/>
              <a:gd name="T7" fmla="*/ 2147483647 h 3225"/>
              <a:gd name="T8" fmla="*/ 2147483647 w 1473"/>
              <a:gd name="T9" fmla="*/ 2147483647 h 3225"/>
              <a:gd name="T10" fmla="*/ 2147483647 w 1473"/>
              <a:gd name="T11" fmla="*/ 2147483647 h 3225"/>
              <a:gd name="T12" fmla="*/ 2147483647 w 1473"/>
              <a:gd name="T13" fmla="*/ 2147483647 h 3225"/>
              <a:gd name="T14" fmla="*/ 2147483647 w 1473"/>
              <a:gd name="T15" fmla="*/ 2147483647 h 3225"/>
              <a:gd name="T16" fmla="*/ 2147483647 w 1473"/>
              <a:gd name="T17" fmla="*/ 2147483647 h 3225"/>
              <a:gd name="T18" fmla="*/ 2147483647 w 1473"/>
              <a:gd name="T19" fmla="*/ 2147483647 h 3225"/>
              <a:gd name="T20" fmla="*/ 2147483647 w 1473"/>
              <a:gd name="T21" fmla="*/ 2147483647 h 3225"/>
              <a:gd name="T22" fmla="*/ 2147483647 w 1473"/>
              <a:gd name="T23" fmla="*/ 2147483647 h 3225"/>
              <a:gd name="T24" fmla="*/ 2147483647 w 1473"/>
              <a:gd name="T25" fmla="*/ 2147483647 h 3225"/>
              <a:gd name="T26" fmla="*/ 2147483647 w 1473"/>
              <a:gd name="T27" fmla="*/ 2147483647 h 3225"/>
              <a:gd name="T28" fmla="*/ 2147483647 w 1473"/>
              <a:gd name="T29" fmla="*/ 2147483647 h 3225"/>
              <a:gd name="T30" fmla="*/ 2147483647 w 1473"/>
              <a:gd name="T31" fmla="*/ 2147483647 h 3225"/>
              <a:gd name="T32" fmla="*/ 2147483647 w 1473"/>
              <a:gd name="T33" fmla="*/ 2147483647 h 3225"/>
              <a:gd name="T34" fmla="*/ 2147483647 w 1473"/>
              <a:gd name="T35" fmla="*/ 2147483647 h 3225"/>
              <a:gd name="T36" fmla="*/ 2147483647 w 1473"/>
              <a:gd name="T37" fmla="*/ 2147483647 h 3225"/>
              <a:gd name="T38" fmla="*/ 2147483647 w 1473"/>
              <a:gd name="T39" fmla="*/ 2147483647 h 3225"/>
              <a:gd name="T40" fmla="*/ 2147483647 w 1473"/>
              <a:gd name="T41" fmla="*/ 2147483647 h 3225"/>
              <a:gd name="T42" fmla="*/ 2147483647 w 1473"/>
              <a:gd name="T43" fmla="*/ 2147483647 h 3225"/>
              <a:gd name="T44" fmla="*/ 2147483647 w 1473"/>
              <a:gd name="T45" fmla="*/ 2147483647 h 3225"/>
              <a:gd name="T46" fmla="*/ 2147483647 w 1473"/>
              <a:gd name="T47" fmla="*/ 2147483647 h 3225"/>
              <a:gd name="T48" fmla="*/ 2147483647 w 1473"/>
              <a:gd name="T49" fmla="*/ 2147483647 h 3225"/>
              <a:gd name="T50" fmla="*/ 2147483647 w 1473"/>
              <a:gd name="T51" fmla="*/ 2147483647 h 3225"/>
              <a:gd name="T52" fmla="*/ 2147483647 w 1473"/>
              <a:gd name="T53" fmla="*/ 2147483647 h 3225"/>
              <a:gd name="T54" fmla="*/ 2147483647 w 1473"/>
              <a:gd name="T55" fmla="*/ 2147483647 h 3225"/>
              <a:gd name="T56" fmla="*/ 2147483647 w 1473"/>
              <a:gd name="T57" fmla="*/ 2147483647 h 3225"/>
              <a:gd name="T58" fmla="*/ 2147483647 w 1473"/>
              <a:gd name="T59" fmla="*/ 2147483647 h 3225"/>
              <a:gd name="T60" fmla="*/ 2147483647 w 1473"/>
              <a:gd name="T61" fmla="*/ 2147483647 h 3225"/>
              <a:gd name="T62" fmla="*/ 2147483647 w 1473"/>
              <a:gd name="T63" fmla="*/ 2147483647 h 3225"/>
              <a:gd name="T64" fmla="*/ 2147483647 w 1473"/>
              <a:gd name="T65" fmla="*/ 2147483647 h 3225"/>
              <a:gd name="T66" fmla="*/ 2147483647 w 1473"/>
              <a:gd name="T67" fmla="*/ 2147483647 h 3225"/>
              <a:gd name="T68" fmla="*/ 2147483647 w 1473"/>
              <a:gd name="T69" fmla="*/ 2147483647 h 3225"/>
              <a:gd name="T70" fmla="*/ 2147483647 w 1473"/>
              <a:gd name="T71" fmla="*/ 2147483647 h 3225"/>
              <a:gd name="T72" fmla="*/ 2147483647 w 1473"/>
              <a:gd name="T73" fmla="*/ 2147483647 h 3225"/>
              <a:gd name="T74" fmla="*/ 2147483647 w 1473"/>
              <a:gd name="T75" fmla="*/ 2147483647 h 3225"/>
              <a:gd name="T76" fmla="*/ 2147483647 w 1473"/>
              <a:gd name="T77" fmla="*/ 2147483647 h 3225"/>
              <a:gd name="T78" fmla="*/ 2147483647 w 1473"/>
              <a:gd name="T79" fmla="*/ 2147483647 h 322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473"/>
              <a:gd name="T121" fmla="*/ 0 h 3225"/>
              <a:gd name="T122" fmla="*/ 1473 w 1473"/>
              <a:gd name="T123" fmla="*/ 3225 h 322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473" h="3225">
                <a:moveTo>
                  <a:pt x="0" y="0"/>
                </a:moveTo>
                <a:cubicBezTo>
                  <a:pt x="11" y="43"/>
                  <a:pt x="18" y="109"/>
                  <a:pt x="66" y="125"/>
                </a:cubicBezTo>
                <a:cubicBezTo>
                  <a:pt x="98" y="148"/>
                  <a:pt x="70" y="129"/>
                  <a:pt x="119" y="160"/>
                </a:cubicBezTo>
                <a:cubicBezTo>
                  <a:pt x="125" y="164"/>
                  <a:pt x="137" y="172"/>
                  <a:pt x="137" y="172"/>
                </a:cubicBezTo>
                <a:cubicBezTo>
                  <a:pt x="156" y="200"/>
                  <a:pt x="181" y="223"/>
                  <a:pt x="202" y="249"/>
                </a:cubicBezTo>
                <a:cubicBezTo>
                  <a:pt x="227" y="280"/>
                  <a:pt x="232" y="313"/>
                  <a:pt x="256" y="344"/>
                </a:cubicBezTo>
                <a:cubicBezTo>
                  <a:pt x="267" y="383"/>
                  <a:pt x="251" y="340"/>
                  <a:pt x="285" y="380"/>
                </a:cubicBezTo>
                <a:cubicBezTo>
                  <a:pt x="291" y="387"/>
                  <a:pt x="291" y="397"/>
                  <a:pt x="297" y="404"/>
                </a:cubicBezTo>
                <a:cubicBezTo>
                  <a:pt x="310" y="419"/>
                  <a:pt x="328" y="429"/>
                  <a:pt x="339" y="445"/>
                </a:cubicBezTo>
                <a:cubicBezTo>
                  <a:pt x="343" y="451"/>
                  <a:pt x="345" y="458"/>
                  <a:pt x="351" y="463"/>
                </a:cubicBezTo>
                <a:cubicBezTo>
                  <a:pt x="356" y="467"/>
                  <a:pt x="363" y="466"/>
                  <a:pt x="368" y="469"/>
                </a:cubicBezTo>
                <a:cubicBezTo>
                  <a:pt x="374" y="472"/>
                  <a:pt x="381" y="476"/>
                  <a:pt x="386" y="481"/>
                </a:cubicBezTo>
                <a:cubicBezTo>
                  <a:pt x="424" y="515"/>
                  <a:pt x="457" y="554"/>
                  <a:pt x="499" y="582"/>
                </a:cubicBezTo>
                <a:cubicBezTo>
                  <a:pt x="508" y="609"/>
                  <a:pt x="516" y="634"/>
                  <a:pt x="529" y="659"/>
                </a:cubicBezTo>
                <a:cubicBezTo>
                  <a:pt x="541" y="681"/>
                  <a:pt x="567" y="706"/>
                  <a:pt x="576" y="730"/>
                </a:cubicBezTo>
                <a:cubicBezTo>
                  <a:pt x="591" y="766"/>
                  <a:pt x="613" y="806"/>
                  <a:pt x="642" y="831"/>
                </a:cubicBezTo>
                <a:cubicBezTo>
                  <a:pt x="662" y="848"/>
                  <a:pt x="664" y="865"/>
                  <a:pt x="689" y="873"/>
                </a:cubicBezTo>
                <a:cubicBezTo>
                  <a:pt x="700" y="904"/>
                  <a:pt x="699" y="946"/>
                  <a:pt x="713" y="974"/>
                </a:cubicBezTo>
                <a:cubicBezTo>
                  <a:pt x="726" y="1000"/>
                  <a:pt x="748" y="1029"/>
                  <a:pt x="766" y="1051"/>
                </a:cubicBezTo>
                <a:cubicBezTo>
                  <a:pt x="777" y="1064"/>
                  <a:pt x="783" y="1082"/>
                  <a:pt x="796" y="1093"/>
                </a:cubicBezTo>
                <a:cubicBezTo>
                  <a:pt x="807" y="1102"/>
                  <a:pt x="820" y="1108"/>
                  <a:pt x="832" y="1116"/>
                </a:cubicBezTo>
                <a:cubicBezTo>
                  <a:pt x="838" y="1120"/>
                  <a:pt x="849" y="1128"/>
                  <a:pt x="849" y="1128"/>
                </a:cubicBezTo>
                <a:cubicBezTo>
                  <a:pt x="871" y="1161"/>
                  <a:pt x="875" y="1203"/>
                  <a:pt x="885" y="1241"/>
                </a:cubicBezTo>
                <a:cubicBezTo>
                  <a:pt x="899" y="1297"/>
                  <a:pt x="905" y="1359"/>
                  <a:pt x="927" y="1413"/>
                </a:cubicBezTo>
                <a:cubicBezTo>
                  <a:pt x="930" y="1420"/>
                  <a:pt x="935" y="1425"/>
                  <a:pt x="938" y="1431"/>
                </a:cubicBezTo>
                <a:cubicBezTo>
                  <a:pt x="941" y="1437"/>
                  <a:pt x="942" y="1443"/>
                  <a:pt x="944" y="1449"/>
                </a:cubicBezTo>
                <a:cubicBezTo>
                  <a:pt x="952" y="1532"/>
                  <a:pt x="932" y="1626"/>
                  <a:pt x="980" y="1698"/>
                </a:cubicBezTo>
                <a:cubicBezTo>
                  <a:pt x="985" y="1747"/>
                  <a:pt x="998" y="1788"/>
                  <a:pt x="1010" y="1835"/>
                </a:cubicBezTo>
                <a:cubicBezTo>
                  <a:pt x="1006" y="1855"/>
                  <a:pt x="996" y="1874"/>
                  <a:pt x="998" y="1894"/>
                </a:cubicBezTo>
                <a:cubicBezTo>
                  <a:pt x="1007" y="1987"/>
                  <a:pt x="1041" y="2034"/>
                  <a:pt x="1099" y="2102"/>
                </a:cubicBezTo>
                <a:cubicBezTo>
                  <a:pt x="1118" y="2124"/>
                  <a:pt x="1124" y="2155"/>
                  <a:pt x="1140" y="2179"/>
                </a:cubicBezTo>
                <a:cubicBezTo>
                  <a:pt x="1162" y="2254"/>
                  <a:pt x="1156" y="2272"/>
                  <a:pt x="1212" y="2328"/>
                </a:cubicBezTo>
                <a:cubicBezTo>
                  <a:pt x="1216" y="2342"/>
                  <a:pt x="1228" y="2354"/>
                  <a:pt x="1229" y="2369"/>
                </a:cubicBezTo>
                <a:cubicBezTo>
                  <a:pt x="1231" y="2392"/>
                  <a:pt x="1240" y="2704"/>
                  <a:pt x="1241" y="2714"/>
                </a:cubicBezTo>
                <a:cubicBezTo>
                  <a:pt x="1245" y="2770"/>
                  <a:pt x="1284" y="2817"/>
                  <a:pt x="1301" y="2868"/>
                </a:cubicBezTo>
                <a:cubicBezTo>
                  <a:pt x="1305" y="2944"/>
                  <a:pt x="1304" y="2989"/>
                  <a:pt x="1336" y="3052"/>
                </a:cubicBezTo>
                <a:cubicBezTo>
                  <a:pt x="1345" y="3071"/>
                  <a:pt x="1338" y="3075"/>
                  <a:pt x="1354" y="3094"/>
                </a:cubicBezTo>
                <a:cubicBezTo>
                  <a:pt x="1364" y="3106"/>
                  <a:pt x="1379" y="3112"/>
                  <a:pt x="1390" y="3123"/>
                </a:cubicBezTo>
                <a:cubicBezTo>
                  <a:pt x="1403" y="3156"/>
                  <a:pt x="1423" y="3186"/>
                  <a:pt x="1449" y="3207"/>
                </a:cubicBezTo>
                <a:cubicBezTo>
                  <a:pt x="1472" y="3225"/>
                  <a:pt x="1458" y="3224"/>
                  <a:pt x="1473" y="3224"/>
                </a:cubicBezTo>
              </a:path>
            </a:pathLst>
          </a:custGeom>
          <a:noFill/>
          <a:ln w="22225">
            <a:solidFill>
              <a:schemeClr val="tx1"/>
            </a:solidFill>
            <a:round/>
            <a:headEnd/>
            <a:tailEnd/>
          </a:ln>
        </p:spPr>
        <p:txBody>
          <a:bodyPr lIns="127994" tIns="63996" rIns="127994" bIns="63996"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09818" name="Freeform 788"/>
          <p:cNvSpPr>
            <a:spLocks/>
          </p:cNvSpPr>
          <p:nvPr/>
        </p:nvSpPr>
        <p:spPr bwMode="auto">
          <a:xfrm>
            <a:off x="9912350" y="1252538"/>
            <a:ext cx="2862263" cy="6521450"/>
          </a:xfrm>
          <a:custGeom>
            <a:avLst/>
            <a:gdLst>
              <a:gd name="T0" fmla="*/ 2147483647 w 1288"/>
              <a:gd name="T1" fmla="*/ 2147483647 h 2934"/>
              <a:gd name="T2" fmla="*/ 2147483647 w 1288"/>
              <a:gd name="T3" fmla="*/ 2147483647 h 2934"/>
              <a:gd name="T4" fmla="*/ 2147483647 w 1288"/>
              <a:gd name="T5" fmla="*/ 2147483647 h 2934"/>
              <a:gd name="T6" fmla="*/ 2147483647 w 1288"/>
              <a:gd name="T7" fmla="*/ 2147483647 h 2934"/>
              <a:gd name="T8" fmla="*/ 2147483647 w 1288"/>
              <a:gd name="T9" fmla="*/ 2147483647 h 2934"/>
              <a:gd name="T10" fmla="*/ 2147483647 w 1288"/>
              <a:gd name="T11" fmla="*/ 2147483647 h 2934"/>
              <a:gd name="T12" fmla="*/ 2147483647 w 1288"/>
              <a:gd name="T13" fmla="*/ 2147483647 h 2934"/>
              <a:gd name="T14" fmla="*/ 2147483647 w 1288"/>
              <a:gd name="T15" fmla="*/ 2147483647 h 2934"/>
              <a:gd name="T16" fmla="*/ 2147483647 w 1288"/>
              <a:gd name="T17" fmla="*/ 2147483647 h 2934"/>
              <a:gd name="T18" fmla="*/ 2147483647 w 1288"/>
              <a:gd name="T19" fmla="*/ 2147483647 h 2934"/>
              <a:gd name="T20" fmla="*/ 2147483647 w 1288"/>
              <a:gd name="T21" fmla="*/ 2147483647 h 2934"/>
              <a:gd name="T22" fmla="*/ 2147483647 w 1288"/>
              <a:gd name="T23" fmla="*/ 2147483647 h 2934"/>
              <a:gd name="T24" fmla="*/ 2147483647 w 1288"/>
              <a:gd name="T25" fmla="*/ 2147483647 h 2934"/>
              <a:gd name="T26" fmla="*/ 2147483647 w 1288"/>
              <a:gd name="T27" fmla="*/ 2147483647 h 2934"/>
              <a:gd name="T28" fmla="*/ 2147483647 w 1288"/>
              <a:gd name="T29" fmla="*/ 2147483647 h 2934"/>
              <a:gd name="T30" fmla="*/ 2147483647 w 1288"/>
              <a:gd name="T31" fmla="*/ 2147483647 h 2934"/>
              <a:gd name="T32" fmla="*/ 2147483647 w 1288"/>
              <a:gd name="T33" fmla="*/ 2147483647 h 2934"/>
              <a:gd name="T34" fmla="*/ 2147483647 w 1288"/>
              <a:gd name="T35" fmla="*/ 2147483647 h 2934"/>
              <a:gd name="T36" fmla="*/ 2147483647 w 1288"/>
              <a:gd name="T37" fmla="*/ 2147483647 h 2934"/>
              <a:gd name="T38" fmla="*/ 2147483647 w 1288"/>
              <a:gd name="T39" fmla="*/ 2147483647 h 2934"/>
              <a:gd name="T40" fmla="*/ 2147483647 w 1288"/>
              <a:gd name="T41" fmla="*/ 2147483647 h 2934"/>
              <a:gd name="T42" fmla="*/ 2147483647 w 1288"/>
              <a:gd name="T43" fmla="*/ 2147483647 h 2934"/>
              <a:gd name="T44" fmla="*/ 2147483647 w 1288"/>
              <a:gd name="T45" fmla="*/ 2147483647 h 2934"/>
              <a:gd name="T46" fmla="*/ 2147483647 w 1288"/>
              <a:gd name="T47" fmla="*/ 2147483647 h 2934"/>
              <a:gd name="T48" fmla="*/ 2147483647 w 1288"/>
              <a:gd name="T49" fmla="*/ 2147483647 h 2934"/>
              <a:gd name="T50" fmla="*/ 2147483647 w 1288"/>
              <a:gd name="T51" fmla="*/ 2147483647 h 2934"/>
              <a:gd name="T52" fmla="*/ 2147483647 w 1288"/>
              <a:gd name="T53" fmla="*/ 2147483647 h 2934"/>
              <a:gd name="T54" fmla="*/ 2147483647 w 1288"/>
              <a:gd name="T55" fmla="*/ 2147483647 h 2934"/>
              <a:gd name="T56" fmla="*/ 2147483647 w 1288"/>
              <a:gd name="T57" fmla="*/ 2147483647 h 2934"/>
              <a:gd name="T58" fmla="*/ 2147483647 w 1288"/>
              <a:gd name="T59" fmla="*/ 2147483647 h 2934"/>
              <a:gd name="T60" fmla="*/ 2147483647 w 1288"/>
              <a:gd name="T61" fmla="*/ 2147483647 h 2934"/>
              <a:gd name="T62" fmla="*/ 2147483647 w 1288"/>
              <a:gd name="T63" fmla="*/ 2147483647 h 2934"/>
              <a:gd name="T64" fmla="*/ 2147483647 w 1288"/>
              <a:gd name="T65" fmla="*/ 2147483647 h 2934"/>
              <a:gd name="T66" fmla="*/ 2147483647 w 1288"/>
              <a:gd name="T67" fmla="*/ 2147483647 h 2934"/>
              <a:gd name="T68" fmla="*/ 0 w 1288"/>
              <a:gd name="T69" fmla="*/ 0 h 29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88"/>
              <a:gd name="T106" fmla="*/ 0 h 2934"/>
              <a:gd name="T107" fmla="*/ 1288 w 1288"/>
              <a:gd name="T108" fmla="*/ 2934 h 29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88" h="2934">
                <a:moveTo>
                  <a:pt x="1288" y="2934"/>
                </a:moveTo>
                <a:cubicBezTo>
                  <a:pt x="1253" y="2922"/>
                  <a:pt x="1242" y="2899"/>
                  <a:pt x="1217" y="2874"/>
                </a:cubicBezTo>
                <a:cubicBezTo>
                  <a:pt x="1208" y="2847"/>
                  <a:pt x="1192" y="2820"/>
                  <a:pt x="1175" y="2797"/>
                </a:cubicBezTo>
                <a:cubicBezTo>
                  <a:pt x="1160" y="2752"/>
                  <a:pt x="1175" y="2625"/>
                  <a:pt x="1187" y="2589"/>
                </a:cubicBezTo>
                <a:cubicBezTo>
                  <a:pt x="1184" y="2533"/>
                  <a:pt x="1211" y="2462"/>
                  <a:pt x="1152" y="2441"/>
                </a:cubicBezTo>
                <a:cubicBezTo>
                  <a:pt x="1135" y="2416"/>
                  <a:pt x="1126" y="2393"/>
                  <a:pt x="1116" y="2364"/>
                </a:cubicBezTo>
                <a:cubicBezTo>
                  <a:pt x="1114" y="2358"/>
                  <a:pt x="1110" y="2346"/>
                  <a:pt x="1110" y="2346"/>
                </a:cubicBezTo>
                <a:cubicBezTo>
                  <a:pt x="1115" y="2253"/>
                  <a:pt x="1132" y="2145"/>
                  <a:pt x="1092" y="2055"/>
                </a:cubicBezTo>
                <a:cubicBezTo>
                  <a:pt x="1074" y="2015"/>
                  <a:pt x="1062" y="1976"/>
                  <a:pt x="1033" y="1942"/>
                </a:cubicBezTo>
                <a:cubicBezTo>
                  <a:pt x="1018" y="1924"/>
                  <a:pt x="979" y="1900"/>
                  <a:pt x="979" y="1900"/>
                </a:cubicBezTo>
                <a:cubicBezTo>
                  <a:pt x="938" y="1842"/>
                  <a:pt x="959" y="1771"/>
                  <a:pt x="950" y="1698"/>
                </a:cubicBezTo>
                <a:cubicBezTo>
                  <a:pt x="947" y="1670"/>
                  <a:pt x="929" y="1636"/>
                  <a:pt x="920" y="1609"/>
                </a:cubicBezTo>
                <a:cubicBezTo>
                  <a:pt x="916" y="1596"/>
                  <a:pt x="896" y="1574"/>
                  <a:pt x="896" y="1574"/>
                </a:cubicBezTo>
                <a:cubicBezTo>
                  <a:pt x="879" y="1506"/>
                  <a:pt x="897" y="1584"/>
                  <a:pt x="884" y="1431"/>
                </a:cubicBezTo>
                <a:cubicBezTo>
                  <a:pt x="877" y="1343"/>
                  <a:pt x="818" y="1272"/>
                  <a:pt x="772" y="1200"/>
                </a:cubicBezTo>
                <a:cubicBezTo>
                  <a:pt x="763" y="1163"/>
                  <a:pt x="748" y="1127"/>
                  <a:pt x="730" y="1093"/>
                </a:cubicBezTo>
                <a:cubicBezTo>
                  <a:pt x="726" y="1068"/>
                  <a:pt x="724" y="1044"/>
                  <a:pt x="712" y="1021"/>
                </a:cubicBezTo>
                <a:cubicBezTo>
                  <a:pt x="694" y="985"/>
                  <a:pt x="686" y="983"/>
                  <a:pt x="676" y="944"/>
                </a:cubicBezTo>
                <a:cubicBezTo>
                  <a:pt x="670" y="896"/>
                  <a:pt x="668" y="890"/>
                  <a:pt x="641" y="849"/>
                </a:cubicBezTo>
                <a:cubicBezTo>
                  <a:pt x="633" y="837"/>
                  <a:pt x="617" y="814"/>
                  <a:pt x="617" y="814"/>
                </a:cubicBezTo>
                <a:cubicBezTo>
                  <a:pt x="613" y="802"/>
                  <a:pt x="612" y="789"/>
                  <a:pt x="605" y="778"/>
                </a:cubicBezTo>
                <a:cubicBezTo>
                  <a:pt x="601" y="772"/>
                  <a:pt x="596" y="767"/>
                  <a:pt x="593" y="760"/>
                </a:cubicBezTo>
                <a:cubicBezTo>
                  <a:pt x="585" y="743"/>
                  <a:pt x="585" y="723"/>
                  <a:pt x="576" y="707"/>
                </a:cubicBezTo>
                <a:cubicBezTo>
                  <a:pt x="566" y="688"/>
                  <a:pt x="552" y="671"/>
                  <a:pt x="540" y="653"/>
                </a:cubicBezTo>
                <a:cubicBezTo>
                  <a:pt x="536" y="647"/>
                  <a:pt x="528" y="636"/>
                  <a:pt x="528" y="636"/>
                </a:cubicBezTo>
                <a:cubicBezTo>
                  <a:pt x="520" y="612"/>
                  <a:pt x="496" y="591"/>
                  <a:pt x="475" y="576"/>
                </a:cubicBezTo>
                <a:cubicBezTo>
                  <a:pt x="464" y="542"/>
                  <a:pt x="437" y="513"/>
                  <a:pt x="421" y="481"/>
                </a:cubicBezTo>
                <a:cubicBezTo>
                  <a:pt x="412" y="463"/>
                  <a:pt x="391" y="428"/>
                  <a:pt x="391" y="428"/>
                </a:cubicBezTo>
                <a:cubicBezTo>
                  <a:pt x="383" y="398"/>
                  <a:pt x="369" y="379"/>
                  <a:pt x="344" y="362"/>
                </a:cubicBezTo>
                <a:cubicBezTo>
                  <a:pt x="332" y="345"/>
                  <a:pt x="296" y="321"/>
                  <a:pt x="296" y="321"/>
                </a:cubicBezTo>
                <a:cubicBezTo>
                  <a:pt x="280" y="295"/>
                  <a:pt x="261" y="282"/>
                  <a:pt x="243" y="255"/>
                </a:cubicBezTo>
                <a:cubicBezTo>
                  <a:pt x="234" y="241"/>
                  <a:pt x="207" y="220"/>
                  <a:pt x="207" y="220"/>
                </a:cubicBezTo>
                <a:cubicBezTo>
                  <a:pt x="189" y="182"/>
                  <a:pt x="184" y="203"/>
                  <a:pt x="160" y="172"/>
                </a:cubicBezTo>
                <a:cubicBezTo>
                  <a:pt x="122" y="124"/>
                  <a:pt x="82" y="75"/>
                  <a:pt x="35" y="36"/>
                </a:cubicBezTo>
                <a:cubicBezTo>
                  <a:pt x="28" y="30"/>
                  <a:pt x="8" y="0"/>
                  <a:pt x="0" y="0"/>
                </a:cubicBezTo>
              </a:path>
            </a:pathLst>
          </a:custGeom>
          <a:noFill/>
          <a:ln w="22225">
            <a:solidFill>
              <a:schemeClr val="tx1"/>
            </a:solidFill>
            <a:round/>
            <a:headEnd/>
            <a:tailEnd/>
          </a:ln>
        </p:spPr>
        <p:txBody>
          <a:bodyPr lIns="127994" tIns="63996" rIns="127994" bIns="63996"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09819" name="Freeform 789"/>
          <p:cNvSpPr>
            <a:spLocks/>
          </p:cNvSpPr>
          <p:nvPr/>
        </p:nvSpPr>
        <p:spPr bwMode="auto">
          <a:xfrm>
            <a:off x="8316913" y="1271588"/>
            <a:ext cx="4335462" cy="8267700"/>
          </a:xfrm>
          <a:custGeom>
            <a:avLst/>
            <a:gdLst>
              <a:gd name="T0" fmla="*/ 0 w 1951"/>
              <a:gd name="T1" fmla="*/ 0 h 3720"/>
              <a:gd name="T2" fmla="*/ 2147483647 w 1951"/>
              <a:gd name="T3" fmla="*/ 2147483647 h 3720"/>
              <a:gd name="T4" fmla="*/ 2147483647 w 1951"/>
              <a:gd name="T5" fmla="*/ 2147483647 h 3720"/>
              <a:gd name="T6" fmla="*/ 2147483647 w 1951"/>
              <a:gd name="T7" fmla="*/ 2147483647 h 3720"/>
              <a:gd name="T8" fmla="*/ 2147483647 w 1951"/>
              <a:gd name="T9" fmla="*/ 2147483647 h 3720"/>
              <a:gd name="T10" fmla="*/ 2147483647 w 1951"/>
              <a:gd name="T11" fmla="*/ 2147483647 h 3720"/>
              <a:gd name="T12" fmla="*/ 2147483647 w 1951"/>
              <a:gd name="T13" fmla="*/ 2147483647 h 3720"/>
              <a:gd name="T14" fmla="*/ 2147483647 w 1951"/>
              <a:gd name="T15" fmla="*/ 2147483647 h 3720"/>
              <a:gd name="T16" fmla="*/ 2147483647 w 1951"/>
              <a:gd name="T17" fmla="*/ 2147483647 h 3720"/>
              <a:gd name="T18" fmla="*/ 2147483647 w 1951"/>
              <a:gd name="T19" fmla="*/ 2147483647 h 3720"/>
              <a:gd name="T20" fmla="*/ 2147483647 w 1951"/>
              <a:gd name="T21" fmla="*/ 2147483647 h 3720"/>
              <a:gd name="T22" fmla="*/ 2147483647 w 1951"/>
              <a:gd name="T23" fmla="*/ 2147483647 h 3720"/>
              <a:gd name="T24" fmla="*/ 2147483647 w 1951"/>
              <a:gd name="T25" fmla="*/ 2147483647 h 3720"/>
              <a:gd name="T26" fmla="*/ 2147483647 w 1951"/>
              <a:gd name="T27" fmla="*/ 2147483647 h 3720"/>
              <a:gd name="T28" fmla="*/ 2147483647 w 1951"/>
              <a:gd name="T29" fmla="*/ 2147483647 h 3720"/>
              <a:gd name="T30" fmla="*/ 2147483647 w 1951"/>
              <a:gd name="T31" fmla="*/ 2147483647 h 3720"/>
              <a:gd name="T32" fmla="*/ 2147483647 w 1951"/>
              <a:gd name="T33" fmla="*/ 2147483647 h 3720"/>
              <a:gd name="T34" fmla="*/ 2147483647 w 1951"/>
              <a:gd name="T35" fmla="*/ 2147483647 h 3720"/>
              <a:gd name="T36" fmla="*/ 2147483647 w 1951"/>
              <a:gd name="T37" fmla="*/ 2147483647 h 3720"/>
              <a:gd name="T38" fmla="*/ 2147483647 w 1951"/>
              <a:gd name="T39" fmla="*/ 2147483647 h 3720"/>
              <a:gd name="T40" fmla="*/ 2147483647 w 1951"/>
              <a:gd name="T41" fmla="*/ 2147483647 h 3720"/>
              <a:gd name="T42" fmla="*/ 2147483647 w 1951"/>
              <a:gd name="T43" fmla="*/ 2147483647 h 3720"/>
              <a:gd name="T44" fmla="*/ 2147483647 w 1951"/>
              <a:gd name="T45" fmla="*/ 2147483647 h 3720"/>
              <a:gd name="T46" fmla="*/ 2147483647 w 1951"/>
              <a:gd name="T47" fmla="*/ 2147483647 h 3720"/>
              <a:gd name="T48" fmla="*/ 2147483647 w 1951"/>
              <a:gd name="T49" fmla="*/ 2147483647 h 3720"/>
              <a:gd name="T50" fmla="*/ 2147483647 w 1951"/>
              <a:gd name="T51" fmla="*/ 2147483647 h 3720"/>
              <a:gd name="T52" fmla="*/ 2147483647 w 1951"/>
              <a:gd name="T53" fmla="*/ 2147483647 h 3720"/>
              <a:gd name="T54" fmla="*/ 2147483647 w 1951"/>
              <a:gd name="T55" fmla="*/ 2147483647 h 3720"/>
              <a:gd name="T56" fmla="*/ 2147483647 w 1951"/>
              <a:gd name="T57" fmla="*/ 2147483647 h 3720"/>
              <a:gd name="T58" fmla="*/ 2147483647 w 1951"/>
              <a:gd name="T59" fmla="*/ 2147483647 h 3720"/>
              <a:gd name="T60" fmla="*/ 2147483647 w 1951"/>
              <a:gd name="T61" fmla="*/ 2147483647 h 3720"/>
              <a:gd name="T62" fmla="*/ 2147483647 w 1951"/>
              <a:gd name="T63" fmla="*/ 2147483647 h 3720"/>
              <a:gd name="T64" fmla="*/ 2147483647 w 1951"/>
              <a:gd name="T65" fmla="*/ 2147483647 h 3720"/>
              <a:gd name="T66" fmla="*/ 2147483647 w 1951"/>
              <a:gd name="T67" fmla="*/ 2147483647 h 3720"/>
              <a:gd name="T68" fmla="*/ 2147483647 w 1951"/>
              <a:gd name="T69" fmla="*/ 2147483647 h 3720"/>
              <a:gd name="T70" fmla="*/ 2147483647 w 1951"/>
              <a:gd name="T71" fmla="*/ 2147483647 h 3720"/>
              <a:gd name="T72" fmla="*/ 2147483647 w 1951"/>
              <a:gd name="T73" fmla="*/ 2147483647 h 3720"/>
              <a:gd name="T74" fmla="*/ 2147483647 w 1951"/>
              <a:gd name="T75" fmla="*/ 2147483647 h 3720"/>
              <a:gd name="T76" fmla="*/ 2147483647 w 1951"/>
              <a:gd name="T77" fmla="*/ 2147483647 h 3720"/>
              <a:gd name="T78" fmla="*/ 2147483647 w 1951"/>
              <a:gd name="T79" fmla="*/ 2147483647 h 372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51"/>
              <a:gd name="T121" fmla="*/ 0 h 3720"/>
              <a:gd name="T122" fmla="*/ 1951 w 1951"/>
              <a:gd name="T123" fmla="*/ 3720 h 372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51" h="3720">
                <a:moveTo>
                  <a:pt x="0" y="0"/>
                </a:moveTo>
                <a:cubicBezTo>
                  <a:pt x="15" y="50"/>
                  <a:pt x="24" y="126"/>
                  <a:pt x="87" y="144"/>
                </a:cubicBezTo>
                <a:cubicBezTo>
                  <a:pt x="130" y="171"/>
                  <a:pt x="93" y="149"/>
                  <a:pt x="158" y="185"/>
                </a:cubicBezTo>
                <a:cubicBezTo>
                  <a:pt x="166" y="189"/>
                  <a:pt x="181" y="198"/>
                  <a:pt x="181" y="198"/>
                </a:cubicBezTo>
                <a:cubicBezTo>
                  <a:pt x="207" y="231"/>
                  <a:pt x="240" y="257"/>
                  <a:pt x="268" y="287"/>
                </a:cubicBezTo>
                <a:cubicBezTo>
                  <a:pt x="301" y="323"/>
                  <a:pt x="307" y="361"/>
                  <a:pt x="339" y="397"/>
                </a:cubicBezTo>
                <a:cubicBezTo>
                  <a:pt x="354" y="442"/>
                  <a:pt x="332" y="392"/>
                  <a:pt x="377" y="438"/>
                </a:cubicBezTo>
                <a:cubicBezTo>
                  <a:pt x="385" y="446"/>
                  <a:pt x="385" y="458"/>
                  <a:pt x="393" y="466"/>
                </a:cubicBezTo>
                <a:cubicBezTo>
                  <a:pt x="411" y="483"/>
                  <a:pt x="434" y="495"/>
                  <a:pt x="449" y="513"/>
                </a:cubicBezTo>
                <a:cubicBezTo>
                  <a:pt x="454" y="520"/>
                  <a:pt x="457" y="528"/>
                  <a:pt x="465" y="534"/>
                </a:cubicBezTo>
                <a:cubicBezTo>
                  <a:pt x="472" y="539"/>
                  <a:pt x="481" y="538"/>
                  <a:pt x="487" y="541"/>
                </a:cubicBezTo>
                <a:cubicBezTo>
                  <a:pt x="495" y="544"/>
                  <a:pt x="505" y="549"/>
                  <a:pt x="511" y="555"/>
                </a:cubicBezTo>
                <a:cubicBezTo>
                  <a:pt x="562" y="594"/>
                  <a:pt x="605" y="639"/>
                  <a:pt x="661" y="671"/>
                </a:cubicBezTo>
                <a:cubicBezTo>
                  <a:pt x="673" y="702"/>
                  <a:pt x="683" y="731"/>
                  <a:pt x="701" y="760"/>
                </a:cubicBezTo>
                <a:cubicBezTo>
                  <a:pt x="717" y="786"/>
                  <a:pt x="751" y="814"/>
                  <a:pt x="763" y="842"/>
                </a:cubicBezTo>
                <a:cubicBezTo>
                  <a:pt x="783" y="884"/>
                  <a:pt x="812" y="930"/>
                  <a:pt x="850" y="959"/>
                </a:cubicBezTo>
                <a:cubicBezTo>
                  <a:pt x="877" y="978"/>
                  <a:pt x="879" y="998"/>
                  <a:pt x="913" y="1007"/>
                </a:cubicBezTo>
                <a:cubicBezTo>
                  <a:pt x="927" y="1043"/>
                  <a:pt x="926" y="1091"/>
                  <a:pt x="944" y="1123"/>
                </a:cubicBezTo>
                <a:cubicBezTo>
                  <a:pt x="962" y="1153"/>
                  <a:pt x="991" y="1187"/>
                  <a:pt x="1015" y="1212"/>
                </a:cubicBezTo>
                <a:cubicBezTo>
                  <a:pt x="1029" y="1227"/>
                  <a:pt x="1037" y="1248"/>
                  <a:pt x="1054" y="1261"/>
                </a:cubicBezTo>
                <a:cubicBezTo>
                  <a:pt x="1069" y="1271"/>
                  <a:pt x="1086" y="1278"/>
                  <a:pt x="1102" y="1287"/>
                </a:cubicBezTo>
                <a:cubicBezTo>
                  <a:pt x="1110" y="1292"/>
                  <a:pt x="1041" y="1296"/>
                  <a:pt x="1092" y="1310"/>
                </a:cubicBezTo>
                <a:cubicBezTo>
                  <a:pt x="1068" y="1334"/>
                  <a:pt x="1049" y="1386"/>
                  <a:pt x="1062" y="1429"/>
                </a:cubicBezTo>
                <a:cubicBezTo>
                  <a:pt x="1081" y="1494"/>
                  <a:pt x="1069" y="1522"/>
                  <a:pt x="1098" y="1584"/>
                </a:cubicBezTo>
                <a:cubicBezTo>
                  <a:pt x="1102" y="1592"/>
                  <a:pt x="1105" y="1612"/>
                  <a:pt x="1109" y="1619"/>
                </a:cubicBezTo>
                <a:cubicBezTo>
                  <a:pt x="1113" y="1626"/>
                  <a:pt x="1107" y="1654"/>
                  <a:pt x="1109" y="1661"/>
                </a:cubicBezTo>
                <a:cubicBezTo>
                  <a:pt x="1120" y="1757"/>
                  <a:pt x="1072" y="1839"/>
                  <a:pt x="1136" y="1922"/>
                </a:cubicBezTo>
                <a:cubicBezTo>
                  <a:pt x="1143" y="1978"/>
                  <a:pt x="1173" y="2033"/>
                  <a:pt x="1189" y="2088"/>
                </a:cubicBezTo>
                <a:cubicBezTo>
                  <a:pt x="1183" y="2111"/>
                  <a:pt x="1251" y="2154"/>
                  <a:pt x="1254" y="2177"/>
                </a:cubicBezTo>
                <a:cubicBezTo>
                  <a:pt x="1266" y="2284"/>
                  <a:pt x="1379" y="2346"/>
                  <a:pt x="1456" y="2425"/>
                </a:cubicBezTo>
                <a:cubicBezTo>
                  <a:pt x="1481" y="2450"/>
                  <a:pt x="1489" y="2486"/>
                  <a:pt x="1510" y="2513"/>
                </a:cubicBezTo>
                <a:cubicBezTo>
                  <a:pt x="1539" y="2600"/>
                  <a:pt x="1424" y="2624"/>
                  <a:pt x="1498" y="2688"/>
                </a:cubicBezTo>
                <a:cubicBezTo>
                  <a:pt x="1504" y="2704"/>
                  <a:pt x="1526" y="2741"/>
                  <a:pt x="1528" y="2759"/>
                </a:cubicBezTo>
                <a:cubicBezTo>
                  <a:pt x="1530" y="2785"/>
                  <a:pt x="1642" y="3119"/>
                  <a:pt x="1644" y="3131"/>
                </a:cubicBezTo>
                <a:cubicBezTo>
                  <a:pt x="1649" y="3195"/>
                  <a:pt x="1701" y="3249"/>
                  <a:pt x="1723" y="3308"/>
                </a:cubicBezTo>
                <a:cubicBezTo>
                  <a:pt x="1728" y="3396"/>
                  <a:pt x="1727" y="3448"/>
                  <a:pt x="1770" y="3520"/>
                </a:cubicBezTo>
                <a:cubicBezTo>
                  <a:pt x="1781" y="3542"/>
                  <a:pt x="1772" y="3547"/>
                  <a:pt x="1793" y="3569"/>
                </a:cubicBezTo>
                <a:cubicBezTo>
                  <a:pt x="1807" y="3583"/>
                  <a:pt x="1826" y="3590"/>
                  <a:pt x="1841" y="3602"/>
                </a:cubicBezTo>
                <a:cubicBezTo>
                  <a:pt x="1858" y="3640"/>
                  <a:pt x="1885" y="3675"/>
                  <a:pt x="1919" y="3699"/>
                </a:cubicBezTo>
                <a:cubicBezTo>
                  <a:pt x="1950" y="3720"/>
                  <a:pt x="1931" y="3719"/>
                  <a:pt x="1951" y="3719"/>
                </a:cubicBezTo>
              </a:path>
            </a:pathLst>
          </a:custGeom>
          <a:noFill/>
          <a:ln w="22225">
            <a:solidFill>
              <a:srgbClr val="FF3300"/>
            </a:solidFill>
            <a:round/>
            <a:headEnd/>
            <a:tailEnd/>
          </a:ln>
        </p:spPr>
        <p:txBody>
          <a:bodyPr lIns="127994" tIns="63996" rIns="127994" bIns="63996"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09820" name="Freeform 790"/>
          <p:cNvSpPr>
            <a:spLocks/>
          </p:cNvSpPr>
          <p:nvPr/>
        </p:nvSpPr>
        <p:spPr bwMode="auto">
          <a:xfrm>
            <a:off x="10433050" y="1171575"/>
            <a:ext cx="2319338" cy="4535488"/>
          </a:xfrm>
          <a:custGeom>
            <a:avLst/>
            <a:gdLst>
              <a:gd name="T0" fmla="*/ 2147483647 w 1288"/>
              <a:gd name="T1" fmla="*/ 2147483647 h 2934"/>
              <a:gd name="T2" fmla="*/ 2147483647 w 1288"/>
              <a:gd name="T3" fmla="*/ 2147483647 h 2934"/>
              <a:gd name="T4" fmla="*/ 2147483647 w 1288"/>
              <a:gd name="T5" fmla="*/ 2147483647 h 2934"/>
              <a:gd name="T6" fmla="*/ 2147483647 w 1288"/>
              <a:gd name="T7" fmla="*/ 2147483647 h 2934"/>
              <a:gd name="T8" fmla="*/ 2147483647 w 1288"/>
              <a:gd name="T9" fmla="*/ 2147483647 h 2934"/>
              <a:gd name="T10" fmla="*/ 2147483647 w 1288"/>
              <a:gd name="T11" fmla="*/ 2147483647 h 2934"/>
              <a:gd name="T12" fmla="*/ 2147483647 w 1288"/>
              <a:gd name="T13" fmla="*/ 2147483647 h 2934"/>
              <a:gd name="T14" fmla="*/ 2147483647 w 1288"/>
              <a:gd name="T15" fmla="*/ 2147483647 h 2934"/>
              <a:gd name="T16" fmla="*/ 2147483647 w 1288"/>
              <a:gd name="T17" fmla="*/ 2147483647 h 2934"/>
              <a:gd name="T18" fmla="*/ 2147483647 w 1288"/>
              <a:gd name="T19" fmla="*/ 2147483647 h 2934"/>
              <a:gd name="T20" fmla="*/ 2147483647 w 1288"/>
              <a:gd name="T21" fmla="*/ 2147483647 h 2934"/>
              <a:gd name="T22" fmla="*/ 2147483647 w 1288"/>
              <a:gd name="T23" fmla="*/ 2147483647 h 2934"/>
              <a:gd name="T24" fmla="*/ 2147483647 w 1288"/>
              <a:gd name="T25" fmla="*/ 2147483647 h 2934"/>
              <a:gd name="T26" fmla="*/ 2147483647 w 1288"/>
              <a:gd name="T27" fmla="*/ 2147483647 h 2934"/>
              <a:gd name="T28" fmla="*/ 2147483647 w 1288"/>
              <a:gd name="T29" fmla="*/ 2147483647 h 2934"/>
              <a:gd name="T30" fmla="*/ 2147483647 w 1288"/>
              <a:gd name="T31" fmla="*/ 2147483647 h 2934"/>
              <a:gd name="T32" fmla="*/ 2147483647 w 1288"/>
              <a:gd name="T33" fmla="*/ 2147483647 h 2934"/>
              <a:gd name="T34" fmla="*/ 2147483647 w 1288"/>
              <a:gd name="T35" fmla="*/ 2147483647 h 2934"/>
              <a:gd name="T36" fmla="*/ 2147483647 w 1288"/>
              <a:gd name="T37" fmla="*/ 2147483647 h 2934"/>
              <a:gd name="T38" fmla="*/ 2147483647 w 1288"/>
              <a:gd name="T39" fmla="*/ 2147483647 h 2934"/>
              <a:gd name="T40" fmla="*/ 2147483647 w 1288"/>
              <a:gd name="T41" fmla="*/ 2147483647 h 2934"/>
              <a:gd name="T42" fmla="*/ 2147483647 w 1288"/>
              <a:gd name="T43" fmla="*/ 2147483647 h 2934"/>
              <a:gd name="T44" fmla="*/ 2147483647 w 1288"/>
              <a:gd name="T45" fmla="*/ 2147483647 h 2934"/>
              <a:gd name="T46" fmla="*/ 2147483647 w 1288"/>
              <a:gd name="T47" fmla="*/ 2147483647 h 2934"/>
              <a:gd name="T48" fmla="*/ 2147483647 w 1288"/>
              <a:gd name="T49" fmla="*/ 2147483647 h 2934"/>
              <a:gd name="T50" fmla="*/ 2147483647 w 1288"/>
              <a:gd name="T51" fmla="*/ 2147483647 h 2934"/>
              <a:gd name="T52" fmla="*/ 2147483647 w 1288"/>
              <a:gd name="T53" fmla="*/ 2147483647 h 2934"/>
              <a:gd name="T54" fmla="*/ 2147483647 w 1288"/>
              <a:gd name="T55" fmla="*/ 2147483647 h 2934"/>
              <a:gd name="T56" fmla="*/ 2147483647 w 1288"/>
              <a:gd name="T57" fmla="*/ 2147483647 h 2934"/>
              <a:gd name="T58" fmla="*/ 2147483647 w 1288"/>
              <a:gd name="T59" fmla="*/ 2147483647 h 2934"/>
              <a:gd name="T60" fmla="*/ 2147483647 w 1288"/>
              <a:gd name="T61" fmla="*/ 2147483647 h 2934"/>
              <a:gd name="T62" fmla="*/ 2147483647 w 1288"/>
              <a:gd name="T63" fmla="*/ 2147483647 h 2934"/>
              <a:gd name="T64" fmla="*/ 2147483647 w 1288"/>
              <a:gd name="T65" fmla="*/ 2147483647 h 2934"/>
              <a:gd name="T66" fmla="*/ 2147483647 w 1288"/>
              <a:gd name="T67" fmla="*/ 2147483647 h 2934"/>
              <a:gd name="T68" fmla="*/ 0 w 1288"/>
              <a:gd name="T69" fmla="*/ 0 h 29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88"/>
              <a:gd name="T106" fmla="*/ 0 h 2934"/>
              <a:gd name="T107" fmla="*/ 1288 w 1288"/>
              <a:gd name="T108" fmla="*/ 2934 h 29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88" h="2934">
                <a:moveTo>
                  <a:pt x="1288" y="2934"/>
                </a:moveTo>
                <a:cubicBezTo>
                  <a:pt x="1253" y="2922"/>
                  <a:pt x="1242" y="2899"/>
                  <a:pt x="1217" y="2874"/>
                </a:cubicBezTo>
                <a:cubicBezTo>
                  <a:pt x="1208" y="2847"/>
                  <a:pt x="1192" y="2820"/>
                  <a:pt x="1175" y="2797"/>
                </a:cubicBezTo>
                <a:cubicBezTo>
                  <a:pt x="1160" y="2752"/>
                  <a:pt x="1175" y="2625"/>
                  <a:pt x="1187" y="2589"/>
                </a:cubicBezTo>
                <a:cubicBezTo>
                  <a:pt x="1184" y="2533"/>
                  <a:pt x="1211" y="2462"/>
                  <a:pt x="1152" y="2441"/>
                </a:cubicBezTo>
                <a:cubicBezTo>
                  <a:pt x="1135" y="2416"/>
                  <a:pt x="1126" y="2393"/>
                  <a:pt x="1116" y="2364"/>
                </a:cubicBezTo>
                <a:cubicBezTo>
                  <a:pt x="1114" y="2358"/>
                  <a:pt x="1110" y="2346"/>
                  <a:pt x="1110" y="2346"/>
                </a:cubicBezTo>
                <a:cubicBezTo>
                  <a:pt x="1115" y="2253"/>
                  <a:pt x="1132" y="2145"/>
                  <a:pt x="1092" y="2055"/>
                </a:cubicBezTo>
                <a:cubicBezTo>
                  <a:pt x="1074" y="2015"/>
                  <a:pt x="1062" y="1976"/>
                  <a:pt x="1033" y="1942"/>
                </a:cubicBezTo>
                <a:cubicBezTo>
                  <a:pt x="1018" y="1924"/>
                  <a:pt x="979" y="1900"/>
                  <a:pt x="979" y="1900"/>
                </a:cubicBezTo>
                <a:cubicBezTo>
                  <a:pt x="938" y="1842"/>
                  <a:pt x="959" y="1771"/>
                  <a:pt x="950" y="1698"/>
                </a:cubicBezTo>
                <a:cubicBezTo>
                  <a:pt x="947" y="1670"/>
                  <a:pt x="929" y="1636"/>
                  <a:pt x="920" y="1609"/>
                </a:cubicBezTo>
                <a:cubicBezTo>
                  <a:pt x="916" y="1596"/>
                  <a:pt x="896" y="1574"/>
                  <a:pt x="896" y="1574"/>
                </a:cubicBezTo>
                <a:cubicBezTo>
                  <a:pt x="879" y="1506"/>
                  <a:pt x="897" y="1584"/>
                  <a:pt x="884" y="1431"/>
                </a:cubicBezTo>
                <a:cubicBezTo>
                  <a:pt x="877" y="1343"/>
                  <a:pt x="818" y="1272"/>
                  <a:pt x="772" y="1200"/>
                </a:cubicBezTo>
                <a:cubicBezTo>
                  <a:pt x="763" y="1163"/>
                  <a:pt x="748" y="1127"/>
                  <a:pt x="730" y="1093"/>
                </a:cubicBezTo>
                <a:cubicBezTo>
                  <a:pt x="726" y="1068"/>
                  <a:pt x="724" y="1044"/>
                  <a:pt x="712" y="1021"/>
                </a:cubicBezTo>
                <a:cubicBezTo>
                  <a:pt x="694" y="985"/>
                  <a:pt x="686" y="983"/>
                  <a:pt x="676" y="944"/>
                </a:cubicBezTo>
                <a:cubicBezTo>
                  <a:pt x="670" y="896"/>
                  <a:pt x="668" y="890"/>
                  <a:pt x="641" y="849"/>
                </a:cubicBezTo>
                <a:cubicBezTo>
                  <a:pt x="633" y="837"/>
                  <a:pt x="617" y="814"/>
                  <a:pt x="617" y="814"/>
                </a:cubicBezTo>
                <a:cubicBezTo>
                  <a:pt x="613" y="802"/>
                  <a:pt x="612" y="789"/>
                  <a:pt x="605" y="778"/>
                </a:cubicBezTo>
                <a:cubicBezTo>
                  <a:pt x="601" y="772"/>
                  <a:pt x="596" y="767"/>
                  <a:pt x="593" y="760"/>
                </a:cubicBezTo>
                <a:cubicBezTo>
                  <a:pt x="585" y="743"/>
                  <a:pt x="585" y="723"/>
                  <a:pt x="576" y="707"/>
                </a:cubicBezTo>
                <a:cubicBezTo>
                  <a:pt x="566" y="688"/>
                  <a:pt x="552" y="671"/>
                  <a:pt x="540" y="653"/>
                </a:cubicBezTo>
                <a:cubicBezTo>
                  <a:pt x="536" y="647"/>
                  <a:pt x="528" y="636"/>
                  <a:pt x="528" y="636"/>
                </a:cubicBezTo>
                <a:cubicBezTo>
                  <a:pt x="520" y="612"/>
                  <a:pt x="496" y="591"/>
                  <a:pt x="475" y="576"/>
                </a:cubicBezTo>
                <a:cubicBezTo>
                  <a:pt x="464" y="542"/>
                  <a:pt x="437" y="513"/>
                  <a:pt x="421" y="481"/>
                </a:cubicBezTo>
                <a:cubicBezTo>
                  <a:pt x="412" y="463"/>
                  <a:pt x="391" y="428"/>
                  <a:pt x="391" y="428"/>
                </a:cubicBezTo>
                <a:cubicBezTo>
                  <a:pt x="383" y="398"/>
                  <a:pt x="369" y="379"/>
                  <a:pt x="344" y="362"/>
                </a:cubicBezTo>
                <a:cubicBezTo>
                  <a:pt x="332" y="345"/>
                  <a:pt x="296" y="321"/>
                  <a:pt x="296" y="321"/>
                </a:cubicBezTo>
                <a:cubicBezTo>
                  <a:pt x="280" y="295"/>
                  <a:pt x="261" y="282"/>
                  <a:pt x="243" y="255"/>
                </a:cubicBezTo>
                <a:cubicBezTo>
                  <a:pt x="234" y="241"/>
                  <a:pt x="207" y="220"/>
                  <a:pt x="207" y="220"/>
                </a:cubicBezTo>
                <a:cubicBezTo>
                  <a:pt x="189" y="182"/>
                  <a:pt x="184" y="203"/>
                  <a:pt x="160" y="172"/>
                </a:cubicBezTo>
                <a:cubicBezTo>
                  <a:pt x="122" y="124"/>
                  <a:pt x="82" y="75"/>
                  <a:pt x="35" y="36"/>
                </a:cubicBezTo>
                <a:cubicBezTo>
                  <a:pt x="28" y="30"/>
                  <a:pt x="8" y="0"/>
                  <a:pt x="0" y="0"/>
                </a:cubicBezTo>
              </a:path>
            </a:pathLst>
          </a:custGeom>
          <a:noFill/>
          <a:ln w="22225">
            <a:solidFill>
              <a:srgbClr val="FF3300"/>
            </a:solidFill>
            <a:round/>
            <a:headEnd/>
            <a:tailEnd/>
          </a:ln>
        </p:spPr>
        <p:txBody>
          <a:bodyPr lIns="127994" tIns="63996" rIns="127994" bIns="63996"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09821" name="Freeform 791"/>
          <p:cNvSpPr>
            <a:spLocks/>
          </p:cNvSpPr>
          <p:nvPr/>
        </p:nvSpPr>
        <p:spPr bwMode="auto">
          <a:xfrm rot="10453228">
            <a:off x="7891558" y="1271588"/>
            <a:ext cx="4233862" cy="8369300"/>
          </a:xfrm>
          <a:custGeom>
            <a:avLst/>
            <a:gdLst>
              <a:gd name="T0" fmla="*/ 0 w 1905"/>
              <a:gd name="T1" fmla="*/ 0 h 3765"/>
              <a:gd name="T2" fmla="*/ 2147483647 w 1905"/>
              <a:gd name="T3" fmla="*/ 2147483647 h 3765"/>
              <a:gd name="T4" fmla="*/ 2147483647 w 1905"/>
              <a:gd name="T5" fmla="*/ 2147483647 h 3765"/>
              <a:gd name="T6" fmla="*/ 2147483647 w 1905"/>
              <a:gd name="T7" fmla="*/ 2147483647 h 3765"/>
              <a:gd name="T8" fmla="*/ 2147483647 w 1905"/>
              <a:gd name="T9" fmla="*/ 2147483647 h 3765"/>
              <a:gd name="T10" fmla="*/ 2147483647 w 1905"/>
              <a:gd name="T11" fmla="*/ 2147483647 h 3765"/>
              <a:gd name="T12" fmla="*/ 2147483647 w 1905"/>
              <a:gd name="T13" fmla="*/ 2147483647 h 3765"/>
              <a:gd name="T14" fmla="*/ 2147483647 w 1905"/>
              <a:gd name="T15" fmla="*/ 2147483647 h 3765"/>
              <a:gd name="T16" fmla="*/ 2147483647 w 1905"/>
              <a:gd name="T17" fmla="*/ 2147483647 h 3765"/>
              <a:gd name="T18" fmla="*/ 2147483647 w 1905"/>
              <a:gd name="T19" fmla="*/ 2147483647 h 3765"/>
              <a:gd name="T20" fmla="*/ 2147483647 w 1905"/>
              <a:gd name="T21" fmla="*/ 2147483647 h 3765"/>
              <a:gd name="T22" fmla="*/ 2147483647 w 1905"/>
              <a:gd name="T23" fmla="*/ 2147483647 h 3765"/>
              <a:gd name="T24" fmla="*/ 2147483647 w 1905"/>
              <a:gd name="T25" fmla="*/ 2147483647 h 3765"/>
              <a:gd name="T26" fmla="*/ 2147483647 w 1905"/>
              <a:gd name="T27" fmla="*/ 2147483647 h 3765"/>
              <a:gd name="T28" fmla="*/ 2147483647 w 1905"/>
              <a:gd name="T29" fmla="*/ 2147483647 h 3765"/>
              <a:gd name="T30" fmla="*/ 2147483647 w 1905"/>
              <a:gd name="T31" fmla="*/ 2147483647 h 3765"/>
              <a:gd name="T32" fmla="*/ 2147483647 w 1905"/>
              <a:gd name="T33" fmla="*/ 2147483647 h 3765"/>
              <a:gd name="T34" fmla="*/ 2147483647 w 1905"/>
              <a:gd name="T35" fmla="*/ 2147483647 h 3765"/>
              <a:gd name="T36" fmla="*/ 2147483647 w 1905"/>
              <a:gd name="T37" fmla="*/ 2147483647 h 3765"/>
              <a:gd name="T38" fmla="*/ 2147483647 w 1905"/>
              <a:gd name="T39" fmla="*/ 2147483647 h 3765"/>
              <a:gd name="T40" fmla="*/ 2147483647 w 1905"/>
              <a:gd name="T41" fmla="*/ 2147483647 h 3765"/>
              <a:gd name="T42" fmla="*/ 2147483647 w 1905"/>
              <a:gd name="T43" fmla="*/ 2147483647 h 3765"/>
              <a:gd name="T44" fmla="*/ 2147483647 w 1905"/>
              <a:gd name="T45" fmla="*/ 2147483647 h 3765"/>
              <a:gd name="T46" fmla="*/ 2147483647 w 1905"/>
              <a:gd name="T47" fmla="*/ 2147483647 h 3765"/>
              <a:gd name="T48" fmla="*/ 2147483647 w 1905"/>
              <a:gd name="T49" fmla="*/ 2147483647 h 3765"/>
              <a:gd name="T50" fmla="*/ 2147483647 w 1905"/>
              <a:gd name="T51" fmla="*/ 2147483647 h 3765"/>
              <a:gd name="T52" fmla="*/ 2147483647 w 1905"/>
              <a:gd name="T53" fmla="*/ 2147483647 h 3765"/>
              <a:gd name="T54" fmla="*/ 2147483647 w 1905"/>
              <a:gd name="T55" fmla="*/ 2147483647 h 3765"/>
              <a:gd name="T56" fmla="*/ 2147483647 w 1905"/>
              <a:gd name="T57" fmla="*/ 2147483647 h 3765"/>
              <a:gd name="T58" fmla="*/ 2147483647 w 1905"/>
              <a:gd name="T59" fmla="*/ 2147483647 h 3765"/>
              <a:gd name="T60" fmla="*/ 2147483647 w 1905"/>
              <a:gd name="T61" fmla="*/ 2147483647 h 3765"/>
              <a:gd name="T62" fmla="*/ 2147483647 w 1905"/>
              <a:gd name="T63" fmla="*/ 2147483647 h 3765"/>
              <a:gd name="T64" fmla="*/ 2147483647 w 1905"/>
              <a:gd name="T65" fmla="*/ 2147483647 h 3765"/>
              <a:gd name="T66" fmla="*/ 2147483647 w 1905"/>
              <a:gd name="T67" fmla="*/ 2147483647 h 3765"/>
              <a:gd name="T68" fmla="*/ 2147483647 w 1905"/>
              <a:gd name="T69" fmla="*/ 2147483647 h 3765"/>
              <a:gd name="T70" fmla="*/ 2147483647 w 1905"/>
              <a:gd name="T71" fmla="*/ 2147483647 h 3765"/>
              <a:gd name="T72" fmla="*/ 2147483647 w 1905"/>
              <a:gd name="T73" fmla="*/ 2147483647 h 3765"/>
              <a:gd name="T74" fmla="*/ 2147483647 w 1905"/>
              <a:gd name="T75" fmla="*/ 2147483647 h 3765"/>
              <a:gd name="T76" fmla="*/ 2147483647 w 1905"/>
              <a:gd name="T77" fmla="*/ 2147483647 h 3765"/>
              <a:gd name="T78" fmla="*/ 2147483647 w 1905"/>
              <a:gd name="T79" fmla="*/ 2147483647 h 376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05"/>
              <a:gd name="T121" fmla="*/ 0 h 3765"/>
              <a:gd name="T122" fmla="*/ 1905 w 1905"/>
              <a:gd name="T123" fmla="*/ 3765 h 376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05" h="3765">
                <a:moveTo>
                  <a:pt x="0" y="0"/>
                </a:moveTo>
                <a:cubicBezTo>
                  <a:pt x="14" y="50"/>
                  <a:pt x="23" y="127"/>
                  <a:pt x="85" y="146"/>
                </a:cubicBezTo>
                <a:cubicBezTo>
                  <a:pt x="127" y="173"/>
                  <a:pt x="91" y="151"/>
                  <a:pt x="154" y="187"/>
                </a:cubicBezTo>
                <a:cubicBezTo>
                  <a:pt x="162" y="191"/>
                  <a:pt x="177" y="201"/>
                  <a:pt x="177" y="201"/>
                </a:cubicBezTo>
                <a:cubicBezTo>
                  <a:pt x="202" y="233"/>
                  <a:pt x="234" y="260"/>
                  <a:pt x="261" y="291"/>
                </a:cubicBezTo>
                <a:cubicBezTo>
                  <a:pt x="294" y="327"/>
                  <a:pt x="300" y="365"/>
                  <a:pt x="331" y="402"/>
                </a:cubicBezTo>
                <a:cubicBezTo>
                  <a:pt x="345" y="447"/>
                  <a:pt x="325" y="397"/>
                  <a:pt x="369" y="444"/>
                </a:cubicBezTo>
                <a:cubicBezTo>
                  <a:pt x="376" y="452"/>
                  <a:pt x="376" y="463"/>
                  <a:pt x="384" y="472"/>
                </a:cubicBezTo>
                <a:cubicBezTo>
                  <a:pt x="401" y="489"/>
                  <a:pt x="424" y="501"/>
                  <a:pt x="438" y="520"/>
                </a:cubicBezTo>
                <a:cubicBezTo>
                  <a:pt x="444" y="527"/>
                  <a:pt x="446" y="535"/>
                  <a:pt x="454" y="541"/>
                </a:cubicBezTo>
                <a:cubicBezTo>
                  <a:pt x="460" y="545"/>
                  <a:pt x="469" y="544"/>
                  <a:pt x="476" y="548"/>
                </a:cubicBezTo>
                <a:cubicBezTo>
                  <a:pt x="484" y="551"/>
                  <a:pt x="493" y="556"/>
                  <a:pt x="499" y="562"/>
                </a:cubicBezTo>
                <a:cubicBezTo>
                  <a:pt x="548" y="601"/>
                  <a:pt x="591" y="647"/>
                  <a:pt x="645" y="679"/>
                </a:cubicBezTo>
                <a:cubicBezTo>
                  <a:pt x="657" y="711"/>
                  <a:pt x="667" y="740"/>
                  <a:pt x="684" y="769"/>
                </a:cubicBezTo>
                <a:cubicBezTo>
                  <a:pt x="700" y="795"/>
                  <a:pt x="733" y="824"/>
                  <a:pt x="745" y="852"/>
                </a:cubicBezTo>
                <a:cubicBezTo>
                  <a:pt x="764" y="894"/>
                  <a:pt x="793" y="941"/>
                  <a:pt x="830" y="970"/>
                </a:cubicBezTo>
                <a:cubicBezTo>
                  <a:pt x="856" y="990"/>
                  <a:pt x="859" y="1010"/>
                  <a:pt x="891" y="1019"/>
                </a:cubicBezTo>
                <a:cubicBezTo>
                  <a:pt x="905" y="1055"/>
                  <a:pt x="904" y="1104"/>
                  <a:pt x="922" y="1137"/>
                </a:cubicBezTo>
                <a:cubicBezTo>
                  <a:pt x="939" y="1167"/>
                  <a:pt x="967" y="1201"/>
                  <a:pt x="991" y="1227"/>
                </a:cubicBezTo>
                <a:cubicBezTo>
                  <a:pt x="1005" y="1242"/>
                  <a:pt x="1013" y="1263"/>
                  <a:pt x="1029" y="1276"/>
                </a:cubicBezTo>
                <a:cubicBezTo>
                  <a:pt x="1044" y="1287"/>
                  <a:pt x="1012" y="1290"/>
                  <a:pt x="1028" y="1299"/>
                </a:cubicBezTo>
                <a:cubicBezTo>
                  <a:pt x="1036" y="1304"/>
                  <a:pt x="1051" y="1334"/>
                  <a:pt x="1051" y="1334"/>
                </a:cubicBezTo>
                <a:cubicBezTo>
                  <a:pt x="1034" y="1352"/>
                  <a:pt x="1027" y="1384"/>
                  <a:pt x="1040" y="1429"/>
                </a:cubicBezTo>
                <a:cubicBezTo>
                  <a:pt x="1058" y="1494"/>
                  <a:pt x="1052" y="1556"/>
                  <a:pt x="1081" y="1619"/>
                </a:cubicBezTo>
                <a:cubicBezTo>
                  <a:pt x="1085" y="1627"/>
                  <a:pt x="1107" y="1701"/>
                  <a:pt x="1111" y="1708"/>
                </a:cubicBezTo>
                <a:cubicBezTo>
                  <a:pt x="1115" y="1715"/>
                  <a:pt x="1096" y="1773"/>
                  <a:pt x="1099" y="1780"/>
                </a:cubicBezTo>
                <a:cubicBezTo>
                  <a:pt x="1109" y="1877"/>
                  <a:pt x="1079" y="1903"/>
                  <a:pt x="1141" y="1987"/>
                </a:cubicBezTo>
                <a:cubicBezTo>
                  <a:pt x="1148" y="2045"/>
                  <a:pt x="1185" y="2099"/>
                  <a:pt x="1200" y="2154"/>
                </a:cubicBezTo>
                <a:cubicBezTo>
                  <a:pt x="1195" y="2178"/>
                  <a:pt x="1288" y="2188"/>
                  <a:pt x="1291" y="2211"/>
                </a:cubicBezTo>
                <a:cubicBezTo>
                  <a:pt x="1302" y="2320"/>
                  <a:pt x="1346" y="2375"/>
                  <a:pt x="1421" y="2454"/>
                </a:cubicBezTo>
                <a:cubicBezTo>
                  <a:pt x="1446" y="2480"/>
                  <a:pt x="1454" y="2516"/>
                  <a:pt x="1474" y="2544"/>
                </a:cubicBezTo>
                <a:cubicBezTo>
                  <a:pt x="1503" y="2631"/>
                  <a:pt x="1495" y="2652"/>
                  <a:pt x="1567" y="2718"/>
                </a:cubicBezTo>
                <a:cubicBezTo>
                  <a:pt x="1573" y="2734"/>
                  <a:pt x="1588" y="2748"/>
                  <a:pt x="1589" y="2766"/>
                </a:cubicBezTo>
                <a:cubicBezTo>
                  <a:pt x="1592" y="2793"/>
                  <a:pt x="1604" y="3157"/>
                  <a:pt x="1605" y="3168"/>
                </a:cubicBezTo>
                <a:cubicBezTo>
                  <a:pt x="1610" y="3234"/>
                  <a:pt x="1661" y="3289"/>
                  <a:pt x="1683" y="3348"/>
                </a:cubicBezTo>
                <a:cubicBezTo>
                  <a:pt x="1688" y="3437"/>
                  <a:pt x="1686" y="3489"/>
                  <a:pt x="1728" y="3563"/>
                </a:cubicBezTo>
                <a:cubicBezTo>
                  <a:pt x="1739" y="3585"/>
                  <a:pt x="1730" y="3590"/>
                  <a:pt x="1751" y="3612"/>
                </a:cubicBezTo>
                <a:cubicBezTo>
                  <a:pt x="1764" y="3626"/>
                  <a:pt x="1783" y="3633"/>
                  <a:pt x="1798" y="3646"/>
                </a:cubicBezTo>
                <a:cubicBezTo>
                  <a:pt x="1814" y="3684"/>
                  <a:pt x="1840" y="3719"/>
                  <a:pt x="1874" y="3744"/>
                </a:cubicBezTo>
                <a:cubicBezTo>
                  <a:pt x="1904" y="3765"/>
                  <a:pt x="1886" y="3764"/>
                  <a:pt x="1905" y="3764"/>
                </a:cubicBezTo>
              </a:path>
            </a:pathLst>
          </a:custGeom>
          <a:noFill/>
          <a:ln w="22225">
            <a:solidFill>
              <a:srgbClr val="0000FF"/>
            </a:solidFill>
            <a:round/>
            <a:headEnd/>
            <a:tailEnd/>
          </a:ln>
        </p:spPr>
        <p:txBody>
          <a:bodyPr lIns="127994" tIns="63996" rIns="127994" bIns="63996"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09822" name="Freeform 792"/>
          <p:cNvSpPr>
            <a:spLocks/>
          </p:cNvSpPr>
          <p:nvPr/>
        </p:nvSpPr>
        <p:spPr bwMode="auto">
          <a:xfrm>
            <a:off x="11039475" y="1271588"/>
            <a:ext cx="1717675" cy="3629025"/>
          </a:xfrm>
          <a:custGeom>
            <a:avLst/>
            <a:gdLst>
              <a:gd name="T0" fmla="*/ 2147483647 w 1288"/>
              <a:gd name="T1" fmla="*/ 2147483647 h 2934"/>
              <a:gd name="T2" fmla="*/ 2147483647 w 1288"/>
              <a:gd name="T3" fmla="*/ 2147483647 h 2934"/>
              <a:gd name="T4" fmla="*/ 2147483647 w 1288"/>
              <a:gd name="T5" fmla="*/ 2147483647 h 2934"/>
              <a:gd name="T6" fmla="*/ 2147483647 w 1288"/>
              <a:gd name="T7" fmla="*/ 2147483647 h 2934"/>
              <a:gd name="T8" fmla="*/ 2147483647 w 1288"/>
              <a:gd name="T9" fmla="*/ 2147483647 h 2934"/>
              <a:gd name="T10" fmla="*/ 2147483647 w 1288"/>
              <a:gd name="T11" fmla="*/ 2147483647 h 2934"/>
              <a:gd name="T12" fmla="*/ 2147483647 w 1288"/>
              <a:gd name="T13" fmla="*/ 2147483647 h 2934"/>
              <a:gd name="T14" fmla="*/ 2147483647 w 1288"/>
              <a:gd name="T15" fmla="*/ 2147483647 h 2934"/>
              <a:gd name="T16" fmla="*/ 2147483647 w 1288"/>
              <a:gd name="T17" fmla="*/ 2147483647 h 2934"/>
              <a:gd name="T18" fmla="*/ 2147483647 w 1288"/>
              <a:gd name="T19" fmla="*/ 2147483647 h 2934"/>
              <a:gd name="T20" fmla="*/ 2147483647 w 1288"/>
              <a:gd name="T21" fmla="*/ 2147483647 h 2934"/>
              <a:gd name="T22" fmla="*/ 2147483647 w 1288"/>
              <a:gd name="T23" fmla="*/ 2147483647 h 2934"/>
              <a:gd name="T24" fmla="*/ 2147483647 w 1288"/>
              <a:gd name="T25" fmla="*/ 2147483647 h 2934"/>
              <a:gd name="T26" fmla="*/ 2147483647 w 1288"/>
              <a:gd name="T27" fmla="*/ 2147483647 h 2934"/>
              <a:gd name="T28" fmla="*/ 2147483647 w 1288"/>
              <a:gd name="T29" fmla="*/ 2147483647 h 2934"/>
              <a:gd name="T30" fmla="*/ 2147483647 w 1288"/>
              <a:gd name="T31" fmla="*/ 2147483647 h 2934"/>
              <a:gd name="T32" fmla="*/ 2147483647 w 1288"/>
              <a:gd name="T33" fmla="*/ 2147483647 h 2934"/>
              <a:gd name="T34" fmla="*/ 2147483647 w 1288"/>
              <a:gd name="T35" fmla="*/ 2147483647 h 2934"/>
              <a:gd name="T36" fmla="*/ 2147483647 w 1288"/>
              <a:gd name="T37" fmla="*/ 2147483647 h 2934"/>
              <a:gd name="T38" fmla="*/ 2147483647 w 1288"/>
              <a:gd name="T39" fmla="*/ 2147483647 h 2934"/>
              <a:gd name="T40" fmla="*/ 2147483647 w 1288"/>
              <a:gd name="T41" fmla="*/ 2147483647 h 2934"/>
              <a:gd name="T42" fmla="*/ 2147483647 w 1288"/>
              <a:gd name="T43" fmla="*/ 2147483647 h 2934"/>
              <a:gd name="T44" fmla="*/ 2147483647 w 1288"/>
              <a:gd name="T45" fmla="*/ 2147483647 h 2934"/>
              <a:gd name="T46" fmla="*/ 2147483647 w 1288"/>
              <a:gd name="T47" fmla="*/ 2147483647 h 2934"/>
              <a:gd name="T48" fmla="*/ 2147483647 w 1288"/>
              <a:gd name="T49" fmla="*/ 2147483647 h 2934"/>
              <a:gd name="T50" fmla="*/ 2147483647 w 1288"/>
              <a:gd name="T51" fmla="*/ 2147483647 h 2934"/>
              <a:gd name="T52" fmla="*/ 2147483647 w 1288"/>
              <a:gd name="T53" fmla="*/ 2147483647 h 2934"/>
              <a:gd name="T54" fmla="*/ 2147483647 w 1288"/>
              <a:gd name="T55" fmla="*/ 2147483647 h 2934"/>
              <a:gd name="T56" fmla="*/ 2147483647 w 1288"/>
              <a:gd name="T57" fmla="*/ 2147483647 h 2934"/>
              <a:gd name="T58" fmla="*/ 2147483647 w 1288"/>
              <a:gd name="T59" fmla="*/ 2147483647 h 2934"/>
              <a:gd name="T60" fmla="*/ 2147483647 w 1288"/>
              <a:gd name="T61" fmla="*/ 2147483647 h 2934"/>
              <a:gd name="T62" fmla="*/ 2147483647 w 1288"/>
              <a:gd name="T63" fmla="*/ 2147483647 h 2934"/>
              <a:gd name="T64" fmla="*/ 2147483647 w 1288"/>
              <a:gd name="T65" fmla="*/ 2147483647 h 2934"/>
              <a:gd name="T66" fmla="*/ 2147483647 w 1288"/>
              <a:gd name="T67" fmla="*/ 2147483647 h 2934"/>
              <a:gd name="T68" fmla="*/ 0 w 1288"/>
              <a:gd name="T69" fmla="*/ 0 h 29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88"/>
              <a:gd name="T106" fmla="*/ 0 h 2934"/>
              <a:gd name="T107" fmla="*/ 1288 w 1288"/>
              <a:gd name="T108" fmla="*/ 2934 h 29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88" h="2934">
                <a:moveTo>
                  <a:pt x="1288" y="2934"/>
                </a:moveTo>
                <a:cubicBezTo>
                  <a:pt x="1253" y="2922"/>
                  <a:pt x="1242" y="2899"/>
                  <a:pt x="1217" y="2874"/>
                </a:cubicBezTo>
                <a:cubicBezTo>
                  <a:pt x="1208" y="2847"/>
                  <a:pt x="1192" y="2820"/>
                  <a:pt x="1175" y="2797"/>
                </a:cubicBezTo>
                <a:cubicBezTo>
                  <a:pt x="1160" y="2752"/>
                  <a:pt x="1175" y="2625"/>
                  <a:pt x="1187" y="2589"/>
                </a:cubicBezTo>
                <a:cubicBezTo>
                  <a:pt x="1184" y="2533"/>
                  <a:pt x="1211" y="2462"/>
                  <a:pt x="1152" y="2441"/>
                </a:cubicBezTo>
                <a:cubicBezTo>
                  <a:pt x="1135" y="2416"/>
                  <a:pt x="1126" y="2393"/>
                  <a:pt x="1116" y="2364"/>
                </a:cubicBezTo>
                <a:cubicBezTo>
                  <a:pt x="1114" y="2358"/>
                  <a:pt x="1110" y="2346"/>
                  <a:pt x="1110" y="2346"/>
                </a:cubicBezTo>
                <a:cubicBezTo>
                  <a:pt x="1115" y="2253"/>
                  <a:pt x="1132" y="2145"/>
                  <a:pt x="1092" y="2055"/>
                </a:cubicBezTo>
                <a:cubicBezTo>
                  <a:pt x="1074" y="2015"/>
                  <a:pt x="1062" y="1976"/>
                  <a:pt x="1033" y="1942"/>
                </a:cubicBezTo>
                <a:cubicBezTo>
                  <a:pt x="1018" y="1924"/>
                  <a:pt x="979" y="1900"/>
                  <a:pt x="979" y="1900"/>
                </a:cubicBezTo>
                <a:cubicBezTo>
                  <a:pt x="938" y="1842"/>
                  <a:pt x="959" y="1771"/>
                  <a:pt x="950" y="1698"/>
                </a:cubicBezTo>
                <a:cubicBezTo>
                  <a:pt x="947" y="1670"/>
                  <a:pt x="929" y="1636"/>
                  <a:pt x="920" y="1609"/>
                </a:cubicBezTo>
                <a:cubicBezTo>
                  <a:pt x="916" y="1596"/>
                  <a:pt x="896" y="1574"/>
                  <a:pt x="896" y="1574"/>
                </a:cubicBezTo>
                <a:cubicBezTo>
                  <a:pt x="879" y="1506"/>
                  <a:pt x="897" y="1584"/>
                  <a:pt x="884" y="1431"/>
                </a:cubicBezTo>
                <a:cubicBezTo>
                  <a:pt x="877" y="1343"/>
                  <a:pt x="818" y="1272"/>
                  <a:pt x="772" y="1200"/>
                </a:cubicBezTo>
                <a:cubicBezTo>
                  <a:pt x="763" y="1163"/>
                  <a:pt x="748" y="1127"/>
                  <a:pt x="730" y="1093"/>
                </a:cubicBezTo>
                <a:cubicBezTo>
                  <a:pt x="726" y="1068"/>
                  <a:pt x="724" y="1044"/>
                  <a:pt x="712" y="1021"/>
                </a:cubicBezTo>
                <a:cubicBezTo>
                  <a:pt x="694" y="985"/>
                  <a:pt x="686" y="983"/>
                  <a:pt x="676" y="944"/>
                </a:cubicBezTo>
                <a:cubicBezTo>
                  <a:pt x="670" y="896"/>
                  <a:pt x="668" y="890"/>
                  <a:pt x="641" y="849"/>
                </a:cubicBezTo>
                <a:cubicBezTo>
                  <a:pt x="633" y="837"/>
                  <a:pt x="617" y="814"/>
                  <a:pt x="617" y="814"/>
                </a:cubicBezTo>
                <a:cubicBezTo>
                  <a:pt x="613" y="802"/>
                  <a:pt x="612" y="789"/>
                  <a:pt x="605" y="778"/>
                </a:cubicBezTo>
                <a:cubicBezTo>
                  <a:pt x="601" y="772"/>
                  <a:pt x="596" y="767"/>
                  <a:pt x="593" y="760"/>
                </a:cubicBezTo>
                <a:cubicBezTo>
                  <a:pt x="585" y="743"/>
                  <a:pt x="585" y="723"/>
                  <a:pt x="576" y="707"/>
                </a:cubicBezTo>
                <a:cubicBezTo>
                  <a:pt x="566" y="688"/>
                  <a:pt x="552" y="671"/>
                  <a:pt x="540" y="653"/>
                </a:cubicBezTo>
                <a:cubicBezTo>
                  <a:pt x="536" y="647"/>
                  <a:pt x="528" y="636"/>
                  <a:pt x="528" y="636"/>
                </a:cubicBezTo>
                <a:cubicBezTo>
                  <a:pt x="520" y="612"/>
                  <a:pt x="496" y="591"/>
                  <a:pt x="475" y="576"/>
                </a:cubicBezTo>
                <a:cubicBezTo>
                  <a:pt x="464" y="542"/>
                  <a:pt x="437" y="513"/>
                  <a:pt x="421" y="481"/>
                </a:cubicBezTo>
                <a:cubicBezTo>
                  <a:pt x="412" y="463"/>
                  <a:pt x="391" y="428"/>
                  <a:pt x="391" y="428"/>
                </a:cubicBezTo>
                <a:cubicBezTo>
                  <a:pt x="383" y="398"/>
                  <a:pt x="369" y="379"/>
                  <a:pt x="344" y="362"/>
                </a:cubicBezTo>
                <a:cubicBezTo>
                  <a:pt x="332" y="345"/>
                  <a:pt x="296" y="321"/>
                  <a:pt x="296" y="321"/>
                </a:cubicBezTo>
                <a:cubicBezTo>
                  <a:pt x="280" y="295"/>
                  <a:pt x="261" y="282"/>
                  <a:pt x="243" y="255"/>
                </a:cubicBezTo>
                <a:cubicBezTo>
                  <a:pt x="234" y="241"/>
                  <a:pt x="207" y="220"/>
                  <a:pt x="207" y="220"/>
                </a:cubicBezTo>
                <a:cubicBezTo>
                  <a:pt x="189" y="182"/>
                  <a:pt x="184" y="203"/>
                  <a:pt x="160" y="172"/>
                </a:cubicBezTo>
                <a:cubicBezTo>
                  <a:pt x="122" y="124"/>
                  <a:pt x="82" y="75"/>
                  <a:pt x="35" y="36"/>
                </a:cubicBezTo>
                <a:cubicBezTo>
                  <a:pt x="28" y="30"/>
                  <a:pt x="8" y="0"/>
                  <a:pt x="0" y="0"/>
                </a:cubicBezTo>
              </a:path>
            </a:pathLst>
          </a:custGeom>
          <a:noFill/>
          <a:ln w="22225">
            <a:solidFill>
              <a:srgbClr val="0000FF"/>
            </a:solidFill>
            <a:round/>
            <a:headEnd/>
            <a:tailEnd/>
          </a:ln>
        </p:spPr>
        <p:txBody>
          <a:bodyPr lIns="127994" tIns="63996" rIns="127994" bIns="63996"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09863" name="Rectangle 36"/>
          <p:cNvSpPr>
            <a:spLocks noChangeArrowheads="1"/>
          </p:cNvSpPr>
          <p:nvPr/>
        </p:nvSpPr>
        <p:spPr bwMode="auto">
          <a:xfrm rot="7920892">
            <a:off x="5942013" y="6797675"/>
            <a:ext cx="215900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64" name="Rectangle 161"/>
          <p:cNvSpPr>
            <a:spLocks noChangeArrowheads="1"/>
          </p:cNvSpPr>
          <p:nvPr/>
        </p:nvSpPr>
        <p:spPr bwMode="auto">
          <a:xfrm rot="-2546532">
            <a:off x="4889500" y="7780338"/>
            <a:ext cx="203200" cy="504825"/>
          </a:xfrm>
          <a:prstGeom prst="rect">
            <a:avLst/>
          </a:prstGeom>
          <a:solidFill>
            <a:srgbClr val="FFCC6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865" name="Text Box 163"/>
          <p:cNvSpPr txBox="1">
            <a:spLocks noChangeArrowheads="1"/>
          </p:cNvSpPr>
          <p:nvPr/>
        </p:nvSpPr>
        <p:spPr bwMode="auto">
          <a:xfrm>
            <a:off x="4892675" y="7924800"/>
            <a:ext cx="303213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800">
                <a:solidFill>
                  <a:prstClr val="black"/>
                </a:solidFill>
              </a:rPr>
              <a:t>9а</a:t>
            </a:r>
          </a:p>
        </p:txBody>
      </p:sp>
      <p:sp>
        <p:nvSpPr>
          <p:cNvPr id="1009904" name="Rectangle 36"/>
          <p:cNvSpPr>
            <a:spLocks noChangeArrowheads="1"/>
          </p:cNvSpPr>
          <p:nvPr/>
        </p:nvSpPr>
        <p:spPr bwMode="auto">
          <a:xfrm rot="7920892">
            <a:off x="7362032" y="5385593"/>
            <a:ext cx="215900" cy="20161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905" name="Rectangle 36"/>
          <p:cNvSpPr>
            <a:spLocks noChangeArrowheads="1"/>
          </p:cNvSpPr>
          <p:nvPr/>
        </p:nvSpPr>
        <p:spPr bwMode="auto">
          <a:xfrm rot="7920892">
            <a:off x="6835776" y="5237162"/>
            <a:ext cx="215900" cy="200025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sp>
        <p:nvSpPr>
          <p:cNvPr id="1009906" name="Rectangle 36"/>
          <p:cNvSpPr>
            <a:spLocks noChangeArrowheads="1"/>
          </p:cNvSpPr>
          <p:nvPr/>
        </p:nvSpPr>
        <p:spPr bwMode="auto">
          <a:xfrm rot="7920892">
            <a:off x="7404101" y="4605337"/>
            <a:ext cx="214312" cy="201613"/>
          </a:xfrm>
          <a:prstGeom prst="rect">
            <a:avLst/>
          </a:prstGeom>
          <a:noFill/>
          <a:ln w="19050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wrap="none" lIns="127994" tIns="63996" rIns="127994" bIns="63996" anchor="ctr"/>
          <a:lstStyle/>
          <a:p>
            <a:pPr defTabSz="1279525"/>
            <a:endParaRPr lang="ru-RU" sz="2500">
              <a:solidFill>
                <a:prstClr val="black"/>
              </a:solidFill>
            </a:endParaRPr>
          </a:p>
        </p:txBody>
      </p:sp>
      <p:grpSp>
        <p:nvGrpSpPr>
          <p:cNvPr id="1009907" name="Group 53"/>
          <p:cNvGrpSpPr>
            <a:grpSpLocks/>
          </p:cNvGrpSpPr>
          <p:nvPr/>
        </p:nvGrpSpPr>
        <p:grpSpPr bwMode="auto">
          <a:xfrm>
            <a:off x="5822950" y="6613525"/>
            <a:ext cx="817563" cy="393700"/>
            <a:chOff x="2290" y="4020"/>
            <a:chExt cx="768" cy="218"/>
          </a:xfrm>
        </p:grpSpPr>
        <p:sp>
          <p:nvSpPr>
            <p:cNvPr id="1009946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745" tIns="17745" rIns="17745" bIns="17745"/>
            <a:lstStyle/>
            <a:p>
              <a:pPr algn="ctr" defTabSz="1787525"/>
              <a:r>
                <a:rPr lang="ru-RU" sz="1100" b="1" u="sng">
                  <a:solidFill>
                    <a:prstClr val="black"/>
                  </a:solidFill>
                </a:rPr>
                <a:t>№12</a:t>
              </a:r>
              <a:endParaRPr lang="ru-RU" sz="1100" u="sng">
                <a:solidFill>
                  <a:prstClr val="black"/>
                </a:solidFill>
              </a:endParaRPr>
            </a:p>
            <a:p>
              <a:pPr algn="ctr" defTabSz="1787525"/>
              <a:r>
                <a:rPr lang="ru-RU" sz="1100">
                  <a:solidFill>
                    <a:prstClr val="black"/>
                  </a:solidFill>
                </a:rPr>
                <a:t> </a:t>
              </a:r>
              <a:r>
                <a:rPr lang="ru-RU" sz="1100" b="1">
                  <a:solidFill>
                    <a:prstClr val="black"/>
                  </a:solidFill>
                </a:rPr>
                <a:t>350</a:t>
              </a:r>
              <a:endParaRPr lang="ru-RU" sz="3500">
                <a:solidFill>
                  <a:prstClr val="black"/>
                </a:solidFill>
              </a:endParaRPr>
            </a:p>
          </p:txBody>
        </p:sp>
        <p:grpSp>
          <p:nvGrpSpPr>
            <p:cNvPr id="1009947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1009948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27722" tIns="63862" rIns="127722" bIns="63862"/>
              <a:lstStyle/>
              <a:p>
                <a:pPr defTabSz="1787525"/>
                <a:endParaRPr lang="ru-RU" sz="35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1009949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009950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009951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1009952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9953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009912" name="Line 829"/>
          <p:cNvSpPr>
            <a:spLocks noChangeShapeType="1"/>
          </p:cNvSpPr>
          <p:nvPr/>
        </p:nvSpPr>
        <p:spPr bwMode="auto">
          <a:xfrm flipH="1" flipV="1">
            <a:off x="5694363" y="2482850"/>
            <a:ext cx="908050" cy="808038"/>
          </a:xfrm>
          <a:prstGeom prst="line">
            <a:avLst/>
          </a:prstGeom>
          <a:noFill/>
          <a:ln w="25400">
            <a:solidFill>
              <a:srgbClr val="009900"/>
            </a:solidFill>
            <a:round/>
            <a:headEnd/>
            <a:tailEnd/>
          </a:ln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09913" name="Line 830"/>
          <p:cNvSpPr>
            <a:spLocks noChangeShapeType="1"/>
          </p:cNvSpPr>
          <p:nvPr/>
        </p:nvSpPr>
        <p:spPr bwMode="auto">
          <a:xfrm flipH="1">
            <a:off x="2568575" y="2482850"/>
            <a:ext cx="3125788" cy="2519363"/>
          </a:xfrm>
          <a:prstGeom prst="line">
            <a:avLst/>
          </a:prstGeom>
          <a:noFill/>
          <a:ln w="25400">
            <a:solidFill>
              <a:srgbClr val="009900"/>
            </a:solidFill>
            <a:round/>
            <a:headEnd/>
            <a:tailEnd/>
          </a:ln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09914" name="Line 831"/>
          <p:cNvSpPr>
            <a:spLocks noChangeShapeType="1"/>
          </p:cNvSpPr>
          <p:nvPr/>
        </p:nvSpPr>
        <p:spPr bwMode="auto">
          <a:xfrm flipH="1" flipV="1">
            <a:off x="2568575" y="5002213"/>
            <a:ext cx="2520950" cy="2822575"/>
          </a:xfrm>
          <a:prstGeom prst="line">
            <a:avLst/>
          </a:prstGeom>
          <a:noFill/>
          <a:ln w="25400">
            <a:solidFill>
              <a:srgbClr val="009900"/>
            </a:solidFill>
            <a:round/>
            <a:headEnd/>
            <a:tailEnd/>
          </a:ln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009929" name="Text Box 369"/>
          <p:cNvSpPr txBox="1">
            <a:spLocks noChangeArrowheads="1"/>
          </p:cNvSpPr>
          <p:nvPr/>
        </p:nvSpPr>
        <p:spPr bwMode="auto">
          <a:xfrm>
            <a:off x="11872913" y="61913"/>
            <a:ext cx="917223" cy="307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/>
          <a:p>
            <a:pPr defTabSz="1279525"/>
            <a:r>
              <a:rPr lang="ru-RU" sz="1400" b="1" dirty="0">
                <a:solidFill>
                  <a:prstClr val="black"/>
                </a:solidFill>
              </a:rPr>
              <a:t>п. </a:t>
            </a:r>
            <a:r>
              <a:rPr lang="ru-RU" sz="1400" b="1" dirty="0" smtClean="0">
                <a:solidFill>
                  <a:prstClr val="black"/>
                </a:solidFill>
              </a:rPr>
              <a:t>5.2.1.5.</a:t>
            </a:r>
            <a:endParaRPr lang="ru-RU" sz="1400" b="1" dirty="0">
              <a:solidFill>
                <a:prstClr val="black"/>
              </a:solidFill>
            </a:endParaRPr>
          </a:p>
        </p:txBody>
      </p:sp>
      <p:grpSp>
        <p:nvGrpSpPr>
          <p:cNvPr id="215" name="Group 40"/>
          <p:cNvGrpSpPr>
            <a:grpSpLocks/>
          </p:cNvGrpSpPr>
          <p:nvPr/>
        </p:nvGrpSpPr>
        <p:grpSpPr bwMode="auto">
          <a:xfrm>
            <a:off x="7091363" y="8762751"/>
            <a:ext cx="290512" cy="214313"/>
            <a:chOff x="3949" y="2759"/>
            <a:chExt cx="116" cy="85"/>
          </a:xfrm>
        </p:grpSpPr>
        <p:sp>
          <p:nvSpPr>
            <p:cNvPr id="216" name="Oval 41"/>
            <p:cNvSpPr>
              <a:spLocks noChangeArrowheads="1"/>
            </p:cNvSpPr>
            <p:nvPr/>
          </p:nvSpPr>
          <p:spPr bwMode="auto">
            <a:xfrm>
              <a:off x="3949" y="2759"/>
              <a:ext cx="116" cy="85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91056" tIns="45528" rIns="91056" bIns="45528" anchor="ctr"/>
            <a:lstStyle>
              <a:lvl1pPr defTabSz="912813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912813">
                <a:spcBef>
                  <a:spcPct val="20000"/>
                </a:spcBef>
                <a:buChar char="–"/>
                <a:defRPr sz="3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912813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912813">
                <a:spcBef>
                  <a:spcPct val="20000"/>
                </a:spcBef>
                <a:buChar char="–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912813">
                <a:spcBef>
                  <a:spcPct val="20000"/>
                </a:spcBef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sz="2100">
                <a:solidFill>
                  <a:prstClr val="black"/>
                </a:solidFill>
              </a:endParaRPr>
            </a:p>
          </p:txBody>
        </p:sp>
        <p:sp>
          <p:nvSpPr>
            <p:cNvPr id="217" name="Rectangle 42"/>
            <p:cNvSpPr>
              <a:spLocks noChangeArrowheads="1"/>
            </p:cNvSpPr>
            <p:nvPr/>
          </p:nvSpPr>
          <p:spPr bwMode="auto">
            <a:xfrm>
              <a:off x="3993" y="2759"/>
              <a:ext cx="30" cy="85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lIns="91056" tIns="45528" rIns="91056" bIns="45528" anchor="ctr"/>
            <a:lstStyle>
              <a:lvl1pPr defTabSz="912813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912813">
                <a:spcBef>
                  <a:spcPct val="20000"/>
                </a:spcBef>
                <a:buChar char="–"/>
                <a:defRPr sz="3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912813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912813">
                <a:spcBef>
                  <a:spcPct val="20000"/>
                </a:spcBef>
                <a:buChar char="–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912813">
                <a:spcBef>
                  <a:spcPct val="20000"/>
                </a:spcBef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912813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ru-RU" sz="2100">
                <a:solidFill>
                  <a:prstClr val="black"/>
                </a:solidFill>
              </a:endParaRPr>
            </a:p>
          </p:txBody>
        </p:sp>
      </p:grpSp>
      <p:sp>
        <p:nvSpPr>
          <p:cNvPr id="218" name="AutoShape 661"/>
          <p:cNvSpPr>
            <a:spLocks noChangeArrowheads="1"/>
          </p:cNvSpPr>
          <p:nvPr/>
        </p:nvSpPr>
        <p:spPr bwMode="auto">
          <a:xfrm>
            <a:off x="7696944" y="8429947"/>
            <a:ext cx="1257838" cy="713185"/>
          </a:xfrm>
          <a:prstGeom prst="wedgeRectCallout">
            <a:avLst>
              <a:gd name="adj1" fmla="val -69140"/>
              <a:gd name="adj2" fmla="val 23804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507" tIns="23253" rIns="46507" bIns="23253"/>
          <a:lstStyle>
            <a:lvl1pPr defTabSz="349250">
              <a:defRPr sz="14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530225" indent="-203200" defTabSz="349250">
              <a:defRPr sz="14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815975" indent="-163513" defTabSz="349250">
              <a:defRPr sz="14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143000" indent="-163513" defTabSz="349250">
              <a:defRPr sz="14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1470025" indent="-163513" defTabSz="349250">
              <a:defRPr sz="14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1927225" indent="-163513" defTabSz="34925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384425" indent="-163513" defTabSz="34925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2841625" indent="-163513" defTabSz="34925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298825" indent="-163513" defTabSz="34925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r>
              <a:rPr lang="ru-RU" dirty="0">
                <a:solidFill>
                  <a:prstClr val="black"/>
                </a:solidFill>
              </a:rPr>
              <a:t>56°45,9848</a:t>
            </a:r>
            <a:r>
              <a:rPr lang="en-US" dirty="0">
                <a:solidFill>
                  <a:prstClr val="black"/>
                </a:solidFill>
              </a:rPr>
              <a:t>’</a:t>
            </a:r>
            <a:r>
              <a:rPr lang="ru-RU" dirty="0" err="1">
                <a:solidFill>
                  <a:prstClr val="black"/>
                </a:solidFill>
              </a:rPr>
              <a:t>с.ш</a:t>
            </a:r>
            <a:r>
              <a:rPr lang="ru-RU" dirty="0">
                <a:solidFill>
                  <a:prstClr val="black"/>
                </a:solidFill>
              </a:rPr>
              <a:t>.</a:t>
            </a:r>
          </a:p>
          <a:p>
            <a:r>
              <a:rPr lang="ru-RU" dirty="0">
                <a:solidFill>
                  <a:prstClr val="black"/>
                </a:solidFill>
              </a:rPr>
              <a:t>84°97,3068</a:t>
            </a:r>
            <a:r>
              <a:rPr lang="en-US" dirty="0">
                <a:solidFill>
                  <a:prstClr val="black"/>
                </a:solidFill>
              </a:rPr>
              <a:t>’</a:t>
            </a:r>
            <a:r>
              <a:rPr lang="ru-RU" dirty="0" err="1">
                <a:solidFill>
                  <a:prstClr val="black"/>
                </a:solidFill>
              </a:rPr>
              <a:t>в.д</a:t>
            </a:r>
            <a:r>
              <a:rPr lang="ru-RU" dirty="0">
                <a:solidFill>
                  <a:prstClr val="black"/>
                </a:solidFill>
              </a:rPr>
              <a:t> </a:t>
            </a:r>
          </a:p>
        </p:txBody>
      </p:sp>
      <p:grpSp>
        <p:nvGrpSpPr>
          <p:cNvPr id="219" name="Group 140"/>
          <p:cNvGrpSpPr>
            <a:grpSpLocks/>
          </p:cNvGrpSpPr>
          <p:nvPr/>
        </p:nvGrpSpPr>
        <p:grpSpPr bwMode="auto">
          <a:xfrm>
            <a:off x="6858381" y="4237983"/>
            <a:ext cx="334507" cy="274585"/>
            <a:chOff x="2756" y="2802"/>
            <a:chExt cx="261" cy="202"/>
          </a:xfrm>
        </p:grpSpPr>
        <p:sp>
          <p:nvSpPr>
            <p:cNvPr id="220" name="Rectangle 141"/>
            <p:cNvSpPr>
              <a:spLocks noChangeArrowheads="1"/>
            </p:cNvSpPr>
            <p:nvPr/>
          </p:nvSpPr>
          <p:spPr bwMode="auto">
            <a:xfrm>
              <a:off x="2756" y="2812"/>
              <a:ext cx="250" cy="16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 type="none" w="sm" len="sm"/>
              <a:tailEnd type="none" w="sm" len="sm"/>
            </a:ln>
          </p:spPr>
          <p:txBody>
            <a:bodyPr wrap="none" lIns="109379" tIns="54642" rIns="109379" bIns="54642" anchor="ctr"/>
            <a:lstStyle/>
            <a:p>
              <a:pPr defTabSz="875001"/>
              <a:endParaRPr lang="ru-RU" sz="1700" b="1">
                <a:solidFill>
                  <a:prstClr val="black"/>
                </a:solidFill>
              </a:endParaRPr>
            </a:p>
          </p:txBody>
        </p:sp>
        <p:sp>
          <p:nvSpPr>
            <p:cNvPr id="221" name="Text Box 142"/>
            <p:cNvSpPr txBox="1">
              <a:spLocks noChangeArrowheads="1"/>
            </p:cNvSpPr>
            <p:nvPr/>
          </p:nvSpPr>
          <p:spPr bwMode="auto">
            <a:xfrm>
              <a:off x="2756" y="2802"/>
              <a:ext cx="26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74162" tIns="37087" rIns="74162" bIns="37087">
              <a:spAutoFit/>
            </a:bodyPr>
            <a:lstStyle>
              <a:lvl1pPr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r>
                <a:rPr lang="ru-RU" sz="700" b="1" u="sng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ПВР</a:t>
              </a:r>
            </a:p>
          </p:txBody>
        </p:sp>
        <p:sp>
          <p:nvSpPr>
            <p:cNvPr id="222" name="Text Box 142"/>
            <p:cNvSpPr txBox="1">
              <a:spLocks noChangeArrowheads="1"/>
            </p:cNvSpPr>
            <p:nvPr/>
          </p:nvSpPr>
          <p:spPr bwMode="auto">
            <a:xfrm>
              <a:off x="2774" y="2870"/>
              <a:ext cx="22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74162" tIns="37087" rIns="74162" bIns="37087">
              <a:spAutoFit/>
            </a:bodyPr>
            <a:lstStyle>
              <a:lvl1pPr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r>
                <a:rPr lang="ru-RU" sz="700" b="1" dirty="0" smtClean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200</a:t>
              </a:r>
              <a:endParaRPr lang="ru-RU" sz="7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223" name="Group 140"/>
          <p:cNvGrpSpPr>
            <a:grpSpLocks/>
          </p:cNvGrpSpPr>
          <p:nvPr/>
        </p:nvGrpSpPr>
        <p:grpSpPr bwMode="auto">
          <a:xfrm>
            <a:off x="9137104" y="6240760"/>
            <a:ext cx="334507" cy="274585"/>
            <a:chOff x="2756" y="2802"/>
            <a:chExt cx="261" cy="202"/>
          </a:xfrm>
        </p:grpSpPr>
        <p:sp>
          <p:nvSpPr>
            <p:cNvPr id="224" name="Rectangle 141"/>
            <p:cNvSpPr>
              <a:spLocks noChangeArrowheads="1"/>
            </p:cNvSpPr>
            <p:nvPr/>
          </p:nvSpPr>
          <p:spPr bwMode="auto">
            <a:xfrm>
              <a:off x="2756" y="2812"/>
              <a:ext cx="250" cy="16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FF0000"/>
              </a:solidFill>
              <a:miter lim="800000"/>
              <a:headEnd type="none" w="sm" len="sm"/>
              <a:tailEnd type="none" w="sm" len="sm"/>
            </a:ln>
          </p:spPr>
          <p:txBody>
            <a:bodyPr wrap="none" lIns="109379" tIns="54642" rIns="109379" bIns="54642" anchor="ctr"/>
            <a:lstStyle/>
            <a:p>
              <a:pPr defTabSz="875001"/>
              <a:endParaRPr lang="ru-RU" sz="1700" b="1">
                <a:solidFill>
                  <a:prstClr val="black"/>
                </a:solidFill>
              </a:endParaRPr>
            </a:p>
          </p:txBody>
        </p:sp>
        <p:sp>
          <p:nvSpPr>
            <p:cNvPr id="225" name="Text Box 142"/>
            <p:cNvSpPr txBox="1">
              <a:spLocks noChangeArrowheads="1"/>
            </p:cNvSpPr>
            <p:nvPr/>
          </p:nvSpPr>
          <p:spPr bwMode="auto">
            <a:xfrm>
              <a:off x="2756" y="2802"/>
              <a:ext cx="26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74162" tIns="37087" rIns="74162" bIns="37087">
              <a:spAutoFit/>
            </a:bodyPr>
            <a:lstStyle>
              <a:lvl1pPr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r>
                <a:rPr lang="ru-RU" sz="700" b="1" u="sng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ПВР</a:t>
              </a:r>
            </a:p>
          </p:txBody>
        </p:sp>
        <p:sp>
          <p:nvSpPr>
            <p:cNvPr id="226" name="Text Box 142"/>
            <p:cNvSpPr txBox="1">
              <a:spLocks noChangeArrowheads="1"/>
            </p:cNvSpPr>
            <p:nvPr/>
          </p:nvSpPr>
          <p:spPr bwMode="auto">
            <a:xfrm>
              <a:off x="2774" y="2870"/>
              <a:ext cx="22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74162" tIns="37087" rIns="74162" bIns="37087">
              <a:spAutoFit/>
            </a:bodyPr>
            <a:lstStyle>
              <a:lvl1pPr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617538" eaLnBrk="0" hangingPunct="0"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617538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r>
                <a:rPr lang="ru-RU" sz="700" b="1" dirty="0" smtClean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150</a:t>
              </a:r>
              <a:endParaRPr lang="ru-RU" sz="7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237" name="Group 22"/>
          <p:cNvGrpSpPr>
            <a:grpSpLocks/>
          </p:cNvGrpSpPr>
          <p:nvPr/>
        </p:nvGrpSpPr>
        <p:grpSpPr bwMode="auto">
          <a:xfrm>
            <a:off x="8366025" y="7784926"/>
            <a:ext cx="627063" cy="400050"/>
            <a:chOff x="3723" y="5398"/>
            <a:chExt cx="318" cy="217"/>
          </a:xfrm>
        </p:grpSpPr>
        <p:grpSp>
          <p:nvGrpSpPr>
            <p:cNvPr id="238" name="Group 23"/>
            <p:cNvGrpSpPr>
              <a:grpSpLocks/>
            </p:cNvGrpSpPr>
            <p:nvPr/>
          </p:nvGrpSpPr>
          <p:grpSpPr bwMode="auto">
            <a:xfrm>
              <a:off x="3788" y="5398"/>
              <a:ext cx="185" cy="217"/>
              <a:chOff x="500" y="5636"/>
              <a:chExt cx="317" cy="318"/>
            </a:xfrm>
          </p:grpSpPr>
          <p:grpSp>
            <p:nvGrpSpPr>
              <p:cNvPr id="240" name="Group 24"/>
              <p:cNvGrpSpPr>
                <a:grpSpLocks/>
              </p:cNvGrpSpPr>
              <p:nvPr/>
            </p:nvGrpSpPr>
            <p:grpSpPr bwMode="auto">
              <a:xfrm>
                <a:off x="500" y="5636"/>
                <a:ext cx="317" cy="318"/>
                <a:chOff x="3168" y="192"/>
                <a:chExt cx="528" cy="672"/>
              </a:xfrm>
            </p:grpSpPr>
            <p:sp>
              <p:nvSpPr>
                <p:cNvPr id="242" name="Line 25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Line 26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Line 27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Line 28"/>
                <p:cNvSpPr>
                  <a:spLocks noChangeShapeType="1"/>
                </p:cNvSpPr>
                <p:nvPr/>
              </p:nvSpPr>
              <p:spPr bwMode="auto">
                <a:xfrm>
                  <a:off x="3696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241" name="Freeform 29"/>
              <p:cNvSpPr>
                <a:spLocks/>
              </p:cNvSpPr>
              <p:nvPr/>
            </p:nvSpPr>
            <p:spPr bwMode="auto">
              <a:xfrm>
                <a:off x="510" y="5649"/>
                <a:ext cx="291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91 w 291"/>
                  <a:gd name="T5" fmla="*/ 114 h 159"/>
                  <a:gd name="T6" fmla="*/ 291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06" tIns="45703" rIns="91406" bIns="45703"/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9" name="Text Box 30"/>
            <p:cNvSpPr txBox="1">
              <a:spLocks noChangeArrowheads="1"/>
            </p:cNvSpPr>
            <p:nvPr/>
          </p:nvSpPr>
          <p:spPr bwMode="auto">
            <a:xfrm>
              <a:off x="3723" y="5399"/>
              <a:ext cx="318" cy="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3492" tIns="36751" rIns="73492" bIns="36751">
              <a:spAutoFit/>
            </a:bodyPr>
            <a:lstStyle>
              <a:lvl1pPr defTabSz="738188">
                <a:spcBef>
                  <a:spcPct val="20000"/>
                </a:spcBef>
                <a:buChar char="•"/>
                <a:defRPr sz="45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defTabSz="738188">
                <a:spcBef>
                  <a:spcPct val="20000"/>
                </a:spcBef>
                <a:buChar char="–"/>
                <a:defRPr sz="3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defTabSz="738188">
                <a:spcBef>
                  <a:spcPct val="20000"/>
                </a:spcBef>
                <a:buChar char="•"/>
                <a:defRPr sz="3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defTabSz="738188">
                <a:spcBef>
                  <a:spcPct val="20000"/>
                </a:spcBef>
                <a:buChar char="–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defTabSz="738188">
                <a:spcBef>
                  <a:spcPct val="20000"/>
                </a:spcBef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defTabSz="73818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defTabSz="73818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defTabSz="73818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defTabSz="738188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7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ru-RU" sz="1000" dirty="0">
                  <a:solidFill>
                    <a:prstClr val="black"/>
                  </a:solidFill>
                </a:rPr>
                <a:t>ПЧ </a:t>
              </a:r>
              <a:r>
                <a:rPr lang="ru-RU" sz="1000" dirty="0" smtClean="0">
                  <a:solidFill>
                    <a:prstClr val="black"/>
                  </a:solidFill>
                </a:rPr>
                <a:t>4</a:t>
              </a:r>
              <a:endParaRPr lang="ru-RU" sz="10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53" name="Прямоугольник 8"/>
          <p:cNvGrpSpPr>
            <a:grpSpLocks/>
          </p:cNvGrpSpPr>
          <p:nvPr/>
        </p:nvGrpSpPr>
        <p:grpSpPr bwMode="auto">
          <a:xfrm>
            <a:off x="4952150" y="4650972"/>
            <a:ext cx="1952706" cy="437660"/>
            <a:chOff x="42" y="1225"/>
            <a:chExt cx="1390" cy="330"/>
          </a:xfrm>
        </p:grpSpPr>
        <p:pic>
          <p:nvPicPr>
            <p:cNvPr id="254" name="Прямоугольник 8"/>
            <p:cNvPicPr>
              <a:picLocks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2" y="1225"/>
              <a:ext cx="1390" cy="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55" name="Text Box 6"/>
            <p:cNvSpPr txBox="1">
              <a:spLocks noChangeArrowheads="1"/>
            </p:cNvSpPr>
            <p:nvPr/>
          </p:nvSpPr>
          <p:spPr bwMode="auto">
            <a:xfrm>
              <a:off x="59" y="1242"/>
              <a:ext cx="1362" cy="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5655" tIns="37828" rIns="75655" bIns="37828" anchor="ctr"/>
            <a:lstStyle/>
            <a:p>
              <a:pPr algn="ctr"/>
              <a:r>
                <a:rPr lang="ru-RU" sz="1400" dirty="0" err="1" smtClean="0">
                  <a:solidFill>
                    <a:prstClr val="black"/>
                  </a:solidFill>
                </a:rPr>
                <a:t>Ивановск</a:t>
              </a:r>
              <a:endParaRPr lang="ru-RU" sz="1400" dirty="0">
                <a:solidFill>
                  <a:prstClr val="black"/>
                </a:solidFill>
              </a:endParaRPr>
            </a:p>
          </p:txBody>
        </p:sp>
      </p:grpSp>
      <p:sp>
        <p:nvSpPr>
          <p:cNvPr id="258" name="Line 44"/>
          <p:cNvSpPr>
            <a:spLocks noChangeShapeType="1"/>
          </p:cNvSpPr>
          <p:nvPr/>
        </p:nvSpPr>
        <p:spPr bwMode="auto">
          <a:xfrm flipH="1">
            <a:off x="7322831" y="4138598"/>
            <a:ext cx="294301" cy="190458"/>
          </a:xfrm>
          <a:prstGeom prst="line">
            <a:avLst/>
          </a:prstGeom>
          <a:noFill/>
          <a:ln w="38100">
            <a:solidFill>
              <a:srgbClr val="0000FF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77" name="Group 60"/>
          <p:cNvGrpSpPr>
            <a:grpSpLocks/>
          </p:cNvGrpSpPr>
          <p:nvPr/>
        </p:nvGrpSpPr>
        <p:grpSpPr bwMode="auto">
          <a:xfrm>
            <a:off x="3520480" y="7011442"/>
            <a:ext cx="522287" cy="525462"/>
            <a:chOff x="4892" y="4219"/>
            <a:chExt cx="287" cy="217"/>
          </a:xfrm>
        </p:grpSpPr>
        <p:grpSp>
          <p:nvGrpSpPr>
            <p:cNvPr id="278" name="Group 61"/>
            <p:cNvGrpSpPr>
              <a:grpSpLocks/>
            </p:cNvGrpSpPr>
            <p:nvPr/>
          </p:nvGrpSpPr>
          <p:grpSpPr bwMode="auto">
            <a:xfrm>
              <a:off x="4907" y="4219"/>
              <a:ext cx="246" cy="217"/>
              <a:chOff x="1765" y="5626"/>
              <a:chExt cx="419" cy="328"/>
            </a:xfrm>
          </p:grpSpPr>
          <p:grpSp>
            <p:nvGrpSpPr>
              <p:cNvPr id="280" name="Group 62"/>
              <p:cNvGrpSpPr>
                <a:grpSpLocks/>
              </p:cNvGrpSpPr>
              <p:nvPr/>
            </p:nvGrpSpPr>
            <p:grpSpPr bwMode="auto">
              <a:xfrm>
                <a:off x="1765" y="5626"/>
                <a:ext cx="417" cy="328"/>
                <a:chOff x="3167" y="171"/>
                <a:chExt cx="417" cy="693"/>
              </a:xfrm>
            </p:grpSpPr>
            <p:sp>
              <p:nvSpPr>
                <p:cNvPr id="282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Line 64"/>
                <p:cNvSpPr>
                  <a:spLocks noChangeShapeType="1"/>
                </p:cNvSpPr>
                <p:nvPr/>
              </p:nvSpPr>
              <p:spPr bwMode="auto">
                <a:xfrm>
                  <a:off x="3167" y="171"/>
                  <a:ext cx="417" cy="84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7" y="472"/>
                  <a:ext cx="417" cy="8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5" name="Line 66"/>
                <p:cNvSpPr>
                  <a:spLocks noChangeShapeType="1"/>
                </p:cNvSpPr>
                <p:nvPr/>
              </p:nvSpPr>
              <p:spPr bwMode="auto">
                <a:xfrm>
                  <a:off x="3578" y="267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281" name="Freeform 67"/>
              <p:cNvSpPr>
                <a:spLocks/>
              </p:cNvSpPr>
              <p:nvPr/>
            </p:nvSpPr>
            <p:spPr bwMode="auto">
              <a:xfrm>
                <a:off x="1773" y="5639"/>
                <a:ext cx="411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147483647 w 291"/>
                  <a:gd name="T5" fmla="*/ 114 h 159"/>
                  <a:gd name="T6" fmla="*/ 2147483647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91330" tIns="45665" rIns="91330" bIns="45665"/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9" name="Text Box 68"/>
            <p:cNvSpPr txBox="1">
              <a:spLocks noChangeArrowheads="1"/>
            </p:cNvSpPr>
            <p:nvPr/>
          </p:nvSpPr>
          <p:spPr bwMode="auto">
            <a:xfrm>
              <a:off x="4892" y="4234"/>
              <a:ext cx="287" cy="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23" tIns="42665" rIns="85323" bIns="42665">
              <a:spAutoFit/>
            </a:bodyPr>
            <a:lstStyle/>
            <a:p>
              <a:pPr algn="ctr" defTabSz="1189038" eaLnBrk="0" hangingPunct="0"/>
              <a:r>
                <a:rPr lang="ru-RU" sz="1300" dirty="0" smtClean="0">
                  <a:solidFill>
                    <a:prstClr val="black"/>
                  </a:solidFill>
                  <a:latin typeface="Calibri" pitchFamily="34" charset="0"/>
                </a:rPr>
                <a:t>6ПЧ</a:t>
              </a:r>
              <a:endParaRPr lang="ru-RU" sz="1300" dirty="0">
                <a:solidFill>
                  <a:prstClr val="black"/>
                </a:solidFill>
                <a:latin typeface="Calibri" pitchFamily="34" charset="0"/>
              </a:endParaRPr>
            </a:p>
          </p:txBody>
        </p:sp>
      </p:grpSp>
      <p:grpSp>
        <p:nvGrpSpPr>
          <p:cNvPr id="266" name="Group 53"/>
          <p:cNvGrpSpPr>
            <a:grpSpLocks/>
          </p:cNvGrpSpPr>
          <p:nvPr/>
        </p:nvGrpSpPr>
        <p:grpSpPr bwMode="auto">
          <a:xfrm>
            <a:off x="8679581" y="3288432"/>
            <a:ext cx="817563" cy="393700"/>
            <a:chOff x="2290" y="4020"/>
            <a:chExt cx="768" cy="218"/>
          </a:xfrm>
        </p:grpSpPr>
        <p:sp>
          <p:nvSpPr>
            <p:cNvPr id="286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745" tIns="17745" rIns="17745" bIns="17745"/>
            <a:lstStyle/>
            <a:p>
              <a:pPr algn="ctr" defTabSz="1787525"/>
              <a:r>
                <a:rPr lang="ru-RU" sz="1100" b="1" u="sng" dirty="0" smtClean="0">
                  <a:solidFill>
                    <a:prstClr val="black"/>
                  </a:solidFill>
                </a:rPr>
                <a:t>№2</a:t>
              </a:r>
              <a:endParaRPr lang="ru-RU" sz="1100" u="sng" dirty="0">
                <a:solidFill>
                  <a:prstClr val="black"/>
                </a:solidFill>
              </a:endParaRPr>
            </a:p>
            <a:p>
              <a:pPr algn="ctr" defTabSz="1787525"/>
              <a:r>
                <a:rPr lang="ru-RU" sz="1100" dirty="0">
                  <a:solidFill>
                    <a:prstClr val="black"/>
                  </a:solidFill>
                </a:rPr>
                <a:t> </a:t>
              </a:r>
              <a:r>
                <a:rPr lang="ru-RU" sz="1100" dirty="0" smtClean="0">
                  <a:solidFill>
                    <a:prstClr val="black"/>
                  </a:solidFill>
                </a:rPr>
                <a:t>2</a:t>
              </a:r>
              <a:r>
                <a:rPr lang="ru-RU" sz="1100" b="1" dirty="0" smtClean="0">
                  <a:solidFill>
                    <a:prstClr val="black"/>
                  </a:solidFill>
                </a:rPr>
                <a:t>50</a:t>
              </a:r>
              <a:endParaRPr lang="ru-RU" sz="3500" dirty="0">
                <a:solidFill>
                  <a:prstClr val="black"/>
                </a:solidFill>
              </a:endParaRPr>
            </a:p>
          </p:txBody>
        </p:sp>
        <p:grpSp>
          <p:nvGrpSpPr>
            <p:cNvPr id="287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288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27722" tIns="63862" rIns="127722" bIns="63862"/>
              <a:lstStyle/>
              <a:p>
                <a:pPr defTabSz="1787525"/>
                <a:endParaRPr lang="ru-RU" sz="35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89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91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92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3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454" name="Group 774"/>
          <p:cNvGrpSpPr>
            <a:grpSpLocks/>
          </p:cNvGrpSpPr>
          <p:nvPr/>
        </p:nvGrpSpPr>
        <p:grpSpPr bwMode="auto">
          <a:xfrm>
            <a:off x="8633048" y="1776264"/>
            <a:ext cx="576263" cy="427038"/>
            <a:chOff x="2953" y="3102"/>
            <a:chExt cx="455" cy="296"/>
          </a:xfrm>
        </p:grpSpPr>
        <p:grpSp>
          <p:nvGrpSpPr>
            <p:cNvPr id="455" name="Group 775"/>
            <p:cNvGrpSpPr>
              <a:grpSpLocks/>
            </p:cNvGrpSpPr>
            <p:nvPr/>
          </p:nvGrpSpPr>
          <p:grpSpPr bwMode="auto">
            <a:xfrm>
              <a:off x="3062" y="3242"/>
              <a:ext cx="281" cy="50"/>
              <a:chOff x="2592" y="4464"/>
              <a:chExt cx="2304" cy="1152"/>
            </a:xfrm>
          </p:grpSpPr>
          <p:grpSp>
            <p:nvGrpSpPr>
              <p:cNvPr id="468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471" name="Line 777"/>
                <p:cNvSpPr>
                  <a:spLocks noChangeShapeType="1"/>
                </p:cNvSpPr>
                <p:nvPr/>
              </p:nvSpPr>
              <p:spPr bwMode="auto">
                <a:xfrm>
                  <a:off x="2880" y="5041"/>
                  <a:ext cx="288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prstDash val="dash"/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pPr>
                    <a:defRPr/>
                  </a:pPr>
                  <a:endParaRPr lang="ru-RU" sz="5700" b="1">
                    <a:solidFill>
                      <a:prstClr val="black"/>
                    </a:solidFill>
                    <a:latin typeface="Arial" pitchFamily="34" charset="0"/>
                  </a:endParaRPr>
                </a:p>
              </p:txBody>
            </p:sp>
            <p:grpSp>
              <p:nvGrpSpPr>
                <p:cNvPr id="472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473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475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prstDash val="dash"/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/>
                    <a:p>
                      <a:pPr defTabSz="1790700" eaLnBrk="0" hangingPunct="0"/>
                      <a:endParaRPr lang="ru-RU" sz="2100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476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prstDash val="dash"/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/>
                    <a:p>
                      <a:pPr defTabSz="1790700" eaLnBrk="0" hangingPunct="0"/>
                      <a:endParaRPr lang="ru-RU" sz="2100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474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prstDash val="dash"/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/>
                  <a:p>
                    <a:pPr defTabSz="1790700" eaLnBrk="0" hangingPunct="0"/>
                    <a:endParaRPr lang="ru-RU" sz="21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469" name="Line 783"/>
              <p:cNvSpPr>
                <a:spLocks noChangeShapeType="1"/>
              </p:cNvSpPr>
              <p:nvPr/>
            </p:nvSpPr>
            <p:spPr bwMode="auto">
              <a:xfrm>
                <a:off x="3456" y="4610"/>
                <a:ext cx="576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prstDash val="dash"/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pPr>
                  <a:defRPr/>
                </a:pPr>
                <a:endParaRPr lang="ru-RU" sz="5700" b="1">
                  <a:solidFill>
                    <a:prstClr val="black"/>
                  </a:solidFill>
                  <a:latin typeface="Arial" pitchFamily="34" charset="0"/>
                </a:endParaRPr>
              </a:p>
            </p:txBody>
          </p:sp>
          <p:sp>
            <p:nvSpPr>
              <p:cNvPr id="470" name="Line 784"/>
              <p:cNvSpPr>
                <a:spLocks noChangeShapeType="1"/>
              </p:cNvSpPr>
              <p:nvPr/>
            </p:nvSpPr>
            <p:spPr bwMode="auto">
              <a:xfrm>
                <a:off x="3456" y="4762"/>
                <a:ext cx="1439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prstDash val="dash"/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pPr>
                  <a:defRPr/>
                </a:pPr>
                <a:endParaRPr lang="ru-RU" sz="5700" b="1">
                  <a:solidFill>
                    <a:prstClr val="black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456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457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465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prstDash val="dash"/>
                  <a:round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201362 h 1728"/>
                    <a:gd name="T2" fmla="*/ 1 w 1008"/>
                    <a:gd name="T3" fmla="*/ 16662 h 1728"/>
                    <a:gd name="T4" fmla="*/ 1 w 1008"/>
                    <a:gd name="T5" fmla="*/ 16662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6662 h 1728"/>
                    <a:gd name="T12" fmla="*/ 1 w 1008"/>
                    <a:gd name="T13" fmla="*/ 16662 h 1728"/>
                    <a:gd name="T14" fmla="*/ 1 w 1008"/>
                    <a:gd name="T15" fmla="*/ 201362 h 1728"/>
                    <a:gd name="T16" fmla="*/ 0 w 1008"/>
                    <a:gd name="T17" fmla="*/ 201362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prstDash val="dash"/>
                  <a:round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prstDash val="dash"/>
                  <a:round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58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459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477" name="Group 774"/>
          <p:cNvGrpSpPr>
            <a:grpSpLocks/>
          </p:cNvGrpSpPr>
          <p:nvPr/>
        </p:nvGrpSpPr>
        <p:grpSpPr bwMode="auto">
          <a:xfrm>
            <a:off x="8920881" y="4805610"/>
            <a:ext cx="576263" cy="427038"/>
            <a:chOff x="2953" y="3102"/>
            <a:chExt cx="455" cy="296"/>
          </a:xfrm>
        </p:grpSpPr>
        <p:grpSp>
          <p:nvGrpSpPr>
            <p:cNvPr id="478" name="Group 775"/>
            <p:cNvGrpSpPr>
              <a:grpSpLocks/>
            </p:cNvGrpSpPr>
            <p:nvPr/>
          </p:nvGrpSpPr>
          <p:grpSpPr bwMode="auto">
            <a:xfrm>
              <a:off x="3062" y="3242"/>
              <a:ext cx="281" cy="50"/>
              <a:chOff x="2592" y="4464"/>
              <a:chExt cx="2304" cy="1152"/>
            </a:xfrm>
          </p:grpSpPr>
          <p:grpSp>
            <p:nvGrpSpPr>
              <p:cNvPr id="491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494" name="Line 777"/>
                <p:cNvSpPr>
                  <a:spLocks noChangeShapeType="1"/>
                </p:cNvSpPr>
                <p:nvPr/>
              </p:nvSpPr>
              <p:spPr bwMode="auto">
                <a:xfrm>
                  <a:off x="2880" y="5041"/>
                  <a:ext cx="288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pPr>
                    <a:defRPr/>
                  </a:pPr>
                  <a:endParaRPr lang="ru-RU" sz="5700" b="1">
                    <a:solidFill>
                      <a:prstClr val="black"/>
                    </a:solidFill>
                    <a:latin typeface="Arial" pitchFamily="34" charset="0"/>
                  </a:endParaRPr>
                </a:p>
              </p:txBody>
            </p:sp>
            <p:grpSp>
              <p:nvGrpSpPr>
                <p:cNvPr id="495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496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498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/>
                    <a:p>
                      <a:pPr defTabSz="1790700" eaLnBrk="0" hangingPunct="0"/>
                      <a:endParaRPr lang="ru-RU" sz="2100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499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/>
                    <a:p>
                      <a:pPr defTabSz="1790700" eaLnBrk="0" hangingPunct="0"/>
                      <a:endParaRPr lang="ru-RU" sz="2100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497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/>
                  <a:p>
                    <a:pPr defTabSz="1790700" eaLnBrk="0" hangingPunct="0"/>
                    <a:endParaRPr lang="ru-RU" sz="21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492" name="Line 783"/>
              <p:cNvSpPr>
                <a:spLocks noChangeShapeType="1"/>
              </p:cNvSpPr>
              <p:nvPr/>
            </p:nvSpPr>
            <p:spPr bwMode="auto">
              <a:xfrm>
                <a:off x="3456" y="4610"/>
                <a:ext cx="576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pPr>
                  <a:defRPr/>
                </a:pPr>
                <a:endParaRPr lang="ru-RU" sz="5700" b="1">
                  <a:solidFill>
                    <a:prstClr val="black"/>
                  </a:solidFill>
                  <a:latin typeface="Arial" pitchFamily="34" charset="0"/>
                </a:endParaRPr>
              </a:p>
            </p:txBody>
          </p:sp>
          <p:sp>
            <p:nvSpPr>
              <p:cNvPr id="493" name="Line 784"/>
              <p:cNvSpPr>
                <a:spLocks noChangeShapeType="1"/>
              </p:cNvSpPr>
              <p:nvPr/>
            </p:nvSpPr>
            <p:spPr bwMode="auto">
              <a:xfrm>
                <a:off x="3456" y="4762"/>
                <a:ext cx="1439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pPr>
                  <a:defRPr/>
                </a:pPr>
                <a:endParaRPr lang="ru-RU" sz="5700" b="1">
                  <a:solidFill>
                    <a:prstClr val="black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479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480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488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201362 h 1728"/>
                    <a:gd name="T2" fmla="*/ 1 w 1008"/>
                    <a:gd name="T3" fmla="*/ 16662 h 1728"/>
                    <a:gd name="T4" fmla="*/ 1 w 1008"/>
                    <a:gd name="T5" fmla="*/ 16662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6662 h 1728"/>
                    <a:gd name="T12" fmla="*/ 1 w 1008"/>
                    <a:gd name="T13" fmla="*/ 16662 h 1728"/>
                    <a:gd name="T14" fmla="*/ 1 w 1008"/>
                    <a:gd name="T15" fmla="*/ 201362 h 1728"/>
                    <a:gd name="T16" fmla="*/ 0 w 1008"/>
                    <a:gd name="T17" fmla="*/ 201362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81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482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5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6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500" name="Group 774"/>
          <p:cNvGrpSpPr>
            <a:grpSpLocks/>
          </p:cNvGrpSpPr>
          <p:nvPr/>
        </p:nvGrpSpPr>
        <p:grpSpPr bwMode="auto">
          <a:xfrm>
            <a:off x="8200801" y="2573362"/>
            <a:ext cx="576263" cy="427038"/>
            <a:chOff x="2953" y="3102"/>
            <a:chExt cx="455" cy="296"/>
          </a:xfrm>
        </p:grpSpPr>
        <p:grpSp>
          <p:nvGrpSpPr>
            <p:cNvPr id="501" name="Group 775"/>
            <p:cNvGrpSpPr>
              <a:grpSpLocks/>
            </p:cNvGrpSpPr>
            <p:nvPr/>
          </p:nvGrpSpPr>
          <p:grpSpPr bwMode="auto">
            <a:xfrm>
              <a:off x="3062" y="3242"/>
              <a:ext cx="281" cy="50"/>
              <a:chOff x="2592" y="4464"/>
              <a:chExt cx="2304" cy="1152"/>
            </a:xfrm>
          </p:grpSpPr>
          <p:grpSp>
            <p:nvGrpSpPr>
              <p:cNvPr id="51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517" name="Line 777"/>
                <p:cNvSpPr>
                  <a:spLocks noChangeShapeType="1"/>
                </p:cNvSpPr>
                <p:nvPr/>
              </p:nvSpPr>
              <p:spPr bwMode="auto">
                <a:xfrm>
                  <a:off x="2880" y="5041"/>
                  <a:ext cx="288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pPr>
                    <a:defRPr/>
                  </a:pPr>
                  <a:endParaRPr lang="ru-RU" sz="5700" b="1">
                    <a:solidFill>
                      <a:prstClr val="black"/>
                    </a:solidFill>
                    <a:latin typeface="Arial" pitchFamily="34" charset="0"/>
                  </a:endParaRPr>
                </a:p>
              </p:txBody>
            </p:sp>
            <p:grpSp>
              <p:nvGrpSpPr>
                <p:cNvPr id="51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51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52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/>
                    <a:p>
                      <a:pPr defTabSz="1790700" eaLnBrk="0" hangingPunct="0"/>
                      <a:endParaRPr lang="ru-RU" sz="2100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52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/>
                    <a:p>
                      <a:pPr defTabSz="1790700" eaLnBrk="0" hangingPunct="0"/>
                      <a:endParaRPr lang="ru-RU" sz="2100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52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/>
                  <a:p>
                    <a:pPr defTabSz="1790700" eaLnBrk="0" hangingPunct="0"/>
                    <a:endParaRPr lang="ru-RU" sz="2100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515" name="Line 783"/>
              <p:cNvSpPr>
                <a:spLocks noChangeShapeType="1"/>
              </p:cNvSpPr>
              <p:nvPr/>
            </p:nvSpPr>
            <p:spPr bwMode="auto">
              <a:xfrm>
                <a:off x="3456" y="4610"/>
                <a:ext cx="576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pPr>
                  <a:defRPr/>
                </a:pPr>
                <a:endParaRPr lang="ru-RU" sz="5700" b="1">
                  <a:solidFill>
                    <a:prstClr val="black"/>
                  </a:solidFill>
                  <a:latin typeface="Arial" pitchFamily="34" charset="0"/>
                </a:endParaRPr>
              </a:p>
            </p:txBody>
          </p:sp>
          <p:sp>
            <p:nvSpPr>
              <p:cNvPr id="516" name="Line 784"/>
              <p:cNvSpPr>
                <a:spLocks noChangeShapeType="1"/>
              </p:cNvSpPr>
              <p:nvPr/>
            </p:nvSpPr>
            <p:spPr bwMode="auto">
              <a:xfrm>
                <a:off x="3456" y="4762"/>
                <a:ext cx="1439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pPr>
                  <a:defRPr/>
                </a:pPr>
                <a:endParaRPr lang="ru-RU" sz="5700" b="1">
                  <a:solidFill>
                    <a:prstClr val="black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50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50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51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201362 h 1728"/>
                    <a:gd name="T2" fmla="*/ 1 w 1008"/>
                    <a:gd name="T3" fmla="*/ 16662 h 1728"/>
                    <a:gd name="T4" fmla="*/ 1 w 1008"/>
                    <a:gd name="T5" fmla="*/ 16662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6662 h 1728"/>
                    <a:gd name="T12" fmla="*/ 1 w 1008"/>
                    <a:gd name="T13" fmla="*/ 16662 h 1728"/>
                    <a:gd name="T14" fmla="*/ 1 w 1008"/>
                    <a:gd name="T15" fmla="*/ 201362 h 1728"/>
                    <a:gd name="T16" fmla="*/ 0 w 1008"/>
                    <a:gd name="T17" fmla="*/ 201362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0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50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/>
                <a:p>
                  <a:pPr defTabSz="1790700" eaLnBrk="0" hangingPunct="0"/>
                  <a:endParaRPr lang="ru-RU" sz="2100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cxnSp>
        <p:nvCxnSpPr>
          <p:cNvPr id="3" name="Прямая соединительная линия 2"/>
          <p:cNvCxnSpPr/>
          <p:nvPr/>
        </p:nvCxnSpPr>
        <p:spPr>
          <a:xfrm>
            <a:off x="9281575" y="2485582"/>
            <a:ext cx="2360175" cy="2818114"/>
          </a:xfrm>
          <a:prstGeom prst="line">
            <a:avLst/>
          </a:prstGeom>
          <a:noFill/>
          <a:ln w="38100">
            <a:solidFill>
              <a:srgbClr val="0000FF"/>
            </a:solidFill>
            <a:prstDash val="dash"/>
            <a:round/>
            <a:headEnd/>
            <a:tailEnd type="none" w="med" len="med"/>
          </a:ln>
        </p:spPr>
      </p:cxnSp>
      <p:cxnSp>
        <p:nvCxnSpPr>
          <p:cNvPr id="7" name="Прямая соединительная линия 6"/>
          <p:cNvCxnSpPr/>
          <p:nvPr/>
        </p:nvCxnSpPr>
        <p:spPr>
          <a:xfrm flipH="1">
            <a:off x="10306050" y="5376862"/>
            <a:ext cx="1335700" cy="1373681"/>
          </a:xfrm>
          <a:prstGeom prst="line">
            <a:avLst/>
          </a:prstGeom>
          <a:noFill/>
          <a:ln w="38100">
            <a:solidFill>
              <a:srgbClr val="0000FF"/>
            </a:solidFill>
            <a:prstDash val="dash"/>
            <a:round/>
            <a:headEnd/>
            <a:tailEnd type="none" w="med" len="med"/>
          </a:ln>
        </p:spPr>
      </p:cxnSp>
      <p:sp>
        <p:nvSpPr>
          <p:cNvPr id="323" name="Line 44"/>
          <p:cNvSpPr>
            <a:spLocks noChangeShapeType="1"/>
          </p:cNvSpPr>
          <p:nvPr/>
        </p:nvSpPr>
        <p:spPr bwMode="auto">
          <a:xfrm flipH="1">
            <a:off x="9425136" y="6096744"/>
            <a:ext cx="239483" cy="152308"/>
          </a:xfrm>
          <a:prstGeom prst="line">
            <a:avLst/>
          </a:prstGeom>
          <a:noFill/>
          <a:ln w="38100">
            <a:solidFill>
              <a:srgbClr val="0000FF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</a:endParaRPr>
          </a:p>
        </p:txBody>
      </p:sp>
      <p:cxnSp>
        <p:nvCxnSpPr>
          <p:cNvPr id="324" name="Прямая соединительная линия 323"/>
          <p:cNvCxnSpPr/>
          <p:nvPr/>
        </p:nvCxnSpPr>
        <p:spPr>
          <a:xfrm>
            <a:off x="5790423" y="2331834"/>
            <a:ext cx="1806627" cy="1762328"/>
          </a:xfrm>
          <a:prstGeom prst="line">
            <a:avLst/>
          </a:prstGeom>
          <a:noFill/>
          <a:ln w="38100">
            <a:solidFill>
              <a:srgbClr val="0000FF"/>
            </a:solidFill>
            <a:prstDash val="dash"/>
            <a:round/>
            <a:headEnd/>
            <a:tailEnd type="none" w="med" len="med"/>
          </a:ln>
        </p:spPr>
      </p:cxnSp>
      <p:cxnSp>
        <p:nvCxnSpPr>
          <p:cNvPr id="326" name="Прямая соединительная линия 325"/>
          <p:cNvCxnSpPr/>
          <p:nvPr/>
        </p:nvCxnSpPr>
        <p:spPr>
          <a:xfrm>
            <a:off x="6091238" y="912168"/>
            <a:ext cx="4983920" cy="4966558"/>
          </a:xfrm>
          <a:prstGeom prst="line">
            <a:avLst/>
          </a:prstGeom>
          <a:noFill/>
          <a:ln w="38100">
            <a:solidFill>
              <a:srgbClr val="0000FF"/>
            </a:solidFill>
            <a:prstDash val="dash"/>
            <a:round/>
            <a:headEnd/>
            <a:tailEnd type="none" w="med" len="med"/>
          </a:ln>
        </p:spPr>
      </p:cxnSp>
      <p:cxnSp>
        <p:nvCxnSpPr>
          <p:cNvPr id="329" name="Прямая соединительная линия 328"/>
          <p:cNvCxnSpPr/>
          <p:nvPr/>
        </p:nvCxnSpPr>
        <p:spPr>
          <a:xfrm flipH="1">
            <a:off x="3858058" y="894412"/>
            <a:ext cx="1599527" cy="1633681"/>
          </a:xfrm>
          <a:prstGeom prst="line">
            <a:avLst/>
          </a:prstGeom>
          <a:noFill/>
          <a:ln w="38100">
            <a:solidFill>
              <a:srgbClr val="0000FF"/>
            </a:solidFill>
            <a:prstDash val="dash"/>
            <a:round/>
            <a:headEnd/>
            <a:tailEnd type="none" w="med" len="med"/>
          </a:ln>
        </p:spPr>
      </p:cxnSp>
      <p:sp>
        <p:nvSpPr>
          <p:cNvPr id="556" name="Rectangle 4"/>
          <p:cNvSpPr txBox="1">
            <a:spLocks noChangeArrowheads="1"/>
          </p:cNvSpPr>
          <p:nvPr/>
        </p:nvSpPr>
        <p:spPr bwMode="auto">
          <a:xfrm>
            <a:off x="0" y="0"/>
            <a:ext cx="12801600" cy="11017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9" tIns="45706" rIns="91409" bIns="45706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7938">
              <a:defRPr/>
            </a:pPr>
            <a:r>
              <a:rPr lang="ru-RU" sz="2100" b="1" dirty="0" smtClean="0">
                <a:solidFill>
                  <a:srgbClr val="0000FF"/>
                </a:solidFill>
              </a:rPr>
              <a:t>(Маршруты эвакуации населения)</a:t>
            </a:r>
            <a:endParaRPr lang="ru-RU" sz="2100" b="1" dirty="0">
              <a:solidFill>
                <a:srgbClr val="0000FF"/>
              </a:solidFill>
            </a:endParaRPr>
          </a:p>
        </p:txBody>
      </p:sp>
      <p:cxnSp>
        <p:nvCxnSpPr>
          <p:cNvPr id="331" name="Прямая соединительная линия 330"/>
          <p:cNvCxnSpPr>
            <a:endCxn id="274" idx="0"/>
          </p:cNvCxnSpPr>
          <p:nvPr/>
        </p:nvCxnSpPr>
        <p:spPr>
          <a:xfrm>
            <a:off x="3910416" y="2573362"/>
            <a:ext cx="645473" cy="643062"/>
          </a:xfrm>
          <a:prstGeom prst="line">
            <a:avLst/>
          </a:prstGeom>
          <a:noFill/>
          <a:ln w="38100">
            <a:solidFill>
              <a:srgbClr val="0000FF"/>
            </a:solidFill>
            <a:prstDash val="dash"/>
            <a:round/>
            <a:headEnd/>
            <a:tailEnd type="none" w="med" len="med"/>
          </a:ln>
        </p:spPr>
      </p:cxnSp>
      <p:cxnSp>
        <p:nvCxnSpPr>
          <p:cNvPr id="335" name="Прямая соединительная линия 334"/>
          <p:cNvCxnSpPr/>
          <p:nvPr/>
        </p:nvCxnSpPr>
        <p:spPr>
          <a:xfrm>
            <a:off x="9637120" y="6100932"/>
            <a:ext cx="662581" cy="649611"/>
          </a:xfrm>
          <a:prstGeom prst="line">
            <a:avLst/>
          </a:prstGeom>
          <a:noFill/>
          <a:ln w="38100">
            <a:solidFill>
              <a:srgbClr val="0000FF"/>
            </a:solidFill>
            <a:prstDash val="dash"/>
            <a:round/>
            <a:headEnd/>
            <a:tailEnd type="none" w="med" len="med"/>
          </a:ln>
        </p:spPr>
      </p:cxnSp>
      <p:cxnSp>
        <p:nvCxnSpPr>
          <p:cNvPr id="337" name="Прямая соединительная линия 336"/>
          <p:cNvCxnSpPr/>
          <p:nvPr/>
        </p:nvCxnSpPr>
        <p:spPr>
          <a:xfrm flipH="1">
            <a:off x="4575720" y="2331834"/>
            <a:ext cx="1214703" cy="1099893"/>
          </a:xfrm>
          <a:prstGeom prst="line">
            <a:avLst/>
          </a:prstGeom>
          <a:noFill/>
          <a:ln w="38100">
            <a:solidFill>
              <a:srgbClr val="0000FF"/>
            </a:solidFill>
            <a:prstDash val="dash"/>
            <a:round/>
            <a:headEnd/>
            <a:tailEnd type="none" w="med" len="med"/>
          </a:ln>
        </p:spPr>
      </p:cxnSp>
      <p:grpSp>
        <p:nvGrpSpPr>
          <p:cNvPr id="268" name="Group 60"/>
          <p:cNvGrpSpPr>
            <a:grpSpLocks/>
          </p:cNvGrpSpPr>
          <p:nvPr/>
        </p:nvGrpSpPr>
        <p:grpSpPr bwMode="auto">
          <a:xfrm>
            <a:off x="4528592" y="3216424"/>
            <a:ext cx="522287" cy="525462"/>
            <a:chOff x="4892" y="4219"/>
            <a:chExt cx="287" cy="217"/>
          </a:xfrm>
        </p:grpSpPr>
        <p:grpSp>
          <p:nvGrpSpPr>
            <p:cNvPr id="269" name="Group 61"/>
            <p:cNvGrpSpPr>
              <a:grpSpLocks/>
            </p:cNvGrpSpPr>
            <p:nvPr/>
          </p:nvGrpSpPr>
          <p:grpSpPr bwMode="auto">
            <a:xfrm>
              <a:off x="4907" y="4219"/>
              <a:ext cx="246" cy="217"/>
              <a:chOff x="1765" y="5626"/>
              <a:chExt cx="419" cy="328"/>
            </a:xfrm>
          </p:grpSpPr>
          <p:grpSp>
            <p:nvGrpSpPr>
              <p:cNvPr id="271" name="Group 62"/>
              <p:cNvGrpSpPr>
                <a:grpSpLocks/>
              </p:cNvGrpSpPr>
              <p:nvPr/>
            </p:nvGrpSpPr>
            <p:grpSpPr bwMode="auto">
              <a:xfrm>
                <a:off x="1765" y="5626"/>
                <a:ext cx="417" cy="328"/>
                <a:chOff x="3167" y="171"/>
                <a:chExt cx="417" cy="693"/>
              </a:xfrm>
            </p:grpSpPr>
            <p:sp>
              <p:nvSpPr>
                <p:cNvPr id="273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Line 64"/>
                <p:cNvSpPr>
                  <a:spLocks noChangeShapeType="1"/>
                </p:cNvSpPr>
                <p:nvPr/>
              </p:nvSpPr>
              <p:spPr bwMode="auto">
                <a:xfrm>
                  <a:off x="3167" y="171"/>
                  <a:ext cx="417" cy="84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67" y="472"/>
                  <a:ext cx="417" cy="8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Line 66"/>
                <p:cNvSpPr>
                  <a:spLocks noChangeShapeType="1"/>
                </p:cNvSpPr>
                <p:nvPr/>
              </p:nvSpPr>
              <p:spPr bwMode="auto">
                <a:xfrm>
                  <a:off x="3578" y="267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272" name="Freeform 67"/>
              <p:cNvSpPr>
                <a:spLocks/>
              </p:cNvSpPr>
              <p:nvPr/>
            </p:nvSpPr>
            <p:spPr bwMode="auto">
              <a:xfrm>
                <a:off x="1773" y="5639"/>
                <a:ext cx="411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147483647 w 291"/>
                  <a:gd name="T5" fmla="*/ 114 h 159"/>
                  <a:gd name="T6" fmla="*/ 2147483647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91330" tIns="45665" rIns="91330" bIns="45665"/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0" name="Text Box 68"/>
            <p:cNvSpPr txBox="1">
              <a:spLocks noChangeArrowheads="1"/>
            </p:cNvSpPr>
            <p:nvPr/>
          </p:nvSpPr>
          <p:spPr bwMode="auto">
            <a:xfrm>
              <a:off x="4892" y="4234"/>
              <a:ext cx="287" cy="1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23" tIns="42665" rIns="85323" bIns="42665">
              <a:spAutoFit/>
            </a:bodyPr>
            <a:lstStyle/>
            <a:p>
              <a:pPr algn="ctr" defTabSz="1189038" eaLnBrk="0" hangingPunct="0"/>
              <a:r>
                <a:rPr lang="ru-RU" sz="1300" dirty="0" smtClean="0">
                  <a:solidFill>
                    <a:prstClr val="black"/>
                  </a:solidFill>
                  <a:latin typeface="Calibri" pitchFamily="34" charset="0"/>
                </a:rPr>
                <a:t>3ПЧ</a:t>
              </a:r>
              <a:endParaRPr lang="ru-RU" sz="1300" dirty="0">
                <a:solidFill>
                  <a:prstClr val="black"/>
                </a:solidFill>
                <a:latin typeface="Calibri" pitchFamily="34" charset="0"/>
              </a:endParaRPr>
            </a:p>
          </p:txBody>
        </p:sp>
      </p:grpSp>
      <p:sp>
        <p:nvSpPr>
          <p:cNvPr id="339" name="Text Box 369"/>
          <p:cNvSpPr txBox="1">
            <a:spLocks noChangeArrowheads="1"/>
          </p:cNvSpPr>
          <p:nvPr/>
        </p:nvSpPr>
        <p:spPr bwMode="auto">
          <a:xfrm>
            <a:off x="11729392" y="61913"/>
            <a:ext cx="917223" cy="307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/>
          <a:p>
            <a:pPr defTabSz="1279525"/>
            <a:r>
              <a:rPr lang="ru-RU" sz="1400" b="1" dirty="0" smtClean="0">
                <a:solidFill>
                  <a:prstClr val="black"/>
                </a:solidFill>
              </a:rPr>
              <a:t>п. 5.2.2.8.</a:t>
            </a:r>
            <a:endParaRPr lang="ru-RU" sz="1400" b="1" dirty="0">
              <a:solidFill>
                <a:prstClr val="black"/>
              </a:solidFill>
            </a:endParaRPr>
          </a:p>
        </p:txBody>
      </p:sp>
      <p:sp>
        <p:nvSpPr>
          <p:cNvPr id="319" name="AutoShape 57"/>
          <p:cNvSpPr>
            <a:spLocks noChangeArrowheads="1"/>
          </p:cNvSpPr>
          <p:nvPr/>
        </p:nvSpPr>
        <p:spPr bwMode="auto">
          <a:xfrm>
            <a:off x="64096" y="5015284"/>
            <a:ext cx="2695019" cy="1801540"/>
          </a:xfrm>
          <a:prstGeom prst="wedgeRectCallout">
            <a:avLst>
              <a:gd name="adj1" fmla="val 35331"/>
              <a:gd name="adj2" fmla="val 50749"/>
            </a:avLst>
          </a:prstGeom>
          <a:gradFill>
            <a:gsLst>
              <a:gs pos="76000">
                <a:sysClr val="window" lastClr="FFFFFF"/>
              </a:gs>
              <a:gs pos="0">
                <a:srgbClr val="1F497D">
                  <a:lumMod val="60000"/>
                  <a:lumOff val="40000"/>
                </a:srgbClr>
              </a:gs>
              <a:gs pos="100000">
                <a:srgbClr val="4F81BD">
                  <a:lumMod val="75000"/>
                </a:srgbClr>
              </a:gs>
            </a:gsLst>
            <a:lin ang="16200000" scaled="1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w="114300" prst="artDeco"/>
          </a:sp3d>
        </p:spPr>
        <p:txBody>
          <a:bodyPr anchor="ctr"/>
          <a:lstStyle/>
          <a:p>
            <a:pPr marL="0" marR="0" lvl="0" indent="0" defTabSz="105893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sng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характеристика населённого пункта:</a:t>
            </a:r>
          </a:p>
          <a:p>
            <a:pPr marL="0" marR="0" lvl="0" indent="0" defTabSz="105893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г.о</a:t>
            </a: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 </a:t>
            </a:r>
            <a:r>
              <a:rPr kumimoji="0" lang="ru-RU" sz="1000" b="0" i="0" u="none" strike="noStrike" kern="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Ивановск</a:t>
            </a:r>
            <a:endParaRPr kumimoji="0" lang="ru-RU" sz="1000" b="0" i="0" u="none" strike="noStrike" kern="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0" marR="0" lvl="0" indent="0" algn="ctr" defTabSz="95567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Глава: Любимов Николай Викторович, тел. </a:t>
            </a:r>
          </a:p>
          <a:p>
            <a:pPr marL="0" marR="0" lvl="0" indent="0" algn="ctr" defTabSz="95567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8 (87271) 2-21-76;</a:t>
            </a:r>
          </a:p>
          <a:p>
            <a:pPr marL="0" marR="0" lvl="0" indent="0" defTabSz="105893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Количество домов: 1946;</a:t>
            </a:r>
          </a:p>
          <a:p>
            <a:pPr marL="0" marR="0" lvl="0" indent="0" defTabSz="105893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Количество население: 12 тыс. человек, из них 4тыс. дети;</a:t>
            </a:r>
          </a:p>
          <a:p>
            <a:pPr marL="0" marR="0" lvl="0" indent="0" defTabSz="105893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СЗО: 7</a:t>
            </a:r>
          </a:p>
          <a:p>
            <a:pPr marL="0" marR="0" lvl="0" indent="0" defTabSz="105893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ПОО: нет;</a:t>
            </a:r>
          </a:p>
          <a:p>
            <a:pPr marL="0" marR="0" lvl="0" indent="0" defTabSz="105893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ПВР: 2 </a:t>
            </a:r>
          </a:p>
          <a:p>
            <a:pPr marL="0" marR="0" lvl="0" indent="0" defTabSz="105893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Котельная - нет</a:t>
            </a:r>
          </a:p>
        </p:txBody>
      </p:sp>
      <p:sp>
        <p:nvSpPr>
          <p:cNvPr id="320" name="Rectangle 1390"/>
          <p:cNvSpPr>
            <a:spLocks noChangeArrowheads="1"/>
          </p:cNvSpPr>
          <p:nvPr/>
        </p:nvSpPr>
        <p:spPr bwMode="auto">
          <a:xfrm>
            <a:off x="64096" y="8113858"/>
            <a:ext cx="4752528" cy="1300190"/>
          </a:xfrm>
          <a:prstGeom prst="rect">
            <a:avLst/>
          </a:prstGeom>
          <a:solidFill>
            <a:srgbClr val="F79646">
              <a:lumMod val="75000"/>
              <a:alpha val="68000"/>
            </a:srgbClr>
          </a:solidFill>
          <a:ln w="9525">
            <a:solidFill>
              <a:sysClr val="windowText" lastClr="00000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txBody>
          <a:bodyPr wrap="square" lIns="68415" tIns="34208" rIns="68415" bIns="34208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sng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Times New Roman" pitchFamily="18" charset="0"/>
              </a:rPr>
              <a:t>Запланирована эвакуация населения. </a:t>
            </a:r>
          </a:p>
          <a:p>
            <a:pPr marL="0" marR="0" lvl="0" indent="0" algn="just" defTabSz="31908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>
                <a:tab pos="0" algn="l"/>
                <a:tab pos="317500" algn="l"/>
                <a:tab pos="639763" algn="l"/>
                <a:tab pos="958850" algn="l"/>
                <a:tab pos="1281113" algn="l"/>
                <a:tab pos="1601788" algn="l"/>
                <a:tab pos="1922463" algn="l"/>
                <a:tab pos="2239963" algn="l"/>
                <a:tab pos="2560638" algn="l"/>
                <a:tab pos="2878138" algn="l"/>
                <a:tab pos="3203575" algn="l"/>
                <a:tab pos="3524250" algn="l"/>
                <a:tab pos="3843338" algn="l"/>
                <a:tab pos="4164013" algn="l"/>
                <a:tab pos="4487863" algn="l"/>
                <a:tab pos="4800600" algn="l"/>
                <a:tab pos="5126038" algn="l"/>
                <a:tab pos="5443538" algn="l"/>
                <a:tab pos="5765800" algn="l"/>
                <a:tab pos="6089650" algn="l"/>
                <a:tab pos="6407150" algn="l"/>
              </a:tabLst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Times New Roman" pitchFamily="18" charset="0"/>
              </a:rPr>
              <a:t>Эвакуация проводится силами управления образования (Автобусы), 3 чел, 3ед.тех, старший - водитель от управления образования Сипкин Андрей Александрович</a:t>
            </a:r>
          </a:p>
          <a:p>
            <a:pPr marL="0" marR="0" lvl="0" indent="0" algn="just" defTabSz="31908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>
                <a:tab pos="0" algn="l"/>
                <a:tab pos="317500" algn="l"/>
                <a:tab pos="639763" algn="l"/>
                <a:tab pos="958850" algn="l"/>
                <a:tab pos="1281113" algn="l"/>
                <a:tab pos="1601788" algn="l"/>
                <a:tab pos="1922463" algn="l"/>
                <a:tab pos="2239963" algn="l"/>
                <a:tab pos="2560638" algn="l"/>
                <a:tab pos="2878138" algn="l"/>
                <a:tab pos="3203575" algn="l"/>
                <a:tab pos="3524250" algn="l"/>
                <a:tab pos="3843338" algn="l"/>
                <a:tab pos="4164013" algn="l"/>
                <a:tab pos="4487863" algn="l"/>
                <a:tab pos="4800600" algn="l"/>
                <a:tab pos="5126038" algn="l"/>
                <a:tab pos="5443538" algn="l"/>
                <a:tab pos="5765800" algn="l"/>
                <a:tab pos="6089650" algn="l"/>
                <a:tab pos="6407150" algn="l"/>
              </a:tabLst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Times New Roman" pitchFamily="18" charset="0"/>
              </a:rPr>
              <a:t>Тел. 8-(3939)66-25-85, моб. 8-969-999-69-69.</a:t>
            </a:r>
          </a:p>
          <a:p>
            <a:pPr marL="0" marR="0" lvl="0" indent="0" algn="just" defTabSz="31908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>
                <a:tab pos="0" algn="l"/>
                <a:tab pos="317500" algn="l"/>
                <a:tab pos="639763" algn="l"/>
                <a:tab pos="958850" algn="l"/>
                <a:tab pos="1281113" algn="l"/>
                <a:tab pos="1601788" algn="l"/>
                <a:tab pos="1922463" algn="l"/>
                <a:tab pos="2239963" algn="l"/>
                <a:tab pos="2560638" algn="l"/>
                <a:tab pos="2878138" algn="l"/>
                <a:tab pos="3203575" algn="l"/>
                <a:tab pos="3524250" algn="l"/>
                <a:tab pos="3843338" algn="l"/>
                <a:tab pos="4164013" algn="l"/>
                <a:tab pos="4487863" algn="l"/>
                <a:tab pos="4800600" algn="l"/>
                <a:tab pos="5126038" algn="l"/>
                <a:tab pos="5443538" algn="l"/>
                <a:tab pos="5765800" algn="l"/>
                <a:tab pos="6089650" algn="l"/>
                <a:tab pos="6407150" algn="l"/>
              </a:tabLst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Times New Roman" pitchFamily="18" charset="0"/>
              </a:rPr>
              <a:t>Маршрут эвакуации по улицам: пер.  Комсомольский, 2-й Комсомольский,  Горького с асфальтным и гравийным покрытием от 3 до 6 м</a:t>
            </a: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Times New Roman" pitchFamily="18" charset="0"/>
              </a:rPr>
              <a:t>, расчётное время в пути 20 минут. </a:t>
            </a:r>
          </a:p>
          <a:p>
            <a:pPr marL="0" marR="0" lvl="0" indent="0" algn="just" defTabSz="31908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>
                <a:tab pos="0" algn="l"/>
                <a:tab pos="317500" algn="l"/>
                <a:tab pos="639763" algn="l"/>
                <a:tab pos="958850" algn="l"/>
                <a:tab pos="1281113" algn="l"/>
                <a:tab pos="1601788" algn="l"/>
                <a:tab pos="1922463" algn="l"/>
                <a:tab pos="2239963" algn="l"/>
                <a:tab pos="2560638" algn="l"/>
                <a:tab pos="2878138" algn="l"/>
                <a:tab pos="3203575" algn="l"/>
                <a:tab pos="3524250" algn="l"/>
                <a:tab pos="3843338" algn="l"/>
                <a:tab pos="4164013" algn="l"/>
                <a:tab pos="4487863" algn="l"/>
                <a:tab pos="4800600" algn="l"/>
                <a:tab pos="5126038" algn="l"/>
                <a:tab pos="5443538" algn="l"/>
                <a:tab pos="5765800" algn="l"/>
                <a:tab pos="6089650" algn="l"/>
                <a:tab pos="6407150" algn="l"/>
              </a:tabLst>
              <a:defRPr/>
            </a:pPr>
            <a:r>
              <a:rPr kumimoji="0" lang="ru-RU" sz="1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Times New Roman" pitchFamily="18" charset="0"/>
              </a:rPr>
              <a:t>Предусмотрены ПВР: Школа № 13, кинотеатр «Восход»</a:t>
            </a:r>
          </a:p>
        </p:txBody>
      </p:sp>
      <p:sp>
        <p:nvSpPr>
          <p:cNvPr id="321" name="Прямоугольник 320"/>
          <p:cNvSpPr>
            <a:spLocks noChangeArrowheads="1"/>
          </p:cNvSpPr>
          <p:nvPr/>
        </p:nvSpPr>
        <p:spPr bwMode="auto">
          <a:xfrm>
            <a:off x="238521" y="1382318"/>
            <a:ext cx="3557457" cy="4352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65282" tIns="32642" rIns="65282" bIns="32642">
            <a:spAutoFit/>
          </a:bodyPr>
          <a:lstStyle/>
          <a:p>
            <a:pPr algn="ctr" defTabSz="913463">
              <a:defRPr/>
            </a:pPr>
            <a:r>
              <a:rPr lang="ru-RU" sz="2400" b="1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Приемлемый  риск - 10</a:t>
            </a:r>
            <a:r>
              <a:rPr lang="ru-RU" sz="2400" b="1" baseline="30000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-4</a:t>
            </a:r>
            <a:endParaRPr lang="ru-RU" sz="2400" b="1" dirty="0">
              <a:solidFill>
                <a:prstClr val="black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22" name="Text Box 6"/>
          <p:cNvSpPr txBox="1">
            <a:spLocks noChangeArrowheads="1"/>
          </p:cNvSpPr>
          <p:nvPr/>
        </p:nvSpPr>
        <p:spPr bwMode="auto">
          <a:xfrm>
            <a:off x="269862" y="1879832"/>
            <a:ext cx="1913371" cy="397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55" tIns="37828" rIns="75655" bIns="37828" anchor="ctr"/>
          <a:lstStyle/>
          <a:p>
            <a:pPr algn="ctr"/>
            <a:endParaRPr lang="ru-RU">
              <a:solidFill>
                <a:srgbClr val="FFFFFF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5766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9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203779" name="Group 3"/>
          <p:cNvGraphicFramePr>
            <a:graphicFrameLocks noGrp="1"/>
          </p:cNvGraphicFramePr>
          <p:nvPr/>
        </p:nvGraphicFramePr>
        <p:xfrm>
          <a:off x="71438" y="1285875"/>
          <a:ext cx="12593637" cy="8196260"/>
        </p:xfrm>
        <a:graphic>
          <a:graphicData uri="http://schemas.openxmlformats.org/drawingml/2006/table">
            <a:tbl>
              <a:tblPr/>
              <a:tblGrid>
                <a:gridCol w="2446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6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5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81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93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2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37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05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2711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5246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5" name="Text Box 336"/>
          <p:cNvSpPr txBox="1">
            <a:spLocks noChangeArrowheads="1"/>
          </p:cNvSpPr>
          <p:nvPr/>
        </p:nvSpPr>
        <p:spPr bwMode="auto">
          <a:xfrm>
            <a:off x="11729392" y="0"/>
            <a:ext cx="107220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5.2.2.9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480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78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81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24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02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9693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3346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подр-я, старший (звание, Ф.И.О., телефон)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НАСЕЛЕННОГО ПУНКТА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ИВАНОВО  БОТЛИХСКОГО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(Ведомость 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102735" name="Text Box 336"/>
          <p:cNvSpPr txBox="1">
            <a:spLocks noChangeArrowheads="1"/>
          </p:cNvSpPr>
          <p:nvPr/>
        </p:nvSpPr>
        <p:spPr bwMode="auto">
          <a:xfrm>
            <a:off x="11729392" y="0"/>
            <a:ext cx="107220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5.2.2.9</a:t>
            </a:r>
            <a:endParaRPr lang="ru-RU" sz="1400" dirty="0"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536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537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7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8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536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536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367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№6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</a:t>
            </a:r>
          </a:p>
        </p:txBody>
      </p:sp>
      <p:sp>
        <p:nvSpPr>
          <p:cNvPr id="32" name="Text Box 336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</a:t>
            </a:r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Оформление по умолчанию">
  <a:themeElements>
    <a:clrScheme name="1_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algn="ctr">
          <a:solidFill>
            <a:srgbClr val="FF9900"/>
          </a:solidFill>
          <a:prstDash val="dash"/>
          <a:miter lim="800000"/>
          <a:headEnd/>
          <a:tailEnd/>
        </a:ln>
      </a:spPr>
      <a:bodyPr lIns="127985" tIns="63994" rIns="127985" bIns="63994" anchor="ctr"/>
      <a:lstStyle>
        <a:defPPr algn="ctr" defTabSz="1276350">
          <a:defRPr sz="2500" b="0">
            <a:solidFill>
              <a:srgbClr val="FFFFFF"/>
            </a:solidFill>
            <a:latin typeface="Calibri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55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FFFFFF"/>
    </a:accent3>
    <a:accent4>
      <a:srgbClr val="000000"/>
    </a:accent4>
    <a:accent5>
      <a:srgbClr val="B2C1DB"/>
    </a:accent5>
    <a:accent6>
      <a:srgbClr val="AE4845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22956</TotalTime>
  <Words>13309</Words>
  <Application>Microsoft Office PowerPoint</Application>
  <PresentationFormat>A3 (297x420 мм)</PresentationFormat>
  <Paragraphs>3936</Paragraphs>
  <Slides>115</Slides>
  <Notes>4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2</vt:i4>
      </vt:variant>
      <vt:variant>
        <vt:lpstr>Внедренные серверы OLE</vt:lpstr>
      </vt:variant>
      <vt:variant>
        <vt:i4>5</vt:i4>
      </vt:variant>
      <vt:variant>
        <vt:lpstr>Заголовки слайдов</vt:lpstr>
      </vt:variant>
      <vt:variant>
        <vt:i4>115</vt:i4>
      </vt:variant>
    </vt:vector>
  </HeadingPairs>
  <TitlesOfParts>
    <vt:vector size="129" baseType="lpstr">
      <vt:lpstr>Arial</vt:lpstr>
      <vt:lpstr>Arial Narrow</vt:lpstr>
      <vt:lpstr>Calibri</vt:lpstr>
      <vt:lpstr>Tahoma</vt:lpstr>
      <vt:lpstr>Times New Roman</vt:lpstr>
      <vt:lpstr>Times New Roman Cyr</vt:lpstr>
      <vt:lpstr>Wingdings</vt:lpstr>
      <vt:lpstr>1_Оформление по умолчанию</vt:lpstr>
      <vt:lpstr>Тема Office</vt:lpstr>
      <vt:lpstr>CorelDRAW</vt:lpstr>
      <vt:lpstr>Clip</vt:lpstr>
      <vt:lpstr>Worksheet</vt:lpstr>
      <vt:lpstr>Visio</vt:lpstr>
      <vt:lpstr>Документ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Manager>Солохов И. В.</Manager>
  <Company>НЦУКС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Паспорт территории города Белгорода Белгородской области</dc:title>
  <dc:creator>Пучков М. В.</dc:creator>
  <cp:lastModifiedBy>Старший специалист отдела - Ермилова А. А.</cp:lastModifiedBy>
  <cp:revision>2151</cp:revision>
  <dcterms:created xsi:type="dcterms:W3CDTF">2009-06-17T06:08:07Z</dcterms:created>
  <dcterms:modified xsi:type="dcterms:W3CDTF">2016-08-16T08:52:08Z</dcterms:modified>
</cp:coreProperties>
</file>